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29" r:id="rId2"/>
    <p:sldMasterId id="2147483844" r:id="rId3"/>
    <p:sldMasterId id="2147483859" r:id="rId4"/>
    <p:sldMasterId id="2147483872" r:id="rId5"/>
  </p:sldMasterIdLst>
  <p:notesMasterIdLst>
    <p:notesMasterId r:id="rId39"/>
  </p:notesMasterIdLst>
  <p:handoutMasterIdLst>
    <p:handoutMasterId r:id="rId40"/>
  </p:handoutMasterIdLst>
  <p:sldIdLst>
    <p:sldId id="256" r:id="rId6"/>
    <p:sldId id="354" r:id="rId7"/>
    <p:sldId id="327" r:id="rId8"/>
    <p:sldId id="355" r:id="rId9"/>
    <p:sldId id="356" r:id="rId10"/>
    <p:sldId id="357" r:id="rId11"/>
    <p:sldId id="358" r:id="rId12"/>
    <p:sldId id="360" r:id="rId13"/>
    <p:sldId id="361" r:id="rId14"/>
    <p:sldId id="390" r:id="rId15"/>
    <p:sldId id="363" r:id="rId16"/>
    <p:sldId id="391" r:id="rId17"/>
    <p:sldId id="368" r:id="rId18"/>
    <p:sldId id="371" r:id="rId19"/>
    <p:sldId id="373" r:id="rId20"/>
    <p:sldId id="374" r:id="rId21"/>
    <p:sldId id="375" r:id="rId22"/>
    <p:sldId id="376" r:id="rId23"/>
    <p:sldId id="377" r:id="rId24"/>
    <p:sldId id="380" r:id="rId25"/>
    <p:sldId id="381" r:id="rId26"/>
    <p:sldId id="386" r:id="rId27"/>
    <p:sldId id="387" r:id="rId28"/>
    <p:sldId id="384" r:id="rId29"/>
    <p:sldId id="389" r:id="rId30"/>
    <p:sldId id="392" r:id="rId31"/>
    <p:sldId id="362" r:id="rId32"/>
    <p:sldId id="369" r:id="rId33"/>
    <p:sldId id="365" r:id="rId34"/>
    <p:sldId id="366" r:id="rId35"/>
    <p:sldId id="378" r:id="rId36"/>
    <p:sldId id="379" r:id="rId37"/>
    <p:sldId id="383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FFFF"/>
    <a:srgbClr val="FFFFCC"/>
    <a:srgbClr val="99CCFF"/>
    <a:srgbClr val="66CCFF"/>
    <a:srgbClr val="FF3300"/>
    <a:srgbClr val="99FF33"/>
    <a:srgbClr val="66FF33"/>
    <a:srgbClr val="00A0F0"/>
    <a:srgbClr val="00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1" autoAdjust="0"/>
    <p:restoredTop sz="99760" autoAdjust="0"/>
  </p:normalViewPr>
  <p:slideViewPr>
    <p:cSldViewPr snapToGrid="0">
      <p:cViewPr>
        <p:scale>
          <a:sx n="100" d="100"/>
          <a:sy n="100" d="100"/>
        </p:scale>
        <p:origin x="-306" y="822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8"/>
    </p:cViewPr>
  </p:sorterViewPr>
  <p:notesViewPr>
    <p:cSldViewPr snapToGrid="0">
      <p:cViewPr>
        <p:scale>
          <a:sx n="150" d="100"/>
          <a:sy n="150" d="100"/>
        </p:scale>
        <p:origin x="-72" y="2388"/>
      </p:cViewPr>
      <p:guideLst>
        <p:guide orient="horz" pos="2930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HQ-Sv-FS-2\Sikchya.Upadhayay$\Documents\Verification%20statistics\Ozone%20max%20calculation%20from%20Perry's%20data\Ozone%20stats%2020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434669350541707E-2"/>
          <c:y val="8.8437591134441523E-2"/>
          <c:w val="0.91714808675231385"/>
          <c:h val="0.87891586468358118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marker>
            <c:symbol val="x"/>
            <c:size val="7"/>
            <c:spPr>
              <a:ln>
                <a:solidFill>
                  <a:sysClr val="windowText" lastClr="000000"/>
                </a:solidFill>
              </a:ln>
            </c:spPr>
          </c:marker>
          <c:dPt>
            <c:idx val="150"/>
            <c:marker>
              <c:spPr>
                <a:ln>
                  <a:solidFill>
                    <a:sysClr val="windowText" lastClr="000000">
                      <a:alpha val="81000"/>
                    </a:sysClr>
                  </a:solidFill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</c:marker>
            <c:bubble3D val="0"/>
            <c:spPr>
              <a:ln>
                <a:solidFill>
                  <a:sysClr val="windowText" lastClr="000000">
                    <a:alpha val="55000"/>
                  </a:sysClr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xVal>
            <c:numRef>
              <c:f>Sheet1!$B$1:$EV$1</c:f>
              <c:numCache>
                <c:formatCode>m/d/yyyy</c:formatCode>
                <c:ptCount val="151"/>
                <c:pt idx="0">
                  <c:v>42826</c:v>
                </c:pt>
                <c:pt idx="1">
                  <c:v>42827</c:v>
                </c:pt>
                <c:pt idx="2">
                  <c:v>42828</c:v>
                </c:pt>
                <c:pt idx="3">
                  <c:v>42829</c:v>
                </c:pt>
                <c:pt idx="4">
                  <c:v>42830</c:v>
                </c:pt>
                <c:pt idx="5">
                  <c:v>42831</c:v>
                </c:pt>
                <c:pt idx="6">
                  <c:v>42832</c:v>
                </c:pt>
                <c:pt idx="7">
                  <c:v>42833</c:v>
                </c:pt>
                <c:pt idx="8">
                  <c:v>42834</c:v>
                </c:pt>
                <c:pt idx="9">
                  <c:v>42835</c:v>
                </c:pt>
                <c:pt idx="10">
                  <c:v>42836</c:v>
                </c:pt>
                <c:pt idx="11">
                  <c:v>42837</c:v>
                </c:pt>
                <c:pt idx="12">
                  <c:v>42838</c:v>
                </c:pt>
                <c:pt idx="13">
                  <c:v>42839</c:v>
                </c:pt>
                <c:pt idx="14">
                  <c:v>42840</c:v>
                </c:pt>
                <c:pt idx="15">
                  <c:v>42841</c:v>
                </c:pt>
                <c:pt idx="16">
                  <c:v>42842</c:v>
                </c:pt>
                <c:pt idx="17">
                  <c:v>42843</c:v>
                </c:pt>
                <c:pt idx="18">
                  <c:v>42844</c:v>
                </c:pt>
                <c:pt idx="19">
                  <c:v>42845</c:v>
                </c:pt>
                <c:pt idx="20">
                  <c:v>42846</c:v>
                </c:pt>
                <c:pt idx="21">
                  <c:v>42847</c:v>
                </c:pt>
                <c:pt idx="22">
                  <c:v>42848</c:v>
                </c:pt>
                <c:pt idx="23">
                  <c:v>42849</c:v>
                </c:pt>
                <c:pt idx="24">
                  <c:v>42850</c:v>
                </c:pt>
                <c:pt idx="25">
                  <c:v>42851</c:v>
                </c:pt>
                <c:pt idx="26">
                  <c:v>42852</c:v>
                </c:pt>
                <c:pt idx="27">
                  <c:v>42853</c:v>
                </c:pt>
                <c:pt idx="28">
                  <c:v>42854</c:v>
                </c:pt>
                <c:pt idx="29">
                  <c:v>42855</c:v>
                </c:pt>
                <c:pt idx="30">
                  <c:v>42856</c:v>
                </c:pt>
                <c:pt idx="31">
                  <c:v>42857</c:v>
                </c:pt>
                <c:pt idx="32">
                  <c:v>42858</c:v>
                </c:pt>
                <c:pt idx="33">
                  <c:v>42859</c:v>
                </c:pt>
                <c:pt idx="34">
                  <c:v>42860</c:v>
                </c:pt>
                <c:pt idx="35">
                  <c:v>42861</c:v>
                </c:pt>
                <c:pt idx="36">
                  <c:v>42862</c:v>
                </c:pt>
                <c:pt idx="37">
                  <c:v>42863</c:v>
                </c:pt>
                <c:pt idx="38">
                  <c:v>42864</c:v>
                </c:pt>
                <c:pt idx="39">
                  <c:v>42865</c:v>
                </c:pt>
                <c:pt idx="40">
                  <c:v>42866</c:v>
                </c:pt>
                <c:pt idx="41">
                  <c:v>42867</c:v>
                </c:pt>
                <c:pt idx="42">
                  <c:v>42868</c:v>
                </c:pt>
                <c:pt idx="43">
                  <c:v>42869</c:v>
                </c:pt>
                <c:pt idx="44">
                  <c:v>42870</c:v>
                </c:pt>
                <c:pt idx="45">
                  <c:v>42871</c:v>
                </c:pt>
                <c:pt idx="46">
                  <c:v>42872</c:v>
                </c:pt>
                <c:pt idx="47">
                  <c:v>42873</c:v>
                </c:pt>
                <c:pt idx="48">
                  <c:v>42874</c:v>
                </c:pt>
                <c:pt idx="49">
                  <c:v>42875</c:v>
                </c:pt>
                <c:pt idx="50">
                  <c:v>42876</c:v>
                </c:pt>
                <c:pt idx="51">
                  <c:v>42877</c:v>
                </c:pt>
                <c:pt idx="52">
                  <c:v>42878</c:v>
                </c:pt>
                <c:pt idx="53">
                  <c:v>42879</c:v>
                </c:pt>
                <c:pt idx="54">
                  <c:v>42880</c:v>
                </c:pt>
                <c:pt idx="55">
                  <c:v>42881</c:v>
                </c:pt>
                <c:pt idx="56">
                  <c:v>42882</c:v>
                </c:pt>
                <c:pt idx="57">
                  <c:v>42883</c:v>
                </c:pt>
                <c:pt idx="58">
                  <c:v>42884</c:v>
                </c:pt>
                <c:pt idx="59">
                  <c:v>42885</c:v>
                </c:pt>
                <c:pt idx="60">
                  <c:v>42886</c:v>
                </c:pt>
                <c:pt idx="61">
                  <c:v>42887</c:v>
                </c:pt>
                <c:pt idx="62">
                  <c:v>42888</c:v>
                </c:pt>
                <c:pt idx="63">
                  <c:v>42889</c:v>
                </c:pt>
                <c:pt idx="64">
                  <c:v>42890</c:v>
                </c:pt>
                <c:pt idx="65">
                  <c:v>42891</c:v>
                </c:pt>
                <c:pt idx="66">
                  <c:v>42892</c:v>
                </c:pt>
                <c:pt idx="67">
                  <c:v>42893</c:v>
                </c:pt>
                <c:pt idx="68">
                  <c:v>42894</c:v>
                </c:pt>
                <c:pt idx="69">
                  <c:v>42895</c:v>
                </c:pt>
                <c:pt idx="70">
                  <c:v>42896</c:v>
                </c:pt>
                <c:pt idx="71">
                  <c:v>42897</c:v>
                </c:pt>
                <c:pt idx="72">
                  <c:v>42898</c:v>
                </c:pt>
                <c:pt idx="73">
                  <c:v>42899</c:v>
                </c:pt>
                <c:pt idx="74">
                  <c:v>42900</c:v>
                </c:pt>
                <c:pt idx="75">
                  <c:v>42901</c:v>
                </c:pt>
                <c:pt idx="76">
                  <c:v>42902</c:v>
                </c:pt>
                <c:pt idx="77">
                  <c:v>42903</c:v>
                </c:pt>
                <c:pt idx="78">
                  <c:v>42904</c:v>
                </c:pt>
                <c:pt idx="79">
                  <c:v>42905</c:v>
                </c:pt>
                <c:pt idx="80">
                  <c:v>42906</c:v>
                </c:pt>
                <c:pt idx="81">
                  <c:v>42907</c:v>
                </c:pt>
                <c:pt idx="82">
                  <c:v>42908</c:v>
                </c:pt>
                <c:pt idx="83">
                  <c:v>42909</c:v>
                </c:pt>
                <c:pt idx="84">
                  <c:v>42910</c:v>
                </c:pt>
                <c:pt idx="85">
                  <c:v>42911</c:v>
                </c:pt>
                <c:pt idx="86">
                  <c:v>42912</c:v>
                </c:pt>
                <c:pt idx="87">
                  <c:v>42913</c:v>
                </c:pt>
                <c:pt idx="88">
                  <c:v>42914</c:v>
                </c:pt>
                <c:pt idx="89">
                  <c:v>42915</c:v>
                </c:pt>
                <c:pt idx="90">
                  <c:v>42916</c:v>
                </c:pt>
                <c:pt idx="91">
                  <c:v>42917</c:v>
                </c:pt>
                <c:pt idx="92">
                  <c:v>42918</c:v>
                </c:pt>
                <c:pt idx="93">
                  <c:v>42919</c:v>
                </c:pt>
                <c:pt idx="94">
                  <c:v>42920</c:v>
                </c:pt>
                <c:pt idx="95">
                  <c:v>42921</c:v>
                </c:pt>
                <c:pt idx="96">
                  <c:v>42922</c:v>
                </c:pt>
                <c:pt idx="97">
                  <c:v>42923</c:v>
                </c:pt>
                <c:pt idx="98">
                  <c:v>42924</c:v>
                </c:pt>
                <c:pt idx="99">
                  <c:v>42925</c:v>
                </c:pt>
                <c:pt idx="100">
                  <c:v>42926</c:v>
                </c:pt>
                <c:pt idx="101">
                  <c:v>42927</c:v>
                </c:pt>
                <c:pt idx="102">
                  <c:v>42928</c:v>
                </c:pt>
                <c:pt idx="103">
                  <c:v>42929</c:v>
                </c:pt>
                <c:pt idx="104">
                  <c:v>42930</c:v>
                </c:pt>
                <c:pt idx="105">
                  <c:v>42931</c:v>
                </c:pt>
                <c:pt idx="106">
                  <c:v>42932</c:v>
                </c:pt>
                <c:pt idx="107">
                  <c:v>42933</c:v>
                </c:pt>
                <c:pt idx="108">
                  <c:v>42934</c:v>
                </c:pt>
                <c:pt idx="109">
                  <c:v>42935</c:v>
                </c:pt>
                <c:pt idx="110">
                  <c:v>42936</c:v>
                </c:pt>
                <c:pt idx="111">
                  <c:v>42937</c:v>
                </c:pt>
                <c:pt idx="112">
                  <c:v>42938</c:v>
                </c:pt>
                <c:pt idx="113">
                  <c:v>42939</c:v>
                </c:pt>
                <c:pt idx="114">
                  <c:v>42940</c:v>
                </c:pt>
                <c:pt idx="115">
                  <c:v>42941</c:v>
                </c:pt>
                <c:pt idx="116">
                  <c:v>42942</c:v>
                </c:pt>
                <c:pt idx="117">
                  <c:v>42943</c:v>
                </c:pt>
                <c:pt idx="118">
                  <c:v>42944</c:v>
                </c:pt>
                <c:pt idx="119">
                  <c:v>42945</c:v>
                </c:pt>
                <c:pt idx="120">
                  <c:v>42946</c:v>
                </c:pt>
                <c:pt idx="121">
                  <c:v>42947</c:v>
                </c:pt>
                <c:pt idx="122">
                  <c:v>42948</c:v>
                </c:pt>
                <c:pt idx="123">
                  <c:v>42949</c:v>
                </c:pt>
                <c:pt idx="124">
                  <c:v>42950</c:v>
                </c:pt>
                <c:pt idx="125">
                  <c:v>42951</c:v>
                </c:pt>
                <c:pt idx="126">
                  <c:v>42952</c:v>
                </c:pt>
                <c:pt idx="127">
                  <c:v>42953</c:v>
                </c:pt>
                <c:pt idx="128">
                  <c:v>42954</c:v>
                </c:pt>
                <c:pt idx="129">
                  <c:v>42955</c:v>
                </c:pt>
                <c:pt idx="130">
                  <c:v>42956</c:v>
                </c:pt>
                <c:pt idx="131">
                  <c:v>42957</c:v>
                </c:pt>
                <c:pt idx="132">
                  <c:v>42958</c:v>
                </c:pt>
                <c:pt idx="133">
                  <c:v>42959</c:v>
                </c:pt>
                <c:pt idx="134">
                  <c:v>42960</c:v>
                </c:pt>
                <c:pt idx="135">
                  <c:v>42961</c:v>
                </c:pt>
                <c:pt idx="136">
                  <c:v>42962</c:v>
                </c:pt>
                <c:pt idx="137">
                  <c:v>42963</c:v>
                </c:pt>
                <c:pt idx="138">
                  <c:v>42964</c:v>
                </c:pt>
                <c:pt idx="139">
                  <c:v>42965</c:v>
                </c:pt>
                <c:pt idx="140">
                  <c:v>42966</c:v>
                </c:pt>
                <c:pt idx="141">
                  <c:v>42967</c:v>
                </c:pt>
                <c:pt idx="142">
                  <c:v>42968</c:v>
                </c:pt>
                <c:pt idx="143">
                  <c:v>42969</c:v>
                </c:pt>
                <c:pt idx="144">
                  <c:v>42970</c:v>
                </c:pt>
                <c:pt idx="145">
                  <c:v>42971</c:v>
                </c:pt>
                <c:pt idx="146">
                  <c:v>42972</c:v>
                </c:pt>
                <c:pt idx="147">
                  <c:v>42973</c:v>
                </c:pt>
                <c:pt idx="148">
                  <c:v>42974</c:v>
                </c:pt>
                <c:pt idx="149">
                  <c:v>42975</c:v>
                </c:pt>
                <c:pt idx="150">
                  <c:v>42976</c:v>
                </c:pt>
              </c:numCache>
            </c:numRef>
          </c:xVal>
          <c:yVal>
            <c:numRef>
              <c:f>Sheet1!$B$2:$EV$2</c:f>
              <c:numCache>
                <c:formatCode>General</c:formatCode>
                <c:ptCount val="151"/>
                <c:pt idx="0">
                  <c:v>1</c:v>
                </c:pt>
                <c:pt idx="1">
                  <c:v>1</c:v>
                </c:pt>
                <c:pt idx="2">
                  <c:v>0.999</c:v>
                </c:pt>
                <c:pt idx="3">
                  <c:v>0.998</c:v>
                </c:pt>
                <c:pt idx="4">
                  <c:v>0.98599999999999999</c:v>
                </c:pt>
                <c:pt idx="5">
                  <c:v>0.999</c:v>
                </c:pt>
                <c:pt idx="6">
                  <c:v>0.995</c:v>
                </c:pt>
                <c:pt idx="7">
                  <c:v>1</c:v>
                </c:pt>
                <c:pt idx="8">
                  <c:v>0.997</c:v>
                </c:pt>
                <c:pt idx="9">
                  <c:v>0.995</c:v>
                </c:pt>
                <c:pt idx="10">
                  <c:v>0.96899999999999997</c:v>
                </c:pt>
                <c:pt idx="11">
                  <c:v>0.99399999999999999</c:v>
                </c:pt>
                <c:pt idx="12">
                  <c:v>0.998</c:v>
                </c:pt>
                <c:pt idx="13">
                  <c:v>0.998</c:v>
                </c:pt>
                <c:pt idx="14">
                  <c:v>0.98199999999999998</c:v>
                </c:pt>
                <c:pt idx="15">
                  <c:v>0.97299999999999998</c:v>
                </c:pt>
                <c:pt idx="16">
                  <c:v>1</c:v>
                </c:pt>
                <c:pt idx="17">
                  <c:v>1</c:v>
                </c:pt>
                <c:pt idx="18">
                  <c:v>0.998</c:v>
                </c:pt>
                <c:pt idx="19">
                  <c:v>0.99099999999999999</c:v>
                </c:pt>
                <c:pt idx="20">
                  <c:v>0.98399999999999999</c:v>
                </c:pt>
                <c:pt idx="21">
                  <c:v>0.96199999999999997</c:v>
                </c:pt>
                <c:pt idx="22">
                  <c:v>0.99299999999999999</c:v>
                </c:pt>
                <c:pt idx="24">
                  <c:v>1</c:v>
                </c:pt>
                <c:pt idx="25">
                  <c:v>0.999</c:v>
                </c:pt>
                <c:pt idx="26">
                  <c:v>0.999</c:v>
                </c:pt>
                <c:pt idx="27">
                  <c:v>0.999</c:v>
                </c:pt>
                <c:pt idx="28">
                  <c:v>1</c:v>
                </c:pt>
                <c:pt idx="29">
                  <c:v>0.98599999999999999</c:v>
                </c:pt>
                <c:pt idx="30">
                  <c:v>0.98099999999999998</c:v>
                </c:pt>
                <c:pt idx="31">
                  <c:v>0.97299999999999998</c:v>
                </c:pt>
                <c:pt idx="32">
                  <c:v>0.98</c:v>
                </c:pt>
                <c:pt idx="33">
                  <c:v>0.98099999999999998</c:v>
                </c:pt>
                <c:pt idx="34">
                  <c:v>0.995</c:v>
                </c:pt>
                <c:pt idx="35">
                  <c:v>0.98</c:v>
                </c:pt>
                <c:pt idx="36">
                  <c:v>0.98899999999999999</c:v>
                </c:pt>
                <c:pt idx="37">
                  <c:v>0.99299999999999999</c:v>
                </c:pt>
                <c:pt idx="38">
                  <c:v>0.97699999999999998</c:v>
                </c:pt>
                <c:pt idx="39">
                  <c:v>0.98899999999999999</c:v>
                </c:pt>
                <c:pt idx="40">
                  <c:v>0.98899999999999999</c:v>
                </c:pt>
                <c:pt idx="41">
                  <c:v>0.99399999999999999</c:v>
                </c:pt>
                <c:pt idx="42">
                  <c:v>0.98899999999999999</c:v>
                </c:pt>
                <c:pt idx="43">
                  <c:v>0.99399999999999999</c:v>
                </c:pt>
                <c:pt idx="44">
                  <c:v>0.98799999999999999</c:v>
                </c:pt>
                <c:pt idx="45">
                  <c:v>0.98199999999999998</c:v>
                </c:pt>
                <c:pt idx="46">
                  <c:v>0.96</c:v>
                </c:pt>
                <c:pt idx="47">
                  <c:v>0.96099999999999997</c:v>
                </c:pt>
                <c:pt idx="48">
                  <c:v>0.995</c:v>
                </c:pt>
                <c:pt idx="49">
                  <c:v>0.97299999999999998</c:v>
                </c:pt>
                <c:pt idx="50">
                  <c:v>0.98399999999999999</c:v>
                </c:pt>
                <c:pt idx="51">
                  <c:v>0.97</c:v>
                </c:pt>
                <c:pt idx="52">
                  <c:v>0.97299999999999998</c:v>
                </c:pt>
                <c:pt idx="53">
                  <c:v>0.97199999999999998</c:v>
                </c:pt>
                <c:pt idx="54">
                  <c:v>0.997</c:v>
                </c:pt>
                <c:pt idx="55">
                  <c:v>0.998</c:v>
                </c:pt>
                <c:pt idx="56">
                  <c:v>0.997</c:v>
                </c:pt>
                <c:pt idx="57">
                  <c:v>0.98499999999999999</c:v>
                </c:pt>
                <c:pt idx="58">
                  <c:v>0.98499999999999999</c:v>
                </c:pt>
                <c:pt idx="62">
                  <c:v>0.94699999999999995</c:v>
                </c:pt>
                <c:pt idx="64">
                  <c:v>0.96099999999999997</c:v>
                </c:pt>
                <c:pt idx="65">
                  <c:v>0.97699999999999998</c:v>
                </c:pt>
                <c:pt idx="66">
                  <c:v>0.97099999999999997</c:v>
                </c:pt>
                <c:pt idx="67">
                  <c:v>0.97099999999999997</c:v>
                </c:pt>
                <c:pt idx="68">
                  <c:v>0.97599999999999998</c:v>
                </c:pt>
                <c:pt idx="69">
                  <c:v>0.97699999999999998</c:v>
                </c:pt>
                <c:pt idx="70">
                  <c:v>0.94299999999999995</c:v>
                </c:pt>
                <c:pt idx="71">
                  <c:v>0.99</c:v>
                </c:pt>
                <c:pt idx="72">
                  <c:v>0.95799999999999996</c:v>
                </c:pt>
                <c:pt idx="73">
                  <c:v>0.94899999999999995</c:v>
                </c:pt>
                <c:pt idx="74">
                  <c:v>0.95299999999999996</c:v>
                </c:pt>
                <c:pt idx="75">
                  <c:v>0.95199999999999996</c:v>
                </c:pt>
                <c:pt idx="76">
                  <c:v>0.95899999999999996</c:v>
                </c:pt>
                <c:pt idx="77">
                  <c:v>0.97399999999999998</c:v>
                </c:pt>
                <c:pt idx="78">
                  <c:v>0.96299999999999997</c:v>
                </c:pt>
                <c:pt idx="79">
                  <c:v>0.96599999999999997</c:v>
                </c:pt>
                <c:pt idx="80">
                  <c:v>0.97199999999999998</c:v>
                </c:pt>
                <c:pt idx="81">
                  <c:v>0.96</c:v>
                </c:pt>
                <c:pt idx="82">
                  <c:v>0.95499999999999996</c:v>
                </c:pt>
                <c:pt idx="83">
                  <c:v>0.95899999999999996</c:v>
                </c:pt>
                <c:pt idx="84">
                  <c:v>0.95799999999999996</c:v>
                </c:pt>
                <c:pt idx="85">
                  <c:v>0.96599999999999997</c:v>
                </c:pt>
                <c:pt idx="86">
                  <c:v>0.98099999999999998</c:v>
                </c:pt>
                <c:pt idx="87">
                  <c:v>0.98399999999999999</c:v>
                </c:pt>
                <c:pt idx="88">
                  <c:v>0.99299999999999999</c:v>
                </c:pt>
                <c:pt idx="89">
                  <c:v>0.97499999999999998</c:v>
                </c:pt>
                <c:pt idx="90">
                  <c:v>0.96599999999999997</c:v>
                </c:pt>
                <c:pt idx="91">
                  <c:v>0.97</c:v>
                </c:pt>
                <c:pt idx="92">
                  <c:v>0.96899999999999997</c:v>
                </c:pt>
                <c:pt idx="93">
                  <c:v>0.96499999999999997</c:v>
                </c:pt>
                <c:pt idx="94">
                  <c:v>0.95699999999999996</c:v>
                </c:pt>
                <c:pt idx="95">
                  <c:v>0.95299999999999996</c:v>
                </c:pt>
                <c:pt idx="96">
                  <c:v>0.94499999999999995</c:v>
                </c:pt>
                <c:pt idx="97">
                  <c:v>0.95799999999999996</c:v>
                </c:pt>
                <c:pt idx="98">
                  <c:v>0.97599999999999998</c:v>
                </c:pt>
                <c:pt idx="99">
                  <c:v>0.97699999999999998</c:v>
                </c:pt>
                <c:pt idx="100">
                  <c:v>0.95199999999999996</c:v>
                </c:pt>
                <c:pt idx="101">
                  <c:v>0.98599999999999999</c:v>
                </c:pt>
                <c:pt idx="102">
                  <c:v>0.98499999999999999</c:v>
                </c:pt>
                <c:pt idx="103">
                  <c:v>0.97499999999999998</c:v>
                </c:pt>
                <c:pt idx="104">
                  <c:v>0.95799999999999996</c:v>
                </c:pt>
                <c:pt idx="105">
                  <c:v>0.97099999999999997</c:v>
                </c:pt>
                <c:pt idx="106">
                  <c:v>0.97899999999999998</c:v>
                </c:pt>
                <c:pt idx="107">
                  <c:v>0.97499999999999998</c:v>
                </c:pt>
                <c:pt idx="108">
                  <c:v>0.95299999999999996</c:v>
                </c:pt>
                <c:pt idx="109">
                  <c:v>0.94399999999999995</c:v>
                </c:pt>
                <c:pt idx="110">
                  <c:v>0.95399999999999996</c:v>
                </c:pt>
                <c:pt idx="111">
                  <c:v>0.96699999999999997</c:v>
                </c:pt>
                <c:pt idx="112">
                  <c:v>0.96499999999999997</c:v>
                </c:pt>
                <c:pt idx="113">
                  <c:v>0.96399999999999997</c:v>
                </c:pt>
                <c:pt idx="114">
                  <c:v>0.97599999999999998</c:v>
                </c:pt>
                <c:pt idx="115">
                  <c:v>0.98499999999999999</c:v>
                </c:pt>
                <c:pt idx="116">
                  <c:v>0.98</c:v>
                </c:pt>
                <c:pt idx="117">
                  <c:v>0.96399999999999997</c:v>
                </c:pt>
                <c:pt idx="118">
                  <c:v>0.97299999999999998</c:v>
                </c:pt>
                <c:pt idx="119">
                  <c:v>0.98299999999999998</c:v>
                </c:pt>
                <c:pt idx="120">
                  <c:v>0.98</c:v>
                </c:pt>
                <c:pt idx="121">
                  <c:v>0.97</c:v>
                </c:pt>
                <c:pt idx="122">
                  <c:v>0.94299999999999995</c:v>
                </c:pt>
                <c:pt idx="123">
                  <c:v>0.96199999999999997</c:v>
                </c:pt>
                <c:pt idx="124">
                  <c:v>0.95599999999999996</c:v>
                </c:pt>
                <c:pt idx="125">
                  <c:v>0.95599999999999996</c:v>
                </c:pt>
                <c:pt idx="126">
                  <c:v>0.98499999999999999</c:v>
                </c:pt>
                <c:pt idx="127">
                  <c:v>0.98699999999999999</c:v>
                </c:pt>
                <c:pt idx="128">
                  <c:v>0.97799999999999998</c:v>
                </c:pt>
                <c:pt idx="129">
                  <c:v>0.98099999999999998</c:v>
                </c:pt>
                <c:pt idx="130">
                  <c:v>0.97699999999999998</c:v>
                </c:pt>
                <c:pt idx="131">
                  <c:v>0.97399999999999998</c:v>
                </c:pt>
                <c:pt idx="132">
                  <c:v>0.97199999999999998</c:v>
                </c:pt>
                <c:pt idx="134">
                  <c:v>0.99399999999999999</c:v>
                </c:pt>
                <c:pt idx="135">
                  <c:v>0.99399999999999999</c:v>
                </c:pt>
                <c:pt idx="136">
                  <c:v>0.998</c:v>
                </c:pt>
                <c:pt idx="137">
                  <c:v>0.996</c:v>
                </c:pt>
                <c:pt idx="138">
                  <c:v>0.98499999999999999</c:v>
                </c:pt>
                <c:pt idx="139">
                  <c:v>0.95699999999999996</c:v>
                </c:pt>
                <c:pt idx="140">
                  <c:v>0.96699999999999997</c:v>
                </c:pt>
                <c:pt idx="141">
                  <c:v>0.98399999999999999</c:v>
                </c:pt>
                <c:pt idx="142">
                  <c:v>0.99399999999999999</c:v>
                </c:pt>
                <c:pt idx="143">
                  <c:v>0.96499999999999997</c:v>
                </c:pt>
                <c:pt idx="144">
                  <c:v>0.97599999999999998</c:v>
                </c:pt>
                <c:pt idx="145">
                  <c:v>0.98</c:v>
                </c:pt>
                <c:pt idx="146">
                  <c:v>0.96399999999999997</c:v>
                </c:pt>
                <c:pt idx="147">
                  <c:v>0.96499999999999997</c:v>
                </c:pt>
                <c:pt idx="148">
                  <c:v>0.96599999999999997</c:v>
                </c:pt>
                <c:pt idx="149">
                  <c:v>0.94399999999999995</c:v>
                </c:pt>
                <c:pt idx="150">
                  <c:v>0.92500000000000004</c:v>
                </c:pt>
              </c:numCache>
            </c:numRef>
          </c:yVal>
          <c:smooth val="1"/>
        </c:ser>
        <c:ser>
          <c:idx val="1"/>
          <c:order val="1"/>
          <c:marker>
            <c:symbol val="triangle"/>
            <c:size val="7"/>
            <c:spPr>
              <a:solidFill>
                <a:schemeClr val="tx2">
                  <a:lumMod val="20000"/>
                  <a:lumOff val="80000"/>
                </a:schemeClr>
              </a:solidFill>
            </c:spPr>
          </c:marker>
          <c:dPt>
            <c:idx val="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4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Lbls>
            <c:spPr>
              <a:solidFill>
                <a:srgbClr val="92D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Sheet1!$N$4:$R$4</c:f>
              <c:numCache>
                <c:formatCode>m/d/yyyy</c:formatCode>
                <c:ptCount val="5"/>
                <c:pt idx="0">
                  <c:v>42855</c:v>
                </c:pt>
                <c:pt idx="1">
                  <c:v>42886</c:v>
                </c:pt>
                <c:pt idx="2">
                  <c:v>42916</c:v>
                </c:pt>
                <c:pt idx="3">
                  <c:v>42947</c:v>
                </c:pt>
                <c:pt idx="4">
                  <c:v>42978</c:v>
                </c:pt>
              </c:numCache>
            </c:numRef>
          </c:xVal>
          <c:yVal>
            <c:numRef>
              <c:f>Sheet1!$N$5:$R$5</c:f>
              <c:numCache>
                <c:formatCode>0.00</c:formatCode>
                <c:ptCount val="5"/>
                <c:pt idx="0">
                  <c:v>0.9928965517241376</c:v>
                </c:pt>
                <c:pt idx="1">
                  <c:v>0.98358620689655163</c:v>
                </c:pt>
                <c:pt idx="2">
                  <c:v>0.9662857142857143</c:v>
                </c:pt>
                <c:pt idx="3">
                  <c:v>0.96803225806451587</c:v>
                </c:pt>
                <c:pt idx="4">
                  <c:v>0.97186666666666655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876864"/>
        <c:axId val="101878400"/>
      </c:scatterChart>
      <c:valAx>
        <c:axId val="101876864"/>
        <c:scaling>
          <c:orientation val="minMax"/>
          <c:max val="42978"/>
          <c:min val="42826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/>
          <a:lstStyle/>
          <a:p>
            <a:pPr>
              <a:defRPr sz="1100" b="1" i="0" baseline="0"/>
            </a:pPr>
            <a:endParaRPr lang="en-US"/>
          </a:p>
        </c:txPr>
        <c:crossAx val="101878400"/>
        <c:crossesAt val="0.8"/>
        <c:crossBetween val="midCat"/>
        <c:majorUnit val="30"/>
      </c:valAx>
      <c:valAx>
        <c:axId val="101878400"/>
        <c:scaling>
          <c:orientation val="minMax"/>
          <c:max val="1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en-US"/>
          </a:p>
        </c:txPr>
        <c:crossAx val="101876864"/>
        <c:crosses val="autoZero"/>
        <c:crossBetween val="midCat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458128247119305E-2"/>
          <c:y val="7.9178331875182265E-2"/>
          <c:w val="0.88119159171197359"/>
          <c:h val="0.73444808982210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'June-August'!$A$2</c:f>
              <c:strCache>
                <c:ptCount val="1"/>
                <c:pt idx="0">
                  <c:v>CSI</c:v>
                </c:pt>
              </c:strCache>
            </c:strRef>
          </c:tx>
          <c:invertIfNegative val="0"/>
          <c:cat>
            <c:numRef>
              <c:f>'June-August'!$B$1:$CO$1</c:f>
              <c:numCache>
                <c:formatCode>m/d/yyyy</c:formatCode>
                <c:ptCount val="92"/>
                <c:pt idx="0">
                  <c:v>42887</c:v>
                </c:pt>
                <c:pt idx="1">
                  <c:v>42888</c:v>
                </c:pt>
                <c:pt idx="2">
                  <c:v>42889</c:v>
                </c:pt>
                <c:pt idx="3">
                  <c:v>42890</c:v>
                </c:pt>
                <c:pt idx="4">
                  <c:v>42891</c:v>
                </c:pt>
                <c:pt idx="5">
                  <c:v>42892</c:v>
                </c:pt>
                <c:pt idx="6">
                  <c:v>42893</c:v>
                </c:pt>
                <c:pt idx="7">
                  <c:v>42894</c:v>
                </c:pt>
                <c:pt idx="8">
                  <c:v>42895</c:v>
                </c:pt>
                <c:pt idx="9">
                  <c:v>42896</c:v>
                </c:pt>
                <c:pt idx="10">
                  <c:v>42897</c:v>
                </c:pt>
                <c:pt idx="11">
                  <c:v>42898</c:v>
                </c:pt>
                <c:pt idx="12">
                  <c:v>42899</c:v>
                </c:pt>
                <c:pt idx="13">
                  <c:v>42900</c:v>
                </c:pt>
                <c:pt idx="14">
                  <c:v>42901</c:v>
                </c:pt>
                <c:pt idx="15">
                  <c:v>42902</c:v>
                </c:pt>
                <c:pt idx="16">
                  <c:v>42903</c:v>
                </c:pt>
                <c:pt idx="17">
                  <c:v>42904</c:v>
                </c:pt>
                <c:pt idx="18">
                  <c:v>42905</c:v>
                </c:pt>
                <c:pt idx="19">
                  <c:v>42906</c:v>
                </c:pt>
                <c:pt idx="20">
                  <c:v>42907</c:v>
                </c:pt>
                <c:pt idx="21">
                  <c:v>42908</c:v>
                </c:pt>
                <c:pt idx="22">
                  <c:v>42909</c:v>
                </c:pt>
                <c:pt idx="23">
                  <c:v>42910</c:v>
                </c:pt>
                <c:pt idx="24">
                  <c:v>42911</c:v>
                </c:pt>
                <c:pt idx="25">
                  <c:v>42912</c:v>
                </c:pt>
                <c:pt idx="26">
                  <c:v>42913</c:v>
                </c:pt>
                <c:pt idx="27">
                  <c:v>42914</c:v>
                </c:pt>
                <c:pt idx="28">
                  <c:v>42915</c:v>
                </c:pt>
                <c:pt idx="29">
                  <c:v>42916</c:v>
                </c:pt>
                <c:pt idx="30">
                  <c:v>42917</c:v>
                </c:pt>
                <c:pt idx="31">
                  <c:v>42918</c:v>
                </c:pt>
                <c:pt idx="32">
                  <c:v>42919</c:v>
                </c:pt>
                <c:pt idx="33">
                  <c:v>42920</c:v>
                </c:pt>
                <c:pt idx="34">
                  <c:v>42921</c:v>
                </c:pt>
                <c:pt idx="35">
                  <c:v>42922</c:v>
                </c:pt>
                <c:pt idx="36">
                  <c:v>42923</c:v>
                </c:pt>
                <c:pt idx="37">
                  <c:v>42924</c:v>
                </c:pt>
                <c:pt idx="38">
                  <c:v>42925</c:v>
                </c:pt>
                <c:pt idx="39">
                  <c:v>42926</c:v>
                </c:pt>
                <c:pt idx="40">
                  <c:v>42927</c:v>
                </c:pt>
                <c:pt idx="41">
                  <c:v>42928</c:v>
                </c:pt>
                <c:pt idx="42">
                  <c:v>42929</c:v>
                </c:pt>
                <c:pt idx="43">
                  <c:v>42930</c:v>
                </c:pt>
                <c:pt idx="44">
                  <c:v>42931</c:v>
                </c:pt>
                <c:pt idx="45">
                  <c:v>42932</c:v>
                </c:pt>
                <c:pt idx="46">
                  <c:v>42933</c:v>
                </c:pt>
                <c:pt idx="47">
                  <c:v>42934</c:v>
                </c:pt>
                <c:pt idx="48">
                  <c:v>42935</c:v>
                </c:pt>
                <c:pt idx="49">
                  <c:v>42936</c:v>
                </c:pt>
                <c:pt idx="50">
                  <c:v>42937</c:v>
                </c:pt>
                <c:pt idx="51">
                  <c:v>42938</c:v>
                </c:pt>
                <c:pt idx="52">
                  <c:v>42939</c:v>
                </c:pt>
                <c:pt idx="53">
                  <c:v>42940</c:v>
                </c:pt>
                <c:pt idx="54">
                  <c:v>42941</c:v>
                </c:pt>
                <c:pt idx="55">
                  <c:v>42942</c:v>
                </c:pt>
                <c:pt idx="56">
                  <c:v>42943</c:v>
                </c:pt>
                <c:pt idx="57">
                  <c:v>42944</c:v>
                </c:pt>
                <c:pt idx="58">
                  <c:v>42945</c:v>
                </c:pt>
                <c:pt idx="59">
                  <c:v>42946</c:v>
                </c:pt>
                <c:pt idx="60">
                  <c:v>42947</c:v>
                </c:pt>
                <c:pt idx="61">
                  <c:v>42948</c:v>
                </c:pt>
                <c:pt idx="62">
                  <c:v>42949</c:v>
                </c:pt>
                <c:pt idx="63">
                  <c:v>42950</c:v>
                </c:pt>
                <c:pt idx="64">
                  <c:v>42951</c:v>
                </c:pt>
                <c:pt idx="65">
                  <c:v>42952</c:v>
                </c:pt>
                <c:pt idx="66">
                  <c:v>42953</c:v>
                </c:pt>
                <c:pt idx="67">
                  <c:v>42954</c:v>
                </c:pt>
                <c:pt idx="68">
                  <c:v>42955</c:v>
                </c:pt>
                <c:pt idx="69">
                  <c:v>42956</c:v>
                </c:pt>
                <c:pt idx="70">
                  <c:v>42957</c:v>
                </c:pt>
                <c:pt idx="71">
                  <c:v>42958</c:v>
                </c:pt>
                <c:pt idx="72">
                  <c:v>42959</c:v>
                </c:pt>
                <c:pt idx="73">
                  <c:v>42960</c:v>
                </c:pt>
                <c:pt idx="74">
                  <c:v>42961</c:v>
                </c:pt>
                <c:pt idx="75">
                  <c:v>42962</c:v>
                </c:pt>
                <c:pt idx="76">
                  <c:v>42963</c:v>
                </c:pt>
                <c:pt idx="77">
                  <c:v>42964</c:v>
                </c:pt>
                <c:pt idx="78">
                  <c:v>42965</c:v>
                </c:pt>
                <c:pt idx="79">
                  <c:v>42966</c:v>
                </c:pt>
                <c:pt idx="80">
                  <c:v>42967</c:v>
                </c:pt>
                <c:pt idx="81">
                  <c:v>42968</c:v>
                </c:pt>
                <c:pt idx="82">
                  <c:v>42969</c:v>
                </c:pt>
                <c:pt idx="83">
                  <c:v>42970</c:v>
                </c:pt>
                <c:pt idx="84">
                  <c:v>42971</c:v>
                </c:pt>
                <c:pt idx="85">
                  <c:v>42972</c:v>
                </c:pt>
                <c:pt idx="86">
                  <c:v>42973</c:v>
                </c:pt>
                <c:pt idx="87">
                  <c:v>42974</c:v>
                </c:pt>
                <c:pt idx="88">
                  <c:v>42975</c:v>
                </c:pt>
                <c:pt idx="89">
                  <c:v>42976</c:v>
                </c:pt>
                <c:pt idx="90">
                  <c:v>42977</c:v>
                </c:pt>
                <c:pt idx="91">
                  <c:v>42978</c:v>
                </c:pt>
              </c:numCache>
            </c:numRef>
          </c:cat>
          <c:val>
            <c:numRef>
              <c:f>'June-August'!$B$2:$CO$2</c:f>
              <c:numCache>
                <c:formatCode>General</c:formatCode>
                <c:ptCount val="92"/>
                <c:pt idx="0">
                  <c:v>9.3200000000000005E-2</c:v>
                </c:pt>
                <c:pt idx="1">
                  <c:v>8.0799999999999997E-2</c:v>
                </c:pt>
                <c:pt idx="2">
                  <c:v>0</c:v>
                </c:pt>
                <c:pt idx="3">
                  <c:v>0.1978</c:v>
                </c:pt>
                <c:pt idx="4">
                  <c:v>0.20280000000000001</c:v>
                </c:pt>
                <c:pt idx="5">
                  <c:v>0.1701</c:v>
                </c:pt>
                <c:pt idx="6">
                  <c:v>0.1188</c:v>
                </c:pt>
                <c:pt idx="7">
                  <c:v>0.1171</c:v>
                </c:pt>
                <c:pt idx="8">
                  <c:v>3.9600000000000003E-2</c:v>
                </c:pt>
                <c:pt idx="9">
                  <c:v>3.0300000000000001E-2</c:v>
                </c:pt>
                <c:pt idx="10">
                  <c:v>8.3799999999999999E-2</c:v>
                </c:pt>
                <c:pt idx="11">
                  <c:v>2.64E-2</c:v>
                </c:pt>
                <c:pt idx="12">
                  <c:v>6.6199999999999995E-2</c:v>
                </c:pt>
                <c:pt idx="13">
                  <c:v>0.11360000000000001</c:v>
                </c:pt>
                <c:pt idx="14">
                  <c:v>0.10829999999999999</c:v>
                </c:pt>
                <c:pt idx="15">
                  <c:v>0.154</c:v>
                </c:pt>
                <c:pt idx="16">
                  <c:v>0.2475</c:v>
                </c:pt>
                <c:pt idx="17">
                  <c:v>0.26569999999999999</c:v>
                </c:pt>
                <c:pt idx="18">
                  <c:v>0.32640000000000002</c:v>
                </c:pt>
                <c:pt idx="19">
                  <c:v>0.19120000000000001</c:v>
                </c:pt>
                <c:pt idx="20">
                  <c:v>0.2019</c:v>
                </c:pt>
                <c:pt idx="21">
                  <c:v>0.23380000000000001</c:v>
                </c:pt>
                <c:pt idx="22">
                  <c:v>0.253</c:v>
                </c:pt>
                <c:pt idx="23">
                  <c:v>0.31909999999999999</c:v>
                </c:pt>
                <c:pt idx="24">
                  <c:v>0.17829999999999999</c:v>
                </c:pt>
                <c:pt idx="25">
                  <c:v>5.5100000000000003E-2</c:v>
                </c:pt>
                <c:pt idx="26">
                  <c:v>3.49E-2</c:v>
                </c:pt>
                <c:pt idx="27">
                  <c:v>5.5800000000000002E-2</c:v>
                </c:pt>
                <c:pt idx="28">
                  <c:v>0</c:v>
                </c:pt>
                <c:pt idx="29">
                  <c:v>0</c:v>
                </c:pt>
                <c:pt idx="30">
                  <c:v>0.1119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0.10680000000000001</c:v>
                </c:pt>
                <c:pt idx="39">
                  <c:v>2.5399999999999999E-2</c:v>
                </c:pt>
                <c:pt idx="40">
                  <c:v>5.4699999999999999E-2</c:v>
                </c:pt>
                <c:pt idx="41">
                  <c:v>0.13070000000000001</c:v>
                </c:pt>
                <c:pt idx="42">
                  <c:v>0.15040000000000001</c:v>
                </c:pt>
                <c:pt idx="43">
                  <c:v>0.16889999999999999</c:v>
                </c:pt>
                <c:pt idx="44">
                  <c:v>0.28349999999999997</c:v>
                </c:pt>
                <c:pt idx="45">
                  <c:v>0.21110000000000001</c:v>
                </c:pt>
                <c:pt idx="46">
                  <c:v>0.29199999999999998</c:v>
                </c:pt>
                <c:pt idx="47">
                  <c:v>0.41239999999999999</c:v>
                </c:pt>
                <c:pt idx="48">
                  <c:v>0.2863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0.20799999999999999</c:v>
                </c:pt>
                <c:pt idx="55">
                  <c:v>0.29289999999999999</c:v>
                </c:pt>
                <c:pt idx="56">
                  <c:v>0.3014</c:v>
                </c:pt>
                <c:pt idx="57">
                  <c:v>0.29370000000000002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0.39450000000000002</c:v>
                </c:pt>
                <c:pt idx="67">
                  <c:v>0.33389999999999997</c:v>
                </c:pt>
                <c:pt idx="68">
                  <c:v>0.33439999999999998</c:v>
                </c:pt>
                <c:pt idx="69">
                  <c:v>0.38769999999999999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0.3538</c:v>
                </c:pt>
                <c:pt idx="77">
                  <c:v>0.46460000000000001</c:v>
                </c:pt>
                <c:pt idx="78">
                  <c:v>0.4355</c:v>
                </c:pt>
                <c:pt idx="79">
                  <c:v>0.4834</c:v>
                </c:pt>
                <c:pt idx="80">
                  <c:v>0.37540000000000001</c:v>
                </c:pt>
                <c:pt idx="81">
                  <c:v>0.40479999999999999</c:v>
                </c:pt>
                <c:pt idx="82">
                  <c:v>0.2452</c:v>
                </c:pt>
                <c:pt idx="83">
                  <c:v>0.26250000000000001</c:v>
                </c:pt>
                <c:pt idx="84">
                  <c:v>0.27750000000000002</c:v>
                </c:pt>
                <c:pt idx="85">
                  <c:v>0</c:v>
                </c:pt>
                <c:pt idx="86">
                  <c:v>0.16700000000000001</c:v>
                </c:pt>
                <c:pt idx="87">
                  <c:v>0.3049</c:v>
                </c:pt>
                <c:pt idx="88">
                  <c:v>0.34410000000000002</c:v>
                </c:pt>
                <c:pt idx="89">
                  <c:v>0.47060000000000002</c:v>
                </c:pt>
                <c:pt idx="90">
                  <c:v>0.50929999999999997</c:v>
                </c:pt>
                <c:pt idx="91">
                  <c:v>0.45440000000000003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005440"/>
        <c:axId val="119342208"/>
      </c:barChart>
      <c:dateAx>
        <c:axId val="131005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crossAx val="119342208"/>
        <c:crosses val="autoZero"/>
        <c:auto val="1"/>
        <c:lblOffset val="100"/>
        <c:baseTimeUnit val="days"/>
        <c:majorUnit val="30"/>
        <c:majorTimeUnit val="days"/>
      </c:dateAx>
      <c:valAx>
        <c:axId val="1193422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CSI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1005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0.05028</cdr:x>
      <cdr:y>0.4468</cdr:y>
    </cdr:from>
    <cdr:to>
      <cdr:x>0.94671</cdr:x>
      <cdr:y>0.45216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340490" y="747155"/>
          <a:ext cx="6070545" cy="8964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00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0.08206</cdr:x>
      <cdr:y>0.51559</cdr:y>
    </cdr:from>
    <cdr:to>
      <cdr:x>0.92201</cdr:x>
      <cdr:y>0.73241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503605" y="731867"/>
          <a:ext cx="515468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FFFFFF"/>
              </a:solidFill>
              <a:latin typeface="Garamond" pitchFamily="18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000000"/>
              </a:solidFill>
            </a:rPr>
            <a:t>Fraction correct of daily maximum of 8h average </a:t>
          </a:r>
          <a:r>
            <a:rPr lang="en-US" dirty="0" err="1" smtClean="0">
              <a:solidFill>
                <a:srgbClr val="000000"/>
              </a:solidFill>
            </a:rPr>
            <a:t>wrt</a:t>
          </a:r>
          <a:r>
            <a:rPr lang="en-US" dirty="0" smtClean="0">
              <a:solidFill>
                <a:srgbClr val="000000"/>
              </a:solidFill>
            </a:rPr>
            <a:t> 70 ppb threshold</a:t>
          </a:r>
          <a:endParaRPr lang="en-US" dirty="0">
            <a:solidFill>
              <a:srgbClr val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0.08711</cdr:x>
      <cdr:y>0.71743</cdr:y>
    </cdr:from>
    <cdr:to>
      <cdr:x>1</cdr:x>
      <cdr:y>0.72032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719973" y="2335452"/>
          <a:ext cx="7545124" cy="940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953" y="1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37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953" y="8829037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fld id="{A1BFAFCD-483E-49CB-A247-08423879C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77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>
            <a:lvl1pPr algn="l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170" y="0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>
            <a:lvl1pPr algn="r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2150"/>
            <a:ext cx="4608513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93" y="4376366"/>
            <a:ext cx="5154425" cy="422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b" anchorCtr="0" compatLnSpc="1">
            <a:prstTxWarp prst="textNoShape">
              <a:avLst/>
            </a:prstTxWarp>
          </a:bodyPr>
          <a:lstStyle>
            <a:lvl1pPr algn="l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170" y="8830627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b" anchorCtr="0" compatLnSpc="1">
            <a:prstTxWarp prst="textNoShape">
              <a:avLst/>
            </a:prstTxWarp>
          </a:bodyPr>
          <a:lstStyle>
            <a:lvl1pPr algn="r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fld id="{4CBB29B4-8B3F-4DF6-B140-98723E311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519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6108"/>
            <a:ext cx="5140112" cy="41824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C587-09FA-4727-841B-9925334C82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9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A1F41-C7CA-4228-B2A6-4EFCFA84552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AQ Forecaster Focus Group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14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Much better fire smoke signature in the near field at least </a:t>
            </a:r>
            <a:r>
              <a:rPr lang="en-US" baseline="0" dirty="0" err="1" smtClean="0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</a:t>
            </a:r>
            <a:r>
              <a:rPr lang="en-US" baseline="0" dirty="0" smtClean="0"/>
              <a:t> of having daily maps with comparisons, observation overlays….aids in user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72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No-NOX more ozone production</a:t>
            </a:r>
            <a:r>
              <a:rPr lang="en-US" baseline="0" dirty="0" smtClean="0"/>
              <a:t> over Sacramento Valley  as compared to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adj</a:t>
            </a:r>
            <a:r>
              <a:rPr lang="en-US" baseline="0" dirty="0" smtClean="0"/>
              <a:t>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6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w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w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52402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1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1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6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5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44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9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90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3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0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62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87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59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62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12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17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88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8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75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45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61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02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13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55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00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2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75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93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4CA1-3BCF-462D-BD39-3AE103011B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"/>
            <a:ext cx="73152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45053"/>
            <a:ext cx="1097280" cy="640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91869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2CA2-DB63-423B-B235-E54A07A0D2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65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5DA2-64E9-49F0-93AD-D8322D631C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93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F2582-1E2F-44D4-9339-894CEFD54E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5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D8B3-D078-4203-B4A7-B04BD053E1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58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7FD4-1800-4B7B-B4AA-993F50CD18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6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A62D-3F9B-4DA1-BB3E-7E912A78B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4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0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425D-7022-4FE3-8855-5713A7A139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42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E603-59EF-4D6C-A6BA-4E1FA525CB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18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BFB1-DB4F-4541-BDBB-4130951D4A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57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3DC0-0BBB-470F-95D4-081262C1B3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96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1A1-A1B9-44E9-BE9D-D5D78D7A7D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EA50-5F56-400B-919F-774C6AD94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hape 84"/>
          <p:cNvSpPr txBox="1">
            <a:spLocks noGrp="1"/>
          </p:cNvSpPr>
          <p:nvPr>
            <p:ph type="body" idx="1"/>
          </p:nvPr>
        </p:nvSpPr>
        <p:spPr>
          <a:xfrm>
            <a:off x="457200" y="274637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43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50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190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5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65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1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04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01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58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37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0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07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4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74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24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3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9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52402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19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50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6A26A5-551D-420C-B237-E10F0363F5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"/>
            <a:ext cx="73152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45053"/>
            <a:ext cx="1097280" cy="640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536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7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://airquality.weather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76563" y="3530600"/>
            <a:ext cx="5521325" cy="952500"/>
          </a:xfrm>
        </p:spPr>
        <p:txBody>
          <a:bodyPr anchor="b">
            <a:spAutoFit/>
          </a:bodyPr>
          <a:lstStyle/>
          <a:p>
            <a:pPr marL="0" indent="0" eaLnBrk="1" hangingPunct="1">
              <a:defRPr/>
            </a:pPr>
            <a:endParaRPr lang="en-US" sz="2600" b="0"/>
          </a:p>
          <a:p>
            <a:pPr marL="0" indent="0" eaLnBrk="1" hangingPunct="1">
              <a:defRPr/>
            </a:pPr>
            <a:endParaRPr lang="en-US" b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203325" y="5057775"/>
            <a:ext cx="6089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endParaRPr 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" y="5334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0457" y="174313"/>
            <a:ext cx="8873543" cy="639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Advances </a:t>
            </a:r>
            <a:r>
              <a:rPr lang="en-US" sz="36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in National Air Quality Forecast Capability predictions</a:t>
            </a:r>
            <a:endParaRPr lang="en-US" sz="3600" b="1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1800" b="1" dirty="0" smtClean="0">
              <a:solidFill>
                <a:schemeClr val="tx1"/>
              </a:solidFill>
              <a:latin typeface="+mn-lt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18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Ivanka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Stajner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Jeff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McQueen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2,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Pius Lee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Jianping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Huang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2,5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Li Pan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3,6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Ho-Chun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Huang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2,5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Daniel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Tong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3,6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Ariel Stein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James Wilzak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smtClean="0">
                <a:solidFill>
                  <a:schemeClr val="tx1"/>
                </a:solidFill>
                <a:latin typeface="+mn-lt"/>
              </a:rPr>
              <a:t>Irina </a:t>
            </a:r>
            <a:r>
              <a:rPr lang="en-US" sz="1800" smtClean="0">
                <a:solidFill>
                  <a:schemeClr val="tx1"/>
                </a:solidFill>
                <a:latin typeface="+mn-lt"/>
              </a:rPr>
              <a:t>Djalalova</a:t>
            </a:r>
            <a:r>
              <a:rPr lang="en-US" sz="1800" baseline="30000" smtClean="0">
                <a:solidFill>
                  <a:schemeClr val="tx1"/>
                </a:solidFill>
                <a:latin typeface="+mn-lt"/>
              </a:rPr>
              <a:t>4,8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Phil Dickerson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Sikchya Upadhayay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1,9</a:t>
            </a:r>
            <a:endParaRPr lang="en-US" sz="1800" baseline="30000" dirty="0">
              <a:solidFill>
                <a:schemeClr val="tx1"/>
              </a:solidFill>
              <a:latin typeface="+mn-lt"/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(1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)	NOAA NWS/STI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(2)	NOAA NWS/NCEP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(3)	NOAA ARL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(4)	NOAA ESRL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(5)	IMSG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(6)	CICS, University of Maryland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(7)	EPA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(8)	CIRES, University of Colorado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(9)	</a:t>
            </a:r>
            <a:r>
              <a:rPr lang="en-US" sz="1100" dirty="0" err="1">
                <a:solidFill>
                  <a:schemeClr val="tx1"/>
                </a:solidFill>
                <a:latin typeface="+mn-lt"/>
              </a:rPr>
              <a:t>Syneren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 Technologies</a:t>
            </a:r>
          </a:p>
          <a:p>
            <a:pPr lvl="7"/>
            <a:endParaRPr lang="en-US" sz="12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7"/>
            <a:endParaRPr lang="en-US" sz="12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7"/>
            <a:endParaRPr lang="en-US" sz="12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3"/>
            <a:r>
              <a:rPr lang="en-US" sz="16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with contributions from the entire NAQFC Implementation Team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3"/>
            <a:endParaRPr lang="en-US" sz="1100" dirty="0">
              <a:solidFill>
                <a:schemeClr val="tx1"/>
              </a:solidFill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CMAS Conference, Chapel Hill, NC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                                         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October</a:t>
            </a:r>
            <a:r>
              <a:rPr lang="en-US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, 2017</a:t>
            </a:r>
            <a:endParaRPr lang="en-US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smtClean="0"/>
              <a:t>Daily maximum 8 hour ozone </a:t>
            </a:r>
            <a:endParaRPr lang="en-US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5982837" y="1205974"/>
            <a:ext cx="2565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Ozone bias has decreased substantially with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CMAQ 5.0.2 implemented in June 2017</a:t>
            </a:r>
            <a:endParaRPr lang="en-US" sz="2400" i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7454" y="5723952"/>
            <a:ext cx="375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Courtesy: Joel </a:t>
            </a:r>
            <a:r>
              <a:rPr lang="en-US" b="1" i="1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Dreessen</a:t>
            </a:r>
            <a:r>
              <a:rPr lang="en-US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</a:rPr>
              <a:t>&amp;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James Boyle, </a:t>
            </a:r>
          </a:p>
          <a:p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	MD DOE</a:t>
            </a:r>
            <a:endParaRPr lang="en-US" b="1" i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3" name="Picture 12" descr="Conus_Op_AUG_BIAS.gif"/>
          <p:cNvPicPr>
            <a:picLocks noChangeAspect="1"/>
          </p:cNvPicPr>
          <p:nvPr/>
        </p:nvPicPr>
        <p:blipFill rotWithShape="1">
          <a:blip r:embed="rId2" cstate="print"/>
          <a:srcRect l="5119" t="22352" r="3278" b="14786"/>
          <a:stretch/>
        </p:blipFill>
        <p:spPr>
          <a:xfrm>
            <a:off x="272956" y="3886200"/>
            <a:ext cx="4951087" cy="2971800"/>
          </a:xfrm>
          <a:prstGeom prst="rect">
            <a:avLst/>
          </a:prstGeom>
        </p:spPr>
      </p:pic>
      <p:pic>
        <p:nvPicPr>
          <p:cNvPr id="14" name="Picture 2" descr="L:\AIRMON\CONFs, COMMITTEES, &amp; MTGS\NOAA\NOAAForecastFocusGroup2017\Maps\o3_12z_august_error.jpg"/>
          <p:cNvPicPr>
            <a:picLocks noChangeAspect="1" noChangeArrowheads="1"/>
          </p:cNvPicPr>
          <p:nvPr/>
        </p:nvPicPr>
        <p:blipFill rotWithShape="1">
          <a:blip r:embed="rId3" cstate="print"/>
          <a:srcRect l="2120" t="22872" r="2576" b="19128"/>
          <a:stretch/>
        </p:blipFill>
        <p:spPr bwMode="auto">
          <a:xfrm>
            <a:off x="272956" y="1068591"/>
            <a:ext cx="4835948" cy="2711839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982837" y="3733800"/>
            <a:ext cx="3109262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 = Model Over-Predicted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- = Model Under-Predicted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6511971"/>
            <a:ext cx="2971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2017 data is preliminary and subject to change</a:t>
            </a:r>
            <a:endParaRPr lang="en-US" sz="1100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6135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1" name="Picture 20" descr="Conus_SEASONAL_BIAS.gif"/>
          <p:cNvPicPr>
            <a:picLocks noChangeAspect="1"/>
          </p:cNvPicPr>
          <p:nvPr/>
        </p:nvPicPr>
        <p:blipFill>
          <a:blip r:embed="rId4" cstate="print"/>
          <a:srcRect l="79596" t="61176" r="11313" b="16275"/>
          <a:stretch>
            <a:fillRect/>
          </a:stretch>
        </p:blipFill>
        <p:spPr>
          <a:xfrm>
            <a:off x="4518359" y="2320901"/>
            <a:ext cx="619125" cy="156529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93475" y="3505200"/>
            <a:ext cx="189006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August 2016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8437" y="678976"/>
            <a:ext cx="205271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August 2017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49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Seasonal Bias in PM2.5 prediction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797152"/>
            <a:ext cx="8534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The bias in the total mass of PM2.5 is dominated by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</a:rPr>
              <a:t>overpredictions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 of unspecified PM in the winter and by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</a:rPr>
              <a:t>underpredictions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 of carbon aerosols in the summer. (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Foley et. al., Incremental testing of the Community </a:t>
            </a:r>
            <a:r>
              <a:rPr lang="en-US" i="1" dirty="0" err="1" smtClean="0">
                <a:solidFill>
                  <a:prstClr val="black"/>
                </a:solidFill>
                <a:latin typeface="Arial"/>
              </a:rPr>
              <a:t>Multiscale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 Air Quality (CMAQ) modeling system version 4.7, </a:t>
            </a:r>
            <a:r>
              <a:rPr lang="en-US" i="1" dirty="0" err="1" smtClean="0">
                <a:solidFill>
                  <a:prstClr val="black"/>
                </a:solidFill>
                <a:latin typeface="Arial"/>
              </a:rPr>
              <a:t>Geosci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. Model Dev., 3, 205-226, 2010)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Saylor et. al. found same type of seasonal speciation biases in the CMAQ v4.6 for IMPROVE sites.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24744"/>
            <a:ext cx="74676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408" y="4005064"/>
            <a:ext cx="7239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Arial"/>
              </a:rPr>
              <a:t>Mean (star), median (triangle), and inter-quartile ranges of model bias (model value – observed value) for multiple fine-particle species measured at CSN sites in the 12km domain.  The number of model/observation pairs for each species is shown above the x-axis. </a:t>
            </a:r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6948264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4E0CA8-93C8-4781-80C9-AF4FF9611185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814631" y="89939"/>
            <a:ext cx="7548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/>
              <a:t>Statistical performance of PM2.5</a:t>
            </a:r>
            <a:br>
              <a:rPr lang="en-US" kern="0" dirty="0" smtClean="0"/>
            </a:br>
            <a:r>
              <a:rPr lang="en-US" sz="2700" kern="0" dirty="0" smtClean="0"/>
              <a:t>for May 2017</a:t>
            </a:r>
            <a:endParaRPr lang="en-US" sz="2700" kern="0" dirty="0"/>
          </a:p>
        </p:txBody>
      </p:sp>
      <p:pic>
        <p:nvPicPr>
          <p:cNvPr id="15" name="Picture 6" descr="http://www.emc.ncep.noaa.gov/mmb/aq/fvs/current17/PM25-1SFC_favgvsoDIU_AQMW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6"/>
          <a:stretch/>
        </p:blipFill>
        <p:spPr bwMode="auto">
          <a:xfrm>
            <a:off x="195858" y="1748996"/>
            <a:ext cx="4306128" cy="24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emc.ncep.noaa.gov/mmb/aq/fvs/current17/PM25-1SFC_favgvsoDIU_AQME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7"/>
          <a:stretch/>
        </p:blipFill>
        <p:spPr bwMode="auto">
          <a:xfrm>
            <a:off x="4529355" y="1748996"/>
            <a:ext cx="4309844" cy="24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33353" y="1441219"/>
            <a:ext cx="1949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Eastern U.S. 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9225" y="1480470"/>
            <a:ext cx="1949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Western U.S. 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7149" y="1004347"/>
            <a:ext cx="2763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Mean PM2.5 by forecast hour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091" y="2633175"/>
            <a:ext cx="292388" cy="443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  <a:latin typeface="Arial" panose="020B0604020202020204" pitchFamily="34" charset="0"/>
              </a:rPr>
              <a:t>µg/m</a:t>
            </a:r>
            <a:r>
              <a:rPr lang="en-US" sz="700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en-US" sz="700" baseline="30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4974" y="2650389"/>
            <a:ext cx="292388" cy="443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  <a:latin typeface="Arial" panose="020B0604020202020204" pitchFamily="34" charset="0"/>
              </a:rPr>
              <a:t>µg/m</a:t>
            </a:r>
            <a:r>
              <a:rPr lang="en-US" sz="700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en-US" sz="700" baseline="30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9pPr>
          </a:lstStyle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Picture 6" descr="http://www.emc.ncep.noaa.gov/mmb/aq/fvs/current17/PM25-1SFC_favgvsoDIU_AQMWS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12590" r="70971" b="74195"/>
          <a:stretch/>
        </p:blipFill>
        <p:spPr bwMode="auto">
          <a:xfrm>
            <a:off x="1757866" y="4229091"/>
            <a:ext cx="2830821" cy="159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98549" y="4394674"/>
            <a:ext cx="3280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Observations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Previous operational model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Bias correction for previous model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Current operational model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Bias correction for current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931" y="5876885"/>
            <a:ext cx="8703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I. </a:t>
            </a:r>
            <a:r>
              <a:rPr lang="en-US" sz="1200" i="1" dirty="0" err="1" smtClean="0">
                <a:solidFill>
                  <a:srgbClr val="000000"/>
                </a:solidFill>
                <a:latin typeface="Arial"/>
              </a:rPr>
              <a:t>Djalalova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, L. </a:t>
            </a:r>
            <a:r>
              <a:rPr lang="en-US" sz="1200" i="1" dirty="0" err="1">
                <a:solidFill>
                  <a:srgbClr val="000000"/>
                </a:solidFill>
                <a:latin typeface="Arial"/>
              </a:rPr>
              <a:t>Delle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Arial"/>
              </a:rPr>
              <a:t>Monache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, and J. </a:t>
            </a:r>
            <a:r>
              <a:rPr lang="en-US" sz="1200" i="1" dirty="0" err="1">
                <a:solidFill>
                  <a:srgbClr val="000000"/>
                </a:solidFill>
                <a:latin typeface="Arial"/>
              </a:rPr>
              <a:t>Wilczak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: PM2.5  analog forecast and </a:t>
            </a:r>
            <a:r>
              <a:rPr lang="en-US" sz="1200" i="1" dirty="0" err="1">
                <a:solidFill>
                  <a:srgbClr val="000000"/>
                </a:solidFill>
                <a:latin typeface="Arial"/>
              </a:rPr>
              <a:t>Kalman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 filter post-processing for the Community Multiscale Air Quality (CMAQ) model, Atmospheric Environment, Volume 108,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May 2015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, pp.76–87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i="1" dirty="0" smtClean="0">
              <a:solidFill>
                <a:srgbClr val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Huang 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et al., Improving NOAA NAQFC PM2.5 predictions with a bias correction approach, Weather and Forecasting, 2016.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638961" y="5569527"/>
            <a:ext cx="3386283" cy="1033153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894" y="181259"/>
            <a:ext cx="7543800" cy="533400"/>
          </a:xfrm>
        </p:spPr>
        <p:txBody>
          <a:bodyPr/>
          <a:lstStyle/>
          <a:p>
            <a:r>
              <a:rPr lang="en-US" dirty="0" smtClean="0"/>
              <a:t>Smoke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917" y="1187357"/>
            <a:ext cx="3488708" cy="5680453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Smoke predictions for CONUS (continental US), Alaska and Hawaii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NESDIS provides wildfire locations detected from satellite imagery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 smtClean="0">
                <a:effectLst/>
              </a:rPr>
              <a:t>Bluesky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smtClean="0">
                <a:effectLst/>
              </a:rPr>
              <a:t>provides emissions estimates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HYSPLIT </a:t>
            </a:r>
            <a:r>
              <a:rPr lang="en-US" sz="1400" b="0" i="0" dirty="0">
                <a:effectLst/>
              </a:rPr>
              <a:t>model for transport, dispersion and </a:t>
            </a:r>
            <a:r>
              <a:rPr lang="en-US" sz="1400" b="0" i="0" dirty="0" smtClean="0">
                <a:effectLst/>
              </a:rPr>
              <a:t>deposition (</a:t>
            </a:r>
            <a:r>
              <a:rPr lang="en-US" sz="1400" b="0" i="0" dirty="0" err="1" smtClean="0">
                <a:effectLst/>
              </a:rPr>
              <a:t>Rolph</a:t>
            </a:r>
            <a:r>
              <a:rPr lang="en-US" sz="1400" b="0" i="0" dirty="0" smtClean="0">
                <a:effectLst/>
              </a:rPr>
              <a:t> et. al., W&amp;F, 2009)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I</a:t>
            </a:r>
            <a:r>
              <a:rPr lang="en-US" sz="1400" b="0" i="0" dirty="0" smtClean="0">
                <a:effectLst/>
              </a:rPr>
              <a:t>ncreased plume rise, decreased wet deposition, changes in daily emissions cycling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Developed </a:t>
            </a:r>
            <a:r>
              <a:rPr lang="en-US" sz="1400" b="0" i="0" dirty="0">
                <a:effectLst/>
              </a:rPr>
              <a:t>satellite product for verification </a:t>
            </a:r>
            <a:r>
              <a:rPr lang="en-US" sz="1400" b="0" i="0" dirty="0" smtClean="0">
                <a:effectLst/>
              </a:rPr>
              <a:t>(</a:t>
            </a:r>
            <a:r>
              <a:rPr lang="en-US" sz="1400" b="0" i="0" dirty="0" err="1" smtClean="0">
                <a:effectLst/>
              </a:rPr>
              <a:t>Kondragunta</a:t>
            </a:r>
            <a:r>
              <a:rPr lang="en-US" sz="1400" b="0" i="0" dirty="0" smtClean="0">
                <a:effectLst/>
              </a:rPr>
              <a:t> </a:t>
            </a:r>
            <a:r>
              <a:rPr lang="en-US" sz="1400" b="0" i="0" dirty="0">
                <a:effectLst/>
              </a:rPr>
              <a:t>et.al. AMS 2008</a:t>
            </a:r>
            <a:r>
              <a:rPr lang="en-US" sz="1400" b="0" i="0" dirty="0" smtClean="0">
                <a:effectLst/>
              </a:rPr>
              <a:t>)</a:t>
            </a:r>
          </a:p>
          <a:p>
            <a:pPr marL="0" indent="0">
              <a:spcAft>
                <a:spcPts val="1800"/>
              </a:spcAft>
            </a:pPr>
            <a:r>
              <a:rPr lang="en-US" sz="1400" b="0" i="0" dirty="0" smtClean="0">
                <a:effectLst/>
              </a:rPr>
              <a:t>Since June 2017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Updated </a:t>
            </a:r>
            <a:r>
              <a:rPr lang="en-US" sz="1400" b="0" i="0" dirty="0" err="1" smtClean="0">
                <a:effectLst/>
              </a:rPr>
              <a:t>BlueSky</a:t>
            </a:r>
            <a:r>
              <a:rPr lang="en-US" sz="1400" b="0" i="0" dirty="0" smtClean="0">
                <a:effectLst/>
              </a:rPr>
              <a:t> System v3.5.1 for smoke emissions  (first </a:t>
            </a:r>
            <a:r>
              <a:rPr lang="en-US" sz="1400" b="0" i="0" dirty="0" err="1" smtClean="0">
                <a:effectLst/>
              </a:rPr>
              <a:t>BlueSky</a:t>
            </a:r>
            <a:r>
              <a:rPr lang="en-US" sz="1400" b="0" i="0" dirty="0" smtClean="0">
                <a:effectLst/>
              </a:rPr>
              <a:t> update since predictions became operational in 2007)</a:t>
            </a:r>
            <a:endParaRPr lang="en-US" sz="1400" b="0" i="0" dirty="0">
              <a:effectLst/>
            </a:endParaRPr>
          </a:p>
          <a:p>
            <a:pPr marL="0" indent="0">
              <a:spcAft>
                <a:spcPts val="1800"/>
              </a:spcAft>
            </a:pPr>
            <a:endParaRPr lang="en-US" sz="1200" b="0" i="0" dirty="0" smtClean="0">
              <a:effectLst/>
            </a:endParaRPr>
          </a:p>
          <a:p>
            <a:pPr marL="171450" indent="-1714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2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754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16512" y="694377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lnSpc>
                <a:spcPct val="85000"/>
              </a:lnSpc>
              <a:spcAft>
                <a:spcPct val="40000"/>
              </a:spcAft>
            </a:pPr>
            <a:r>
              <a:rPr lang="en-US" b="1" dirty="0">
                <a:solidFill>
                  <a:srgbClr val="000000"/>
                </a:solidFill>
              </a:rPr>
              <a:t>Operational Predictions at </a:t>
            </a:r>
            <a:r>
              <a:rPr lang="en-US" b="1" dirty="0">
                <a:solidFill>
                  <a:srgbClr val="3333CC"/>
                </a:solidFill>
              </a:rPr>
              <a:t>http://airquality.weather.gov/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1362075"/>
            <a:ext cx="49053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340"/>
            <a:ext cx="3085461" cy="2531660"/>
          </a:xfrm>
          <a:prstGeom prst="rect">
            <a:avLst/>
          </a:prstGeom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6629400" y="1095071"/>
            <a:ext cx="20955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defTabSz="912813"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Standalone prediction of airborne dust from dust storms: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Wind-driven dust emitted where surface winds exceed thresholds over source regions</a:t>
            </a:r>
          </a:p>
          <a:p>
            <a:pPr marL="90488" indent="-90488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 regions with emission potential estimated from MODIS deep blue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climatology for 2003-2006</a:t>
            </a:r>
            <a:r>
              <a:rPr lang="en-US" sz="1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</a:rPr>
              <a:t>Ginoux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 et. al. 2010).  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Emissions modulated by real-time soil moisture.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HYSPLIT model for transport, dispersion and deposition (</a:t>
            </a:r>
            <a:r>
              <a:rPr lang="en-US" sz="1300" dirty="0" err="1">
                <a:solidFill>
                  <a:srgbClr val="000000"/>
                </a:solidFill>
                <a:latin typeface="Arial"/>
              </a:rPr>
              <a:t>Draxler</a:t>
            </a:r>
            <a:r>
              <a:rPr lang="en-US" sz="1300" dirty="0">
                <a:solidFill>
                  <a:srgbClr val="000000"/>
                </a:solidFill>
                <a:latin typeface="Arial"/>
              </a:rPr>
              <a:t> et al., JGR, 2010)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Wet deposition updates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in July 2013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Developed satellite product for verification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</a:rPr>
              <a:t>Ciren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 et.al., JGR 2014)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187325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CONUS d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ust predictions</a:t>
            </a:r>
            <a:endParaRPr lang="en-US" sz="3200" b="1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2243552" y="694377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lnSpc>
                <a:spcPct val="85000"/>
              </a:lnSpc>
              <a:spcAft>
                <a:spcPct val="40000"/>
              </a:spcAft>
            </a:pPr>
            <a:r>
              <a:rPr lang="en-US" b="1" dirty="0">
                <a:solidFill>
                  <a:srgbClr val="000000"/>
                </a:solidFill>
              </a:rPr>
              <a:t>Operational Predictions at http://airquality.weather.gov/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8873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78" y="1228903"/>
            <a:ext cx="4610686" cy="36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66" y="324681"/>
            <a:ext cx="7543800" cy="533400"/>
          </a:xfrm>
        </p:spPr>
        <p:txBody>
          <a:bodyPr/>
          <a:lstStyle/>
          <a:p>
            <a:r>
              <a:rPr lang="en-US" dirty="0" smtClean="0"/>
              <a:t>Testing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488088"/>
            <a:ext cx="8305800" cy="4648200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i="0" dirty="0">
                <a:solidFill>
                  <a:schemeClr val="tx2"/>
                </a:solidFill>
                <a:effectLst/>
              </a:rPr>
              <a:t>E</a:t>
            </a:r>
            <a:r>
              <a:rPr lang="en-US" sz="2400" b="0" i="0" dirty="0" smtClean="0">
                <a:solidFill>
                  <a:schemeClr val="tx2"/>
                </a:solidFill>
                <a:effectLst/>
              </a:rPr>
              <a:t>xtension of </a:t>
            </a:r>
            <a:r>
              <a:rPr lang="en-US" sz="2400" b="0" i="0" dirty="0">
                <a:solidFill>
                  <a:schemeClr val="tx2"/>
                </a:solidFill>
                <a:effectLst/>
              </a:rPr>
              <a:t>predictions to 72 hours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i="0" dirty="0">
                <a:solidFill>
                  <a:schemeClr val="tx2"/>
                </a:solidFill>
                <a:effectLst/>
              </a:rPr>
              <a:t>Emissions </a:t>
            </a:r>
            <a:r>
              <a:rPr lang="en-US" sz="2400" b="0" i="0" dirty="0" smtClean="0">
                <a:solidFill>
                  <a:schemeClr val="tx2"/>
                </a:solidFill>
                <a:effectLst/>
              </a:rPr>
              <a:t>updates: testing of oil </a:t>
            </a:r>
            <a:r>
              <a:rPr lang="en-US" sz="2400" b="0" i="0" dirty="0">
                <a:solidFill>
                  <a:schemeClr val="tx2"/>
                </a:solidFill>
                <a:effectLst/>
              </a:rPr>
              <a:t>and gas </a:t>
            </a:r>
            <a:r>
              <a:rPr lang="en-US" sz="2400" b="0" i="0" dirty="0" smtClean="0">
                <a:solidFill>
                  <a:schemeClr val="tx2"/>
                </a:solidFill>
                <a:effectLst/>
              </a:rPr>
              <a:t>updates, testing of NEI 2014 </a:t>
            </a:r>
            <a:endParaRPr lang="en-US" sz="2400" b="0" i="0" dirty="0">
              <a:solidFill>
                <a:schemeClr val="tx2"/>
              </a:solidFill>
              <a:effectLst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i="0" dirty="0">
                <a:solidFill>
                  <a:schemeClr val="tx2"/>
                </a:solidFill>
                <a:effectLst/>
              </a:rPr>
              <a:t>Ozone bias correction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i="0" dirty="0" smtClean="0">
                <a:solidFill>
                  <a:schemeClr val="tx2"/>
                </a:solidFill>
                <a:effectLst/>
              </a:rPr>
              <a:t>Wildfire emissions: hourly estimates from </a:t>
            </a:r>
            <a:r>
              <a:rPr lang="en-US" sz="2400" b="0" i="0" dirty="0" err="1" smtClean="0">
                <a:solidFill>
                  <a:schemeClr val="tx2"/>
                </a:solidFill>
                <a:effectLst/>
              </a:rPr>
              <a:t>BlueSky</a:t>
            </a:r>
            <a:r>
              <a:rPr lang="en-US" sz="2400" b="0" i="0" dirty="0" smtClean="0">
                <a:solidFill>
                  <a:schemeClr val="tx2"/>
                </a:solidFill>
                <a:effectLst/>
              </a:rPr>
              <a:t>, ECCC emissions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i="0" dirty="0" smtClean="0">
                <a:solidFill>
                  <a:schemeClr val="tx2"/>
                </a:solidFill>
                <a:effectLst/>
              </a:rPr>
              <a:t>Additional NOAA-funded research and development </a:t>
            </a:r>
            <a:endParaRPr lang="en-US" sz="2400" b="0" i="0" dirty="0">
              <a:solidFill>
                <a:schemeClr val="tx2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58225" y="656590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482" y="6136288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See on Oct 25 at 1:40 pm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:  Impact of Chemical Lateral Boundary Conditions (LBC) from GEOS-5 Global Chemical Transport Model Compared to the Operational NGAC LBC </a:t>
            </a:r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(Y. Tang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669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/>
          <a:stretch/>
        </p:blipFill>
        <p:spPr>
          <a:xfrm>
            <a:off x="764792" y="621734"/>
            <a:ext cx="3631020" cy="3254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739" y="19878"/>
            <a:ext cx="7021002" cy="533400"/>
          </a:xfrm>
        </p:spPr>
        <p:txBody>
          <a:bodyPr/>
          <a:lstStyle/>
          <a:p>
            <a:pPr algn="l"/>
            <a:r>
              <a:rPr lang="en-US" dirty="0" smtClean="0"/>
              <a:t>Testing of predictions for 72 hours</a:t>
            </a:r>
            <a:br>
              <a:rPr lang="en-US" dirty="0" smtClean="0"/>
            </a:br>
            <a:r>
              <a:rPr lang="en-US" sz="2400" dirty="0" smtClean="0"/>
              <a:t>evaluation for CONUS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8700" y="65754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094" y="3770159"/>
            <a:ext cx="777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 Performance of predictions for days 1, 2 &amp; 3 over </a:t>
            </a:r>
            <a:r>
              <a:rPr lang="en-US" sz="2000" b="1" dirty="0" smtClean="0">
                <a:solidFill>
                  <a:srgbClr val="002060"/>
                </a:solidFill>
                <a:latin typeface="Calibri"/>
              </a:rPr>
              <a:t>CONUS</a:t>
            </a:r>
            <a:r>
              <a:rPr lang="en-US" sz="20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for August 10-19, 2017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879835"/>
              </p:ext>
            </p:extLst>
          </p:nvPr>
        </p:nvGraphicFramePr>
        <p:xfrm>
          <a:off x="1162878" y="4185447"/>
          <a:ext cx="7057082" cy="1269007"/>
        </p:xfrm>
        <a:graphic>
          <a:graphicData uri="http://schemas.openxmlformats.org/drawingml/2006/table">
            <a:tbl>
              <a:tblPr firstRow="1" bandRow="1"/>
              <a:tblGrid>
                <a:gridCol w="1560444"/>
                <a:gridCol w="1475466"/>
                <a:gridCol w="894039"/>
                <a:gridCol w="1072160"/>
                <a:gridCol w="982813"/>
                <a:gridCol w="1072160"/>
              </a:tblGrid>
              <a:tr h="35465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Pollutant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Prediction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day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</a:rPr>
                        <a:t>obs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Bias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RMSE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2060"/>
                          </a:solidFill>
                        </a:rPr>
                        <a:t>corr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, r</a:t>
                      </a:r>
                      <a:endParaRPr lang="en-US" sz="14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06966">
                <a:tc rowSpan="3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/>
                        <a:t>Daily max. of 8h average ozone </a:t>
                      </a:r>
                      <a:r>
                        <a:rPr lang="en-US" sz="1400" b="1" dirty="0" smtClean="0"/>
                        <a:t>[ppb]</a:t>
                      </a:r>
                      <a:r>
                        <a:rPr lang="en-US" sz="1400" b="1" baseline="0" dirty="0" smtClean="0"/>
                        <a:t> (N=27300)</a:t>
                      </a:r>
                      <a:endParaRPr lang="en-US" sz="1400" b="1" dirty="0"/>
                    </a:p>
                  </a:txBody>
                  <a:tcPr marL="91433" marR="91433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 D1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39.0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2.58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9.65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0.75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63689">
                <a:tc v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2.23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9.78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0.74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88514">
                <a:tc v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1.76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10.14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1684914" y="2229124"/>
            <a:ext cx="800100" cy="63859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11095"/>
          <a:stretch/>
        </p:blipFill>
        <p:spPr>
          <a:xfrm>
            <a:off x="4880113" y="629009"/>
            <a:ext cx="3150704" cy="3251754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2550485" y="840386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O</a:t>
            </a:r>
            <a:r>
              <a:rPr lang="en-US" b="1" baseline="-25000" dirty="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4" name="TextBox 11"/>
          <p:cNvSpPr txBox="1"/>
          <p:nvPr/>
        </p:nvSpPr>
        <p:spPr>
          <a:xfrm>
            <a:off x="6551871" y="844757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PM</a:t>
            </a:r>
            <a:r>
              <a:rPr lang="en-US" b="1" baseline="-25000" dirty="0" smtClean="0">
                <a:solidFill>
                  <a:srgbClr val="000000"/>
                </a:solidFill>
              </a:rPr>
              <a:t>2.5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083320"/>
              </p:ext>
            </p:extLst>
          </p:nvPr>
        </p:nvGraphicFramePr>
        <p:xfrm>
          <a:off x="1156182" y="5516201"/>
          <a:ext cx="7053143" cy="1150413"/>
        </p:xfrm>
        <a:graphic>
          <a:graphicData uri="http://schemas.openxmlformats.org/drawingml/2006/table">
            <a:tbl>
              <a:tblPr firstRow="1" bandRow="1"/>
              <a:tblGrid>
                <a:gridCol w="1577079"/>
                <a:gridCol w="1461052"/>
                <a:gridCol w="894522"/>
                <a:gridCol w="1083365"/>
                <a:gridCol w="964096"/>
                <a:gridCol w="1073029"/>
              </a:tblGrid>
              <a:tr h="383471">
                <a:tc rowSpan="3"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Daily</a:t>
                      </a:r>
                      <a:r>
                        <a:rPr lang="en-US" sz="1400" b="1" baseline="0" dirty="0" smtClean="0"/>
                        <a:t> average </a:t>
                      </a:r>
                      <a:r>
                        <a:rPr lang="en-US" sz="1400" b="1" dirty="0" smtClean="0"/>
                        <a:t>PM2.5 [</a:t>
                      </a:r>
                      <a:r>
                        <a:rPr lang="en-US" sz="1400" b="1" dirty="0" err="1" smtClean="0"/>
                        <a:t>ug</a:t>
                      </a:r>
                      <a:r>
                        <a:rPr lang="en-US" sz="1400" b="1" dirty="0" smtClean="0"/>
                        <a:t>/m</a:t>
                      </a:r>
                      <a:r>
                        <a:rPr lang="en-US" sz="1400" b="1" baseline="30000" dirty="0" smtClean="0"/>
                        <a:t>3</a:t>
                      </a:r>
                      <a:r>
                        <a:rPr lang="en-US" sz="1400" b="1" dirty="0" smtClean="0"/>
                        <a:t>] (N=18560)</a:t>
                      </a:r>
                      <a:endParaRPr lang="en-US" sz="1400" b="1" dirty="0"/>
                    </a:p>
                  </a:txBody>
                  <a:tcPr marL="91433" marR="91433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 D1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10.61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1.55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10.32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83471">
                <a:tc v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0.92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9.88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0.58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83471">
                <a:tc v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0.76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10.28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0.53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664456" y="407227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5" name="Oval 14"/>
          <p:cNvSpPr/>
          <p:nvPr/>
        </p:nvSpPr>
        <p:spPr bwMode="auto">
          <a:xfrm>
            <a:off x="5383663" y="1797727"/>
            <a:ext cx="923925" cy="7620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76869" y="1983143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Statistics for all hours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8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 animBg="1"/>
      <p:bldP spid="13" grpId="0"/>
      <p:bldP spid="14" grpId="0"/>
      <p:bldP spid="15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25" y="103950"/>
            <a:ext cx="7543800" cy="533400"/>
          </a:xfrm>
        </p:spPr>
        <p:txBody>
          <a:bodyPr/>
          <a:lstStyle/>
          <a:p>
            <a:r>
              <a:rPr lang="en-US" dirty="0"/>
              <a:t>Testing </a:t>
            </a:r>
            <a:r>
              <a:rPr lang="en-US" dirty="0" smtClean="0"/>
              <a:t>predictions for 72 hours evaluation for Pacific Southwest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5" y="1152544"/>
            <a:ext cx="2316215" cy="1886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78" y="977759"/>
            <a:ext cx="3254340" cy="2711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39" y="1005842"/>
            <a:ext cx="3190461" cy="2658716"/>
          </a:xfrm>
          <a:prstGeom prst="rect">
            <a:avLst/>
          </a:prstGeom>
        </p:spPr>
      </p:pic>
      <p:sp>
        <p:nvSpPr>
          <p:cNvPr id="14" name="TextBox 11"/>
          <p:cNvSpPr txBox="1"/>
          <p:nvPr/>
        </p:nvSpPr>
        <p:spPr>
          <a:xfrm>
            <a:off x="4608836" y="956751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7548769" y="94681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PM</a:t>
            </a:r>
            <a:r>
              <a:rPr lang="en-US" baseline="-25000" dirty="0" smtClean="0">
                <a:solidFill>
                  <a:srgbClr val="000000"/>
                </a:solidFill>
              </a:rPr>
              <a:t>2.5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3936295" y="2151034"/>
            <a:ext cx="800100" cy="63859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rot="2177918">
            <a:off x="6659218" y="1255786"/>
            <a:ext cx="735496" cy="94886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738" y="3648765"/>
            <a:ext cx="791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 Day1,2,3 Performance over Pacific Southwest (region 9) for August 10-19, 2017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020879"/>
              </p:ext>
            </p:extLst>
          </p:nvPr>
        </p:nvGraphicFramePr>
        <p:xfrm>
          <a:off x="531738" y="4018097"/>
          <a:ext cx="7677487" cy="1219136"/>
        </p:xfrm>
        <a:graphic>
          <a:graphicData uri="http://schemas.openxmlformats.org/drawingml/2006/table">
            <a:tbl>
              <a:tblPr firstRow="1" bandRow="1"/>
              <a:tblGrid>
                <a:gridCol w="2922104"/>
                <a:gridCol w="1023731"/>
                <a:gridCol w="1252330"/>
                <a:gridCol w="1220783"/>
                <a:gridCol w="1258539"/>
              </a:tblGrid>
              <a:tr h="299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Pollutant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Obs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RMSE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corr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r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2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Daily max</a:t>
                      </a:r>
                      <a:r>
                        <a:rPr lang="en-US" sz="1400" b="1" baseline="0" dirty="0" smtClean="0"/>
                        <a:t> of 8h o</a:t>
                      </a:r>
                      <a:r>
                        <a:rPr lang="en-US" sz="1400" b="1" dirty="0" smtClean="0"/>
                        <a:t>zone 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(N= 4620) D1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49.7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-0.30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11.15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0.77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</a:tr>
              <a:tr h="297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-0.72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11.40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0.77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</a:tr>
              <a:tr h="269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-1.53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11.91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0.75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63655"/>
              </p:ext>
            </p:extLst>
          </p:nvPr>
        </p:nvGraphicFramePr>
        <p:xfrm>
          <a:off x="531738" y="5244767"/>
          <a:ext cx="7685430" cy="1071726"/>
        </p:xfrm>
        <a:graphic>
          <a:graphicData uri="http://schemas.openxmlformats.org/drawingml/2006/table">
            <a:tbl>
              <a:tblPr firstRow="1" bandRow="1"/>
              <a:tblGrid>
                <a:gridCol w="2934526"/>
                <a:gridCol w="1033670"/>
                <a:gridCol w="1232452"/>
                <a:gridCol w="1222513"/>
                <a:gridCol w="1262269"/>
              </a:tblGrid>
              <a:tr h="262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Daily average of PM2.5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(N= 2875) D1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11.6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1.98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10.52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0.46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</a:tr>
              <a:tr h="383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D2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0.03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8.65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0.40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</a:tr>
              <a:tr h="383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D3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0.53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9.59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0.38</a:t>
                      </a:r>
                      <a:endParaRPr lang="en-US" sz="1400" b="1" dirty="0"/>
                    </a:p>
                  </a:txBody>
                  <a:tcPr marL="91433" marR="91433" marT="45712" marB="4571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94422" y="1459465"/>
            <a:ext cx="800104" cy="1569885"/>
          </a:xfrm>
          <a:prstGeom prst="ellipse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097942" y="2082533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Statistics for all hours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184" y="6317674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CC"/>
                </a:solidFill>
                <a:latin typeface="Calibri"/>
              </a:rPr>
              <a:t>See Oct </a:t>
            </a:r>
            <a:r>
              <a:rPr lang="en-US" sz="1600" b="1" i="1" dirty="0">
                <a:solidFill>
                  <a:srgbClr val="3333CC"/>
                </a:solidFill>
                <a:latin typeface="Calibri"/>
              </a:rPr>
              <a:t>24 Poster: Overview of the Model and </a:t>
            </a:r>
            <a:r>
              <a:rPr lang="en-US" sz="1600" b="1" i="1" dirty="0" smtClean="0">
                <a:solidFill>
                  <a:srgbClr val="3333CC"/>
                </a:solidFill>
                <a:latin typeface="Calibri"/>
              </a:rPr>
              <a:t>Observation </a:t>
            </a:r>
            <a:r>
              <a:rPr lang="en-US" sz="1600" b="1" i="1" dirty="0">
                <a:solidFill>
                  <a:srgbClr val="3333CC"/>
                </a:solidFill>
                <a:latin typeface="Calibri"/>
              </a:rPr>
              <a:t>Evaluation Tool (MONET) version 1.0 for evaluating chemical transport models </a:t>
            </a:r>
            <a:r>
              <a:rPr lang="en-US" sz="1600" b="1" i="1" dirty="0" smtClean="0">
                <a:solidFill>
                  <a:srgbClr val="3333CC"/>
                </a:solidFill>
                <a:latin typeface="Calibri"/>
              </a:rPr>
              <a:t>(B. Baker</a:t>
            </a:r>
            <a:r>
              <a:rPr lang="en-US" sz="1600" b="1" i="1" dirty="0">
                <a:solidFill>
                  <a:srgbClr val="3333CC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10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00" y="138735"/>
            <a:ext cx="7646090" cy="533400"/>
          </a:xfrm>
        </p:spPr>
        <p:txBody>
          <a:bodyPr/>
          <a:lstStyle/>
          <a:p>
            <a:r>
              <a:rPr lang="en-US" dirty="0" smtClean="0"/>
              <a:t>Updating oil and gas sector emissions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28" y="901408"/>
            <a:ext cx="4914776" cy="3190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7613" y="901408"/>
            <a:ext cx="4427046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2014 Energy Information Administration on Shale Plays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2" y="3567595"/>
            <a:ext cx="4230501" cy="2992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6747" y="6504347"/>
            <a:ext cx="4366901" cy="26930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50" b="1" dirty="0" smtClean="0">
                <a:solidFill>
                  <a:prstClr val="black"/>
                </a:solidFill>
                <a:latin typeface="Calibri"/>
              </a:rPr>
              <a:t>Adjustment factor applied to NEI2011 oil and gas area source sector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4453783" y="1209186"/>
            <a:ext cx="1570876" cy="1232229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3" y="3803344"/>
            <a:ext cx="4391160" cy="27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0125" y="333375"/>
            <a:ext cx="7543800" cy="533400"/>
          </a:xfrm>
        </p:spPr>
        <p:txBody>
          <a:bodyPr/>
          <a:lstStyle/>
          <a:p>
            <a:r>
              <a:rPr lang="en-US" dirty="0" smtClean="0"/>
              <a:t>Testing of oil and gas emissions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5" y="971550"/>
            <a:ext cx="4340194" cy="3352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86" y="929020"/>
            <a:ext cx="4266214" cy="3295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278" y="4562101"/>
            <a:ext cx="75969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Testing of State-specific </a:t>
            </a:r>
            <a:r>
              <a:rPr lang="en-US" altLang="zh-CN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scaling for </a:t>
            </a:r>
            <a:r>
              <a:rPr lang="en-US" altLang="zh-CN" sz="20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Oil_n_Gas</a:t>
            </a:r>
            <a:r>
              <a:rPr lang="en-US" altLang="zh-CN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area source</a:t>
            </a:r>
          </a:p>
          <a:p>
            <a:pPr marL="792000" fontAlgn="auto">
              <a:spcBef>
                <a:spcPts val="600"/>
              </a:spcBef>
              <a:spcAft>
                <a:spcPts val="60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July 11-21 sensitivity run confirmed that Marcellus area O3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increased</a:t>
            </a:r>
            <a:endParaRPr lang="en-US" altLang="zh-CN" sz="1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792000" fontAlgn="auto">
              <a:spcBef>
                <a:spcPts val="600"/>
              </a:spcBef>
              <a:spcAft>
                <a:spcPts val="60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Under-prediction in O</a:t>
            </a:r>
            <a:r>
              <a:rPr lang="en-US" altLang="zh-CN" sz="1800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zh-CN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in the Marcellus area was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reduced</a:t>
            </a:r>
            <a:endParaRPr lang="en-US" altLang="zh-CN" sz="1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792000" fontAlgn="auto">
              <a:spcBef>
                <a:spcPts val="600"/>
              </a:spcBef>
              <a:spcAft>
                <a:spcPts val="60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However the over-prediction in O</a:t>
            </a:r>
            <a:r>
              <a:rPr lang="en-US" altLang="zh-CN" sz="1800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zh-CN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elsewhere was exacerbated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842" y="1419366"/>
            <a:ext cx="1166883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Operational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877" y="1380695"/>
            <a:ext cx="1166883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Adjusted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74" y="6272768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See on Oct 25 at 1:00 pm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:  An air quality impact study for the recent increase in oil and gas activity over the Conterminous U.S.  </a:t>
            </a:r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(P. Lee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323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11456"/>
            <a:ext cx="6915150" cy="838200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/>
              <a:t> status in October 2017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7926" y="1392300"/>
            <a:ext cx="6400800" cy="839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Providing air quality information for people at risk</a:t>
            </a:r>
            <a:r>
              <a:rPr lang="en-US" b="0" dirty="0" smtClean="0">
                <a:solidFill>
                  <a:srgbClr val="000000"/>
                </a:solidFill>
                <a:effectLst/>
              </a:rPr>
              <a:t> </a:t>
            </a:r>
            <a:endParaRPr lang="en-US" sz="2400" b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-18093" y="2302335"/>
            <a:ext cx="3765852" cy="35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Prediction Capabilities:  </a:t>
            </a: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Operations:  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Ozone nationwide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Smoke nationwide</a:t>
            </a:r>
          </a:p>
          <a:p>
            <a:pPr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        Dust over 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CONUS</a:t>
            </a:r>
          </a:p>
          <a:p>
            <a:pPr marL="457200" indent="-457200">
              <a:spcAft>
                <a:spcPct val="25000"/>
              </a:spcAft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Fine particulate </a:t>
            </a:r>
            <a:r>
              <a:rPr lang="en-US" sz="1600" i="1" dirty="0">
                <a:solidFill>
                  <a:srgbClr val="000000"/>
                </a:solidFill>
                <a:latin typeface="Arial"/>
              </a:rPr>
              <a:t>matter (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PM2.5) nationwide</a:t>
            </a:r>
          </a:p>
          <a:p>
            <a:pPr marL="457200" indent="-457200">
              <a:spcAft>
                <a:spcPct val="25000"/>
              </a:spcAft>
              <a:defRPr/>
            </a:pPr>
            <a:endParaRPr lang="en-US" sz="1600" i="1" dirty="0" smtClean="0">
              <a:solidFill>
                <a:srgbClr val="000000"/>
              </a:solidFill>
              <a:latin typeface="Arial"/>
            </a:endParaRP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Testing of improvements:  </a:t>
            </a:r>
            <a:endParaRPr 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Ozone</a:t>
            </a:r>
            <a:endParaRPr lang="en-US" sz="1600" i="1" dirty="0">
              <a:solidFill>
                <a:srgbClr val="000000"/>
              </a:solidFill>
              <a:latin typeface="Arial"/>
            </a:endParaRP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Smoke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PM2.5</a:t>
            </a:r>
            <a:endParaRPr lang="en-US" sz="1600" i="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spcAft>
                <a:spcPct val="25000"/>
              </a:spcAft>
              <a:defRPr/>
            </a:pPr>
            <a:endParaRPr lang="en-US" sz="1600" i="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spcAft>
                <a:spcPct val="25000"/>
              </a:spcAft>
              <a:defRPr/>
            </a:pPr>
            <a:endParaRPr lang="en-US" sz="1200" dirty="0" smtClean="0">
              <a:solidFill>
                <a:srgbClr val="000000"/>
              </a:solidFill>
              <a:latin typeface="Arial"/>
            </a:endParaRPr>
          </a:p>
          <a:p>
            <a:pPr marL="457200" indent="-457200">
              <a:spcAft>
                <a:spcPct val="25000"/>
              </a:spcAft>
              <a:defRPr/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457200" indent="-457200" algn="ctr">
              <a:spcAft>
                <a:spcPct val="25000"/>
              </a:spcAft>
              <a:defRPr/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70000"/>
              </a:lnSpc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	</a:t>
            </a:r>
            <a:endParaRPr lang="en-US" sz="1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618994" y="2703442"/>
            <a:ext cx="5399413" cy="3552740"/>
            <a:chOff x="3721881" y="2578580"/>
            <a:chExt cx="5399413" cy="3552740"/>
          </a:xfrm>
        </p:grpSpPr>
        <p:grpSp>
          <p:nvGrpSpPr>
            <p:cNvPr id="2" name="Group 1"/>
            <p:cNvGrpSpPr/>
            <p:nvPr/>
          </p:nvGrpSpPr>
          <p:grpSpPr>
            <a:xfrm>
              <a:off x="3721881" y="2578580"/>
              <a:ext cx="5399413" cy="3476846"/>
              <a:chOff x="3721881" y="2578580"/>
              <a:chExt cx="5399413" cy="347684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721881" y="2578580"/>
                <a:ext cx="5399413" cy="347684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>
                  <a:cs typeface="Arial" charset="0"/>
                </a:endParaRPr>
              </a:p>
            </p:txBody>
          </p:sp>
          <p:pic>
            <p:nvPicPr>
              <p:cNvPr id="6" name="Picture 4" descr="D:\Users\Ivanka.Stajner\Pictures\conus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0916" y="2730714"/>
                <a:ext cx="5141345" cy="3185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 bwMode="auto">
            <a:xfrm>
              <a:off x="7102552" y="2904540"/>
              <a:ext cx="1733107" cy="1786269"/>
            </a:xfrm>
            <a:prstGeom prst="rect">
              <a:avLst/>
            </a:prstGeom>
            <a:solidFill>
              <a:srgbClr val="00B0F0">
                <a:alpha val="21961"/>
              </a:srgbClr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800" b="1" dirty="0">
                  <a:solidFill>
                    <a:srgbClr val="000000"/>
                  </a:solidFill>
                </a:rPr>
                <a:t>2004: ozone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43604" y="2830112"/>
              <a:ext cx="2966483" cy="2998381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cs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3892489" y="4552585"/>
              <a:ext cx="2560520" cy="13294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3892489" y="2762612"/>
              <a:ext cx="0" cy="178997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892489" y="2762612"/>
              <a:ext cx="507562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968113" y="2766314"/>
              <a:ext cx="2883" cy="31050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410477" y="5871395"/>
              <a:ext cx="25605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6295995" y="4788776"/>
              <a:ext cx="1320426" cy="3693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2005: ozone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27787" y="3592953"/>
              <a:ext cx="2443361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2007: ozone and smoke</a:t>
              </a:r>
            </a:p>
            <a:p>
              <a:r>
                <a:rPr lang="en-US" sz="1800" b="1" dirty="0">
                  <a:solidFill>
                    <a:srgbClr val="000000"/>
                  </a:solidFill>
                </a:rPr>
                <a:t>2012: 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dust</a:t>
              </a:r>
            </a:p>
            <a:p>
              <a:r>
                <a:rPr lang="en-US" sz="1800" b="1" dirty="0" smtClean="0">
                  <a:solidFill>
                    <a:srgbClr val="000000"/>
                  </a:solidFill>
                </a:rPr>
                <a:t>2016: PM2.5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86159" y="5149799"/>
              <a:ext cx="1114536" cy="738664"/>
            </a:xfrm>
            <a:prstGeom prst="rect">
              <a:avLst/>
            </a:prstGeom>
            <a:solidFill>
              <a:srgbClr val="CC9900">
                <a:alpha val="34118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2009: smoke</a:t>
              </a:r>
            </a:p>
            <a:p>
              <a:r>
                <a:rPr lang="en-US" b="1" dirty="0">
                  <a:solidFill>
                    <a:srgbClr val="000000"/>
                  </a:solidFill>
                </a:rPr>
                <a:t>2010: </a:t>
              </a:r>
              <a:r>
                <a:rPr lang="en-US" b="1" dirty="0" smtClean="0">
                  <a:solidFill>
                    <a:srgbClr val="000000"/>
                  </a:solidFill>
                </a:rPr>
                <a:t>ozone</a:t>
              </a:r>
            </a:p>
            <a:p>
              <a:r>
                <a:rPr lang="en-US" b="1" dirty="0" smtClean="0">
                  <a:solidFill>
                    <a:srgbClr val="000000"/>
                  </a:solidFill>
                </a:rPr>
                <a:t>2016: PM2.5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23364" y="5392656"/>
              <a:ext cx="1120240" cy="738664"/>
            </a:xfrm>
            <a:prstGeom prst="rect">
              <a:avLst/>
            </a:prstGeom>
            <a:solidFill>
              <a:srgbClr val="00A0F0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2010: </a:t>
              </a:r>
              <a:r>
                <a:rPr lang="en-US" b="1" dirty="0" smtClean="0">
                  <a:solidFill>
                    <a:srgbClr val="000000"/>
                  </a:solidFill>
                </a:rPr>
                <a:t>ozone &amp; smoke</a:t>
              </a:r>
            </a:p>
            <a:p>
              <a:r>
                <a:rPr lang="en-US" b="1" dirty="0" smtClean="0">
                  <a:solidFill>
                    <a:srgbClr val="000000"/>
                  </a:solidFill>
                </a:rPr>
                <a:t>2016: PM2.5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64094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1161920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10" y="1193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o</a:t>
            </a:r>
            <a:r>
              <a:rPr lang="en-US" b="1" dirty="0" smtClean="0"/>
              <a:t>zone predictions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600" dirty="0" smtClean="0"/>
              <a:t>(July 2017)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61409" y="6384925"/>
            <a:ext cx="2133600" cy="365125"/>
          </a:xfrm>
          <a:prstGeom prst="rect">
            <a:avLst/>
          </a:prstGeom>
        </p:spPr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5674" y="1592295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Eastern U.S.  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5183" y="1592295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Western U.S.  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4" name="Picture 6" descr="http://www.emc.ncep.noaa.gov/mmb/aq/fvs/jul17/OZON-8SFC_favgvsoDIU_AQME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7"/>
          <a:stretch/>
        </p:blipFill>
        <p:spPr bwMode="auto">
          <a:xfrm>
            <a:off x="4333461" y="1901993"/>
            <a:ext cx="4654641" cy="284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mc.ncep.noaa.gov/mmb/aq/fvs/jul17/OZON-8SFC_favgvsoDIU_AQMW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6"/>
          <a:stretch/>
        </p:blipFill>
        <p:spPr bwMode="auto">
          <a:xfrm>
            <a:off x="34881" y="1961627"/>
            <a:ext cx="4527180" cy="274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14190" r="68788" b="79336"/>
          <a:stretch/>
        </p:blipFill>
        <p:spPr bwMode="auto">
          <a:xfrm>
            <a:off x="582351" y="5118651"/>
            <a:ext cx="3819786" cy="69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16200000">
            <a:off x="-805461" y="2829320"/>
            <a:ext cx="22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8h averaged ozone  [ppb]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6069" y="5074464"/>
            <a:ext cx="32808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Observations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Operational model predictions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Testing of bias corrected predictions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" y="6254175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CC"/>
                </a:solidFill>
                <a:latin typeface="+mn-lt"/>
              </a:rPr>
              <a:t>See </a:t>
            </a:r>
            <a:r>
              <a:rPr lang="en-US" sz="1600" b="1" i="1" dirty="0">
                <a:solidFill>
                  <a:srgbClr val="3333CC"/>
                </a:solidFill>
                <a:latin typeface="+mn-lt"/>
              </a:rPr>
              <a:t>Oct 24 Poster: Meteorological factor analyses of NOAA NAQFC surface ozone predictions' biases and improvement with a bias correction approach (J. Huang) </a:t>
            </a:r>
          </a:p>
        </p:txBody>
      </p:sp>
    </p:spTree>
    <p:extLst>
      <p:ext uri="{BB962C8B-B14F-4D97-AF65-F5344CB8AC3E}">
        <p14:creationId xmlns:p14="http://schemas.microsoft.com/office/powerpoint/2010/main" val="18704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10" y="161054"/>
            <a:ext cx="7543800" cy="533400"/>
          </a:xfrm>
        </p:spPr>
        <p:txBody>
          <a:bodyPr/>
          <a:lstStyle/>
          <a:p>
            <a:r>
              <a:rPr lang="en-US" dirty="0" smtClean="0"/>
              <a:t>Testing of </a:t>
            </a:r>
            <a:r>
              <a:rPr lang="en-US" dirty="0" err="1" smtClean="0"/>
              <a:t>BlueSky</a:t>
            </a:r>
            <a:r>
              <a:rPr lang="en-US" dirty="0" smtClean="0"/>
              <a:t> wildfire smoke emissions changing hourly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78494" y="65373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8" y="1512456"/>
            <a:ext cx="4114800" cy="24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5"/>
          <p:cNvSpPr txBox="1">
            <a:spLocks/>
          </p:cNvSpPr>
          <p:nvPr/>
        </p:nvSpPr>
        <p:spPr bwMode="auto">
          <a:xfrm>
            <a:off x="307074" y="1236996"/>
            <a:ext cx="384866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1400" b="0" kern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1400" b="0" dirty="0">
                <a:solidFill>
                  <a:srgbClr val="000000"/>
                </a:solidFill>
                <a:effectLst/>
              </a:rPr>
              <a:t>Example PM diurnal profile for mixed forest</a:t>
            </a:r>
            <a:r>
              <a:rPr lang="en-US" sz="1400" dirty="0">
                <a:solidFill>
                  <a:srgbClr val="000000"/>
                </a:solidFill>
              </a:rPr>
              <a:t/>
            </a:r>
            <a:br>
              <a:rPr lang="en-US" sz="1400" dirty="0">
                <a:solidFill>
                  <a:srgbClr val="000000"/>
                </a:solidFill>
              </a:rPr>
            </a:br>
            <a:endParaRPr lang="en-US" sz="1400" b="0" kern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8" y="4118777"/>
            <a:ext cx="4114800" cy="221338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19" y="1671503"/>
            <a:ext cx="2101243" cy="454459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43" y="1671503"/>
            <a:ext cx="2203433" cy="45445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TextBox 16"/>
          <p:cNvSpPr txBox="1"/>
          <p:nvPr/>
        </p:nvSpPr>
        <p:spPr>
          <a:xfrm>
            <a:off x="7631723" y="2628413"/>
            <a:ext cx="136465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70C0"/>
                </a:solidFill>
                <a:latin typeface="Arial"/>
              </a:rPr>
              <a:t>PROD: Blue Bar </a:t>
            </a:r>
            <a:r>
              <a:rPr lang="en-US" sz="1200" b="1" kern="0" dirty="0" smtClean="0">
                <a:solidFill>
                  <a:srgbClr val="FF0000"/>
                </a:solidFill>
                <a:latin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200" b="1" kern="0" dirty="0" smtClean="0">
                <a:solidFill>
                  <a:srgbClr val="CC0000"/>
                </a:solidFill>
                <a:latin typeface="Arial"/>
              </a:rPr>
              <a:t>EXP : Red Bar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57127" y="1326246"/>
            <a:ext cx="3121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Vertical Distribution of fire emissions </a:t>
            </a:r>
            <a:endParaRPr lang="en-US" sz="1100" kern="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677" y="4456761"/>
            <a:ext cx="1637731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Testing of hourly changes in emission amounts and plume rise.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140" y="255108"/>
            <a:ext cx="7543800" cy="533400"/>
          </a:xfrm>
        </p:spPr>
        <p:txBody>
          <a:bodyPr/>
          <a:lstStyle/>
          <a:p>
            <a:r>
              <a:rPr lang="en-US" dirty="0" smtClean="0"/>
              <a:t>Summary and </a:t>
            </a:r>
            <a:r>
              <a:rPr lang="en-US" dirty="0"/>
              <a:t>p</a:t>
            </a:r>
            <a:r>
              <a:rPr lang="en-US" dirty="0" smtClean="0"/>
              <a:t>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3817" y="1116419"/>
            <a:ext cx="8889860" cy="529390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US national AQ forecasting capability:</a:t>
            </a:r>
            <a:endParaRPr lang="en-US" sz="600" i="0" dirty="0" smtClean="0">
              <a:solidFill>
                <a:schemeClr val="tx2"/>
              </a:solidFill>
              <a:effectLst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i="0" dirty="0" smtClean="0">
                <a:solidFill>
                  <a:srgbClr val="000000"/>
                </a:solidFill>
                <a:effectLst/>
              </a:rPr>
              <a:t>Ozone</a:t>
            </a:r>
            <a:r>
              <a:rPr lang="en-US" sz="18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prediction </a:t>
            </a:r>
            <a:r>
              <a:rPr lang="en-US" sz="1800" b="0" i="0" dirty="0" smtClean="0">
                <a:solidFill>
                  <a:srgbClr val="000000"/>
                </a:solidFill>
                <a:effectLst/>
              </a:rPr>
              <a:t>nationwide;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u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pdated to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CMAQ version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5.0.2 and new </a:t>
            </a:r>
            <a:r>
              <a:rPr lang="en-US" sz="1800" b="0" i="0" dirty="0" err="1" smtClean="0">
                <a:solidFill>
                  <a:schemeClr val="tx2"/>
                </a:solidFill>
                <a:effectLst/>
              </a:rPr>
              <a:t>Bluesky</a:t>
            </a:r>
            <a:endParaRPr lang="en-US" sz="1800" b="0" i="0" dirty="0" smtClean="0">
              <a:solidFill>
                <a:schemeClr val="tx2"/>
              </a:solidFill>
              <a:effectLst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Smoke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nationwide; updated with newer </a:t>
            </a:r>
            <a:r>
              <a:rPr lang="en-US" sz="1800" b="0" i="0" dirty="0" err="1" smtClean="0">
                <a:solidFill>
                  <a:schemeClr val="tx2"/>
                </a:solidFill>
                <a:effectLst/>
              </a:rPr>
              <a:t>BlueSky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system</a:t>
            </a:r>
            <a:endParaRPr lang="en-US" sz="600" b="0" i="0" dirty="0" smtClean="0">
              <a:solidFill>
                <a:schemeClr val="tx2"/>
              </a:solidFill>
              <a:effectLst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Dust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for CONUS sources</a:t>
            </a:r>
            <a:endParaRPr lang="en-US" sz="600" b="0" i="0" dirty="0">
              <a:solidFill>
                <a:schemeClr val="tx2"/>
              </a:solidFill>
              <a:effectLst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PM2.5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predictions; include wildfire and dust emissions, dust LBCs from global predictions</a:t>
            </a:r>
            <a:r>
              <a:rPr lang="en-US" sz="1800" b="0" i="0" dirty="0" smtClean="0">
                <a:solidFill>
                  <a:srgbClr val="3333CC"/>
                </a:solidFill>
                <a:effectLst/>
              </a:rPr>
              <a:t>; </a:t>
            </a:r>
            <a:r>
              <a:rPr lang="en-US" sz="1800" b="0" i="0" dirty="0" smtClean="0">
                <a:effectLst/>
              </a:rPr>
              <a:t>refinement of bias correction using KFAN approach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9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Current testing and plans: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Extension of CMAQ predictions to 72 hours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Emissions updates (NEI 2014 including oil and gas sources)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Ozone bias correction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Wildfire smoke inputs: hourly evolution from </a:t>
            </a:r>
            <a:r>
              <a:rPr lang="en-US" sz="1700" b="0" i="0" dirty="0" err="1" smtClean="0">
                <a:solidFill>
                  <a:schemeClr val="tx2"/>
                </a:solidFill>
                <a:effectLst/>
              </a:rPr>
              <a:t>BlueSky</a:t>
            </a:r>
            <a:r>
              <a:rPr lang="en-US" sz="1700" b="0" i="0" dirty="0" smtClean="0">
                <a:solidFill>
                  <a:schemeClr val="tx2"/>
                </a:solidFill>
                <a:effectLst/>
              </a:rPr>
              <a:t> for CONUS and ECCC for Canada 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Update display, dissemination and web presence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0" i="0" dirty="0" smtClean="0">
                <a:solidFill>
                  <a:schemeClr val="tx2"/>
                </a:solidFill>
                <a:effectLst/>
              </a:rPr>
              <a:t>Finer resolution and inline with meteorology (longer term)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defRPr/>
            </a:pPr>
            <a:endParaRPr lang="en-US" sz="1700" b="0" i="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489340"/>
            <a:ext cx="457200" cy="244475"/>
          </a:xfrm>
        </p:spPr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152400"/>
            <a:ext cx="7645400" cy="6858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Acknowledgments: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  </a:t>
            </a:r>
            <a:r>
              <a:rPr lang="en-US" sz="2800" i="1" dirty="0" smtClean="0">
                <a:solidFill>
                  <a:schemeClr val="accent2"/>
                </a:solidFill>
              </a:rPr>
              <a:t>AQF implementation </a:t>
            </a:r>
            <a:r>
              <a:rPr lang="en-US" sz="2800" i="1" dirty="0">
                <a:solidFill>
                  <a:schemeClr val="accent2"/>
                </a:solidFill>
              </a:rPr>
              <a:t>t</a:t>
            </a:r>
            <a:r>
              <a:rPr lang="en-US" sz="2800" i="1" dirty="0" smtClean="0">
                <a:solidFill>
                  <a:schemeClr val="accent2"/>
                </a:solidFill>
              </a:rPr>
              <a:t>eam </a:t>
            </a:r>
            <a:r>
              <a:rPr lang="en-US" sz="2800" i="1" dirty="0">
                <a:solidFill>
                  <a:schemeClr val="accent2"/>
                </a:solidFill>
              </a:rPr>
              <a:t>m</a:t>
            </a:r>
            <a:r>
              <a:rPr lang="en-US" sz="2800" i="1" dirty="0" smtClean="0">
                <a:solidFill>
                  <a:schemeClr val="accent2"/>
                </a:solidFill>
              </a:rPr>
              <a:t>embers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725" y="1039504"/>
            <a:ext cx="9144000" cy="56594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dirty="0" smtClean="0"/>
              <a:t>Special thanks to previous NOAA and EPA team members who contributed to the system development 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NOAA/NWS/OSTI</a:t>
            </a:r>
            <a:r>
              <a:rPr lang="en-US" sz="1050" dirty="0" smtClean="0"/>
              <a:t>	Ivanka Stajner		         NAQFC Manager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NWS/AFSO</a:t>
            </a:r>
            <a:r>
              <a:rPr lang="en-US" sz="1050" dirty="0" smtClean="0"/>
              <a:t>	                         Jannie Ferrell 		         Outreach, Feedback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NWS/OD </a:t>
            </a:r>
            <a:r>
              <a:rPr lang="en-US" sz="1050" dirty="0" smtClean="0"/>
              <a:t>                       	Cynthia Jones      	         Data Communications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NWS/OSTI/MDL </a:t>
            </a:r>
            <a:r>
              <a:rPr lang="en-US" sz="1050" dirty="0" smtClean="0"/>
              <a:t>	Marc </a:t>
            </a:r>
            <a:r>
              <a:rPr lang="en-US" sz="1050" dirty="0" err="1" smtClean="0"/>
              <a:t>Saccucci</a:t>
            </a:r>
            <a:r>
              <a:rPr lang="en-US" sz="1050" dirty="0" smtClean="0"/>
              <a:t>,	         NDGD Product Development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dirty="0" smtClean="0"/>
              <a:t>		Dave Ruth		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NWS/OSTI</a:t>
            </a:r>
            <a:r>
              <a:rPr lang="en-US" sz="1050" dirty="0" smtClean="0"/>
              <a:t>	</a:t>
            </a:r>
            <a:r>
              <a:rPr lang="en-US" sz="1050" dirty="0"/>
              <a:t>	S</a:t>
            </a:r>
            <a:r>
              <a:rPr lang="en-US" sz="1050" dirty="0" smtClean="0"/>
              <a:t>ikchya Upadhayay	         Program Support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NESDIS/NCDC</a:t>
            </a:r>
            <a:r>
              <a:rPr lang="en-US" sz="1050" dirty="0" smtClean="0"/>
              <a:t>	Alan Hall		         Product Archiving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NWS/NCEP</a:t>
            </a:r>
          </a:p>
          <a:p>
            <a:pPr lvl="1">
              <a:lnSpc>
                <a:spcPct val="7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050" dirty="0" smtClean="0"/>
              <a:t>Jeff McQueen, </a:t>
            </a:r>
            <a:r>
              <a:rPr lang="en-US" sz="1050" dirty="0" err="1"/>
              <a:t>Jianping</a:t>
            </a:r>
            <a:r>
              <a:rPr lang="en-US" sz="1050" dirty="0"/>
              <a:t> </a:t>
            </a:r>
            <a:r>
              <a:rPr lang="en-US" sz="1050" dirty="0" smtClean="0"/>
              <a:t>Huang, 	        	       AQF model interface development, testing, &amp; integration	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Jun Wang, *Sarah Lu </a:t>
            </a:r>
            <a:r>
              <a:rPr lang="en-US" sz="1050" dirty="0"/>
              <a:t>	</a:t>
            </a:r>
            <a:r>
              <a:rPr lang="en-US" sz="1050" dirty="0" smtClean="0"/>
              <a:t>		</a:t>
            </a:r>
            <a:r>
              <a:rPr lang="en-US" sz="1050" dirty="0"/>
              <a:t> </a:t>
            </a:r>
            <a:r>
              <a:rPr lang="en-US" sz="1050" dirty="0" smtClean="0"/>
              <a:t>       Global dust aerosol and  feedback testing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*Brad Ferrier, *Eric Rogers, 	                                 NAM  coordination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</a:t>
            </a:r>
            <a:r>
              <a:rPr lang="en-US" sz="1050" dirty="0" err="1" smtClean="0"/>
              <a:t>Hui-Ya</a:t>
            </a:r>
            <a:r>
              <a:rPr lang="en-US" sz="1050" dirty="0" smtClean="0"/>
              <a:t> Chuang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/>
              <a:t>Ho-Chun Huang </a:t>
            </a:r>
            <a:r>
              <a:rPr lang="en-US" sz="1050" dirty="0" smtClean="0"/>
              <a:t>			         Smoke and dust product testing and integration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Rebecca Cosgrove, Steven Earle		         NCO transition and systems testing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Andrew Orrison	  	         	         HPC coordination and AQF </a:t>
            </a:r>
            <a:r>
              <a:rPr lang="en-US" sz="1050" dirty="0" err="1" smtClean="0"/>
              <a:t>webdrawer</a:t>
            </a:r>
            <a:endParaRPr lang="en-US" sz="1050" dirty="0" smtClean="0"/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NOAA/OAR/ARL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Pius Lee, Daniel Tong, </a:t>
            </a:r>
            <a:r>
              <a:rPr lang="en-US" sz="1050" dirty="0" err="1"/>
              <a:t>Tianfeng</a:t>
            </a:r>
            <a:r>
              <a:rPr lang="en-US" sz="1050" dirty="0"/>
              <a:t> Chai </a:t>
            </a:r>
            <a:r>
              <a:rPr lang="en-US" sz="1050" dirty="0" smtClean="0"/>
              <a:t>	         	         CMAQ development, adaptation of AQ simulations for AQF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Li Pan, Hyun-</a:t>
            </a:r>
            <a:r>
              <a:rPr lang="en-US" sz="1050" dirty="0" err="1" smtClean="0"/>
              <a:t>Cheol</a:t>
            </a:r>
            <a:r>
              <a:rPr lang="en-US" sz="1050" dirty="0" smtClean="0"/>
              <a:t> Kim, </a:t>
            </a:r>
            <a:r>
              <a:rPr lang="en-US" sz="1050" dirty="0" err="1" smtClean="0"/>
              <a:t>Youhua</a:t>
            </a:r>
            <a:r>
              <a:rPr lang="en-US" sz="1050" dirty="0" smtClean="0"/>
              <a:t> Tang	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buFontTx/>
              <a:buNone/>
              <a:defRPr/>
            </a:pPr>
            <a:r>
              <a:rPr lang="en-US" sz="1050" dirty="0" smtClean="0"/>
              <a:t>Ariel Stein		         	         	         HYSPLIT adaptations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NESDIS/STAR</a:t>
            </a:r>
            <a:r>
              <a:rPr lang="en-US" sz="1050" dirty="0" smtClean="0"/>
              <a:t>   </a:t>
            </a:r>
            <a:r>
              <a:rPr lang="en-US" sz="1050" dirty="0" err="1" smtClean="0"/>
              <a:t>Shobha</a:t>
            </a:r>
            <a:r>
              <a:rPr lang="en-US" sz="1050" dirty="0" smtClean="0"/>
              <a:t> </a:t>
            </a:r>
            <a:r>
              <a:rPr lang="en-US" sz="1050" dirty="0" err="1" smtClean="0"/>
              <a:t>Kondragunta</a:t>
            </a:r>
            <a:r>
              <a:rPr lang="en-US" sz="1050" dirty="0"/>
              <a:t> </a:t>
            </a:r>
            <a:r>
              <a:rPr lang="en-US" sz="1050" dirty="0" smtClean="0"/>
              <a:t>             	         Smoke and dust verification product development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NESDIS/OSDPD</a:t>
            </a:r>
            <a:r>
              <a:rPr lang="en-US" sz="1050" dirty="0" smtClean="0"/>
              <a:t>     </a:t>
            </a:r>
            <a:r>
              <a:rPr lang="en-US" sz="1050" dirty="0" err="1" smtClean="0"/>
              <a:t>Liqun</a:t>
            </a:r>
            <a:r>
              <a:rPr lang="en-US" sz="1050" dirty="0" smtClean="0"/>
              <a:t> Ma, Mark </a:t>
            </a:r>
            <a:r>
              <a:rPr lang="en-US" sz="1050" dirty="0" err="1" smtClean="0"/>
              <a:t>Ruminski</a:t>
            </a:r>
            <a:r>
              <a:rPr lang="en-US" sz="1050" dirty="0" smtClean="0"/>
              <a:t>	         Production of smoke and dust verification products, 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/>
              <a:t>	</a:t>
            </a:r>
            <a:r>
              <a:rPr lang="en-US" sz="1050" dirty="0" smtClean="0"/>
              <a:t>			         HMS product integration with smoke forecast tool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EPA/OAQPS</a:t>
            </a:r>
            <a:r>
              <a:rPr lang="en-US" sz="1050" dirty="0" smtClean="0"/>
              <a:t>  partners: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 smtClean="0"/>
              <a:t>Chet Wayland, Phil Dickerson, Brad Johns, John White              </a:t>
            </a:r>
            <a:r>
              <a:rPr lang="en-US" sz="1050" dirty="0" err="1" smtClean="0"/>
              <a:t>AIRNow</a:t>
            </a:r>
            <a:r>
              <a:rPr lang="en-US" sz="1050" dirty="0" smtClean="0"/>
              <a:t> development, coordination with NAQFC</a:t>
            </a:r>
          </a:p>
          <a:p>
            <a:pPr marL="0" indent="0">
              <a:defRPr/>
            </a:pPr>
            <a:endParaRPr lang="en-US" sz="10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78832"/>
            <a:ext cx="180209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5000"/>
              </a:lnSpc>
              <a:spcBef>
                <a:spcPct val="40000"/>
              </a:spcBef>
              <a:spcAft>
                <a:spcPct val="40000"/>
              </a:spcAft>
              <a:buClr>
                <a:srgbClr val="000099"/>
              </a:buClr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*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Guest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Contributors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57200" y="6448425"/>
            <a:ext cx="7629525" cy="361950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400800" cy="533400"/>
          </a:xfrm>
        </p:spPr>
        <p:txBody>
          <a:bodyPr/>
          <a:lstStyle/>
          <a:p>
            <a:pPr eaLnBrk="1" hangingPunct="1">
              <a:lnSpc>
                <a:spcPct val="55000"/>
              </a:lnSpc>
              <a:defRPr/>
            </a:pPr>
            <a:r>
              <a:rPr lang="en-US" sz="2800" dirty="0" smtClean="0">
                <a:latin typeface="+mn-lt"/>
              </a:rPr>
              <a:t>Operational AQ forecast guidance at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u="sng" dirty="0" smtClean="0">
                <a:solidFill>
                  <a:srgbClr val="0033CC"/>
                </a:solidFill>
                <a:latin typeface="+mn-lt"/>
              </a:rPr>
              <a:t>airquality.weather.gov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6122725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55000"/>
              </a:lnSpc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New web site: </a:t>
            </a:r>
          </a:p>
          <a:p>
            <a:pPr>
              <a:lnSpc>
                <a:spcPct val="55000"/>
              </a:lnSpc>
              <a:defRPr/>
            </a:pPr>
            <a:endParaRPr lang="en-US" sz="24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>
              <a:lnSpc>
                <a:spcPct val="55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https</a:t>
            </a:r>
            <a:r>
              <a:rPr lang="en-US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://www.weather.gov/sti/stimodeling_airquality</a:t>
            </a:r>
          </a:p>
        </p:txBody>
      </p:sp>
      <p:pic>
        <p:nvPicPr>
          <p:cNvPr id="43014" name="Picture 6" descr="ozone01_20070920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344613"/>
            <a:ext cx="39338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mokes_20070920_Loo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3508375"/>
            <a:ext cx="3490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67250" y="1981200"/>
            <a:ext cx="4476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Ozone products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Arial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Nationwide since 2010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Arial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Arial"/>
              </a:rPr>
            </a:b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68575" y="4655812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Smoke Products</a:t>
            </a:r>
            <a:br>
              <a:rPr lang="en-US" sz="2000" b="1" dirty="0">
                <a:solidFill>
                  <a:srgbClr val="000000"/>
                </a:solidFill>
                <a:latin typeface="Arial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Nationwide since 2010</a:t>
            </a:r>
          </a:p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Dust Products</a:t>
            </a:r>
          </a:p>
          <a:p>
            <a:pPr>
              <a:lnSpc>
                <a:spcPct val="95000"/>
              </a:lnSpc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Implemented 2012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676525"/>
            <a:ext cx="7543800" cy="533400"/>
          </a:xfrm>
        </p:spPr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10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332948"/>
            <a:ext cx="8229600" cy="622395"/>
          </a:xfrm>
        </p:spPr>
        <p:txBody>
          <a:bodyPr/>
          <a:lstStyle/>
          <a:p>
            <a:r>
              <a:rPr lang="en-US" dirty="0" err="1" smtClean="0"/>
              <a:t>BlueSky</a:t>
            </a:r>
            <a:r>
              <a:rPr lang="en-US" dirty="0" smtClean="0"/>
              <a:t> Evaluation</a:t>
            </a:r>
            <a:endParaRPr lang="en-US" dirty="0"/>
          </a:p>
        </p:txBody>
      </p:sp>
      <p:pic>
        <p:nvPicPr>
          <p:cNvPr id="26" name="Picture 2" descr="http://www.emc.ncep.noaa.gov/mmb/aq/fvs/hysplit/may16/smokeH5000_csiFHO01-48_AQMC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92" y="2472157"/>
            <a:ext cx="4319685" cy="373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emc.ncep.noaa.gov/mmb/hchuang/web/fig/2016/20160521/t06z/hysplitdsetsmokepbl_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51724"/>
            <a:ext cx="3810000" cy="25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emc.ncep.noaa.gov/mmb/hchuang/web/fig/2016/20160521/t06z/hysplitdsetsmokepbl_12_dev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67560"/>
            <a:ext cx="3810000" cy="26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22309" y="6064605"/>
            <a:ext cx="2148409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HYSPLIT with previous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BlueSky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3618" y="3269316"/>
            <a:ext cx="213321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HYSPLIT with updated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BlueSky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69327" y="1352548"/>
            <a:ext cx="3151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Comparing  previous operational smoke predictions with those using updated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BlueSky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for May 2016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57737" y="6308562"/>
            <a:ext cx="4101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Improved skill scores in May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from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large Ft. McMurray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fires for currently operational HYSPLIT with updated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BlueSky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39819" y="2960914"/>
            <a:ext cx="218498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prstClr val="black"/>
                </a:solidFill>
                <a:latin typeface="Calibri"/>
              </a:rPr>
              <a:t>Operational HYSPLIT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prstClr val="black"/>
                </a:solidFill>
                <a:latin typeface="Calibri"/>
              </a:rPr>
              <a:t>HYSPLIT </a:t>
            </a:r>
            <a:r>
              <a:rPr lang="en-US" sz="700" b="1" dirty="0">
                <a:solidFill>
                  <a:prstClr val="black"/>
                </a:solidFill>
                <a:latin typeface="Calibri"/>
              </a:rPr>
              <a:t>with updated </a:t>
            </a:r>
            <a:r>
              <a:rPr lang="en-US" sz="700" b="1" dirty="0" err="1">
                <a:solidFill>
                  <a:prstClr val="black"/>
                </a:solidFill>
                <a:latin typeface="Calibri"/>
              </a:rPr>
              <a:t>BlueSky</a:t>
            </a:r>
            <a:r>
              <a:rPr lang="en-US" sz="700" b="1" dirty="0">
                <a:solidFill>
                  <a:prstClr val="black"/>
                </a:solidFill>
                <a:latin typeface="Calibri"/>
              </a:rPr>
              <a:t> </a:t>
            </a:r>
            <a:endParaRPr lang="en-US" sz="7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Slide Number Placeholder 3"/>
          <p:cNvSpPr txBox="1">
            <a:spLocks/>
          </p:cNvSpPr>
          <p:nvPr/>
        </p:nvSpPr>
        <p:spPr>
          <a:xfrm>
            <a:off x="683895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9pPr>
          </a:lstStyle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975" y="6488668"/>
            <a:ext cx="46450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Updated model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aptures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Fl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and Bahama fires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0"/>
            <a:ext cx="786447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May 11 2017 Florida/Georgia Fires</a:t>
            </a:r>
            <a:br>
              <a:rPr lang="en-US" b="1" dirty="0" smtClean="0"/>
            </a:br>
            <a:r>
              <a:rPr lang="en-US" sz="2800" b="1" dirty="0" smtClean="0"/>
              <a:t>1hr PM2.5 CMAQ loop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utoShape 4" descr="http://www.emc.ncep.noaa.gov/mmb/aq/cmaqbc/2015082106/aqmNW10PMMX01sfc_DAY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508"/>
            <a:ext cx="5330825" cy="53308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9" t="45859" r="13528" b="11322"/>
          <a:stretch/>
        </p:blipFill>
        <p:spPr bwMode="auto">
          <a:xfrm>
            <a:off x="4952999" y="1074877"/>
            <a:ext cx="3633251" cy="265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7898" y="3808684"/>
            <a:ext cx="939681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Old model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674" y="1085032"/>
            <a:ext cx="997389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New model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170" name="Picture 2" descr="http://www.emc.ncep.noaa.gov/mmb/aq/fvs/current17/PM25-1SFC_favgvsoDIU_AQMSEC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12" y="3977961"/>
            <a:ext cx="3252460" cy="24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634" y="4588330"/>
            <a:ext cx="526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µg/m</a:t>
            </a:r>
            <a:r>
              <a:rPr lang="en-US" sz="800" b="1" baseline="30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3</a:t>
            </a:r>
            <a:endParaRPr lang="en-US" sz="800" b="1" baseline="30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88" y="1125539"/>
            <a:ext cx="8857108" cy="4103686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5329" y="5457825"/>
            <a:ext cx="8605838" cy="109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Figure of merit in space (FMS), which is a fraction of overlap between predicted and observed smoke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plumes, threshold is 0.08 marked by red line </a:t>
            </a: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NESDIS GOES Aerosol/Smoke Product is used for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verification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04536"/>
            <a:ext cx="9036496" cy="7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Verification of smoke predictions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for CONUS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013" y="1160463"/>
            <a:ext cx="7067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Daily time series of FMS for smoke concentrations larger than 1um/m3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429297"/>
            <a:ext cx="457200" cy="244475"/>
          </a:xfrm>
        </p:spPr>
        <p:txBody>
          <a:bodyPr/>
          <a:lstStyle/>
          <a:p>
            <a:pPr>
              <a:defRPr/>
            </a:pPr>
            <a:fld id="{A7F4F917-100E-4EE5-9931-9B6B7AD08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817198"/>
              </p:ext>
            </p:extLst>
          </p:nvPr>
        </p:nvGraphicFramePr>
        <p:xfrm>
          <a:off x="389804" y="1805782"/>
          <a:ext cx="8265097" cy="3255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12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604" y="0"/>
            <a:ext cx="7533564" cy="108625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Improvements in ozone predictions in Eastern U.S.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91" y="1583140"/>
            <a:ext cx="5849084" cy="5036024"/>
          </a:xfrm>
        </p:spPr>
      </p:pic>
      <p:sp>
        <p:nvSpPr>
          <p:cNvPr id="6" name="TextBox 5"/>
          <p:cNvSpPr txBox="1"/>
          <p:nvPr/>
        </p:nvSpPr>
        <p:spPr>
          <a:xfrm>
            <a:off x="1179081" y="4159337"/>
            <a:ext cx="1857688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Previously operational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274" y="1598117"/>
            <a:ext cx="1650132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Current operational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83703" y="1606743"/>
            <a:ext cx="3782291" cy="1187663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Currently operational CMAQ V5.0.2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prstClr val="black"/>
                </a:solidFill>
              </a:rPr>
              <a:t>showed a great  improvement over previously operational model for August 18, 2016 case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800" dirty="0" smtClean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www.emc.ncep.noaa.gov/mmb/aq/fvs/aug16/OZON-8SFC_favgvsoDIU_AQMC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25" y="2794406"/>
            <a:ext cx="4343869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667" y="5105916"/>
            <a:ext cx="526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µg/m</a:t>
            </a:r>
            <a:r>
              <a:rPr lang="en-US" sz="800" b="1" baseline="30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3</a:t>
            </a:r>
            <a:endParaRPr lang="en-US" sz="800" b="1" baseline="30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0905" y="3242465"/>
            <a:ext cx="2552509" cy="4770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00" b="1" dirty="0" smtClean="0">
                <a:solidFill>
                  <a:srgbClr val="000000"/>
                </a:solidFill>
                <a:latin typeface="Arial"/>
              </a:rPr>
              <a:t>Observations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00" b="1" dirty="0" smtClean="0">
                <a:solidFill>
                  <a:srgbClr val="000000"/>
                </a:solidFill>
                <a:latin typeface="Arial"/>
              </a:rPr>
              <a:t>Old operational model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00" b="1" dirty="0" smtClean="0">
                <a:solidFill>
                  <a:srgbClr val="000000"/>
                </a:solidFill>
                <a:latin typeface="Arial"/>
              </a:rPr>
              <a:t>State-NOx adjustment with new NAM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00" b="1" dirty="0" smtClean="0">
                <a:solidFill>
                  <a:srgbClr val="000000"/>
                </a:solidFill>
                <a:latin typeface="Arial"/>
              </a:rPr>
              <a:t>Grid NOx adjustment with new NAM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00" b="1" dirty="0" smtClean="0">
                <a:solidFill>
                  <a:srgbClr val="000000"/>
                </a:solidFill>
                <a:latin typeface="Arial"/>
              </a:rPr>
              <a:t>New operational model with  no NOx adjustment and new NAM</a:t>
            </a:r>
          </a:p>
        </p:txBody>
      </p:sp>
    </p:spTree>
    <p:extLst>
      <p:ext uri="{BB962C8B-B14F-4D97-AF65-F5344CB8AC3E}">
        <p14:creationId xmlns:p14="http://schemas.microsoft.com/office/powerpoint/2010/main" val="19081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553" y="79738"/>
            <a:ext cx="75438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Ozone predictions</a:t>
            </a:r>
            <a:endParaRPr lang="en-US" dirty="0">
              <a:latin typeface="+mn-lt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92220" y="549720"/>
            <a:ext cx="5502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Operational predictions at http://airquality.weather.gov</a:t>
            </a:r>
            <a:endParaRPr lang="en-US" sz="1600" b="1" dirty="0">
              <a:solidFill>
                <a:srgbClr val="000000"/>
              </a:solidFill>
              <a:latin typeface="Arial"/>
              <a:hlinkClick r:id="rId2"/>
            </a:endParaRPr>
          </a:p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over expanding domains since 2004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77540" y="6520905"/>
            <a:ext cx="5566460" cy="307777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1139558"/>
            <a:ext cx="4454434" cy="186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Model: Linked numerical prediction system</a:t>
            </a: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Operationally </a:t>
            </a: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integrated on NCEP’s supercomputer</a:t>
            </a: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NOAA/EPA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Community </a:t>
            </a:r>
            <a:r>
              <a:rPr lang="en-US" sz="11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Multiscale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Air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Q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uality (CMAQ) model</a:t>
            </a:r>
            <a:endParaRPr lang="en-US" sz="11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NOAA/NCEP  North American Mesoscale (NAM)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numerical 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weather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prediction</a:t>
            </a:r>
            <a:endParaRPr lang="en-US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endParaRPr lang="en-US" sz="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Observational </a:t>
            </a: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Input:  </a:t>
            </a: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NWS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compilation weather observations</a:t>
            </a: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EPA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emissions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inventory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endParaRPr lang="en-US" sz="11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endParaRPr lang="en-US" sz="11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08" y="3000591"/>
            <a:ext cx="4311559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Gridded forecast guidance products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On NWS servers: </a:t>
            </a:r>
            <a:r>
              <a:rPr lang="en-US" sz="105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airquality.weather.gov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and ftp-servers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(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12km resolution,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hourly 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for 48 hours)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On EPA servers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Updated 2x daily</a:t>
            </a:r>
            <a:endParaRPr lang="en-US" sz="1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endParaRPr lang="en-US" sz="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Verification basis, near-real time: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Ground-level </a:t>
            </a:r>
            <a:r>
              <a:rPr lang="en-US" sz="105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AIRNow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observations of surface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ozone and PM2.5</a:t>
            </a:r>
            <a:endParaRPr lang="en-US" sz="105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5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Customer outreach/feedback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State &amp; Local AQ forecasters coordinated with EPA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Public and Private Sector AQ constituents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857907" y="5018450"/>
            <a:ext cx="2096026" cy="503984"/>
            <a:chOff x="6164380" y="1270000"/>
            <a:chExt cx="3030336" cy="503984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5039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050" b="1" dirty="0">
                <a:solidFill>
                  <a:srgbClr val="000000"/>
                </a:solidFill>
                <a:latin typeface="Arial"/>
              </a:endParaRPr>
            </a:p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CONUS, </a:t>
              </a:r>
              <a:r>
                <a:rPr lang="en-US" sz="1000" b="1" dirty="0" err="1">
                  <a:solidFill>
                    <a:srgbClr val="000000"/>
                  </a:solidFill>
                  <a:latin typeface="Arial"/>
                </a:rPr>
                <a:t>wrt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 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</a:rPr>
                <a:t>70 ppb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Threshold</a:t>
              </a:r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246221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Operational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922066" y="5659131"/>
            <a:ext cx="2031867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Maintaining prediction accuracy as the warning threshold was lowered and emissions of pollutants are changing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546960"/>
              </p:ext>
            </p:extLst>
          </p:nvPr>
        </p:nvGraphicFramePr>
        <p:xfrm>
          <a:off x="349591" y="5281206"/>
          <a:ext cx="6136934" cy="141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28" y="1261542"/>
            <a:ext cx="4154672" cy="33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077212" y="1723660"/>
            <a:ext cx="3766535" cy="4949674"/>
            <a:chOff x="4648200" y="773668"/>
            <a:chExt cx="3143962" cy="5703332"/>
          </a:xfrm>
        </p:grpSpPr>
        <p:pic>
          <p:nvPicPr>
            <p:cNvPr id="1030" name="Picture 6" descr="http://www.emc.ncep.noaa.gov/mmb/aq/cmaq/2017051612/aqmmdOZMX08sfc_DAY2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0" r="22375"/>
            <a:stretch/>
          </p:blipFill>
          <p:spPr bwMode="auto">
            <a:xfrm>
              <a:off x="4648200" y="773668"/>
              <a:ext cx="3143962" cy="5703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 rot="3186872">
              <a:off x="6553200" y="1575786"/>
              <a:ext cx="533400" cy="685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4" name="Picture 2" descr="http://www.emc.ncep.noaa.gov/mmb/aq/cmaq/2017051612/aqmbdrOZMX08sfc_DAY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9251"/>
          <a:stretch/>
        </p:blipFill>
        <p:spPr bwMode="auto">
          <a:xfrm>
            <a:off x="901890" y="1723660"/>
            <a:ext cx="3486473" cy="494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29" y="-13647"/>
            <a:ext cx="7579681" cy="70968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     </a:t>
            </a:r>
            <a:br>
              <a:rPr lang="en-US" sz="3600" b="1" dirty="0" smtClean="0"/>
            </a:br>
            <a:r>
              <a:rPr lang="en-US" sz="3600" b="1" dirty="0" smtClean="0"/>
              <a:t>Improvements in ozone near coastal areas</a:t>
            </a:r>
            <a:br>
              <a:rPr lang="en-US" sz="3600" b="1" dirty="0" smtClean="0"/>
            </a:br>
            <a:r>
              <a:rPr lang="en-US" sz="3100" dirty="0" smtClean="0"/>
              <a:t> Day 2 predictions for </a:t>
            </a:r>
            <a:r>
              <a:rPr lang="en-US" sz="2800" dirty="0" smtClean="0"/>
              <a:t>May 17, </a:t>
            </a:r>
            <a:r>
              <a:rPr lang="en-US" sz="2800" dirty="0"/>
              <a:t>2017 8h Max Ozone</a:t>
            </a:r>
            <a:r>
              <a:rPr lang="en-US" sz="3100" dirty="0" smtClean="0">
                <a:solidFill>
                  <a:srgbClr val="000099"/>
                </a:solidFill>
              </a:rPr>
              <a:t>    </a:t>
            </a:r>
            <a:r>
              <a:rPr lang="en-US" sz="3100" u="sng" dirty="0" smtClean="0">
                <a:solidFill>
                  <a:srgbClr val="3333FF"/>
                </a:solidFill>
              </a:rPr>
              <a:t> </a:t>
            </a:r>
            <a:endParaRPr lang="en-US" sz="3100" dirty="0">
              <a:solidFill>
                <a:srgbClr val="3333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0278" y="1723660"/>
            <a:ext cx="160450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More ozone formation in new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4078" y="5805011"/>
            <a:ext cx="16637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Previous model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r="87038" b="30913"/>
          <a:stretch/>
        </p:blipFill>
        <p:spPr bwMode="auto">
          <a:xfrm>
            <a:off x="188343" y="2185386"/>
            <a:ext cx="503329" cy="238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67199" y="3187233"/>
            <a:ext cx="1668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Updated model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Arrow Connector 16"/>
          <p:cNvCxnSpPr>
            <a:endCxn id="8" idx="3"/>
          </p:cNvCxnSpPr>
          <p:nvPr/>
        </p:nvCxnSpPr>
        <p:spPr>
          <a:xfrm>
            <a:off x="6601213" y="2056460"/>
            <a:ext cx="747172" cy="704357"/>
          </a:xfrm>
          <a:prstGeom prst="straightConnector1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634" y="4451447"/>
            <a:ext cx="526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µg/m</a:t>
            </a:r>
            <a:r>
              <a:rPr lang="en-US" sz="800" b="1" baseline="30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3</a:t>
            </a:r>
            <a:endParaRPr lang="en-US" sz="800" b="1" baseline="30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644" y="76206"/>
            <a:ext cx="7543800" cy="533400"/>
          </a:xfrm>
        </p:spPr>
        <p:txBody>
          <a:bodyPr/>
          <a:lstStyle/>
          <a:p>
            <a:r>
              <a:rPr lang="en-US" dirty="0" smtClean="0"/>
              <a:t>Testing of </a:t>
            </a:r>
            <a:r>
              <a:rPr lang="en-US" dirty="0"/>
              <a:t>bias </a:t>
            </a:r>
            <a:r>
              <a:rPr lang="en-US" dirty="0" smtClean="0"/>
              <a:t>correction for ozone predictions for Pacific/Western U.S.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9" y="979418"/>
            <a:ext cx="7915275" cy="5219700"/>
          </a:xfrm>
        </p:spPr>
      </p:pic>
      <p:sp>
        <p:nvSpPr>
          <p:cNvPr id="3" name="TextBox 2"/>
          <p:cNvSpPr txBox="1"/>
          <p:nvPr/>
        </p:nvSpPr>
        <p:spPr>
          <a:xfrm>
            <a:off x="486188" y="6390860"/>
            <a:ext cx="3380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/>
              </a:rPr>
              <a:t>James </a:t>
            </a:r>
            <a:r>
              <a:rPr lang="en-US" b="1" dirty="0" err="1">
                <a:solidFill>
                  <a:srgbClr val="002060"/>
                </a:solidFill>
                <a:latin typeface="Arial"/>
              </a:rPr>
              <a:t>Wilczak</a:t>
            </a:r>
            <a:r>
              <a:rPr lang="en-US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/>
              </a:rPr>
              <a:t>and Irina </a:t>
            </a:r>
            <a:r>
              <a:rPr lang="en-US" b="1" dirty="0" err="1" smtClean="0">
                <a:solidFill>
                  <a:srgbClr val="002060"/>
                </a:solidFill>
                <a:latin typeface="Arial"/>
              </a:rPr>
              <a:t>Djalalova</a:t>
            </a:r>
            <a:r>
              <a:rPr lang="en-US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en-US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0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1" y="964927"/>
            <a:ext cx="7904302" cy="5338353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74644" y="76206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Testing of bias correction for ozone predictions for Atlantic/Eastern U.S.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188" y="6390860"/>
            <a:ext cx="3380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/>
              </a:rPr>
              <a:t>James </a:t>
            </a:r>
            <a:r>
              <a:rPr lang="en-US" b="1" dirty="0" err="1">
                <a:solidFill>
                  <a:srgbClr val="002060"/>
                </a:solidFill>
                <a:latin typeface="Arial"/>
              </a:rPr>
              <a:t>Wilczak</a:t>
            </a:r>
            <a:r>
              <a:rPr lang="en-US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/>
              </a:rPr>
              <a:t>and Irina </a:t>
            </a:r>
            <a:r>
              <a:rPr lang="en-US" b="1" dirty="0" err="1" smtClean="0">
                <a:solidFill>
                  <a:srgbClr val="002060"/>
                </a:solidFill>
                <a:latin typeface="Arial"/>
              </a:rPr>
              <a:t>Djalalova</a:t>
            </a:r>
            <a:r>
              <a:rPr lang="en-US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en-US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4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98" y="160338"/>
            <a:ext cx="7543800" cy="533400"/>
          </a:xfrm>
        </p:spPr>
        <p:txBody>
          <a:bodyPr/>
          <a:lstStyle/>
          <a:p>
            <a:r>
              <a:rPr lang="en-US" dirty="0" err="1" smtClean="0"/>
              <a:t>Webservices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81890" y="6058583"/>
            <a:ext cx="7920842" cy="613557"/>
          </a:xfrm>
        </p:spPr>
        <p:txBody>
          <a:bodyPr/>
          <a:lstStyle/>
          <a:p>
            <a:pPr marL="0" indent="0"/>
            <a:r>
              <a:rPr lang="en-US" sz="1800" i="0" dirty="0" smtClean="0">
                <a:effectLst/>
              </a:rPr>
              <a:t>Examples of ozone predictions in web enabled map service currently in development based on GIS application</a:t>
            </a:r>
            <a:endParaRPr lang="en-US" sz="1800" i="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2" descr="https://mail.google.com/mail/?ui=2&amp;ik=30c620a6d5&amp;view=fimg&amp;th=15705e11c913e58f&amp;attid=0.1.1&amp;disp=emb&amp;attbid=ANGjdJ_CSVRcJvo7gIr5Mbt_lOtq0IdYv04-WXtu7dY3Er-5SCRwgIQA_vzb2Q9xUd14WLv4PWg5zemcfaSInT2QXr-zvnTYwvXBalZoL-ICB8Z6SIvxYKoX5VFhSCM&amp;sz=s0-l75-ft&amp;ats=1473429647130&amp;rm=15705e11c913e58f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7" y="3226459"/>
            <a:ext cx="3697288" cy="283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717"/>
            <a:ext cx="4469382" cy="284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6047" y="5435082"/>
            <a:ext cx="143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</a:rPr>
              <a:t>hr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surface dust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825520"/>
            <a:ext cx="4805362" cy="387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218903"/>
            <a:ext cx="1638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8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</a:rPr>
              <a:t>hr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average ozone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7663" y="5158083"/>
            <a:ext cx="1638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</a:rPr>
              <a:t>hr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surface smoke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4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emc.ncep.noaa.gov/mmb/aq/fvs/aug17/OZMX-8SFC_hitFHO48_AQME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78" y="3812504"/>
            <a:ext cx="3518844" cy="25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10" y="11936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Statistical performance for Ozone</a:t>
            </a:r>
            <a:br>
              <a:rPr lang="en-US" b="1" dirty="0"/>
            </a:br>
            <a:r>
              <a:rPr lang="en-US" sz="3600" dirty="0" smtClean="0"/>
              <a:t>(Aug 2017)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71567" y="6463965"/>
            <a:ext cx="2133600" cy="365125"/>
          </a:xfrm>
          <a:prstGeom prst="rect">
            <a:avLst/>
          </a:prstGeom>
        </p:spPr>
        <p:txBody>
          <a:bodyPr/>
          <a:lstStyle/>
          <a:p>
            <a:fld id="{914C1D23-E2E4-4198-A3ED-20C253CE9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4822" y="845054"/>
            <a:ext cx="1949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Eastern U.S. 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5184" y="834068"/>
            <a:ext cx="1949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Western U.S. 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9850" y="5083101"/>
            <a:ext cx="1546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Fraction correct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6237" y="2375461"/>
            <a:ext cx="753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Mean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http://www.emc.ncep.noaa.gov/mmb/aq/fvs/aug17/OZON-8SFC_favgvsoDIU_AQME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43" y="1329538"/>
            <a:ext cx="3097489" cy="23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c.ncep.noaa.gov/mmb/aq/fvs/aug17/OZON-8SFC_favgvsoDIU_AQMW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7" y="1141845"/>
            <a:ext cx="3524098" cy="27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mc.ncep.noaa.gov/mmb/aq/fvs/aug17/OZMX-8SFC_hitFHO48_AQMW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7" y="3865012"/>
            <a:ext cx="3367704" cy="25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7074" y="6259120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See on 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Oct 25 </a:t>
            </a:r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at 1:20 pm:  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Evaluation of the NOAA NAM-CMAQ predictions for recent air quality episodes </a:t>
            </a:r>
            <a:r>
              <a:rPr lang="en-US" sz="1600" b="1" i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(J. McQueen</a:t>
            </a:r>
            <a:r>
              <a:rPr lang="en-US" sz="1600" b="1" i="1" dirty="0">
                <a:solidFill>
                  <a:srgbClr val="3333CC"/>
                </a:solidFill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31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83" y="1052736"/>
            <a:ext cx="4185858" cy="32620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005111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5251434" y="4913143"/>
            <a:ext cx="3674853" cy="16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Improving sources for </a:t>
            </a:r>
            <a:r>
              <a:rPr lang="en-US" b="1" i="1" kern="0" dirty="0">
                <a:solidFill>
                  <a:srgbClr val="000000"/>
                </a:solidFill>
                <a:latin typeface="Arial"/>
              </a:rPr>
              <a:t>wildfire smoke and </a:t>
            </a:r>
            <a:r>
              <a:rPr lang="en-US" b="1" i="1" kern="0" dirty="0" smtClean="0">
                <a:solidFill>
                  <a:srgbClr val="000000"/>
                </a:solidFill>
                <a:latin typeface="Arial"/>
              </a:rPr>
              <a:t>dust</a:t>
            </a:r>
            <a:endParaRPr lang="en-US" i="1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b="1" i="1" kern="0" dirty="0">
                <a:solidFill>
                  <a:srgbClr val="000000"/>
                </a:solidFill>
                <a:latin typeface="Arial"/>
              </a:rPr>
              <a:t>Chemical mechanisms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</a:rPr>
              <a:t>eg</a:t>
            </a:r>
            <a:r>
              <a:rPr lang="en-US" b="1" i="1" kern="0" dirty="0">
                <a:solidFill>
                  <a:srgbClr val="000000"/>
                </a:solidFill>
                <a:latin typeface="Arial"/>
              </a:rPr>
              <a:t>. SOA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Meteorology </a:t>
            </a:r>
            <a:r>
              <a:rPr lang="en-US" i="1" kern="0" dirty="0" err="1">
                <a:solidFill>
                  <a:srgbClr val="000000"/>
                </a:solidFill>
                <a:latin typeface="Arial"/>
              </a:rPr>
              <a:t>eg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. PBL height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b="1" i="1" kern="0" dirty="0">
                <a:solidFill>
                  <a:srgbClr val="000000"/>
                </a:solidFill>
                <a:latin typeface="Arial"/>
              </a:rPr>
              <a:t>Chemical boundary conditions/trans-boundary inputs</a:t>
            </a:r>
          </a:p>
          <a:p>
            <a:pPr marL="342900" indent="-342900" eaLnBrk="0" hangingPunct="0">
              <a:lnSpc>
                <a:spcPct val="85000"/>
              </a:lnSpc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83874" y="216938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PM2.5 predictions</a:t>
            </a:r>
            <a:br>
              <a:rPr lang="en-US" sz="3600" dirty="0" smtClean="0">
                <a:latin typeface="+mn-lt"/>
              </a:rPr>
            </a:br>
            <a:endParaRPr lang="en-US" sz="2800" dirty="0" smtClean="0">
              <a:latin typeface="+mn-lt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037826" y="4498255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Forecast challenges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75307" y="1076165"/>
            <a:ext cx="5150265" cy="22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ts val="600"/>
              </a:spcAft>
              <a:buFont typeface="Symbol" pitchFamily="18" charset="2"/>
              <a:buNone/>
            </a:pPr>
            <a:r>
              <a:rPr lang="en-US" sz="1400" dirty="0" smtClean="0">
                <a:solidFill>
                  <a:srgbClr val="000000"/>
                </a:solidFill>
                <a:effectLst/>
              </a:rPr>
              <a:t>Predictions for 48h at 12km resolution over CONUS </a:t>
            </a:r>
          </a:p>
          <a:p>
            <a:pPr lvl="1" eaLnBrk="1" hangingPunct="1">
              <a:lnSpc>
                <a:spcPct val="100000"/>
              </a:lnSpc>
              <a:spcAft>
                <a:spcPts val="600"/>
              </a:spcAft>
              <a:buFont typeface="Symbol" pitchFamily="18" charset="2"/>
              <a:buChar char="·"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CMAQ 5.0.2: CB05 gases, AERO-6 aerosols 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since June 2017; </a:t>
            </a:r>
            <a:r>
              <a:rPr lang="en-US" sz="1400" b="0" i="0" dirty="0" smtClean="0">
                <a:solidFill>
                  <a:srgbClr val="000000"/>
                </a:solidFill>
                <a:effectLst/>
              </a:rPr>
              <a:t>CMAQ 4.7, 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CB05 with </a:t>
            </a:r>
            <a:r>
              <a:rPr lang="en-US" sz="1400" b="0" i="0" dirty="0" smtClean="0">
                <a:solidFill>
                  <a:srgbClr val="000000"/>
                </a:solidFill>
                <a:effectLst/>
              </a:rPr>
              <a:t>AERO-4 prior</a:t>
            </a:r>
          </a:p>
          <a:p>
            <a:pPr lvl="1" eaLnBrk="1" hangingPunct="1">
              <a:lnSpc>
                <a:spcPct val="100000"/>
              </a:lnSpc>
              <a:spcAft>
                <a:spcPts val="600"/>
              </a:spcAft>
              <a:buFont typeface="Symbol" pitchFamily="18" charset="2"/>
              <a:buChar char="·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S</a:t>
            </a:r>
            <a:r>
              <a:rPr lang="en-US" sz="1400" b="0" i="0" dirty="0" smtClean="0">
                <a:solidFill>
                  <a:srgbClr val="000000"/>
                </a:solidFill>
                <a:effectLst/>
              </a:rPr>
              <a:t>ea salt emissions, wildfire and dust emissions and suppression of soil emissions from snow/ice covered terrain included since summer 2014 </a:t>
            </a:r>
            <a:r>
              <a:rPr lang="en-US" sz="1400" b="0" dirty="0" smtClean="0">
                <a:solidFill>
                  <a:srgbClr val="000000"/>
                </a:solidFill>
                <a:effectLst/>
              </a:rPr>
              <a:t>(Lee et al., Weather and Forecasting 2016); only NEI </a:t>
            </a:r>
            <a:r>
              <a:rPr lang="en-US" sz="1400" b="0" dirty="0">
                <a:solidFill>
                  <a:srgbClr val="000000"/>
                </a:solidFill>
                <a:effectLst/>
              </a:rPr>
              <a:t>sources </a:t>
            </a:r>
            <a:r>
              <a:rPr lang="en-US" sz="1400" b="0" dirty="0" smtClean="0">
                <a:solidFill>
                  <a:srgbClr val="000000"/>
                </a:solidFill>
                <a:effectLst/>
              </a:rPr>
              <a:t>prior</a:t>
            </a:r>
          </a:p>
          <a:p>
            <a:pPr lvl="1" eaLnBrk="1" hangingPunct="1">
              <a:lnSpc>
                <a:spcPct val="100000"/>
              </a:lnSpc>
              <a:spcAft>
                <a:spcPts val="600"/>
              </a:spcAft>
              <a:buFont typeface="Symbol" pitchFamily="18" charset="2"/>
              <a:buChar char="·"/>
            </a:pPr>
            <a:r>
              <a:rPr lang="en-US" sz="1400" b="0" dirty="0">
                <a:solidFill>
                  <a:srgbClr val="000000"/>
                </a:solidFill>
                <a:effectLst/>
              </a:rPr>
              <a:t>Model predictions exhibit seasonal prediction </a:t>
            </a:r>
            <a:r>
              <a:rPr lang="en-US" sz="1400" b="0" dirty="0" smtClean="0">
                <a:solidFill>
                  <a:srgbClr val="000000"/>
                </a:solidFill>
                <a:effectLst/>
              </a:rPr>
              <a:t>biases: overestimate </a:t>
            </a:r>
            <a:r>
              <a:rPr lang="en-US" sz="1400" b="0" dirty="0">
                <a:solidFill>
                  <a:srgbClr val="000000"/>
                </a:solidFill>
                <a:effectLst/>
              </a:rPr>
              <a:t>in the winter; underestimate in summer.</a:t>
            </a:r>
          </a:p>
          <a:p>
            <a:pPr lvl="1" eaLnBrk="1" hangingPunct="1">
              <a:lnSpc>
                <a:spcPct val="100000"/>
              </a:lnSpc>
              <a:spcAft>
                <a:spcPts val="600"/>
              </a:spcAft>
              <a:buFont typeface="Symbol" pitchFamily="18" charset="2"/>
              <a:buChar char="·"/>
            </a:pPr>
            <a:r>
              <a:rPr lang="en-US" sz="1400" b="0" dirty="0" smtClean="0">
                <a:solidFill>
                  <a:srgbClr val="000000"/>
                </a:solidFill>
                <a:effectLst/>
              </a:rPr>
              <a:t>Additional </a:t>
            </a:r>
            <a:r>
              <a:rPr lang="en-US" sz="1400" b="0" dirty="0">
                <a:solidFill>
                  <a:srgbClr val="000000"/>
                </a:solidFill>
                <a:effectLst/>
              </a:rPr>
              <a:t>observational input: </a:t>
            </a:r>
            <a:r>
              <a:rPr lang="en-US" sz="1400" b="0" dirty="0" err="1">
                <a:solidFill>
                  <a:srgbClr val="000000"/>
                </a:solidFill>
                <a:effectLst/>
              </a:rPr>
              <a:t>AIRNow</a:t>
            </a:r>
            <a:r>
              <a:rPr lang="en-US" sz="1400" b="0" dirty="0">
                <a:solidFill>
                  <a:srgbClr val="000000"/>
                </a:solidFill>
                <a:effectLst/>
              </a:rPr>
              <a:t> PM2.5 observations for bias correction and verification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endParaRPr lang="en-US" sz="1400" b="0" dirty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400" b="0" dirty="0">
              <a:solidFill>
                <a:srgbClr val="000000"/>
              </a:solidFill>
              <a:effectLst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i="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65855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6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621" y="1439756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32" y="3899928"/>
            <a:ext cx="3187901" cy="2650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" y="4331444"/>
            <a:ext cx="3024844" cy="2218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33" y="6412295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NAQFC PM2.5 test predictions</a:t>
            </a:r>
          </a:p>
        </p:txBody>
      </p:sp>
    </p:spTree>
    <p:extLst>
      <p:ext uri="{BB962C8B-B14F-4D97-AF65-F5344CB8AC3E}">
        <p14:creationId xmlns:p14="http://schemas.microsoft.com/office/powerpoint/2010/main" val="25314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La Tuna Fire in California </a:t>
            </a:r>
            <a:br>
              <a:rPr lang="en-US" dirty="0" smtClean="0"/>
            </a:br>
            <a:r>
              <a:rPr lang="en-US" dirty="0" smtClean="0"/>
              <a:t>(September 2017)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" y="1033318"/>
            <a:ext cx="4191000" cy="4191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17" y="1570630"/>
            <a:ext cx="4507938" cy="306178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86" y="3881845"/>
            <a:ext cx="3886200" cy="29609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52400" y="1752600"/>
            <a:ext cx="1550894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98494" y="2628900"/>
            <a:ext cx="4849906" cy="34979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6"/>
          </p:cNvCxnSpPr>
          <p:nvPr/>
        </p:nvCxnSpPr>
        <p:spPr>
          <a:xfrm>
            <a:off x="1398494" y="2628900"/>
            <a:ext cx="3411692" cy="21717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842" y="4966853"/>
            <a:ext cx="4144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</a:rPr>
              <a:t>Current operational PM2.5 captured the La Tuna fire in Verdugo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Mountains in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Los Angeles, California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which caused more than 300 homes to be evacuated. 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65855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01" y="136636"/>
            <a:ext cx="7543800" cy="533400"/>
          </a:xfrm>
        </p:spPr>
        <p:txBody>
          <a:bodyPr/>
          <a:lstStyle/>
          <a:p>
            <a:r>
              <a:rPr lang="en-US" dirty="0" smtClean="0"/>
              <a:t>Updates to air quality predictions implemented in June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30" y="1351128"/>
            <a:ext cx="9034669" cy="550687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Update to </a:t>
            </a:r>
            <a:r>
              <a:rPr lang="en-US" sz="2000" b="0" i="0" dirty="0">
                <a:effectLst/>
              </a:rPr>
              <a:t>Community Multi-scale Air Quality (CMAQ) model v5.0.2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Update to </a:t>
            </a:r>
            <a:r>
              <a:rPr lang="en-US" sz="2000" b="0" i="0" dirty="0">
                <a:effectLst/>
              </a:rPr>
              <a:t>US Forecast Service </a:t>
            </a:r>
            <a:r>
              <a:rPr lang="en-US" sz="2000" b="0" i="0" dirty="0" err="1">
                <a:effectLst/>
              </a:rPr>
              <a:t>BlueSky</a:t>
            </a:r>
            <a:r>
              <a:rPr lang="en-US" sz="2000" b="0" i="0" dirty="0">
                <a:effectLst/>
              </a:rPr>
              <a:t> smoke emissions system </a:t>
            </a:r>
            <a:r>
              <a:rPr lang="en-US" sz="2000" b="0" i="0" dirty="0" smtClean="0">
                <a:effectLst/>
              </a:rPr>
              <a:t>v3.5.1</a:t>
            </a:r>
          </a:p>
          <a:p>
            <a:pPr marL="695325" lvl="2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dirty="0" smtClean="0">
                <a:effectLst/>
                <a:ea typeface="+mn-ea"/>
                <a:cs typeface="+mn-cs"/>
              </a:rPr>
              <a:t>Fuel </a:t>
            </a:r>
            <a:r>
              <a:rPr lang="en-US" sz="1600" b="0" dirty="0">
                <a:effectLst/>
                <a:ea typeface="+mn-ea"/>
                <a:cs typeface="+mn-cs"/>
              </a:rPr>
              <a:t>Characteristic Classification System version 2 (FCCS2), which includes a more detailed  description of the fuel loadings with additional plant type </a:t>
            </a:r>
            <a:r>
              <a:rPr lang="en-US" sz="1600" b="0" dirty="0" smtClean="0">
                <a:effectLst/>
                <a:ea typeface="+mn-ea"/>
                <a:cs typeface="+mn-cs"/>
              </a:rPr>
              <a:t>categories.</a:t>
            </a:r>
          </a:p>
          <a:p>
            <a:pPr marL="695325" lvl="2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dirty="0" smtClean="0">
                <a:effectLst/>
                <a:ea typeface="+mn-ea"/>
                <a:cs typeface="+mn-cs"/>
              </a:rPr>
              <a:t>Improved </a:t>
            </a:r>
            <a:r>
              <a:rPr lang="en-US" sz="1600" b="0" dirty="0">
                <a:effectLst/>
                <a:ea typeface="+mn-ea"/>
                <a:cs typeface="+mn-cs"/>
              </a:rPr>
              <a:t>fuel consumption model and fire emission production system (FEPS). </a:t>
            </a:r>
          </a:p>
          <a:p>
            <a:pPr marL="695325" lvl="2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dirty="0" smtClean="0">
                <a:effectLst/>
                <a:ea typeface="+mn-ea"/>
                <a:cs typeface="+mn-cs"/>
              </a:rPr>
              <a:t>Explicit </a:t>
            </a:r>
            <a:r>
              <a:rPr lang="en-US" sz="1600" b="0" dirty="0">
                <a:effectLst/>
                <a:ea typeface="+mn-ea"/>
                <a:cs typeface="+mn-cs"/>
              </a:rPr>
              <a:t>fuel load map for Alaska (HYSPLIT only)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Addition </a:t>
            </a:r>
            <a:r>
              <a:rPr lang="en-US" sz="2000" b="0" i="0" dirty="0">
                <a:effectLst/>
              </a:rPr>
              <a:t>of 24-hour analysis cycle to include wildfire emissions at the time when they are observed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Update </a:t>
            </a:r>
            <a:r>
              <a:rPr lang="en-US" sz="2000" b="0" i="0" dirty="0">
                <a:effectLst/>
              </a:rPr>
              <a:t>of the bias-correction post-processing for </a:t>
            </a:r>
            <a:r>
              <a:rPr lang="en-US" sz="2000" b="0" i="0" dirty="0" smtClean="0">
                <a:effectLst/>
              </a:rPr>
              <a:t>PM2.5 </a:t>
            </a:r>
            <a:r>
              <a:rPr lang="en-US" sz="2000" b="0" i="0" dirty="0">
                <a:effectLst/>
              </a:rPr>
              <a:t>forecast guidance to use the </a:t>
            </a:r>
            <a:r>
              <a:rPr lang="en-US" sz="2000" b="0" i="0" dirty="0" err="1">
                <a:effectLst/>
              </a:rPr>
              <a:t>Kalman</a:t>
            </a:r>
            <a:r>
              <a:rPr lang="en-US" sz="2000" b="0" i="0" dirty="0">
                <a:effectLst/>
              </a:rPr>
              <a:t> Filter Analog (KFAN) technique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Update </a:t>
            </a:r>
            <a:r>
              <a:rPr lang="en-US" sz="2000" b="0" i="0" dirty="0">
                <a:effectLst/>
              </a:rPr>
              <a:t>of point source emissions to projections for 2017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Update </a:t>
            </a:r>
            <a:r>
              <a:rPr lang="en-US" sz="2000" b="0" i="0" dirty="0">
                <a:effectLst/>
              </a:rPr>
              <a:t>of dust related aerosol species at the CMAQ lateral </a:t>
            </a:r>
            <a:r>
              <a:rPr lang="en-US" sz="2000" b="0" i="0" dirty="0" smtClean="0">
                <a:effectLst/>
              </a:rPr>
              <a:t>boundaries </a:t>
            </a:r>
            <a:r>
              <a:rPr lang="en-US" sz="2000" b="0" i="0" dirty="0">
                <a:effectLst/>
              </a:rPr>
              <a:t>to use the NEMS Global Aerosol Component (NGAC) v2 forecasts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000" b="0" i="0" dirty="0" smtClean="0">
              <a:effectLst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000" b="0" i="0" dirty="0">
              <a:effectLst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000" b="0" i="0" dirty="0">
              <a:effectLst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endParaRPr lang="en-US" sz="2000" b="0" i="0" dirty="0" smtClean="0">
              <a:effectLst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endParaRPr lang="en-US" sz="20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mc.ncep.noaa.gov/mmb/aq/fvsv5/aug15/PM25-1SFC_favgvso01-24_AQMW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3"/>
          <a:stretch/>
        </p:blipFill>
        <p:spPr bwMode="auto">
          <a:xfrm>
            <a:off x="-163776" y="3084394"/>
            <a:ext cx="7424384" cy="378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60" y="219075"/>
            <a:ext cx="7543800" cy="533400"/>
          </a:xfrm>
        </p:spPr>
        <p:txBody>
          <a:bodyPr/>
          <a:lstStyle/>
          <a:p>
            <a:r>
              <a:rPr lang="en-US" dirty="0" smtClean="0"/>
              <a:t>PM2.5 from wildfires in CMAQ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02" y="952285"/>
            <a:ext cx="7677150" cy="178139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</a:rPr>
              <a:t>Better </a:t>
            </a:r>
            <a:r>
              <a:rPr lang="en-US" sz="2000" b="0" i="0" dirty="0">
                <a:effectLst/>
              </a:rPr>
              <a:t>representation of wildfire smoke emissions </a:t>
            </a:r>
            <a:r>
              <a:rPr lang="en-US" sz="2000" b="0" i="0" dirty="0" smtClean="0">
                <a:effectLst/>
              </a:rPr>
              <a:t>based on detections of wildfire locations from satellite imagery, </a:t>
            </a:r>
            <a:r>
              <a:rPr lang="en-US" sz="2000" b="0" i="0" dirty="0" err="1" smtClean="0">
                <a:effectLst/>
              </a:rPr>
              <a:t>BlueSky</a:t>
            </a:r>
            <a:r>
              <a:rPr lang="en-US" sz="2000" b="0" i="0" dirty="0" smtClean="0">
                <a:effectLst/>
              </a:rPr>
              <a:t> system emissions, </a:t>
            </a:r>
            <a:r>
              <a:rPr lang="en-US" sz="2000" b="0" i="0" u="sng" dirty="0" smtClean="0">
                <a:effectLst/>
              </a:rPr>
              <a:t>included over previous 24 hours</a:t>
            </a:r>
            <a:r>
              <a:rPr lang="en-US" sz="2000" b="0" i="0" dirty="0" smtClean="0">
                <a:effectLst/>
              </a:rPr>
              <a:t> </a:t>
            </a:r>
            <a:r>
              <a:rPr lang="en-US" sz="2000" b="0" i="0" dirty="0">
                <a:effectLst/>
              </a:rPr>
              <a:t>w</a:t>
            </a:r>
            <a:r>
              <a:rPr lang="en-US" sz="2000" b="0" i="0" dirty="0" smtClean="0">
                <a:effectLst/>
              </a:rPr>
              <a:t>hen fires were detected and projected with reduced intensity into the 48 hour forecast period</a:t>
            </a:r>
            <a:endParaRPr lang="en-US" sz="20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Content Placeholder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2319" r="76628" b="73676"/>
          <a:stretch/>
        </p:blipFill>
        <p:spPr>
          <a:xfrm>
            <a:off x="6269622" y="3343699"/>
            <a:ext cx="990986" cy="1259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7388" y="3509230"/>
            <a:ext cx="15801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Observations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Previous model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Current op. model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Bias correction of previous model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endParaRPr lang="en-US" sz="1200" i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7715" y="3165631"/>
            <a:ext cx="266156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Daily mean for Western US</a:t>
            </a:r>
            <a:endParaRPr lang="en-US" i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69622" y="4571993"/>
            <a:ext cx="1157766" cy="24062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43552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71519" y="3956074"/>
            <a:ext cx="197689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PM2.5 in August 2015</a:t>
            </a:r>
            <a:endParaRPr lang="en-US" i="1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40" y="48618"/>
            <a:ext cx="7543800" cy="533400"/>
          </a:xfrm>
        </p:spPr>
        <p:txBody>
          <a:bodyPr/>
          <a:lstStyle/>
          <a:p>
            <a:r>
              <a:rPr lang="en-US" dirty="0" smtClean="0"/>
              <a:t>Representation of wildfires – </a:t>
            </a:r>
            <a:br>
              <a:rPr lang="en-US" dirty="0" smtClean="0"/>
            </a:br>
            <a:r>
              <a:rPr lang="en-US" dirty="0" smtClean="0"/>
              <a:t>NW U.S. example on August 23, 2015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 descr="http://www.emc.ncep.noaa.gov/mmb/aq/cmaq502np1/2015082212/aqmNW10PMMX01sfc_DAY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16375"/>
          <a:stretch/>
        </p:blipFill>
        <p:spPr bwMode="auto">
          <a:xfrm>
            <a:off x="841375" y="1190624"/>
            <a:ext cx="7620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1375" y="5793155"/>
            <a:ext cx="6933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Wildfires are strongly impacting air quality in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Observed daily maximum of hourly PM2.5 exceeds 55 µg/m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and even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100 µg/m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Operational system predicts values below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25 µg/m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for many of these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Updated system in testing predicts values much closer observed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6384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73270" y="1259558"/>
            <a:ext cx="199276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</a:rPr>
              <a:t>Previous CMAQ 4.7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2305" y="1270190"/>
            <a:ext cx="2126603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</a:rPr>
              <a:t>Updated CMAQ 5.0.2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8909" y="5494104"/>
            <a:ext cx="526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µg/m</a:t>
            </a:r>
            <a:r>
              <a:rPr lang="en-US" sz="800" b="1" baseline="30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</a:t>
            </a:r>
            <a:endParaRPr lang="en-US" sz="800" b="1" baseline="30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Designs\noaa.pot</Template>
  <TotalTime>73501</TotalTime>
  <Words>2131</Words>
  <Application>Microsoft Office PowerPoint</Application>
  <PresentationFormat>On-screen Show (4:3)</PresentationFormat>
  <Paragraphs>417</Paragraphs>
  <Slides>33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noaa</vt:lpstr>
      <vt:lpstr>6_noaa</vt:lpstr>
      <vt:lpstr>1_noaa</vt:lpstr>
      <vt:lpstr>2_Office Theme</vt:lpstr>
      <vt:lpstr>2_noaa</vt:lpstr>
      <vt:lpstr>PowerPoint Presentation</vt:lpstr>
      <vt:lpstr>National Air Quality Forecast Capability  status in October 2017 </vt:lpstr>
      <vt:lpstr>Ozone predictions</vt:lpstr>
      <vt:lpstr>Statistical performance for Ozone (Aug 2017)</vt:lpstr>
      <vt:lpstr>PM2.5 predictions </vt:lpstr>
      <vt:lpstr>La Tuna Fire in California  (September 2017)</vt:lpstr>
      <vt:lpstr>Updates to air quality predictions implemented in June 2017</vt:lpstr>
      <vt:lpstr>PM2.5 from wildfires in CMAQ</vt:lpstr>
      <vt:lpstr>Representation of wildfires –  NW U.S. example on August 23, 2015 </vt:lpstr>
      <vt:lpstr>PowerPoint Presentation</vt:lpstr>
      <vt:lpstr>PowerPoint Presentation</vt:lpstr>
      <vt:lpstr>PowerPoint Presentation</vt:lpstr>
      <vt:lpstr>Smoke predictions</vt:lpstr>
      <vt:lpstr>PowerPoint Presentation</vt:lpstr>
      <vt:lpstr>Testing in progress</vt:lpstr>
      <vt:lpstr>Testing of predictions for 72 hours evaluation for CONUS           </vt:lpstr>
      <vt:lpstr>Testing predictions for 72 hours evaluation for Pacific Southwest</vt:lpstr>
      <vt:lpstr>Updating oil and gas sector emissions </vt:lpstr>
      <vt:lpstr>Testing of oil and gas emissions</vt:lpstr>
      <vt:lpstr>Evaluation of ozone predictions (July 2017)</vt:lpstr>
      <vt:lpstr>Testing of BlueSky wildfire smoke emissions changing hourly </vt:lpstr>
      <vt:lpstr>Summary and plans</vt:lpstr>
      <vt:lpstr>Acknowledgments:   AQF implementation team members</vt:lpstr>
      <vt:lpstr>Operational AQ forecast guidance at  airquality.weather.gov</vt:lpstr>
      <vt:lpstr>Back-up</vt:lpstr>
      <vt:lpstr>BlueSky Evaluation</vt:lpstr>
      <vt:lpstr>May 11 2017 Florida/Georgia Fires 1hr PM2.5 CMAQ loop </vt:lpstr>
      <vt:lpstr>PowerPoint Presentation</vt:lpstr>
      <vt:lpstr>Improvements in ozone predictions in Eastern U.S.</vt:lpstr>
      <vt:lpstr>      Improvements in ozone near coastal areas  Day 2 predictions for May 17, 2017 8h Max Ozone     </vt:lpstr>
      <vt:lpstr>Testing of bias correction for ozone predictions for Pacific/Western U.S.</vt:lpstr>
      <vt:lpstr>PowerPoint Presentation</vt:lpstr>
      <vt:lpstr>Webservices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 3rd Quarter Review 2001</dc:title>
  <dc:creator>David Pascual</dc:creator>
  <cp:lastModifiedBy>Ivanka Stajner</cp:lastModifiedBy>
  <cp:revision>2511</cp:revision>
  <cp:lastPrinted>2014-10-14T13:51:35Z</cp:lastPrinted>
  <dcterms:created xsi:type="dcterms:W3CDTF">2001-08-02T19:44:25Z</dcterms:created>
  <dcterms:modified xsi:type="dcterms:W3CDTF">2017-10-22T16:33:43Z</dcterms:modified>
</cp:coreProperties>
</file>