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6"/>
    <p:sldMasterId id="2147483659" r:id="rId17"/>
  </p:sldMasterIdLst>
  <p:notesMasterIdLst>
    <p:notesMasterId r:id="rId37"/>
  </p:notesMasterIdLst>
  <p:handoutMasterIdLst>
    <p:handoutMasterId r:id="rId38"/>
  </p:handoutMasterIdLst>
  <p:sldIdLst>
    <p:sldId id="259" r:id="rId18"/>
    <p:sldId id="262" r:id="rId19"/>
    <p:sldId id="263" r:id="rId20"/>
    <p:sldId id="334" r:id="rId21"/>
    <p:sldId id="335" r:id="rId22"/>
    <p:sldId id="370" r:id="rId23"/>
    <p:sldId id="292" r:id="rId24"/>
    <p:sldId id="311" r:id="rId25"/>
    <p:sldId id="319" r:id="rId26"/>
    <p:sldId id="359" r:id="rId27"/>
    <p:sldId id="344" r:id="rId28"/>
    <p:sldId id="322" r:id="rId29"/>
    <p:sldId id="363" r:id="rId30"/>
    <p:sldId id="367" r:id="rId31"/>
    <p:sldId id="361" r:id="rId32"/>
    <p:sldId id="369" r:id="rId33"/>
    <p:sldId id="371" r:id="rId34"/>
    <p:sldId id="365" r:id="rId35"/>
    <p:sldId id="280" r:id="rId3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ila, James" initials="WJ" lastIdx="15" clrIdx="0">
    <p:extLst>
      <p:ext uri="{19B8F6BF-5375-455C-9EA6-DF929625EA0E}">
        <p15:presenceInfo xmlns:p15="http://schemas.microsoft.com/office/powerpoint/2012/main" userId="S-1-5-21-1339303556-449845944-1601390327-163102" providerId="AD"/>
      </p:ext>
    </p:extLst>
  </p:cmAuthor>
  <p:cmAuthor id="2" name="Sonntag, Darrell" initials="SD" lastIdx="26" clrIdx="1">
    <p:extLst>
      <p:ext uri="{19B8F6BF-5375-455C-9EA6-DF929625EA0E}">
        <p15:presenceInfo xmlns:p15="http://schemas.microsoft.com/office/powerpoint/2012/main" userId="S-1-5-21-1339303556-449845944-1601390327-255158" providerId="AD"/>
      </p:ext>
    </p:extLst>
  </p:cmAuthor>
  <p:cmAuthor id="3" name="Beardsley, Megan" initials="BM" lastIdx="59" clrIdx="2">
    <p:extLst>
      <p:ext uri="{19B8F6BF-5375-455C-9EA6-DF929625EA0E}">
        <p15:presenceInfo xmlns:p15="http://schemas.microsoft.com/office/powerpoint/2012/main" userId="S-1-5-21-1339303556-449845944-1601390327-163114" providerId="AD"/>
      </p:ext>
    </p:extLst>
  </p:cmAuthor>
  <p:cmAuthor id="4" name="Choi, David" initials="CD" lastIdx="32" clrIdx="3">
    <p:extLst>
      <p:ext uri="{19B8F6BF-5375-455C-9EA6-DF929625EA0E}">
        <p15:presenceInfo xmlns:p15="http://schemas.microsoft.com/office/powerpoint/2012/main" userId="S-1-5-21-1339303556-449845944-1601390327-154777" providerId="AD"/>
      </p:ext>
    </p:extLst>
  </p:cmAuthor>
  <p:cmAuthor id="5" name="David Choi" initials="DC" lastIdx="1" clrIdx="4">
    <p:extLst>
      <p:ext uri="{19B8F6BF-5375-455C-9EA6-DF929625EA0E}">
        <p15:presenceInfo xmlns:p15="http://schemas.microsoft.com/office/powerpoint/2012/main" userId="David Choi" providerId="None"/>
      </p:ext>
    </p:extLst>
  </p:cmAuthor>
  <p:cmAuthor id="6" name="Claudia Toro" initials="CT" lastIdx="4" clrIdx="5">
    <p:extLst>
      <p:ext uri="{19B8F6BF-5375-455C-9EA6-DF929625EA0E}">
        <p15:presenceInfo xmlns:p15="http://schemas.microsoft.com/office/powerpoint/2012/main" userId="Claudia To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7269" autoAdjust="0"/>
  </p:normalViewPr>
  <p:slideViewPr>
    <p:cSldViewPr snapToGrid="0" snapToObjects="1"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2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62E905-10F7-4C95-AC91-802B96230E0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422FB1-BF6E-4D07-B06C-425EA33D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F69061-71D6-4075-A2A9-0EA506F356E2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69A063-EF9A-42FB-8069-1D52A818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9A063-EF9A-42FB-8069-1D52A818D2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1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9A063-EF9A-42FB-8069-1D52A818D2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or Young</a:t>
            </a:r>
            <a:r>
              <a:rPr lang="en-US" baseline="0" dirty="0"/>
              <a:t> Fleet State</a:t>
            </a:r>
          </a:p>
          <a:p>
            <a:r>
              <a:rPr lang="en-US" baseline="0" dirty="0"/>
              <a:t>2011 or Older Fleet State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incorrect about this graph (updated and attached)?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VMT weighted age fraction: This age distribution is based on the MOVES manual. The annual mileage is from the MOVES manual Tables 5 and 6. The age fraction distribution from the "Population and Activity of On-road Vehicles in MOVES2014" Table 7-1. I am using RMAR method of calculating the age.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Tier 1/Tier 2 fraction was previously not showing the pre-Tier 1 vehicles which I have added.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635-715A-463B-9B2A-AC3857F573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635-715A-463B-9B2A-AC3857F573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735" y="2525043"/>
            <a:ext cx="10524101" cy="1475438"/>
          </a:xfrm>
        </p:spPr>
        <p:txBody>
          <a:bodyPr anchor="b" anchorCtr="0"/>
          <a:lstStyle>
            <a:lvl1pPr algn="l"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151" y="4069131"/>
            <a:ext cx="8534400" cy="12615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6707-69BB-4749-ADAE-34E5AAA2A9E2}" type="datetime1">
              <a:rPr lang="en-US" smtClean="0"/>
              <a:t>10/23/2017</a:t>
            </a:fld>
            <a:endParaRPr lang="en-US"/>
          </a:p>
        </p:txBody>
      </p:sp>
      <p:pic>
        <p:nvPicPr>
          <p:cNvPr id="8" name="Picture 7" descr="EP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13" y="5560789"/>
            <a:ext cx="1543929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735" y="2525043"/>
            <a:ext cx="10524101" cy="1475438"/>
          </a:xfrm>
        </p:spPr>
        <p:txBody>
          <a:bodyPr anchor="b" anchorCtr="0"/>
          <a:lstStyle>
            <a:lvl1pPr algn="l"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151" y="4069131"/>
            <a:ext cx="8534400" cy="12615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6707-69BB-4749-ADAE-34E5AAA2A9E2}" type="datetime1">
              <a:rPr lang="en-US" smtClean="0"/>
              <a:t>10/23/2017</a:t>
            </a:fld>
            <a:endParaRPr lang="en-US"/>
          </a:p>
        </p:txBody>
      </p:sp>
      <p:pic>
        <p:nvPicPr>
          <p:cNvPr id="9" name="Picture 8" descr="MOVES logo 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8" y="644291"/>
            <a:ext cx="4472286" cy="1221550"/>
          </a:xfrm>
          <a:prstGeom prst="rect">
            <a:avLst/>
          </a:prstGeom>
        </p:spPr>
      </p:pic>
      <p:pic>
        <p:nvPicPr>
          <p:cNvPr id="11" name="Picture 10" descr="EPA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383" y="5578022"/>
            <a:ext cx="1157947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4F4C-6195-45C3-8DF7-DFC2B03F39A9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6660" y="168533"/>
            <a:ext cx="973868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DEE-7172-4701-979D-B5B3E988F6B8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EP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13" y="5560789"/>
            <a:ext cx="1543929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31E3-8BEE-4FEF-B566-ACC0DE39725E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7986-419D-44B4-BA69-25DA577BED79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98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85588"/>
            <a:ext cx="5386917" cy="4419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598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85586"/>
            <a:ext cx="5389033" cy="4419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9DBF-ED05-4F6B-8195-C37677594194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1BE-9F70-44F9-8606-40A027C84BC0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3777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37779"/>
            <a:ext cx="6815667" cy="4967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45417"/>
            <a:ext cx="4011084" cy="3759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013A-594A-422C-AE78-2AA58F964C3A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1848" y="1565206"/>
            <a:ext cx="100967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1847" y="5853475"/>
            <a:ext cx="9233708" cy="4663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EF53-13A1-4043-A745-D35D3F9B4C38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09602" y="168533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8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4F4C-6195-45C3-8DF7-DFC2B03F39A9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6660" y="168533"/>
            <a:ext cx="973868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DEE-7172-4701-979D-B5B3E988F6B8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EP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13" y="5560789"/>
            <a:ext cx="1543929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31E3-8BEE-4FEF-B566-ACC0DE39725E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7986-419D-44B4-BA69-25DA577BED79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98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85588"/>
            <a:ext cx="5386917" cy="4419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598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85586"/>
            <a:ext cx="5389033" cy="4419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9DBF-ED05-4F6B-8195-C37677594194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1BE-9F70-44F9-8606-40A027C84BC0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3777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37779"/>
            <a:ext cx="6815667" cy="4967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45417"/>
            <a:ext cx="4011084" cy="3759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013A-594A-422C-AE78-2AA58F964C3A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1848" y="1565206"/>
            <a:ext cx="100967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1847" y="5853475"/>
            <a:ext cx="9233708" cy="4663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EF53-13A1-4043-A745-D35D3F9B4C38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09602" y="168533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7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61538"/>
            <a:ext cx="12192000" cy="5496462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7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428" y="168533"/>
            <a:ext cx="100651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0116"/>
            <a:ext cx="10972800" cy="494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2" y="6505168"/>
            <a:ext cx="114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82D9-A820-45A5-8F8E-C4DB0D7E656E}" type="datetime1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5169" y="6505168"/>
            <a:ext cx="8947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8572" y="6505168"/>
            <a:ext cx="1051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9DC8-B33C-7145-9125-54BE67D29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457200" rtl="0" eaLnBrk="1" latinLnBrk="0" hangingPunct="1">
        <a:lnSpc>
          <a:spcPct val="80000"/>
        </a:lnSpc>
        <a:spcBef>
          <a:spcPts val="0"/>
        </a:spcBef>
        <a:buNone/>
        <a:defRPr sz="4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61538"/>
            <a:ext cx="12192000" cy="5496462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7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EPA_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13" y="5560789"/>
            <a:ext cx="1543929" cy="11520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428" y="168533"/>
            <a:ext cx="100651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0116"/>
            <a:ext cx="10972800" cy="494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2" y="6505168"/>
            <a:ext cx="114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82D9-A820-45A5-8F8E-C4DB0D7E656E}" type="datetime1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5169" y="6505168"/>
            <a:ext cx="8947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8572" y="6505168"/>
            <a:ext cx="1051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9DC8-B33C-7145-9125-54BE67D29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457200" rtl="0" eaLnBrk="1" latinLnBrk="0" hangingPunct="1">
        <a:lnSpc>
          <a:spcPct val="80000"/>
        </a:lnSpc>
        <a:spcBef>
          <a:spcPts val="0"/>
        </a:spcBef>
        <a:buNone/>
        <a:defRPr sz="4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at.biochem.du.edu/light_duty_vehicles.html" TargetMode="External"/><Relationship Id="rId2" Type="http://schemas.openxmlformats.org/officeDocument/2006/relationships/hyperlink" Target="https://nepis.epa.gov/Exe/ZyPDF.cgi?Dockey=P100O9Z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air-emissions-inventories/2011-national-emissions-inventory-nei-technical-support-document" TargetMode="External"/><Relationship Id="rId4" Type="http://schemas.openxmlformats.org/officeDocument/2006/relationships/hyperlink" Target="https://www.epa.gov/sites/production/files/2017-02/documents/conventional-gasolin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731" y="2341931"/>
            <a:ext cx="10524103" cy="1789126"/>
          </a:xfrm>
        </p:spPr>
        <p:txBody>
          <a:bodyPr anchor="t"/>
          <a:lstStyle/>
          <a:p>
            <a:r>
              <a:rPr lang="en-US" dirty="0"/>
              <a:t>Comparing light-duty gasoline NOx emission rates estimated with MOVES to real-world measurements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731" y="4019106"/>
            <a:ext cx="10622935" cy="2696325"/>
          </a:xfrm>
        </p:spPr>
        <p:txBody>
          <a:bodyPr/>
          <a:lstStyle/>
          <a:p>
            <a:r>
              <a:rPr lang="en-US" sz="2800" dirty="0"/>
              <a:t>Darrell Sonntag</a:t>
            </a:r>
            <a:r>
              <a:rPr lang="en-US" sz="2800" baseline="30000" dirty="0"/>
              <a:t>1</a:t>
            </a:r>
            <a:r>
              <a:rPr lang="en-US" sz="2800" dirty="0"/>
              <a:t>, David Choi</a:t>
            </a:r>
            <a:r>
              <a:rPr lang="en-US" sz="2800" baseline="30000" dirty="0"/>
              <a:t>1</a:t>
            </a:r>
            <a:r>
              <a:rPr lang="en-US" sz="2800" dirty="0"/>
              <a:t>, James Warila</a:t>
            </a:r>
            <a:r>
              <a:rPr lang="en-US" sz="2800" baseline="30000" dirty="0"/>
              <a:t>1</a:t>
            </a:r>
            <a:r>
              <a:rPr lang="en-US" sz="2800" dirty="0"/>
              <a:t>, Claudia Toro</a:t>
            </a:r>
            <a:r>
              <a:rPr lang="en-US" sz="2800" baseline="30000" dirty="0"/>
              <a:t>2</a:t>
            </a:r>
            <a:r>
              <a:rPr lang="en-US" sz="2800" dirty="0"/>
              <a:t>, Megan Beardsley</a:t>
            </a:r>
            <a:r>
              <a:rPr lang="en-US" sz="2800" baseline="30000" dirty="0"/>
              <a:t>1</a:t>
            </a:r>
            <a:r>
              <a:rPr lang="en-US" sz="2800" dirty="0"/>
              <a:t>, Barron Henderson</a:t>
            </a:r>
            <a:r>
              <a:rPr lang="en-US" sz="2800" baseline="30000" dirty="0"/>
              <a:t>3</a:t>
            </a:r>
            <a:r>
              <a:rPr lang="en-US" sz="2800" dirty="0"/>
              <a:t>, Alison Eyth</a:t>
            </a:r>
            <a:r>
              <a:rPr lang="en-US" sz="2800" baseline="30000" dirty="0"/>
              <a:t>3</a:t>
            </a:r>
            <a:r>
              <a:rPr lang="en-US" sz="2800" dirty="0"/>
              <a:t>, and Laurel Driver</a:t>
            </a:r>
            <a:r>
              <a:rPr lang="en-US" sz="2800" baseline="30000" dirty="0"/>
              <a:t>3</a:t>
            </a:r>
            <a:r>
              <a:rPr lang="en-US" sz="2800" dirty="0"/>
              <a:t> </a:t>
            </a:r>
          </a:p>
          <a:p>
            <a:r>
              <a:rPr lang="en-US" sz="2400" dirty="0"/>
              <a:t>16</a:t>
            </a:r>
            <a:r>
              <a:rPr lang="en-US" sz="2400" baseline="30000" dirty="0"/>
              <a:t>th</a:t>
            </a:r>
            <a:r>
              <a:rPr lang="en-US" sz="2400" dirty="0"/>
              <a:t> Annual CMAS Conference</a:t>
            </a:r>
          </a:p>
          <a:p>
            <a:r>
              <a:rPr lang="en-US" sz="2000" dirty="0"/>
              <a:t>October 23, 2017</a:t>
            </a:r>
          </a:p>
          <a:p>
            <a:pPr>
              <a:spcBef>
                <a:spcPts val="0"/>
              </a:spcBef>
            </a:pPr>
            <a:endParaRPr lang="en-US" sz="1800" baseline="30000" dirty="0"/>
          </a:p>
          <a:p>
            <a:pPr>
              <a:spcBef>
                <a:spcPts val="0"/>
              </a:spcBef>
            </a:pPr>
            <a:r>
              <a:rPr lang="en-US" sz="1800" baseline="30000" dirty="0"/>
              <a:t>1</a:t>
            </a:r>
            <a:r>
              <a:rPr lang="en-US" sz="1800" dirty="0"/>
              <a:t> EPA, Office of Transportation &amp; Air Quality</a:t>
            </a:r>
          </a:p>
          <a:p>
            <a:pPr>
              <a:spcBef>
                <a:spcPts val="0"/>
              </a:spcBef>
            </a:pPr>
            <a:r>
              <a:rPr lang="en-US" sz="1800" baseline="30000" dirty="0"/>
              <a:t>2</a:t>
            </a:r>
            <a:r>
              <a:rPr lang="en-US" sz="1800" dirty="0"/>
              <a:t> ORISE participant supported by an interagency agreement between EPA and DOE</a:t>
            </a:r>
          </a:p>
          <a:p>
            <a:pPr>
              <a:spcBef>
                <a:spcPts val="0"/>
              </a:spcBef>
            </a:pPr>
            <a:r>
              <a:rPr lang="en-US" sz="2000" baseline="30000" dirty="0"/>
              <a:t>3</a:t>
            </a:r>
            <a:r>
              <a:rPr lang="en-US" sz="2000" dirty="0"/>
              <a:t> EPA, Office of Air Quality Planning &amp; Standards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70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of RSD/Tunnel and MOVES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39977" y="1563367"/>
            <a:ext cx="7124202" cy="1138773"/>
            <a:chOff x="3436004" y="1384943"/>
            <a:chExt cx="7124202" cy="1138773"/>
          </a:xfrm>
        </p:grpSpPr>
        <p:grpSp>
          <p:nvGrpSpPr>
            <p:cNvPr id="3" name="Group 2"/>
            <p:cNvGrpSpPr/>
            <p:nvPr/>
          </p:nvGrpSpPr>
          <p:grpSpPr>
            <a:xfrm>
              <a:off x="3436004" y="1384943"/>
              <a:ext cx="7124202" cy="1138773"/>
              <a:chOff x="3436004" y="1384943"/>
              <a:chExt cx="7124202" cy="113877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36004" y="1384943"/>
                <a:ext cx="7124202" cy="1138773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b="1" u="sng" dirty="0"/>
                  <a:t>Measured</a:t>
                </a:r>
                <a:r>
                  <a:rPr lang="en-US" sz="1700" dirty="0"/>
                  <a:t>					  </a:t>
                </a:r>
                <a:r>
                  <a:rPr lang="en-US" sz="1700" b="1" u="sng" dirty="0"/>
                  <a:t>Modeled</a:t>
                </a:r>
              </a:p>
              <a:p>
                <a:r>
                  <a:rPr lang="en-US" sz="1700" dirty="0"/>
                  <a:t>    RSD data						 MOVES project-scale regression line</a:t>
                </a:r>
              </a:p>
              <a:p>
                <a:r>
                  <a:rPr lang="en-US" sz="1700" dirty="0"/>
                  <a:t>                    RSD regression line         MOVES project-scale 95% confidence band</a:t>
                </a:r>
              </a:p>
              <a:p>
                <a:r>
                  <a:rPr lang="en-US" sz="1700" dirty="0"/>
                  <a:t>      RSD 95% confidence band			MOVES national-scale</a:t>
                </a:r>
                <a:endParaRPr lang="en-US" sz="80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73092" y="1802751"/>
                <a:ext cx="804150" cy="45719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5656" y="1976631"/>
                <a:ext cx="196114" cy="219048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6375656" y="2318624"/>
                <a:ext cx="751848" cy="45719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0681" y="2230064"/>
                <a:ext cx="228571" cy="219048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3534240" y="2065515"/>
                <a:ext cx="937237" cy="45719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</a:ln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3860" y="1677992"/>
              <a:ext cx="304762" cy="295238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408467" y="5543247"/>
            <a:ext cx="687274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MOVES lower than RSD and generally within the variability of the 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19CB83-EA10-4967-ACD3-F5E0E5F970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42" y="1426678"/>
            <a:ext cx="11590097" cy="52297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79B8AF-2559-4390-908C-B46E4F54162C}"/>
              </a:ext>
            </a:extLst>
          </p:cNvPr>
          <p:cNvGrpSpPr/>
          <p:nvPr/>
        </p:nvGrpSpPr>
        <p:grpSpPr>
          <a:xfrm>
            <a:off x="3814917" y="1600238"/>
            <a:ext cx="7816840" cy="1400383"/>
            <a:chOff x="3436004" y="1384943"/>
            <a:chExt cx="7124202" cy="14003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A39F8F-47AB-4208-B2C6-49536FCAF827}"/>
                </a:ext>
              </a:extLst>
            </p:cNvPr>
            <p:cNvSpPr txBox="1"/>
            <p:nvPr/>
          </p:nvSpPr>
          <p:spPr>
            <a:xfrm>
              <a:off x="3436004" y="1384943"/>
              <a:ext cx="7124202" cy="140038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/>
                <a:t>Measured</a:t>
              </a:r>
              <a:r>
                <a:rPr lang="en-US" sz="1700" dirty="0"/>
                <a:t>					  	       </a:t>
              </a:r>
              <a:r>
                <a:rPr lang="en-US" sz="1700" b="1" u="sng" dirty="0"/>
                <a:t>Modeled</a:t>
              </a:r>
            </a:p>
            <a:p>
              <a:r>
                <a:rPr lang="en-US" sz="1700" dirty="0"/>
                <a:t>    RSD data       						 	       MOVES project-scale regression line</a:t>
              </a:r>
            </a:p>
            <a:p>
              <a:r>
                <a:rPr lang="en-US" sz="1700" dirty="0"/>
                <a:t>    Caldecott Tunnel			                      MOVES project-scale 95% confidence band       </a:t>
              </a:r>
            </a:p>
            <a:p>
              <a:r>
                <a:rPr lang="en-US" sz="1700" dirty="0"/>
                <a:t>                      RSD/Tunnel regression line                    MOVES national-scale</a:t>
              </a:r>
            </a:p>
            <a:p>
              <a:r>
                <a:rPr lang="en-US" sz="1700" dirty="0"/>
                <a:t>      RSD/Tunnel 95% confidence band			</a:t>
              </a:r>
              <a:endParaRPr lang="en-US" sz="8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B6F1E1E-A7E0-45DE-A64B-D1D5A9661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1532" y="1802751"/>
              <a:ext cx="804150" cy="45719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8806A3B-A190-4249-80F5-A43D2B6A0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095" y="1976631"/>
              <a:ext cx="196114" cy="219048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7C50AE-3B10-481B-81A5-D31B256B9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734095" y="2318624"/>
              <a:ext cx="751848" cy="45719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221F69D-3D2A-415C-A085-5E46E9A42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0681" y="2485699"/>
              <a:ext cx="228571" cy="219048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8AEE7E4-3EF0-4923-B983-EF2441FC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3534240" y="2321150"/>
              <a:ext cx="937237" cy="45719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3DFA7A1-4061-445E-B5FE-79D2D3C0F180}"/>
              </a:ext>
            </a:extLst>
          </p:cNvPr>
          <p:cNvSpPr txBox="1"/>
          <p:nvPr/>
        </p:nvSpPr>
        <p:spPr>
          <a:xfrm>
            <a:off x="1024100" y="5685813"/>
            <a:ext cx="839520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MOVES lower than RSD/tunnel regression and generally within the variability of the data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E1B11B-6390-4797-A7EF-F171E70F9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1916" y="2204589"/>
            <a:ext cx="170479" cy="164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C15D3B-CAC1-4A21-A572-57228A8570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0966" y="1961324"/>
            <a:ext cx="171429" cy="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3518D-BA04-483D-A38E-D767F568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1" y="1301352"/>
            <a:ext cx="7649497" cy="5515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6" y="168533"/>
            <a:ext cx="11217348" cy="1143000"/>
          </a:xfrm>
        </p:spPr>
        <p:txBody>
          <a:bodyPr/>
          <a:lstStyle/>
          <a:p>
            <a:r>
              <a:rPr lang="en-US" dirty="0"/>
              <a:t>Comparison of RSD/Tunnel and MOVES </a:t>
            </a:r>
            <a:br>
              <a:rPr lang="en-US" dirty="0"/>
            </a:br>
            <a:r>
              <a:rPr lang="en-US" dirty="0"/>
              <a:t>1:1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61" y="2617281"/>
            <a:ext cx="142857" cy="14285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23123" y="1563330"/>
            <a:ext cx="4001729" cy="43269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–"/>
              <a:defRPr sz="2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–"/>
              <a:defRPr sz="20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»"/>
              <a:defRPr sz="20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MOVES predictions lower than the data for majority of the remote sensing sites</a:t>
            </a:r>
          </a:p>
          <a:p>
            <a:r>
              <a:rPr lang="en-US" sz="2400" dirty="0"/>
              <a:t>MOVES predictions higher than Caldecott Tunnel measurements</a:t>
            </a:r>
          </a:p>
        </p:txBody>
      </p:sp>
    </p:spTree>
    <p:extLst>
      <p:ext uri="{BB962C8B-B14F-4D97-AF65-F5344CB8AC3E}">
        <p14:creationId xmlns:p14="http://schemas.microsoft.com/office/powerpoint/2010/main" val="28395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533"/>
            <a:ext cx="12180332" cy="1143000"/>
          </a:xfrm>
        </p:spPr>
        <p:txBody>
          <a:bodyPr/>
          <a:lstStyle/>
          <a:p>
            <a:r>
              <a:rPr lang="en-US" dirty="0"/>
              <a:t>Comparisons of RSD and Tunnels to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66" y="1414791"/>
            <a:ext cx="10972800" cy="4945051"/>
          </a:xfrm>
        </p:spPr>
        <p:txBody>
          <a:bodyPr/>
          <a:lstStyle/>
          <a:p>
            <a:r>
              <a:rPr lang="en-US" dirty="0"/>
              <a:t>MOVES project-scale</a:t>
            </a:r>
          </a:p>
          <a:p>
            <a:pPr lvl="1"/>
            <a:r>
              <a:rPr lang="en-US" dirty="0"/>
              <a:t>Under-predicts onroad remote sensing measurements</a:t>
            </a:r>
          </a:p>
          <a:p>
            <a:pPr lvl="1"/>
            <a:r>
              <a:rPr lang="en-US" dirty="0"/>
              <a:t>For most years, MOVES predictions are within the data variability</a:t>
            </a:r>
          </a:p>
          <a:p>
            <a:pPr lvl="1"/>
            <a:r>
              <a:rPr lang="en-US" dirty="0"/>
              <a:t>Demonstrates the importance of accounting for the measurement conditions (e.g. fleet composition, vehicle activity) when evaluating MOVES</a:t>
            </a:r>
          </a:p>
          <a:p>
            <a:r>
              <a:rPr lang="en-US" dirty="0"/>
              <a:t>MOVES national scale</a:t>
            </a:r>
          </a:p>
          <a:p>
            <a:pPr lvl="1"/>
            <a:r>
              <a:rPr lang="en-US" dirty="0"/>
              <a:t>Using the MOVES default inputs can show clear over-prediction</a:t>
            </a:r>
          </a:p>
          <a:p>
            <a:pPr lvl="1"/>
            <a:r>
              <a:rPr lang="en-US" dirty="0"/>
              <a:t>Consistent with what’s reported in the literature</a:t>
            </a:r>
            <a:r>
              <a:rPr lang="en-US" baseline="30000" dirty="0"/>
              <a:t>9</a:t>
            </a:r>
          </a:p>
          <a:p>
            <a:pPr lvl="1"/>
            <a:r>
              <a:rPr lang="en-US" dirty="0"/>
              <a:t>NOT a proper way to compare MOVES to independent data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4" y="168533"/>
            <a:ext cx="11025963" cy="1143000"/>
          </a:xfrm>
        </p:spPr>
        <p:txBody>
          <a:bodyPr/>
          <a:lstStyle/>
          <a:p>
            <a:r>
              <a:rPr lang="en-US" sz="4000" dirty="0"/>
              <a:t>Why are the MOVES estimates using national default inputs higher than project-level estimates?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435396"/>
            <a:ext cx="11146465" cy="50697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California Vehicle Emission Standards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Project-level runs use emission inputs that account for the Low Emission Vehicle (LEV) Program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LEV inputs not accounted for in MOVES national defaults runs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For example, LEV inputs reduce NOx by ~ 23% in Caldecott Tunnel 2010 runs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Fuel Properties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In project-scale, more recent fuel certification</a:t>
            </a:r>
            <a:r>
              <a:rPr lang="en-US" sz="2000" baseline="30000" dirty="0"/>
              <a:t>7</a:t>
            </a:r>
            <a:r>
              <a:rPr lang="en-US" sz="2000" dirty="0"/>
              <a:t> and survey data</a:t>
            </a:r>
            <a:r>
              <a:rPr lang="en-US" sz="2000" baseline="30000" dirty="0"/>
              <a:t>8</a:t>
            </a:r>
            <a:r>
              <a:rPr lang="en-US" sz="2000" dirty="0"/>
              <a:t> used to update MOVES default gasoline sulfur with lower values for 2010+ calendar years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For example, lowering gasoline sulfur from 30 to 9 ppm in Caldecott Tunnel in 2010 reduces NOx by ~13%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Additional factors differ between project and national defaults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Age distributions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Speed and acceleration driving patterns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Car/light-truck mix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We are working towards better understanding why the national defaults are consistently higher than the project-level runs</a:t>
            </a:r>
          </a:p>
          <a:p>
            <a:pPr lvl="2">
              <a:spcBef>
                <a:spcPts val="600"/>
              </a:spcBef>
            </a:pPr>
            <a:endParaRPr lang="en-US" sz="2000" dirty="0"/>
          </a:p>
          <a:p>
            <a:pPr lvl="3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lvl="1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168533"/>
            <a:ext cx="10554417" cy="1143000"/>
          </a:xfrm>
        </p:spPr>
        <p:txBody>
          <a:bodyPr/>
          <a:lstStyle/>
          <a:p>
            <a:r>
              <a:rPr lang="en-US" dirty="0"/>
              <a:t>Are the MOVES national default inputs relevant to the NEI platform?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04" y="1325894"/>
            <a:ext cx="5738039" cy="535135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/>
              <a:t>NEI prioritizes local inputs over default data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State and local agencies submit MOVES inputs to the NEI, including information about: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Vehicle age distributions, vehicle fleet mix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Temporal and road type distributions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Vehicle miles traveled, speeds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Inspection/Maintenance and LEV program inputs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EPA develops default inputs that often differ from MOVES national defaults, f</a:t>
            </a:r>
            <a:r>
              <a:rPr lang="en-US" sz="1800" dirty="0">
                <a:solidFill>
                  <a:schemeClr val="tx2"/>
                </a:solidFill>
              </a:rPr>
              <a:t>or example, in 2011 NEI v2 :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County-specific population and age distribution data for light-duty vehicles from CRC A-88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County-specific VMT data from FHWA</a:t>
            </a:r>
          </a:p>
          <a:p>
            <a:pPr lvl="1">
              <a:spcBef>
                <a:spcPts val="800"/>
              </a:spcBef>
            </a:pPr>
            <a:r>
              <a:rPr lang="en-US" sz="1600" dirty="0">
                <a:solidFill>
                  <a:schemeClr val="tx2"/>
                </a:solidFill>
              </a:rPr>
              <a:t>Updated fuel property information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NEI platform uses some MOVES national defaults, for example, in 2011 NEI v2: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Speeds, driving cycles</a:t>
            </a:r>
          </a:p>
          <a:p>
            <a:pPr lvl="1">
              <a:spcBef>
                <a:spcPts val="800"/>
              </a:spcBef>
            </a:pPr>
            <a:r>
              <a:rPr lang="en-US" sz="1600" dirty="0"/>
              <a:t>Hourly and monthly VMT distributions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6643" y="1600202"/>
            <a:ext cx="6270322" cy="47467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4474" y="6505168"/>
            <a:ext cx="4572000" cy="365125"/>
          </a:xfrm>
        </p:spPr>
        <p:txBody>
          <a:bodyPr/>
          <a:lstStyle/>
          <a:p>
            <a:r>
              <a:rPr lang="en-US" dirty="0"/>
              <a:t>*Technical Support Documentation for 2011NEIv2</a:t>
            </a:r>
            <a:r>
              <a:rPr lang="en-US" baseline="30000" dirty="0"/>
              <a:t>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6844" y="1325894"/>
            <a:ext cx="672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Figure 4-1: Dark blue indicates States/Counties that submitted at least 1 CDB input table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19" y="1399341"/>
            <a:ext cx="6845830" cy="4071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27" y="1398736"/>
            <a:ext cx="5213374" cy="4083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7783" y="2070777"/>
            <a:ext cx="559187" cy="325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6309" y="2715808"/>
            <a:ext cx="559187" cy="325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+9%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68533"/>
            <a:ext cx="11802140" cy="1036951"/>
          </a:xfrm>
        </p:spPr>
        <p:txBody>
          <a:bodyPr/>
          <a:lstStyle/>
          <a:p>
            <a:r>
              <a:rPr lang="en-US" dirty="0"/>
              <a:t>Do the NEI inputs matter? How do NEI platform emissions compare to MOVES default emissions?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22451" y="5470499"/>
            <a:ext cx="11857214" cy="129400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At national level, the NEI emissions are comparable to MOVES default emissions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At state level, emissions between NEI and MOVES national defaults vary considerably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We are working to better understand the NEI inputs that lead to these differences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92901" y="6505169"/>
            <a:ext cx="1051760" cy="365125"/>
          </a:xfrm>
        </p:spPr>
        <p:txBody>
          <a:bodyPr/>
          <a:lstStyle/>
          <a:p>
            <a:fld id="{99479742-E2DE-4DD7-A4E2-09BE10842186}" type="slidenum">
              <a:rPr lang="en-US" smtClean="0"/>
              <a:t>15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36897" y="411719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69574" y="411719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-38%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65477" y="4056095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+31%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9740" y="476329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08098" y="3524383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69242" y="4032274"/>
            <a:ext cx="512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-36%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25413" y="470239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-13%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30890" y="4477772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+26%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20600" y="392239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-45%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53757" y="4254752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+36%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22976" y="47527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06518" y="4267919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+13%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346919" y="3922396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96025" y="2134255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159256" y="470239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-43%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549437" y="3821798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+40%</a:t>
            </a:r>
          </a:p>
        </p:txBody>
      </p:sp>
    </p:spTree>
    <p:extLst>
      <p:ext uri="{BB962C8B-B14F-4D97-AF65-F5344CB8AC3E}">
        <p14:creationId xmlns:p14="http://schemas.microsoft.com/office/powerpoint/2010/main" val="19037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73" y="905898"/>
            <a:ext cx="4154274" cy="4154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6826" y="5093741"/>
            <a:ext cx="2197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Calendar Year 2011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8591" y="5112098"/>
            <a:ext cx="2540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Calendar Year 2016 </a:t>
            </a:r>
          </a:p>
          <a:p>
            <a:r>
              <a:rPr lang="en-US" sz="2000" dirty="0"/>
              <a:t>– </a:t>
            </a:r>
            <a:r>
              <a:rPr lang="en-US" sz="2000" i="1" dirty="0"/>
              <a:t>See Eyth 8:30a Tue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" y="905898"/>
            <a:ext cx="4154274" cy="4154274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169" y="5884994"/>
            <a:ext cx="8228432" cy="8602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/>
          </a:p>
          <a:p>
            <a:r>
              <a:rPr lang="en-US" sz="2000" dirty="0" err="1"/>
              <a:t>NOx:Fuel</a:t>
            </a:r>
            <a:r>
              <a:rPr lang="en-US" sz="2000" dirty="0"/>
              <a:t> fit to modeled and RSD data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600" dirty="0"/>
              <a:t>Eq 1 Holding C</a:t>
            </a:r>
            <a:r>
              <a:rPr lang="en-US" sz="1600" baseline="-25000" dirty="0"/>
              <a:t>y</a:t>
            </a:r>
            <a:r>
              <a:rPr lang="en-US" sz="1600" dirty="0"/>
              <a:t> constant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600" dirty="0"/>
              <a:t>Fit line cannot capture variability</a:t>
            </a:r>
          </a:p>
          <a:p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idx="1"/>
          </p:nvPr>
        </p:nvSpPr>
        <p:spPr>
          <a:xfrm>
            <a:off x="7904947" y="1368529"/>
            <a:ext cx="4275385" cy="48013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2011 &amp; 2016 EPA platform </a:t>
            </a:r>
            <a:r>
              <a:rPr lang="en-US" sz="2000" dirty="0" err="1"/>
              <a:t>NOx:Fuel</a:t>
            </a:r>
            <a:r>
              <a:rPr lang="en-US" sz="2000" dirty="0"/>
              <a:t> ratios are higher than RSD ratios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Differences vary with average fleet age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Both platform and RSD ratios drop between 2016 and 2011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Platform emissions show variation by state not captured in fitted RSD data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Platform captures differences due to MOVES inputs including fleet-mix, age distribution, road types, driving behavior,  I/M and LEV programs, and fuel properties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We are evaluating why the platform emissions are consistently higher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For example, RSD sites don’t represent the full variety of vehicle operation captured in the MOVES inputs</a:t>
            </a:r>
            <a:endParaRPr lang="en-US" sz="1100" dirty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3156" y="5980208"/>
                <a:ext cx="4098635" cy="63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𝑁𝑂𝑥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𝐹𝑈𝐸𝐿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10^(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10^(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156" y="5980208"/>
                <a:ext cx="4098635" cy="632609"/>
              </a:xfrm>
              <a:prstGeom prst="rect">
                <a:avLst/>
              </a:prstGeom>
              <a:blipFill>
                <a:blip r:embed="rId5"/>
                <a:stretch>
                  <a:fillRect l="-2827" b="-20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271"/>
            <a:ext cx="11653284" cy="824759"/>
          </a:xfrm>
        </p:spPr>
        <p:txBody>
          <a:bodyPr/>
          <a:lstStyle/>
          <a:p>
            <a:r>
              <a:rPr lang="en-US" dirty="0"/>
              <a:t>How do RSD measurements compare to the </a:t>
            </a:r>
            <a:br>
              <a:rPr lang="en-US" dirty="0"/>
            </a:br>
            <a:r>
              <a:rPr lang="en-US" dirty="0"/>
              <a:t>NEI/EPA modeling platform?</a:t>
            </a:r>
          </a:p>
        </p:txBody>
      </p:sp>
    </p:spTree>
    <p:extLst>
      <p:ext uri="{BB962C8B-B14F-4D97-AF65-F5344CB8AC3E}">
        <p14:creationId xmlns:p14="http://schemas.microsoft.com/office/powerpoint/2010/main" val="18216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35823"/>
            <a:ext cx="11480800" cy="51404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/>
              <a:t>EPA’s evaluation of MOVES light-duty NOx emission rates shows mixed results </a:t>
            </a:r>
          </a:p>
          <a:p>
            <a:pPr lvl="1">
              <a:spcBef>
                <a:spcPts val="1000"/>
              </a:spcBef>
            </a:pPr>
            <a:r>
              <a:rPr lang="en-US" sz="1800" dirty="0"/>
              <a:t>Denver I/M dynamometer suggest MOVES NOx emission rates may be too high for 1996-2000 passenger cars, and too low for 2010-2016 passenger cars</a:t>
            </a:r>
          </a:p>
          <a:p>
            <a:pPr lvl="1">
              <a:spcBef>
                <a:spcPts val="1000"/>
              </a:spcBef>
            </a:pPr>
            <a:r>
              <a:rPr lang="en-US" sz="1800" dirty="0"/>
              <a:t>RSD and tunnel measurements of NO/Fuel and NOx/Fuel </a:t>
            </a:r>
          </a:p>
          <a:p>
            <a:pPr lvl="2">
              <a:spcBef>
                <a:spcPts val="1000"/>
              </a:spcBef>
            </a:pPr>
            <a:r>
              <a:rPr lang="en-US" sz="1600" dirty="0"/>
              <a:t>Are consistently </a:t>
            </a:r>
            <a:r>
              <a:rPr lang="en-US" sz="1600" u="sng" dirty="0"/>
              <a:t>lower</a:t>
            </a:r>
            <a:r>
              <a:rPr lang="en-US" sz="1600" dirty="0"/>
              <a:t> than MOVES when running national defaults and the EPA modeling platform 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1000"/>
              </a:spcBef>
            </a:pPr>
            <a:r>
              <a:rPr lang="en-US" sz="1600" dirty="0"/>
              <a:t>RSD sites are generally </a:t>
            </a:r>
            <a:r>
              <a:rPr lang="en-US" sz="1600" u="sng" dirty="0"/>
              <a:t>higher</a:t>
            </a:r>
            <a:r>
              <a:rPr lang="en-US" sz="1600" dirty="0"/>
              <a:t> than MOVES when MOVES is used to appropriately model the specific roadside conditions</a:t>
            </a:r>
            <a:endParaRPr lang="en-US" sz="1600" dirty="0">
              <a:solidFill>
                <a:srgbClr val="000000"/>
              </a:solidFill>
            </a:endParaRPr>
          </a:p>
          <a:p>
            <a:pPr lvl="2">
              <a:spcBef>
                <a:spcPts val="1000"/>
              </a:spcBef>
            </a:pPr>
            <a:r>
              <a:rPr lang="en-US" sz="1600" dirty="0"/>
              <a:t>Mean trend of the combined RSD and tunnel data is </a:t>
            </a:r>
            <a:r>
              <a:rPr lang="en-US" sz="1600" u="sng" dirty="0"/>
              <a:t>within the variability </a:t>
            </a:r>
            <a:r>
              <a:rPr lang="en-US" sz="1600" dirty="0"/>
              <a:t>of MOVES trend when appropriately modeled with the specific roadside conditions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We are continuing work to better understand the observed differences between the platform and RSD data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1800" dirty="0"/>
              <a:t>NOx/Fuel ratios among states and calendar years in the EPA platform vary considerably, which is not captured by a fitted trend to the RSD data</a:t>
            </a:r>
          </a:p>
          <a:p>
            <a:pPr lvl="1">
              <a:spcBef>
                <a:spcPts val="1000"/>
              </a:spcBef>
            </a:pPr>
            <a:r>
              <a:rPr lang="en-US" sz="1800" dirty="0"/>
              <a:t>RSD measurements also varied considerably compared to the MOVES national defaults</a:t>
            </a:r>
          </a:p>
          <a:p>
            <a:pPr lvl="1">
              <a:spcBef>
                <a:spcPts val="1000"/>
              </a:spcBef>
            </a:pPr>
            <a:r>
              <a:rPr lang="en-US" sz="1800" dirty="0"/>
              <a:t>We don’t expect the RSD sites to fully represent all light-duty NOx emissions within a county or grid-cell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000" dirty="0"/>
              <a:t>EPA has not concluded that MOVES light-duty gasoline NOx rates are too high and does not support adjustments to the mobile source inventory.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spcBef>
                <a:spcPts val="1000"/>
              </a:spcBef>
            </a:pPr>
            <a:endParaRPr lang="en-US" sz="1800" dirty="0"/>
          </a:p>
          <a:p>
            <a:pPr lvl="2">
              <a:spcBef>
                <a:spcPts val="1000"/>
              </a:spcBef>
            </a:pPr>
            <a:endParaRPr lang="en-US" sz="1600" dirty="0"/>
          </a:p>
          <a:p>
            <a:pPr lvl="1">
              <a:spcBef>
                <a:spcPts val="1000"/>
              </a:spcBef>
            </a:pPr>
            <a:endParaRPr lang="en-US" sz="2000" dirty="0"/>
          </a:p>
          <a:p>
            <a:pPr lvl="1">
              <a:spcBef>
                <a:spcPts val="1000"/>
              </a:spcBef>
            </a:pPr>
            <a:endParaRPr lang="en-US" sz="2000" dirty="0"/>
          </a:p>
          <a:p>
            <a:pPr lvl="1"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400" dirty="0"/>
          </a:p>
          <a:p>
            <a:pPr>
              <a:spcBef>
                <a:spcPts val="1000"/>
              </a:spcBef>
            </a:pPr>
            <a:endParaRPr lang="en-US" sz="2400" dirty="0"/>
          </a:p>
          <a:p>
            <a:pPr lvl="1"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424764"/>
            <a:ext cx="11114567" cy="5080404"/>
          </a:xfrm>
        </p:spPr>
        <p:txBody>
          <a:bodyPr/>
          <a:lstStyle/>
          <a:p>
            <a:r>
              <a:rPr lang="en-US" sz="2400" dirty="0"/>
              <a:t>We are continuing to evaluate MOVES NOx light-duty gasoline emission rates, including comparing rates to additional vehicle emission and roadside studies</a:t>
            </a:r>
          </a:p>
          <a:p>
            <a:r>
              <a:rPr lang="en-US" sz="2400" dirty="0"/>
              <a:t>We are continuing to evaluate and improve the MOVES inputs used in the NEI and EPA Emissions Platform </a:t>
            </a:r>
          </a:p>
          <a:p>
            <a:r>
              <a:rPr lang="en-US" sz="2400" dirty="0"/>
              <a:t>We encourage further work in evaluating and improving MOVES inputs for all scales of modeling</a:t>
            </a:r>
          </a:p>
          <a:p>
            <a:r>
              <a:rPr lang="en-US" sz="2400" dirty="0"/>
              <a:t>See Posters: </a:t>
            </a:r>
          </a:p>
          <a:p>
            <a:pPr lvl="2"/>
            <a:r>
              <a:rPr lang="en-US" sz="1600" dirty="0"/>
              <a:t>#10 Owen et al. “Sensitivity of MOVES emissions specifications on modeled air quality using traffic data and near-road ambient measurements from the Las Vegas and Detroit field studies”</a:t>
            </a:r>
          </a:p>
          <a:p>
            <a:pPr lvl="2"/>
            <a:r>
              <a:rPr lang="en-US" sz="1600" dirty="0"/>
              <a:t>#12 Simon et al. “Evaluating </a:t>
            </a:r>
            <a:r>
              <a:rPr lang="en-US" sz="1600" dirty="0" err="1"/>
              <a:t>CO:NOx</a:t>
            </a:r>
            <a:r>
              <a:rPr lang="en-US" sz="1600" dirty="0"/>
              <a:t> in a near-road environment using ambient data from Las Vegas”</a:t>
            </a:r>
          </a:p>
          <a:p>
            <a:pPr lvl="2"/>
            <a:r>
              <a:rPr lang="en-US" sz="1600" dirty="0"/>
              <a:t>#13 Sonntag et al. “Sensitivity of MOVES-estimated vehicle emissions to inputs when comparing to real-world measurements”</a:t>
            </a:r>
          </a:p>
          <a:p>
            <a:pPr lvl="2"/>
            <a:r>
              <a:rPr lang="en-US" sz="1600" dirty="0"/>
              <a:t>#15 Toro et al. “Investigating modeling platform emissions for grid cells associated with a near-road study site during a field campaign in Las Vegas”</a:t>
            </a:r>
          </a:p>
          <a:p>
            <a:pPr lvl="2"/>
            <a:r>
              <a:rPr lang="en-US" sz="1600" dirty="0"/>
              <a:t>#16 Toro et al. “Exploring differences in nitrogen oxides overestimation at the seasonal and day-of-week levels to understand potential relationships with mobile source emission inventories”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Light-Duty Vehicles and Light-Duty Trucks: Tier 0, Tier 1, and National Low Emission Vehicle (NLEV) Implementation Schedule </a:t>
            </a:r>
            <a:r>
              <a:rPr lang="en-US" sz="1600" dirty="0">
                <a:hlinkClick r:id="rId2"/>
              </a:rPr>
              <a:t>https://nepis.epa.gov/Exe/ZyPDF.cgi?Dockey=P100O9ZN.pdf</a:t>
            </a:r>
            <a:endParaRPr lang="en-US" sz="16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hlinkClick r:id="rId3"/>
              </a:rPr>
              <a:t>http://www.feat.biochem.du.edu/light_duty_vehicles.html</a:t>
            </a:r>
            <a:endParaRPr lang="en-US" sz="16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Kean, A. J., R. F. Sawyer, R. A. Harley and G. R. Kendall (2002). Trends in Exhaust Emissions from In-Use California Light-Duty Vehicles, 1994-2001, SAE International.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Ban-Weiss, G. A., J. P. McLaughlin, R. A. Harley, M. M. </a:t>
            </a:r>
            <a:r>
              <a:rPr lang="en-US" sz="1600" dirty="0" err="1"/>
              <a:t>Lunden</a:t>
            </a:r>
            <a:r>
              <a:rPr lang="en-US" sz="1600" dirty="0"/>
              <a:t>, T. W. </a:t>
            </a:r>
            <a:r>
              <a:rPr lang="en-US" sz="1600" dirty="0" err="1"/>
              <a:t>Kirchstetter</a:t>
            </a:r>
            <a:r>
              <a:rPr lang="en-US" sz="1600" dirty="0"/>
              <a:t>, A. J. Kean, A. W. </a:t>
            </a:r>
            <a:r>
              <a:rPr lang="en-US" sz="1600" dirty="0" err="1"/>
              <a:t>Strawa</a:t>
            </a:r>
            <a:r>
              <a:rPr lang="en-US" sz="1600" dirty="0"/>
              <a:t>, E. D. Stevenson and G. R. Kendall (2008). Long-term changes in emissions of nitrogen oxides and particulate matter from on-road gasoline and diesel vehicles. Atmospheric Environment 42(2): 220-232. http://dx.doi.org/10.1016/j.atmosenv.2007.09.049.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Dallmann, T. R., T. W. </a:t>
            </a:r>
            <a:r>
              <a:rPr lang="en-US" sz="1600" dirty="0" err="1"/>
              <a:t>Kirchstetter</a:t>
            </a:r>
            <a:r>
              <a:rPr lang="en-US" sz="1600" dirty="0"/>
              <a:t>, S. J. </a:t>
            </a:r>
            <a:r>
              <a:rPr lang="en-US" sz="1600" dirty="0" err="1"/>
              <a:t>DeMartini</a:t>
            </a:r>
            <a:r>
              <a:rPr lang="en-US" sz="1600" dirty="0"/>
              <a:t> and R. A. Harley (2013). Quantifying On-Road Emissions from Gasoline-Powered Motor Vehicles: Accounting for the Presence of Medium- and Heavy-Duty Diesel Trucks. </a:t>
            </a:r>
            <a:r>
              <a:rPr lang="en-US" sz="1600" i="1" dirty="0"/>
              <a:t>Environ </a:t>
            </a:r>
            <a:r>
              <a:rPr lang="en-US" sz="1600" i="1" dirty="0" err="1"/>
              <a:t>Sci</a:t>
            </a:r>
            <a:r>
              <a:rPr lang="en-US" sz="1600" i="1" dirty="0"/>
              <a:t> </a:t>
            </a:r>
            <a:r>
              <a:rPr lang="en-US" sz="1600" i="1" dirty="0" err="1"/>
              <a:t>Technol</a:t>
            </a:r>
            <a:r>
              <a:rPr lang="en-US" sz="1600" dirty="0"/>
              <a:t> 47(23): 13873-13881.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Dallmann, T. R., S. J. </a:t>
            </a:r>
            <a:r>
              <a:rPr lang="en-US" sz="1600" dirty="0" err="1"/>
              <a:t>DeMartini</a:t>
            </a:r>
            <a:r>
              <a:rPr lang="en-US" sz="1600" dirty="0"/>
              <a:t>, T. W. </a:t>
            </a:r>
            <a:r>
              <a:rPr lang="en-US" sz="1600" dirty="0" err="1"/>
              <a:t>Kirchstetter</a:t>
            </a:r>
            <a:r>
              <a:rPr lang="en-US" sz="1600" dirty="0"/>
              <a:t>, S. C. Herndon, T. B. </a:t>
            </a:r>
            <a:r>
              <a:rPr lang="en-US" sz="1600" dirty="0" err="1"/>
              <a:t>Onasch</a:t>
            </a:r>
            <a:r>
              <a:rPr lang="en-US" sz="1600" dirty="0"/>
              <a:t>, E. C. Wood and R. A. Harley (2012). On-Road Measurement of Gas and Particle Phase Pollutant Emission Factors for Individual Heavy-Duty Diesel Trucks. </a:t>
            </a:r>
            <a:r>
              <a:rPr lang="en-US" sz="1600" i="1" dirty="0"/>
              <a:t>Environ </a:t>
            </a:r>
            <a:r>
              <a:rPr lang="en-US" sz="1600" i="1" dirty="0" err="1"/>
              <a:t>Sci</a:t>
            </a:r>
            <a:r>
              <a:rPr lang="en-US" sz="1600" i="1" dirty="0"/>
              <a:t> </a:t>
            </a:r>
            <a:r>
              <a:rPr lang="en-US" sz="1600" i="1" dirty="0" err="1"/>
              <a:t>Technol</a:t>
            </a:r>
            <a:r>
              <a:rPr lang="en-US" sz="1600" i="1" dirty="0"/>
              <a:t> </a:t>
            </a:r>
            <a:r>
              <a:rPr lang="en-US" sz="1600" dirty="0"/>
              <a:t>46(15): 8511-8518.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hlinkClick r:id="rId4"/>
              </a:rPr>
              <a:t>https://www.epa.gov/sites/production/files/2017-02/documents/conventional-gasoline.pdf</a:t>
            </a:r>
            <a:endParaRPr lang="en-US" sz="16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Alliance of Automobile Manufacturers North American Fuel Survey. Summer 2010.  Regular Unleaded. San Francisco, CA.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McDonald, B. C., T. R. Dallmann, E. W. Martin and R. A. Harley (2012). Long-term trends in nitrogen oxide emissions from motor vehicles at national, state, and air basin scales. Journal of Geophysical Research: Atmospheres 117.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  <a:hlinkClick r:id="rId5"/>
              </a:rPr>
              <a:t>https://www.epa.gov/air-emissions-inventories/2011-national-emissions-inventory-nei-technical-support-document</a:t>
            </a:r>
            <a:endParaRPr lang="en-US" sz="1600" dirty="0">
              <a:solidFill>
                <a:schemeClr val="tx2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16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16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focus on light-duty NOx?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527" y="1311533"/>
            <a:ext cx="11408306" cy="22790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Several researchers have suggested mobile emissions, specifically light-duty NOx emissions, may be overestimated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Mobile sources contribute ~54% of NOx emissions in the 2014 NEI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~65% of mobile are on-road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~37% of </a:t>
            </a:r>
            <a:r>
              <a:rPr lang="en-US" sz="1600" dirty="0" err="1"/>
              <a:t>onroad</a:t>
            </a:r>
            <a:r>
              <a:rPr lang="en-US" sz="1600" dirty="0"/>
              <a:t> are light-duty gasoline running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 sample counties observed with large NOx discrepancy between monitored and modeled values during 2011 summer months, starts and diesel extended idle emissions are minor contributors to total NOx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AE01-E983-48AC-9311-11EA772B4B4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06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323" y="3590583"/>
            <a:ext cx="3768709" cy="3267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5" y="3577171"/>
            <a:ext cx="3642146" cy="329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3877"/>
            <a:ext cx="3990385" cy="32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533"/>
            <a:ext cx="12180332" cy="1143000"/>
          </a:xfrm>
        </p:spPr>
        <p:txBody>
          <a:bodyPr/>
          <a:lstStyle/>
          <a:p>
            <a:r>
              <a:rPr lang="en-US" dirty="0"/>
              <a:t>Data for Evaluating Light-Duty 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125859"/>
              </p:ext>
            </p:extLst>
          </p:nvPr>
        </p:nvGraphicFramePr>
        <p:xfrm>
          <a:off x="337929" y="1451114"/>
          <a:ext cx="11092070" cy="515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719">
                  <a:extLst>
                    <a:ext uri="{9D8B030D-6E8A-4147-A177-3AD203B41FA5}">
                      <a16:colId xmlns:a16="http://schemas.microsoft.com/office/drawing/2014/main" val="1676010000"/>
                    </a:ext>
                  </a:extLst>
                </a:gridCol>
                <a:gridCol w="2749719">
                  <a:extLst>
                    <a:ext uri="{9D8B030D-6E8A-4147-A177-3AD203B41FA5}">
                      <a16:colId xmlns:a16="http://schemas.microsoft.com/office/drawing/2014/main" val="698570351"/>
                    </a:ext>
                  </a:extLst>
                </a:gridCol>
              </a:tblGrid>
              <a:tr h="3722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Inspection/Maintenance (I/M)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Remote</a:t>
                      </a:r>
                      <a:r>
                        <a:rPr lang="en-US" sz="1600" baseline="0" dirty="0"/>
                        <a:t> Sensing Data (RSD)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Tunnels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14">
                <a:tc>
                  <a:txBody>
                    <a:bodyPr/>
                    <a:lstStyle/>
                    <a:p>
                      <a:r>
                        <a:rPr lang="en-US" sz="1600" dirty="0"/>
                        <a:t>Individual vehicle measurements?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No:  </a:t>
                      </a:r>
                      <a:r>
                        <a:rPr lang="en-US" sz="1600" dirty="0"/>
                        <a:t>Fleet average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7561685"/>
                  </a:ext>
                </a:extLst>
              </a:tr>
              <a:tr h="372274">
                <a:tc>
                  <a:txBody>
                    <a:bodyPr/>
                    <a:lstStyle/>
                    <a:p>
                      <a:r>
                        <a:rPr lang="en-US" sz="1600" dirty="0"/>
                        <a:t>Calendar</a:t>
                      </a:r>
                      <a:r>
                        <a:rPr lang="en-US" sz="1600" baseline="0" dirty="0"/>
                        <a:t> Years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2008-2015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1999-2015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2001,2006,2010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Location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Denver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Fourteen cities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Oakland</a:t>
                      </a:r>
                      <a:endParaRPr lang="en-US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14">
                <a:tc>
                  <a:txBody>
                    <a:bodyPr/>
                    <a:lstStyle/>
                    <a:p>
                      <a:r>
                        <a:rPr lang="en-US" sz="1600" dirty="0"/>
                        <a:t>Ability</a:t>
                      </a:r>
                      <a:r>
                        <a:rPr lang="en-US" sz="1600" baseline="0" dirty="0"/>
                        <a:t> to capture rare high emitters?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81">
                <a:tc>
                  <a:txBody>
                    <a:bodyPr/>
                    <a:lstStyle/>
                    <a:p>
                      <a:r>
                        <a:rPr lang="en-US" sz="1600" dirty="0"/>
                        <a:t>Known operating conditions</a:t>
                      </a:r>
                      <a:r>
                        <a:rPr lang="en-US" sz="1600" baseline="0" dirty="0"/>
                        <a:t> ? (for replicating in MOVES)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Yes:</a:t>
                      </a:r>
                      <a:r>
                        <a:rPr lang="en-US" sz="1600" baseline="0" dirty="0"/>
                        <a:t> preconditioned </a:t>
                      </a:r>
                      <a:r>
                        <a:rPr lang="en-US" sz="1600" dirty="0"/>
                        <a:t>IM240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Yes: vehicle 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peed &amp; acceleration recorded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Estimated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based on sample vehicle speed traces in 1996</a:t>
                      </a:r>
                      <a:endParaRPr lang="en-US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405">
                <a:tc>
                  <a:txBody>
                    <a:bodyPr/>
                    <a:lstStyle/>
                    <a:p>
                      <a:r>
                        <a:rPr lang="en-US" sz="1600" dirty="0"/>
                        <a:t>Real-world driving conditions?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IM240 driving cycle on chassis dynamometer</a:t>
                      </a:r>
                    </a:p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Snapshot</a:t>
                      </a:r>
                      <a:r>
                        <a:rPr lang="en-US" sz="1600" baseline="0" dirty="0"/>
                        <a:t> (typically during vehicle acceleration on freeway ramps)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strike="noStrike" dirty="0"/>
                        <a:t>1 km</a:t>
                      </a:r>
                      <a:r>
                        <a:rPr lang="en-US" sz="1600" strike="noStrike" baseline="0" dirty="0"/>
                        <a:t> </a:t>
                      </a:r>
                      <a:r>
                        <a:rPr lang="en-US" sz="1600" strike="noStrike" dirty="0"/>
                        <a:t>of driving through</a:t>
                      </a:r>
                      <a:r>
                        <a:rPr lang="en-US" sz="1600" strike="noStrike" baseline="0" dirty="0"/>
                        <a:t> Caldecott Tunnel on urban freeway.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37 mph, 4% uphill grade</a:t>
                      </a:r>
                    </a:p>
                    <a:p>
                      <a:endParaRPr lang="en-US" sz="1600" strike="noStrik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3503441"/>
                  </a:ext>
                </a:extLst>
              </a:tr>
              <a:tr h="914923">
                <a:tc>
                  <a:txBody>
                    <a:bodyPr/>
                    <a:lstStyle/>
                    <a:p>
                      <a:r>
                        <a:rPr lang="en-US" sz="1600" dirty="0"/>
                        <a:t>Known</a:t>
                      </a:r>
                      <a:r>
                        <a:rPr lang="en-US" sz="1600" baseline="0" dirty="0"/>
                        <a:t> vehicle characteristics? (car/truck,  gas/diesel, model year/age)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Some: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age distribution and fleet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mix measured in 2006 for Caldecott Tunnel, estimated for 2001 and 2010</a:t>
                      </a:r>
                      <a:endParaRPr lang="en-US" sz="1600" strike="sngStrik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AE01-E983-48AC-9311-11EA772B4B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533"/>
            <a:ext cx="121920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Denver I/M Dynamometer Testing Data</a:t>
            </a:r>
            <a:endParaRPr lang="en-US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7565" y="1392039"/>
            <a:ext cx="5744817" cy="53268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Denver Inspection &amp; Maintenance (I/M) test data on light-duty vehicles</a:t>
            </a:r>
          </a:p>
          <a:p>
            <a:pPr lvl="1"/>
            <a:r>
              <a:rPr lang="en-US" sz="2000" dirty="0"/>
              <a:t>NOx emissions on IM240 cycle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Random evaluation sample</a:t>
            </a:r>
            <a:endParaRPr lang="en-US" sz="1700" dirty="0"/>
          </a:p>
          <a:p>
            <a:pPr lvl="2">
              <a:spcBef>
                <a:spcPts val="600"/>
              </a:spcBef>
            </a:pPr>
            <a:r>
              <a:rPr lang="en-US" sz="1800" dirty="0"/>
              <a:t>Calendar years 2008-2015 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Corrected for bias due to testing exemption for clean cars</a:t>
            </a:r>
          </a:p>
          <a:p>
            <a:pPr lvl="1"/>
            <a:r>
              <a:rPr lang="en-US" sz="2100" dirty="0"/>
              <a:t>Tier 1 cars (1996-2000 model years)</a:t>
            </a:r>
            <a:r>
              <a:rPr lang="en-US" sz="2100" baseline="30000" dirty="0"/>
              <a:t>1 </a:t>
            </a:r>
          </a:p>
          <a:p>
            <a:pPr lvl="2"/>
            <a:r>
              <a:rPr lang="en-US" sz="1700" dirty="0"/>
              <a:t>n=1,360</a:t>
            </a:r>
          </a:p>
          <a:p>
            <a:pPr lvl="1"/>
            <a:r>
              <a:rPr lang="en-US" sz="2100" dirty="0"/>
              <a:t>Tier 2 cars  and trucks (2010-2016 model years)</a:t>
            </a:r>
          </a:p>
          <a:p>
            <a:pPr lvl="2"/>
            <a:r>
              <a:rPr lang="en-US" sz="1700" dirty="0" err="1"/>
              <a:t>n</a:t>
            </a:r>
            <a:r>
              <a:rPr lang="en-US" sz="1700" baseline="-25000" dirty="0" err="1"/>
              <a:t>cars</a:t>
            </a:r>
            <a:r>
              <a:rPr lang="en-US" sz="1700" dirty="0"/>
              <a:t> = 10,700</a:t>
            </a:r>
          </a:p>
          <a:p>
            <a:pPr lvl="2"/>
            <a:r>
              <a:rPr lang="en-US" sz="1700" dirty="0" err="1"/>
              <a:t>n</a:t>
            </a:r>
            <a:r>
              <a:rPr lang="en-US" sz="1700" baseline="-25000" dirty="0" err="1"/>
              <a:t>trucks</a:t>
            </a:r>
            <a:r>
              <a:rPr lang="en-US" sz="1700" dirty="0"/>
              <a:t> = 9,700</a:t>
            </a:r>
          </a:p>
          <a:p>
            <a:r>
              <a:rPr lang="en-US" sz="2400" dirty="0"/>
              <a:t>MOVES comparisons</a:t>
            </a:r>
          </a:p>
          <a:p>
            <a:pPr lvl="1"/>
            <a:r>
              <a:rPr lang="en-US" sz="2100" dirty="0"/>
              <a:t>Compare emissions by vehicle age, class, and federal emission standards (Tier 1 and Tier 2)</a:t>
            </a:r>
          </a:p>
          <a:p>
            <a:pPr lvl="1"/>
            <a:r>
              <a:rPr lang="en-US" sz="2100" dirty="0"/>
              <a:t>Simulate IM240 using MOVES base rates</a:t>
            </a:r>
          </a:p>
          <a:p>
            <a:pPr lvl="1"/>
            <a:r>
              <a:rPr lang="en-US" sz="2100" dirty="0"/>
              <a:t>No MOVES adjustments for temperature/humidity and fuel properties</a:t>
            </a:r>
          </a:p>
          <a:p>
            <a:pPr lvl="1"/>
            <a:endParaRPr lang="en-US" sz="1800" dirty="0"/>
          </a:p>
          <a:p>
            <a:pPr>
              <a:spcBef>
                <a:spcPts val="1000"/>
              </a:spcBef>
            </a:pP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Anthony Perez, who works at the Air Care Colorado testing center at 2300 S. Lipan St., does testing on the Jeep. The tests cost $25, and owners have 30 days to perform repairs and have tests repeated if their vehicles fail. The Denver region's air-quality violations this past summer mean a tougher approach to cutting pollution. Anthony Perez, &quot;position 2&quot; worker at Air Care Colorado Emission Test Center, Denver Center at 2300 S. Lipan, puts a 2000 Jeep Grand Cherokee  through the Dyno-mometer test Friday afternoon while the owner waits in a booth to the lef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92039"/>
            <a:ext cx="5181600" cy="35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9375" y="4934148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Denver Post, 2007</a:t>
            </a:r>
          </a:p>
        </p:txBody>
      </p:sp>
    </p:spTree>
    <p:extLst>
      <p:ext uri="{BB962C8B-B14F-4D97-AF65-F5344CB8AC3E}">
        <p14:creationId xmlns:p14="http://schemas.microsoft.com/office/powerpoint/2010/main" val="8726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26" y="4043827"/>
            <a:ext cx="4669702" cy="289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533"/>
            <a:ext cx="12192000" cy="1143000"/>
          </a:xfrm>
        </p:spPr>
        <p:txBody>
          <a:bodyPr/>
          <a:lstStyle/>
          <a:p>
            <a:r>
              <a:rPr lang="en-US" dirty="0"/>
              <a:t>Denver I/M Comparison to MOVES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724" y="3675178"/>
            <a:ext cx="195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</a:rPr>
              <a:t>Tier 1 cars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3010" y="3671048"/>
            <a:ext cx="175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</a:rPr>
              <a:t>Tier 2 cars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6053" y="3671048"/>
            <a:ext cx="175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</a:rPr>
              <a:t>Tier 2 trucks</a:t>
            </a:r>
          </a:p>
        </p:txBody>
      </p:sp>
      <p:sp>
        <p:nvSpPr>
          <p:cNvPr id="13" name="Content Placeholder 12"/>
          <p:cNvSpPr txBox="1">
            <a:spLocks noGrp="1"/>
          </p:cNvSpPr>
          <p:nvPr>
            <p:ph sz="half" idx="2"/>
          </p:nvPr>
        </p:nvSpPr>
        <p:spPr>
          <a:xfrm>
            <a:off x="368905" y="1390378"/>
            <a:ext cx="11406328" cy="2022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MOVES is higher than I/M data for pre-2000 (Tier 1) cars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MOVES is lower than I/M data for 2010+ (Tier 2) cars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Tier 2 light trucks estimated well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MOVES deterioration trends compare well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20" y="4049924"/>
            <a:ext cx="3943775" cy="28141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4541" y="4049924"/>
            <a:ext cx="435007" cy="260136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851" y="4056636"/>
            <a:ext cx="4283165" cy="281942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003256" y="4066318"/>
            <a:ext cx="512203" cy="260136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80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2" y="879548"/>
            <a:ext cx="4483838" cy="59784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1546958" cy="1265273"/>
          </a:xfrm>
        </p:spPr>
        <p:txBody>
          <a:bodyPr>
            <a:normAutofit/>
          </a:bodyPr>
          <a:lstStyle/>
          <a:p>
            <a:r>
              <a:rPr lang="en-US" b="1" dirty="0"/>
              <a:t>What is the potential impact on the emissions inventory?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8977" y="1376218"/>
            <a:ext cx="6177516" cy="52325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NOx emission inventory adjusted using the </a:t>
            </a:r>
            <a:r>
              <a:rPr lang="en-US" sz="2000" u="sng" dirty="0"/>
              <a:t>passenger car </a:t>
            </a:r>
            <a:r>
              <a:rPr lang="en-US" sz="2000" dirty="0"/>
              <a:t>Denver I/M vs. MOVES emission rates would be: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Lower for calendar year 2010 and earlier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 </a:t>
            </a:r>
            <a:r>
              <a:rPr lang="en-US" sz="1600" dirty="0">
                <a:solidFill>
                  <a:srgbClr val="FF0000"/>
                </a:solidFill>
              </a:rPr>
              <a:t>Tier 1 (red) vehicles </a:t>
            </a:r>
            <a:r>
              <a:rPr lang="en-US" sz="1600" dirty="0">
                <a:solidFill>
                  <a:schemeClr val="tx2"/>
                </a:solidFill>
              </a:rPr>
              <a:t>contribute a larger share of the age distribution in 2011 than 2016 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US" sz="1600" dirty="0"/>
              <a:t>Higher for calendar year ~2016 and later</a:t>
            </a:r>
          </a:p>
          <a:p>
            <a:pPr lvl="2">
              <a:spcBef>
                <a:spcPts val="600"/>
              </a:spcBef>
            </a:pPr>
            <a:r>
              <a:rPr lang="en-US" sz="1200" dirty="0"/>
              <a:t> 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Tier 2 (Blue) vehicles</a:t>
            </a:r>
            <a:r>
              <a:rPr lang="en-US" sz="1600" dirty="0">
                <a:solidFill>
                  <a:schemeClr val="tx2"/>
                </a:solidFill>
              </a:rPr>
              <a:t> contribute a larger share of the age distribution in 2016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We need to conduct in-depth comparisons because MOVES gasoline emission rates vary by: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Model year, vehicle age, fleet-mix (car vs. light truck)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Comparisons from one location and time may not apply to others: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E.g. some states have younger cars, more trucks, different driving conditions  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Vehicle fleet and fuel properties change over time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1512F-0760-4723-9D69-D8E3F0ECEFA7}"/>
              </a:ext>
            </a:extLst>
          </p:cNvPr>
          <p:cNvSpPr txBox="1"/>
          <p:nvPr/>
        </p:nvSpPr>
        <p:spPr>
          <a:xfrm>
            <a:off x="7865155" y="6607990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Model Year</a:t>
            </a:r>
          </a:p>
        </p:txBody>
      </p:sp>
    </p:spTree>
    <p:extLst>
      <p:ext uri="{BB962C8B-B14F-4D97-AF65-F5344CB8AC3E}">
        <p14:creationId xmlns:p14="http://schemas.microsoft.com/office/powerpoint/2010/main" val="36452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RSD and Tunnel Studies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3162" y="1499168"/>
            <a:ext cx="6403553" cy="52616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Remote Sensing Data (RSD) studies conducted by University of Denver</a:t>
            </a:r>
            <a:r>
              <a:rPr lang="en-US" sz="2000" baseline="30000" dirty="0"/>
              <a:t>2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Individual vehicles measured remotely from the road-side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Reported percent concentration of NO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Converted to fuel-specific rates (g/kg fuel) in NO</a:t>
            </a:r>
            <a:r>
              <a:rPr lang="en-US" sz="1600" baseline="-25000" dirty="0"/>
              <a:t>2</a:t>
            </a:r>
            <a:r>
              <a:rPr lang="en-US" sz="1600" dirty="0"/>
              <a:t> mass-equivalence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Vehicle information (i.e., make and model) obtained from license plate and vehicle registration data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Caldecott Tunnel studies by the University of California-Berkeley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Fleet-wide emission rates measured in Summer, 2001</a:t>
            </a:r>
            <a:r>
              <a:rPr lang="en-US" sz="1600" baseline="30000" dirty="0"/>
              <a:t>3</a:t>
            </a:r>
            <a:r>
              <a:rPr lang="en-US" sz="1600" dirty="0"/>
              <a:t>, 2006</a:t>
            </a:r>
            <a:r>
              <a:rPr lang="en-US" sz="1600" baseline="30000" dirty="0"/>
              <a:t>4</a:t>
            </a:r>
            <a:r>
              <a:rPr lang="en-US" sz="1600" dirty="0"/>
              <a:t>, 2010</a:t>
            </a:r>
            <a:r>
              <a:rPr lang="en-US" sz="1600" baseline="30000" dirty="0"/>
              <a:t>5,6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NOx fuel-specific rates (g/kg-fuel) calculated from elevated NOx, CO</a:t>
            </a:r>
            <a:r>
              <a:rPr lang="en-US" sz="1600" baseline="-25000" dirty="0"/>
              <a:t>2</a:t>
            </a:r>
            <a:r>
              <a:rPr lang="en-US" sz="1600" dirty="0"/>
              <a:t>, and CO concentrations measured within the tunnel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Converted NOx to NO using MOVES NO/NOx ratio’s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2 tunnel bores, with light-duty-only bore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~600,000 vehicles passed through the tunnel in the light-duty bore during the 2006 sampling campaign</a:t>
            </a:r>
            <a:r>
              <a:rPr lang="en-US" sz="1600" baseline="30000" dirty="0"/>
              <a:t>4</a:t>
            </a:r>
            <a:endParaRPr lang="en-US" sz="1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5629" y="1385018"/>
            <a:ext cx="3980818" cy="29896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AE01-E983-48AC-9311-11EA772B4B49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34979" y="2926589"/>
            <a:ext cx="139065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Speed &amp; acceleration detectors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31441" y="2926589"/>
            <a:ext cx="951322" cy="128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87585" y="4017816"/>
            <a:ext cx="13906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Detectors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88914" y="3606432"/>
            <a:ext cx="13906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Calibration cylinders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17269" y="1517097"/>
            <a:ext cx="13906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772326" y="3377063"/>
            <a:ext cx="663982" cy="5672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087733" y="3550680"/>
            <a:ext cx="729537" cy="3789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 flipH="1">
            <a:off x="11210039" y="1886429"/>
            <a:ext cx="302555" cy="8321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81858" y="4289506"/>
            <a:ext cx="1173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Bishop, 2017</a:t>
            </a: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83" y="4496633"/>
            <a:ext cx="3029530" cy="22641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34106" y="5090112"/>
            <a:ext cx="1611013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Caldecott Tunnel </a:t>
            </a:r>
            <a:r>
              <a:rPr lang="en-US" sz="1400" i="1" dirty="0">
                <a:solidFill>
                  <a:schemeClr val="tx2"/>
                </a:solidFill>
              </a:rPr>
              <a:t>Image from </a:t>
            </a:r>
            <a:r>
              <a:rPr lang="en-US" sz="1400" i="1" dirty="0" err="1">
                <a:solidFill>
                  <a:schemeClr val="tx2"/>
                </a:solidFill>
              </a:rPr>
              <a:t>Dallman</a:t>
            </a:r>
            <a:r>
              <a:rPr lang="en-US" sz="1400" i="1" dirty="0">
                <a:solidFill>
                  <a:schemeClr val="tx2"/>
                </a:solidFill>
              </a:rPr>
              <a:t> et al. (2012)</a:t>
            </a:r>
            <a:r>
              <a:rPr lang="en-US" sz="1400" i="1" baseline="30000" dirty="0">
                <a:solidFill>
                  <a:schemeClr val="tx2"/>
                </a:solidFill>
              </a:rPr>
              <a:t>6</a:t>
            </a:r>
            <a:endParaRPr lang="en-US" i="1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3428" y="200984"/>
            <a:ext cx="10065147" cy="934403"/>
          </a:xfrm>
        </p:spPr>
        <p:txBody>
          <a:bodyPr/>
          <a:lstStyle/>
          <a:p>
            <a:r>
              <a:rPr lang="en-US" dirty="0"/>
              <a:t>RSD Data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54861"/>
              </p:ext>
            </p:extLst>
          </p:nvPr>
        </p:nvGraphicFramePr>
        <p:xfrm>
          <a:off x="447675" y="1368176"/>
          <a:ext cx="11092305" cy="544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143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RSD Sites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Calendar</a:t>
                      </a:r>
                      <a:r>
                        <a:rPr lang="en-US" sz="1700" baseline="0" dirty="0"/>
                        <a:t> Years</a:t>
                      </a:r>
                      <a:endParaRPr lang="en-US" sz="170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Number of Valid Measurements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baseline="0" dirty="0"/>
                        <a:t>Phoenix, AZ</a:t>
                      </a:r>
                      <a:endParaRPr lang="en-US" sz="17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1999, 2000, 2002,</a:t>
                      </a:r>
                      <a:r>
                        <a:rPr lang="en-US" sz="1700" b="0" baseline="0" dirty="0"/>
                        <a:t> 2004, 2006</a:t>
                      </a:r>
                      <a:endParaRPr lang="en-US" sz="17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95,226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Los Angeles, CA (LA710)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1999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9,336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3397584613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/>
                        <a:t>Sacramento, CA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1999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12,965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2399938728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Riverside, CA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1999-2001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49,878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4147690033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San Jose, CA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1999, 2008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49,550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2264486469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Fresno, CA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11,595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236863650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/>
                        <a:t>Van Nuys, CA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2010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10,669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3692219432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Los Angeles, CA (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</a:rPr>
                        <a:t>LaBrea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Blvd)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1999, 2001, 2003, 2005, 2008, 2013, 2015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120,436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3415000792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baseline="0" dirty="0"/>
                        <a:t>Denver, CO (6</a:t>
                      </a:r>
                      <a:r>
                        <a:rPr lang="en-US" sz="1700" b="0" baseline="30000" dirty="0"/>
                        <a:t>th</a:t>
                      </a:r>
                      <a:r>
                        <a:rPr lang="en-US" sz="1700" b="0" baseline="0" dirty="0"/>
                        <a:t> Ave)</a:t>
                      </a:r>
                      <a:endParaRPr lang="en-US" sz="17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1999-2001, 2003, 2005, 2007, 2013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127,518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/>
                        <a:t>Glenwood Springs, CO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2001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324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546040222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/>
                        <a:t>Grand Junction, CO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2001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3,346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970770215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dirty="0"/>
                        <a:t>Denver, CO (Speer</a:t>
                      </a:r>
                      <a:r>
                        <a:rPr lang="en-US" sz="1700" b="0" baseline="0" dirty="0"/>
                        <a:t> Blvd)</a:t>
                      </a:r>
                      <a:endParaRPr lang="en-US" sz="17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2002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8,311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3179026146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baseline="0" dirty="0"/>
                        <a:t>Chicago, IL</a:t>
                      </a:r>
                      <a:endParaRPr lang="en-US" sz="17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1999, 2000, 2002,</a:t>
                      </a:r>
                      <a:r>
                        <a:rPr lang="en-US" sz="1700" b="0" baseline="0" dirty="0"/>
                        <a:t> 2004, 2006, 2014</a:t>
                      </a:r>
                      <a:endParaRPr lang="en-US" sz="17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107,007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545">
                <a:tc>
                  <a:txBody>
                    <a:bodyPr/>
                    <a:lstStyle/>
                    <a:p>
                      <a:r>
                        <a:rPr lang="en-US" sz="1700" b="0" baseline="0" dirty="0"/>
                        <a:t>Tulsa, OK</a:t>
                      </a:r>
                      <a:endParaRPr lang="en-US" sz="17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2003, 2005, 2013, 2015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64,658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TOTAL</a:t>
                      </a:r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33662" marR="336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670,819</a:t>
                      </a:r>
                    </a:p>
                  </a:txBody>
                  <a:tcPr marL="33662" marR="33662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MOVES Model Runs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Project-scale runs with </a:t>
            </a:r>
            <a:r>
              <a:rPr lang="en-US" sz="2400" u="sng" dirty="0"/>
              <a:t>inputs customized to remote sensing and tunnel sites</a:t>
            </a:r>
          </a:p>
          <a:p>
            <a:pPr lvl="1"/>
            <a:r>
              <a:rPr lang="en-US" sz="2000" dirty="0"/>
              <a:t>Operating mode distribution (function of vehicle speed, acceleration, VSP)</a:t>
            </a:r>
          </a:p>
          <a:p>
            <a:pPr lvl="1"/>
            <a:r>
              <a:rPr lang="en-US" sz="2000" dirty="0"/>
              <a:t>Age distribution</a:t>
            </a:r>
          </a:p>
          <a:p>
            <a:pPr lvl="1"/>
            <a:r>
              <a:rPr lang="en-US" sz="2000" dirty="0"/>
              <a:t>Vehicle class distribution (passenger car vs. truck)</a:t>
            </a:r>
          </a:p>
          <a:p>
            <a:pPr lvl="1"/>
            <a:r>
              <a:rPr lang="en-US" sz="2000" dirty="0"/>
              <a:t>Adoption of 1994-and-later California vehicle emission standards, where applicable†</a:t>
            </a:r>
          </a:p>
          <a:p>
            <a:pPr lvl="1"/>
            <a:r>
              <a:rPr lang="en-US" sz="2000" dirty="0"/>
              <a:t>Calendar-specific fuel sulfur level based on EPA’s fuel compliance data</a:t>
            </a:r>
            <a:r>
              <a:rPr lang="en-US" sz="2000" baseline="30000" dirty="0"/>
              <a:t>7</a:t>
            </a:r>
            <a:r>
              <a:rPr lang="en-US" sz="2000" dirty="0"/>
              <a:t> (RSD) and fuel survey data</a:t>
            </a:r>
            <a:r>
              <a:rPr lang="en-US" sz="2000" baseline="30000" dirty="0"/>
              <a:t>8 </a:t>
            </a:r>
            <a:r>
              <a:rPr lang="en-US" sz="2000" dirty="0"/>
              <a:t>(Tunnel)</a:t>
            </a:r>
            <a:endParaRPr lang="en-US" sz="2000" baseline="30000" dirty="0"/>
          </a:p>
          <a:p>
            <a:pPr lvl="1"/>
            <a:r>
              <a:rPr lang="en-US" sz="2000" dirty="0"/>
              <a:t>Inspection &amp; Maintenance programs, where applicable</a:t>
            </a:r>
          </a:p>
          <a:p>
            <a:pPr lvl="1"/>
            <a:r>
              <a:rPr lang="en-US" sz="2000" dirty="0"/>
              <a:t>Local temperature/humidity</a:t>
            </a:r>
          </a:p>
          <a:p>
            <a:r>
              <a:rPr lang="en-US" sz="2400" dirty="0"/>
              <a:t>National-scale runs</a:t>
            </a:r>
          </a:p>
          <a:p>
            <a:pPr lvl="1"/>
            <a:r>
              <a:rPr lang="en-US" sz="2000" dirty="0"/>
              <a:t>Use MOVES </a:t>
            </a:r>
            <a:r>
              <a:rPr lang="en-US" sz="2000" u="sng" dirty="0"/>
              <a:t>default</a:t>
            </a:r>
            <a:r>
              <a:rPr lang="en-US" sz="2000" dirty="0"/>
              <a:t> inputs</a:t>
            </a:r>
          </a:p>
          <a:p>
            <a:pPr lvl="1"/>
            <a:r>
              <a:rPr lang="en-US" sz="2000" dirty="0"/>
              <a:t>Do not account for the measurement conditions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9380" y="6503956"/>
            <a:ext cx="7412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† Note: Differences in pre-1994 California emission standards is not modeled</a:t>
            </a:r>
          </a:p>
        </p:txBody>
      </p:sp>
    </p:spTree>
    <p:extLst>
      <p:ext uri="{BB962C8B-B14F-4D97-AF65-F5344CB8AC3E}">
        <p14:creationId xmlns:p14="http://schemas.microsoft.com/office/powerpoint/2010/main" val="6367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00090"/>
      </a:dk2>
      <a:lt2>
        <a:srgbClr val="95B3D7"/>
      </a:lt2>
      <a:accent1>
        <a:srgbClr val="009BDE"/>
      </a:accent1>
      <a:accent2>
        <a:srgbClr val="3AB54A"/>
      </a:accent2>
      <a:accent3>
        <a:srgbClr val="FF001B"/>
      </a:accent3>
      <a:accent4>
        <a:srgbClr val="8064A2"/>
      </a:accent4>
      <a:accent5>
        <a:srgbClr val="FFED00"/>
      </a:accent5>
      <a:accent6>
        <a:srgbClr val="F79646"/>
      </a:accent6>
      <a:hlink>
        <a:srgbClr val="0000FF"/>
      </a:hlink>
      <a:folHlink>
        <a:srgbClr val="9100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OVES 3">
      <a:dk1>
        <a:sysClr val="windowText" lastClr="000000"/>
      </a:dk1>
      <a:lt1>
        <a:sysClr val="window" lastClr="FFFFFF"/>
      </a:lt1>
      <a:dk2>
        <a:srgbClr val="2B3791"/>
      </a:dk2>
      <a:lt2>
        <a:srgbClr val="95B3D7"/>
      </a:lt2>
      <a:accent1>
        <a:srgbClr val="009BDE"/>
      </a:accent1>
      <a:accent2>
        <a:srgbClr val="3AB54A"/>
      </a:accent2>
      <a:accent3>
        <a:srgbClr val="FF001B"/>
      </a:accent3>
      <a:accent4>
        <a:srgbClr val="8064A2"/>
      </a:accent4>
      <a:accent5>
        <a:srgbClr val="FFED00"/>
      </a:accent5>
      <a:accent6>
        <a:srgbClr val="F79646"/>
      </a:accent6>
      <a:hlink>
        <a:srgbClr val="0000FF"/>
      </a:hlink>
      <a:folHlink>
        <a:srgbClr val="9100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e3f09c3df709400db2417a7161762d62 xmlns="22d004a6-2f8d-4a75-9f1d-859e2ae55add">
      <Terms xmlns="http://schemas.microsoft.com/office/infopath/2007/PartnerControls"/>
    </e3f09c3df709400db2417a7161762d62>
    <Document_x0020_Creation_x0020_Date xmlns="4ffa91fb-a0ff-4ac5-b2db-65c790d184a4">2017-10-20T14:56:39+00:00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9B43E05F35AB49808D259BEFCECE54" ma:contentTypeVersion="8" ma:contentTypeDescription="Create a new document." ma:contentTypeScope="" ma:versionID="6f33424a88d2bf9673ac9b2c1f75c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22d004a6-2f8d-4a75-9f1d-859e2ae55add" xmlns:ns6="653e367c-e078-4c07-9512-1c9fa50a6b39" targetNamespace="http://schemas.microsoft.com/office/2006/metadata/properties" ma:root="true" ma:fieldsID="c358737603cf72c593293cef1c43359b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22d004a6-2f8d-4a75-9f1d-859e2ae55add"/>
    <xsd:import namespace="653e367c-e078-4c07-9512-1c9fa50a6b39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e3f09c3df709400db2417a7161762d62" minOccurs="0"/>
                <xsd:element ref="ns5:SharedWithUsers" minOccurs="0"/>
                <xsd:element ref="ns5:SharedWithDetails" minOccurs="0"/>
                <xsd:element ref="ns6:MediaServiceMetadata" minOccurs="0"/>
                <xsd:element ref="ns6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54f485cd-92c0-4abe-a378-745fe4335b12}" ma:internalName="TaxCatchAllLabel" ma:readOnly="true" ma:showField="CatchAllDataLabel" ma:web="22d004a6-2f8d-4a75-9f1d-859e2ae55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54f485cd-92c0-4abe-a378-745fe4335b12}" ma:internalName="TaxCatchAll" ma:showField="CatchAllData" ma:web="22d004a6-2f8d-4a75-9f1d-859e2ae55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004a6-2f8d-4a75-9f1d-859e2ae55add" elementFormDefault="qualified">
    <xsd:import namespace="http://schemas.microsoft.com/office/2006/documentManagement/types"/>
    <xsd:import namespace="http://schemas.microsoft.com/office/infopath/2007/PartnerControls"/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e367c-e078-4c07-9512-1c9fa50a6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36E8D6D-DABA-4EA5-8A9F-36D3377452E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C3452B1-BB82-4472-8B47-DA731B64AFED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4C95C410-ED1C-4D6C-A4E9-C32654AAF80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9847A4D-58DF-46F6-B79E-FB141087022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F3F9211-EF2C-484E-9B46-CA012285A8D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7FC09D9-CB65-4ABD-8A4C-BDB9DF361B9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8A1F0B8-E6A9-46AB-84B5-5C10EE7CFDC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FE32CF9-0B0B-4446-B79A-CF3BCA0056D0}">
  <ds:schemaRefs>
    <ds:schemaRef ds:uri="http://schemas.microsoft.com/sharepoint/v3"/>
    <ds:schemaRef ds:uri="http://purl.org/dc/terms/"/>
    <ds:schemaRef ds:uri="http://schemas.openxmlformats.org/package/2006/metadata/core-properties"/>
    <ds:schemaRef ds:uri="22d004a6-2f8d-4a75-9f1d-859e2ae55add"/>
    <ds:schemaRef ds:uri="http://schemas.microsoft.com/office/2006/documentManagement/types"/>
    <ds:schemaRef ds:uri="http://schemas.microsoft.com/office/infopath/2007/PartnerControls"/>
    <ds:schemaRef ds:uri="653e367c-e078-4c07-9512-1c9fa50a6b39"/>
    <ds:schemaRef ds:uri="http://purl.org/dc/elements/1.1/"/>
    <ds:schemaRef ds:uri="http://schemas.microsoft.com/office/2006/metadata/properties"/>
    <ds:schemaRef ds:uri="http://schemas.microsoft.com/sharepoint/v3/fields"/>
    <ds:schemaRef ds:uri="http://schemas.microsoft.com/sharepoint.v3"/>
    <ds:schemaRef ds:uri="4ffa91fb-a0ff-4ac5-b2db-65c790d184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C6F9CC-DB65-4A6D-B2E9-5D66B16F997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0F01426-F099-4C13-9CAB-A70507A6DE5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283BDE6-A523-4CB1-B33C-D94D2CF2A23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14E1DAE-FC95-47D0-9B7B-5FB2A2F63BD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4D47E0F-3EFE-4274-8293-D4280F0F4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22d004a6-2f8d-4a75-9f1d-859e2ae55add"/>
    <ds:schemaRef ds:uri="653e367c-e078-4c07-9512-1c9fa50a6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2ECC36E1-2779-497A-BA08-AF9C8EA8FA4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805CF52-D301-4A60-8F4B-1098C2742AD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8159</TotalTime>
  <Words>2155</Words>
  <Application>Microsoft Office PowerPoint</Application>
  <PresentationFormat>Widescreen</PresentationFormat>
  <Paragraphs>328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1_Office Theme</vt:lpstr>
      <vt:lpstr>Comparing light-duty gasoline NOx emission rates estimated with MOVES to real-world measurements</vt:lpstr>
      <vt:lpstr>Why focus on light-duty NOx?</vt:lpstr>
      <vt:lpstr>Data for Evaluating Light-Duty Rates</vt:lpstr>
      <vt:lpstr>Denver I/M Dynamometer Testing Data</vt:lpstr>
      <vt:lpstr>Denver I/M Comparison to MOVES</vt:lpstr>
      <vt:lpstr>What is the potential impact on the emissions inventory?</vt:lpstr>
      <vt:lpstr>Comparison to RSD and Tunnel Studies</vt:lpstr>
      <vt:lpstr>RSD Data Summary</vt:lpstr>
      <vt:lpstr>MOVES Model Runs</vt:lpstr>
      <vt:lpstr>Comparisons of RSD/Tunnel and MOVES</vt:lpstr>
      <vt:lpstr>Comparison of RSD/Tunnel and MOVES  1:1 Plot</vt:lpstr>
      <vt:lpstr>Comparisons of RSD and Tunnels to MOVES</vt:lpstr>
      <vt:lpstr>Why are the MOVES estimates using national default inputs higher than project-level estimates?</vt:lpstr>
      <vt:lpstr>Are the MOVES national default inputs relevant to the NEI platform? </vt:lpstr>
      <vt:lpstr>Do the NEI inputs matter? How do NEI platform emissions compare to MOVES default emissions?</vt:lpstr>
      <vt:lpstr>How do RSD measurements compare to the  NEI/EPA modeling platform?</vt:lpstr>
      <vt:lpstr>Summary</vt:lpstr>
      <vt:lpstr>Next Steps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 Anette</dc:creator>
  <cp:lastModifiedBy>Sonntag, Darrell</cp:lastModifiedBy>
  <cp:revision>623</cp:revision>
  <cp:lastPrinted>2017-10-17T17:54:15Z</cp:lastPrinted>
  <dcterms:created xsi:type="dcterms:W3CDTF">2014-06-05T19:06:11Z</dcterms:created>
  <dcterms:modified xsi:type="dcterms:W3CDTF">2017-10-23T14:16:44Z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0x010100E39B43E05F35AB49808D259BEFCECE54</vt:lpwstr>
  </property>
  <property fmtid="{D5CDD505-2E9C-101B-9397-08002B2CF9AE}" pid="3" name="TaxKeyword">
    <vt:lpwstr/>
  </property>
  <property fmtid="{D5CDD505-2E9C-101B-9397-08002B2CF9AE}" pid="4" name="EPA Subject">
    <vt:lpwstr/>
  </property>
  <property fmtid="{D5CDD505-2E9C-101B-9397-08002B2CF9AE}" pid="5" name="Document Type">
    <vt:lpwstr/>
  </property>
</Properties>
</file>