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57" r:id="rId4"/>
    <p:sldId id="262" r:id="rId5"/>
    <p:sldId id="263" r:id="rId6"/>
    <p:sldId id="264" r:id="rId7"/>
    <p:sldId id="265" r:id="rId8"/>
    <p:sldId id="260" r:id="rId9"/>
    <p:sldId id="269" r:id="rId10"/>
    <p:sldId id="261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73" autoAdjust="0"/>
  </p:normalViewPr>
  <p:slideViewPr>
    <p:cSldViewPr snapToGrid="0" snapToObjects="1">
      <p:cViewPr varScale="1">
        <p:scale>
          <a:sx n="81" d="100"/>
          <a:sy n="81" d="100"/>
        </p:scale>
        <p:origin x="-1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3DA8B-8D94-4D7A-835F-D48E0AEA007A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0D0EB-A72A-4CD9-BFC2-0CB8094B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5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7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Can constraint NO/NO2 ratio well from observations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3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Explain contrast with the surface where </a:t>
            </a:r>
            <a:r>
              <a:rPr lang="en-US" dirty="0" err="1" smtClean="0"/>
              <a:t>peroxy</a:t>
            </a:r>
            <a:r>
              <a:rPr lang="en-US" baseline="0" dirty="0" smtClean="0"/>
              <a:t> radicals are more important for NO </a:t>
            </a:r>
            <a:r>
              <a:rPr lang="en-US" baseline="0" dirty="0" smtClean="0">
                <a:sym typeface="Wingdings"/>
              </a:rPr>
              <a:t> NO2 conversion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Observations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BrO</a:t>
            </a:r>
            <a:r>
              <a:rPr lang="en-US" baseline="0" dirty="0" smtClean="0"/>
              <a:t> consistent with 1 </a:t>
            </a:r>
            <a:r>
              <a:rPr lang="en-US" baseline="0" dirty="0" err="1" smtClean="0"/>
              <a:t>ppt</a:t>
            </a:r>
            <a:r>
              <a:rPr lang="en-US" baseline="0" dirty="0" smtClean="0"/>
              <a:t> in UT; 15 </a:t>
            </a:r>
            <a:r>
              <a:rPr lang="en-US" baseline="0" dirty="0" err="1" smtClean="0"/>
              <a:t>ppt</a:t>
            </a:r>
            <a:r>
              <a:rPr lang="en-US" baseline="0" dirty="0" smtClean="0"/>
              <a:t> would be values observed in Arctic spring boundary layer/ would wipe out ozone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4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Measurements = chemical </a:t>
            </a:r>
            <a:r>
              <a:rPr lang="en-US" dirty="0" err="1" smtClean="0"/>
              <a:t>actinometers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dirty="0" smtClean="0">
                <a:latin typeface="Arial"/>
                <a:cs typeface="Arial"/>
              </a:rPr>
              <a:t>Close NO-NO</a:t>
            </a:r>
            <a:r>
              <a:rPr lang="en-US" b="0" baseline="-25000" dirty="0" smtClean="0">
                <a:latin typeface="Arial"/>
                <a:cs typeface="Arial"/>
              </a:rPr>
              <a:t>2</a:t>
            </a:r>
            <a:r>
              <a:rPr lang="en-US" b="0" dirty="0" smtClean="0">
                <a:latin typeface="Arial"/>
                <a:cs typeface="Arial"/>
              </a:rPr>
              <a:t> budget reproducing  NO and NO</a:t>
            </a:r>
            <a:r>
              <a:rPr lang="en-US" b="0" baseline="-25000" dirty="0" smtClean="0">
                <a:latin typeface="Arial"/>
                <a:cs typeface="Arial"/>
              </a:rPr>
              <a:t>2</a:t>
            </a:r>
            <a:r>
              <a:rPr lang="en-US" b="0" dirty="0" smtClean="0">
                <a:latin typeface="Arial"/>
                <a:cs typeface="Arial"/>
              </a:rPr>
              <a:t> in the upper troposphere without compromising the surface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53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Models generally overestimate global OH, this bring models closer</a:t>
            </a:r>
            <a:r>
              <a:rPr lang="en-US" baseline="0" dirty="0" smtClean="0"/>
              <a:t> to OH constrained by methyl chloroform observations (with implications for methane lifetime)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7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0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Continuing to work to better understand implications of correction to the NO2 column for NOx emissions and trends (work in progress)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D0EB-A72A-4CD9-BFC2-0CB8094B5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3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4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0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5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4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4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28927-317C-C648-B279-99CDBE1995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6EB41-543E-A244-B2C7-986423A1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771612"/>
            <a:ext cx="9144000" cy="1148528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Simple chemistry gone wrong: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uncertainty in NO-NO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 cycling in the upper troposphere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the implications for air quality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968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ith Daniel Jacob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Katie Travis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Tomas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Sherwen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Mat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Evans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Ron Cohen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Josh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Laughner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Samuel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Hall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Kirk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Ullmann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John Crounse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Paul Wennberg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Jeff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Peischl</a:t>
            </a:r>
            <a:r>
              <a:rPr lang="en-US" baseline="30000" dirty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, Tom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Ryerson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, and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Ilana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Pollack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8</a:t>
            </a:r>
            <a:endParaRPr lang="en-US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4614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Rachel Silvern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16</a:t>
            </a:r>
            <a:r>
              <a:rPr lang="en-US" sz="2000" baseline="30000" dirty="0" smtClean="0">
                <a:latin typeface="Arial"/>
                <a:cs typeface="Arial"/>
              </a:rPr>
              <a:t>th</a:t>
            </a:r>
            <a:r>
              <a:rPr lang="en-US" sz="2000" dirty="0" smtClean="0">
                <a:latin typeface="Arial"/>
                <a:cs typeface="Arial"/>
              </a:rPr>
              <a:t> Annual CMAS Conference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October 23, 2017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logo_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81" y="5588977"/>
            <a:ext cx="1252036" cy="1129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3512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Harvard University | </a:t>
            </a:r>
            <a:r>
              <a:rPr lang="en-US" sz="1600" baseline="30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MIT | </a:t>
            </a:r>
            <a:r>
              <a:rPr lang="en-US" sz="1600" baseline="300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Arial"/>
                <a:cs typeface="Arial"/>
              </a:rPr>
              <a:t>University of York | </a:t>
            </a:r>
            <a:r>
              <a:rPr lang="en-US" sz="1600" baseline="30000" dirty="0" smtClean="0">
                <a:latin typeface="Arial"/>
                <a:cs typeface="Arial"/>
              </a:rPr>
              <a:t>4</a:t>
            </a:r>
            <a:r>
              <a:rPr lang="en-US" sz="1600" dirty="0" smtClean="0">
                <a:latin typeface="Arial"/>
                <a:cs typeface="Arial"/>
              </a:rPr>
              <a:t>UC Berkeley | 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aseline="30000" dirty="0" smtClean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NCAR | </a:t>
            </a:r>
            <a:r>
              <a:rPr lang="en-US" sz="1600" baseline="30000" dirty="0" smtClean="0">
                <a:latin typeface="Arial"/>
                <a:cs typeface="Arial"/>
              </a:rPr>
              <a:t>6</a:t>
            </a:r>
            <a:r>
              <a:rPr lang="en-US" sz="1600" dirty="0" smtClean="0">
                <a:latin typeface="Arial"/>
                <a:cs typeface="Arial"/>
              </a:rPr>
              <a:t>Caltech | </a:t>
            </a:r>
            <a:r>
              <a:rPr lang="en-US" sz="1600" baseline="30000" dirty="0" smtClean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NOAA | </a:t>
            </a:r>
            <a:r>
              <a:rPr lang="en-US" sz="1600" baseline="30000" dirty="0" smtClean="0">
                <a:latin typeface="Arial"/>
                <a:cs typeface="Arial"/>
              </a:rPr>
              <a:t>8</a:t>
            </a:r>
            <a:r>
              <a:rPr lang="en-US" sz="1600" dirty="0" smtClean="0">
                <a:latin typeface="Arial"/>
                <a:cs typeface="Arial"/>
              </a:rPr>
              <a:t>Colorado State University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514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Model underestimates of upper tropospheric NO</a:t>
            </a:r>
            <a:r>
              <a:rPr lang="en-US" baseline="-25000" dirty="0" smtClean="0"/>
              <a:t>2</a:t>
            </a:r>
            <a:r>
              <a:rPr lang="en-US" dirty="0" smtClean="0"/>
              <a:t> cause positive bias in tropospheric NO</a:t>
            </a:r>
            <a:r>
              <a:rPr lang="en-US" baseline="-25000" dirty="0" smtClean="0"/>
              <a:t>2</a:t>
            </a:r>
            <a:r>
              <a:rPr lang="en-US" dirty="0" smtClean="0"/>
              <a:t> column retrievals from satellites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9107" y="2467930"/>
            <a:ext cx="2925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columns are 14-23% lower than previously thought; </a:t>
            </a:r>
          </a:p>
          <a:p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The upper troposphere contributes 46% to total column;</a:t>
            </a:r>
          </a:p>
          <a:p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Implies that NO</a:t>
            </a:r>
            <a:r>
              <a:rPr lang="en-US" baseline="-25000" dirty="0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emissions are 30-50% lower than NEI.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OMI_VCD_Comparison_Obs_only_AugSe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2277" r="8905" b="3149"/>
          <a:stretch/>
        </p:blipFill>
        <p:spPr>
          <a:xfrm>
            <a:off x="307796" y="978596"/>
            <a:ext cx="6260996" cy="57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6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implications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638" y="1019238"/>
            <a:ext cx="8593882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 smtClean="0">
              <a:latin typeface="Arial"/>
              <a:cs typeface="Arial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An observationally constrained analysis of the NO/NO</a:t>
            </a:r>
            <a:r>
              <a:rPr lang="en-US" sz="2200" baseline="-25000" dirty="0" smtClean="0">
                <a:latin typeface="Arial"/>
                <a:cs typeface="Arial"/>
              </a:rPr>
              <a:t>2</a:t>
            </a:r>
            <a:r>
              <a:rPr lang="en-US" sz="2200" dirty="0" smtClean="0">
                <a:latin typeface="Arial"/>
                <a:cs typeface="Arial"/>
              </a:rPr>
              <a:t> ratio in the upper troposphere in the Southeast US suggests underestimates in conversion of NO to NO</a:t>
            </a:r>
            <a:r>
              <a:rPr lang="en-US" sz="2200" baseline="-25000" dirty="0" smtClean="0">
                <a:latin typeface="Arial"/>
                <a:cs typeface="Arial"/>
              </a:rPr>
              <a:t>2</a:t>
            </a:r>
            <a:r>
              <a:rPr lang="en-US" sz="2200" dirty="0" smtClean="0">
                <a:latin typeface="Arial"/>
                <a:cs typeface="Arial"/>
              </a:rPr>
              <a:t> may be due to biases </a:t>
            </a:r>
            <a:r>
              <a:rPr lang="en-US" sz="2200" dirty="0">
                <a:latin typeface="Arial"/>
                <a:cs typeface="Arial"/>
              </a:rPr>
              <a:t>in low-temperature kinetic (</a:t>
            </a:r>
            <a:r>
              <a:rPr lang="en-US" sz="2200" dirty="0" smtClean="0">
                <a:latin typeface="Arial"/>
                <a:cs typeface="Arial"/>
              </a:rPr>
              <a:t>NO+O</a:t>
            </a:r>
            <a:r>
              <a:rPr lang="en-US" sz="2200" baseline="-25000" dirty="0" smtClean="0">
                <a:latin typeface="Arial"/>
                <a:cs typeface="Arial"/>
              </a:rPr>
              <a:t>3</a:t>
            </a:r>
            <a:r>
              <a:rPr lang="en-US" sz="2200" dirty="0">
                <a:latin typeface="Arial"/>
                <a:cs typeface="Arial"/>
              </a:rPr>
              <a:t>) and spectroscopic (</a:t>
            </a:r>
            <a:r>
              <a:rPr lang="en-US" sz="2200" i="1" dirty="0" smtClean="0">
                <a:latin typeface="Arial"/>
                <a:cs typeface="Arial"/>
              </a:rPr>
              <a:t>J</a:t>
            </a:r>
            <a:r>
              <a:rPr lang="en-US" sz="2200" i="1" baseline="-25000" dirty="0" smtClean="0">
                <a:latin typeface="Arial"/>
                <a:cs typeface="Arial"/>
              </a:rPr>
              <a:t>NO2</a:t>
            </a:r>
            <a:r>
              <a:rPr lang="en-US" sz="2200" dirty="0" smtClean="0">
                <a:latin typeface="Arial"/>
                <a:cs typeface="Arial"/>
              </a:rPr>
              <a:t>) </a:t>
            </a:r>
            <a:r>
              <a:rPr lang="en-US" sz="2200" dirty="0">
                <a:latin typeface="Arial"/>
                <a:cs typeface="Arial"/>
              </a:rPr>
              <a:t>laboratory </a:t>
            </a:r>
            <a:r>
              <a:rPr lang="en-US" sz="2200" dirty="0" smtClean="0">
                <a:latin typeface="Arial"/>
                <a:cs typeface="Arial"/>
              </a:rPr>
              <a:t>data.</a:t>
            </a:r>
          </a:p>
          <a:p>
            <a:pPr lvl="0"/>
            <a:endParaRPr lang="en-US" sz="2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The simulation of surface ozone is improved through decreased NO</a:t>
            </a:r>
            <a:r>
              <a:rPr lang="en-US" sz="2200" baseline="-25000" dirty="0" smtClean="0">
                <a:latin typeface="Arial"/>
                <a:cs typeface="Arial"/>
              </a:rPr>
              <a:t>2</a:t>
            </a:r>
            <a:r>
              <a:rPr lang="en-US" sz="2200" dirty="0" smtClean="0">
                <a:latin typeface="Arial"/>
                <a:cs typeface="Arial"/>
              </a:rPr>
              <a:t> photolysis but may require increased transport </a:t>
            </a:r>
            <a:r>
              <a:rPr lang="en-US" sz="2200" dirty="0">
                <a:latin typeface="Arial"/>
                <a:cs typeface="Arial"/>
              </a:rPr>
              <a:t>from the </a:t>
            </a:r>
            <a:r>
              <a:rPr lang="en-US" sz="2200" dirty="0" smtClean="0">
                <a:latin typeface="Arial"/>
                <a:cs typeface="Arial"/>
              </a:rPr>
              <a:t>stratosphere to correct ozone in the upper troposphere. 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Tropospheric NO</a:t>
            </a:r>
            <a:r>
              <a:rPr lang="en-US" sz="2200" baseline="-25000" dirty="0">
                <a:latin typeface="Arial"/>
                <a:cs typeface="Arial"/>
              </a:rPr>
              <a:t>2</a:t>
            </a:r>
            <a:r>
              <a:rPr lang="en-US" sz="2200" dirty="0">
                <a:latin typeface="Arial"/>
                <a:cs typeface="Arial"/>
              </a:rPr>
              <a:t> columns inferred from satellite observations over the Southeast US decrease by </a:t>
            </a:r>
            <a:r>
              <a:rPr lang="en-US" sz="2200" dirty="0" smtClean="0">
                <a:latin typeface="Arial"/>
                <a:cs typeface="Arial"/>
              </a:rPr>
              <a:t>14-23%</a:t>
            </a:r>
            <a:r>
              <a:rPr lang="en-US" sz="2200" dirty="0">
                <a:latin typeface="Arial"/>
                <a:cs typeface="Arial"/>
              </a:rPr>
              <a:t>, </a:t>
            </a:r>
            <a:r>
              <a:rPr lang="en-US" sz="2200" dirty="0" smtClean="0">
                <a:latin typeface="Arial"/>
                <a:cs typeface="Arial"/>
              </a:rPr>
              <a:t>implying </a:t>
            </a:r>
            <a:r>
              <a:rPr lang="en-US" sz="2200" dirty="0">
                <a:latin typeface="Arial"/>
                <a:cs typeface="Arial"/>
              </a:rPr>
              <a:t>lower NO</a:t>
            </a:r>
            <a:r>
              <a:rPr lang="en-US" sz="2200" baseline="-25000" dirty="0">
                <a:latin typeface="Arial"/>
                <a:cs typeface="Arial"/>
              </a:rPr>
              <a:t>x</a:t>
            </a:r>
            <a:r>
              <a:rPr lang="en-US" sz="2200" dirty="0">
                <a:latin typeface="Arial"/>
                <a:cs typeface="Arial"/>
              </a:rPr>
              <a:t> emissions for a given column amount. </a:t>
            </a:r>
            <a:endParaRPr lang="en-US" sz="2200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648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/>
                <a:cs typeface="Arial"/>
              </a:rPr>
              <a:t>rsilvern@g.harvard.edu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50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SEAC</a:t>
            </a:r>
            <a:r>
              <a:rPr lang="en-US" baseline="30000" dirty="0" smtClean="0"/>
              <a:t>4</a:t>
            </a:r>
            <a:r>
              <a:rPr lang="en-US" dirty="0" smtClean="0"/>
              <a:t>RS aircraft campaign during August-</a:t>
            </a:r>
            <a:r>
              <a:rPr lang="en-US" dirty="0"/>
              <a:t>S</a:t>
            </a:r>
            <a:r>
              <a:rPr lang="en-US" dirty="0" smtClean="0"/>
              <a:t>eptember 2013 provided detailed observations of O</a:t>
            </a:r>
            <a:r>
              <a:rPr lang="en-US" baseline="-25000" dirty="0" smtClean="0"/>
              <a:t>3</a:t>
            </a:r>
            <a:r>
              <a:rPr lang="en-US" dirty="0" smtClean="0"/>
              <a:t>-NO</a:t>
            </a:r>
            <a:r>
              <a:rPr lang="en-US" baseline="-25000" dirty="0" smtClean="0"/>
              <a:t>x</a:t>
            </a:r>
            <a:r>
              <a:rPr lang="en-US" dirty="0" smtClean="0"/>
              <a:t>-VOC chemistry</a:t>
            </a:r>
            <a:endParaRPr lang="en-US" dirty="0"/>
          </a:p>
        </p:txBody>
      </p:sp>
      <p:pic>
        <p:nvPicPr>
          <p:cNvPr id="4" name="Content Placeholder 7" descr="animation.gif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0207" y="1762743"/>
            <a:ext cx="4889392" cy="36670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6110" y="1387317"/>
            <a:ext cx="430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Extensive observations over </a:t>
            </a:r>
            <a:r>
              <a:rPr lang="en-US" dirty="0" smtClean="0">
                <a:latin typeface="Arial"/>
                <a:cs typeface="Arial"/>
              </a:rPr>
              <a:t>the Southeast </a:t>
            </a:r>
            <a:r>
              <a:rPr lang="en-US" dirty="0" smtClean="0">
                <a:latin typeface="Arial"/>
                <a:cs typeface="Arial"/>
              </a:rPr>
              <a:t>US during summer 2013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5720" y="5421702"/>
            <a:ext cx="4158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GEOS-Chem near real time simulation during SEAC</a:t>
            </a:r>
            <a:r>
              <a:rPr lang="en-US" i="1" baseline="30000" dirty="0" smtClean="0">
                <a:latin typeface="Arial"/>
                <a:cs typeface="Arial"/>
              </a:rPr>
              <a:t>4</a:t>
            </a:r>
            <a:r>
              <a:rPr lang="en-US" i="1" dirty="0" smtClean="0">
                <a:latin typeface="Arial"/>
                <a:cs typeface="Arial"/>
              </a:rPr>
              <a:t>RS at 0.25°×0.3125° resolution with observations overlaid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7" name="Picture 6" descr="flighttracks_SEAC4RS_SENEX_SOAS_CMA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20273" r="11136" b="18579"/>
          <a:stretch/>
        </p:blipFill>
        <p:spPr>
          <a:xfrm>
            <a:off x="0" y="2033648"/>
            <a:ext cx="4662505" cy="28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Observations show elevated NO</a:t>
            </a:r>
            <a:r>
              <a:rPr lang="en-US" baseline="-25000" dirty="0" smtClean="0"/>
              <a:t>x</a:t>
            </a:r>
            <a:r>
              <a:rPr lang="en-US" dirty="0" smtClean="0"/>
              <a:t> concentrations in the upper troposphere mostly present as NO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387896" y="7017795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Anderson et al., 2014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079" y="1266116"/>
            <a:ext cx="874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Median daytime vertical profiles during SEAC</a:t>
            </a:r>
            <a:r>
              <a:rPr lang="en-US" baseline="30000" dirty="0" smtClean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079" y="5230176"/>
            <a:ext cx="237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NO measurements: T. Ryerson</a:t>
            </a:r>
          </a:p>
          <a:p>
            <a:r>
              <a:rPr lang="en-US" sz="1200" i="1" dirty="0" smtClean="0">
                <a:latin typeface="Arial"/>
                <a:cs typeface="Arial"/>
              </a:rPr>
              <a:t>NO</a:t>
            </a:r>
            <a:r>
              <a:rPr lang="en-US" sz="1200" i="1" baseline="-25000" dirty="0" smtClean="0">
                <a:latin typeface="Arial"/>
                <a:cs typeface="Arial"/>
              </a:rPr>
              <a:t>2</a:t>
            </a:r>
            <a:r>
              <a:rPr lang="en-US" sz="1200" i="1" dirty="0" smtClean="0">
                <a:latin typeface="Arial"/>
                <a:cs typeface="Arial"/>
              </a:rPr>
              <a:t> measurements: R. Cohen</a:t>
            </a:r>
            <a:endParaRPr lang="en-US" sz="12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5149" y="5230176"/>
            <a:ext cx="14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O</a:t>
            </a:r>
            <a:r>
              <a:rPr lang="en-US" sz="1200" i="1" baseline="-25000" dirty="0" smtClean="0">
                <a:latin typeface="Arial"/>
                <a:cs typeface="Arial"/>
              </a:rPr>
              <a:t>3</a:t>
            </a:r>
            <a:r>
              <a:rPr lang="en-US" sz="1200" i="1" dirty="0" smtClean="0">
                <a:latin typeface="Arial"/>
                <a:cs typeface="Arial"/>
              </a:rPr>
              <a:t> measurements: </a:t>
            </a:r>
          </a:p>
          <a:p>
            <a:r>
              <a:rPr lang="en-US" sz="1200" i="1" dirty="0" smtClean="0">
                <a:latin typeface="Arial"/>
                <a:cs typeface="Arial"/>
              </a:rPr>
              <a:t>T. Ryerson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82531"/>
            <a:ext cx="91440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latin typeface="Arial"/>
                <a:cs typeface="Arial"/>
              </a:rPr>
              <a:t>GEOS-Chem overestimates the NO/NO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 ratio by over a factor of 2 </a:t>
            </a:r>
          </a:p>
          <a:p>
            <a:pPr algn="ctr">
              <a:lnSpc>
                <a:spcPct val="90000"/>
              </a:lnSpc>
            </a:pPr>
            <a:r>
              <a:rPr lang="en-US" b="1" dirty="0" smtClean="0">
                <a:latin typeface="Arial"/>
                <a:cs typeface="Arial"/>
              </a:rPr>
              <a:t>in the upper troposphere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172" y="5230176"/>
            <a:ext cx="1619254" cy="49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i="1" dirty="0" smtClean="0">
                <a:latin typeface="Arial"/>
                <a:cs typeface="Arial"/>
              </a:rPr>
              <a:t>J</a:t>
            </a:r>
            <a:r>
              <a:rPr lang="en-US" sz="1200" i="1" baseline="-25000" dirty="0" smtClean="0">
                <a:latin typeface="Arial"/>
                <a:cs typeface="Arial"/>
              </a:rPr>
              <a:t>NO2</a:t>
            </a:r>
            <a:r>
              <a:rPr lang="en-US" sz="1200" i="1" dirty="0" smtClean="0">
                <a:latin typeface="Arial"/>
                <a:cs typeface="Arial"/>
              </a:rPr>
              <a:t> measurements: </a:t>
            </a:r>
          </a:p>
          <a:p>
            <a:pPr>
              <a:lnSpc>
                <a:spcPct val="110000"/>
              </a:lnSpc>
            </a:pPr>
            <a:r>
              <a:rPr lang="en-US" sz="1200" i="1" dirty="0" smtClean="0">
                <a:latin typeface="Arial"/>
                <a:cs typeface="Arial"/>
              </a:rPr>
              <a:t>S. Hall</a:t>
            </a:r>
          </a:p>
        </p:txBody>
      </p:sp>
      <p:pic>
        <p:nvPicPr>
          <p:cNvPr id="12" name="Picture 11" descr="NOx_NONO2_O3_profil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28539" r="72822" b="25009"/>
          <a:stretch/>
        </p:blipFill>
        <p:spPr>
          <a:xfrm>
            <a:off x="56182" y="1738575"/>
            <a:ext cx="2400610" cy="3466738"/>
          </a:xfrm>
          <a:prstGeom prst="rect">
            <a:avLst/>
          </a:prstGeom>
        </p:spPr>
      </p:pic>
      <p:pic>
        <p:nvPicPr>
          <p:cNvPr id="14" name="Picture 13" descr="NOx_NONO2_O3_profil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8539" r="50472" b="25009"/>
          <a:stretch/>
        </p:blipFill>
        <p:spPr>
          <a:xfrm>
            <a:off x="2480600" y="1738575"/>
            <a:ext cx="2162321" cy="3466738"/>
          </a:xfrm>
          <a:prstGeom prst="rect">
            <a:avLst/>
          </a:prstGeom>
        </p:spPr>
      </p:pic>
      <p:pic>
        <p:nvPicPr>
          <p:cNvPr id="15" name="Picture 14" descr="NOx_NONO2_O3_profile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6" t="28539" r="3798" b="25009"/>
          <a:stretch/>
        </p:blipFill>
        <p:spPr>
          <a:xfrm>
            <a:off x="4602146" y="1738575"/>
            <a:ext cx="4541854" cy="34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Conversion of NO to NO</a:t>
            </a:r>
            <a:r>
              <a:rPr lang="en-US" baseline="-25000" dirty="0"/>
              <a:t>2</a:t>
            </a:r>
            <a:r>
              <a:rPr lang="en-US" dirty="0"/>
              <a:t> balances only half of NO</a:t>
            </a:r>
            <a:r>
              <a:rPr lang="en-US" baseline="-25000" dirty="0"/>
              <a:t>2</a:t>
            </a:r>
            <a:r>
              <a:rPr lang="en-US" dirty="0"/>
              <a:t> photolysis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10514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NO-NO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 cycling in the upper troposphere during SEAC</a:t>
            </a:r>
            <a:r>
              <a:rPr lang="en-US" b="1" baseline="30000" dirty="0" smtClean="0">
                <a:latin typeface="Arial"/>
                <a:cs typeface="Arial"/>
              </a:rPr>
              <a:t>4</a:t>
            </a:r>
            <a:r>
              <a:rPr lang="en-US" b="1" dirty="0" smtClean="0">
                <a:latin typeface="Arial"/>
                <a:cs typeface="Arial"/>
              </a:rPr>
              <a:t>RS</a:t>
            </a:r>
          </a:p>
          <a:p>
            <a:pPr algn="ctr"/>
            <a:endParaRPr lang="en-US" sz="500" dirty="0" smtClean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[O</a:t>
            </a:r>
            <a:r>
              <a:rPr lang="en-US" sz="1600" baseline="-250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Arial"/>
                <a:cs typeface="Arial"/>
              </a:rPr>
              <a:t>], </a:t>
            </a:r>
            <a:r>
              <a:rPr lang="en-US" sz="1600" i="1" dirty="0" smtClean="0">
                <a:latin typeface="Arial"/>
                <a:cs typeface="Arial"/>
              </a:rPr>
              <a:t>J</a:t>
            </a:r>
            <a:r>
              <a:rPr lang="en-US" sz="1600" i="1" baseline="-25000" dirty="0" smtClean="0">
                <a:latin typeface="Arial"/>
                <a:cs typeface="Arial"/>
              </a:rPr>
              <a:t>NO2</a:t>
            </a:r>
            <a:r>
              <a:rPr lang="en-US" sz="1600" dirty="0" smtClean="0">
                <a:latin typeface="Arial"/>
                <a:cs typeface="Arial"/>
              </a:rPr>
              <a:t> from observations, radical concentrations from GEOS-Chem along the flight tracks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NO_NO2_barchar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15269" r="28251" b="10823"/>
          <a:stretch/>
        </p:blipFill>
        <p:spPr>
          <a:xfrm>
            <a:off x="1994702" y="1789346"/>
            <a:ext cx="5425224" cy="50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4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2O2_Halogen_VertProf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17629" r="9734" b="15852"/>
          <a:stretch/>
        </p:blipFill>
        <p:spPr>
          <a:xfrm>
            <a:off x="1198879" y="1097280"/>
            <a:ext cx="7003298" cy="4771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4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Underestimate of NO/NO</a:t>
            </a:r>
            <a:r>
              <a:rPr lang="en-US" baseline="-25000" dirty="0" smtClean="0"/>
              <a:t>2</a:t>
            </a:r>
            <a:r>
              <a:rPr lang="en-US" dirty="0" smtClean="0"/>
              <a:t> ratio cannot be explained by errors in GEOS-Chem radical concentrations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111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Underestimate in </a:t>
            </a:r>
            <a:r>
              <a:rPr lang="en-US" b="1" dirty="0" err="1" smtClean="0">
                <a:latin typeface="Arial"/>
                <a:cs typeface="Arial"/>
              </a:rPr>
              <a:t>peroxy</a:t>
            </a:r>
            <a:r>
              <a:rPr lang="en-US" b="1" dirty="0" smtClean="0">
                <a:latin typeface="Arial"/>
                <a:cs typeface="Arial"/>
              </a:rPr>
              <a:t> and </a:t>
            </a:r>
            <a:r>
              <a:rPr lang="en-US" b="1" dirty="0" err="1" smtClean="0">
                <a:latin typeface="Arial"/>
                <a:cs typeface="Arial"/>
              </a:rPr>
              <a:t>BrO</a:t>
            </a:r>
            <a:r>
              <a:rPr lang="en-US" b="1" dirty="0" smtClean="0">
                <a:latin typeface="Arial"/>
                <a:cs typeface="Arial"/>
              </a:rPr>
              <a:t> radicals would have to be factor of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5 and 21 to close NO-NO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 budget 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7719" y="4597733"/>
            <a:ext cx="1676311" cy="49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i="1" dirty="0" smtClean="0">
                <a:latin typeface="Arial"/>
                <a:cs typeface="Arial"/>
              </a:rPr>
              <a:t>H</a:t>
            </a:r>
            <a:r>
              <a:rPr lang="en-US" sz="1200" i="1" baseline="-25000" dirty="0" smtClean="0">
                <a:latin typeface="Arial"/>
                <a:cs typeface="Arial"/>
              </a:rPr>
              <a:t>2</a:t>
            </a:r>
            <a:r>
              <a:rPr lang="en-US" sz="1200" i="1" dirty="0" smtClean="0">
                <a:latin typeface="Arial"/>
                <a:cs typeface="Arial"/>
              </a:rPr>
              <a:t>O</a:t>
            </a:r>
            <a:r>
              <a:rPr lang="en-US" sz="1200" i="1" baseline="-25000" dirty="0" smtClean="0">
                <a:latin typeface="Arial"/>
                <a:cs typeface="Arial"/>
              </a:rPr>
              <a:t>2</a:t>
            </a:r>
            <a:r>
              <a:rPr lang="en-US" sz="1200" i="1" dirty="0" smtClean="0">
                <a:latin typeface="Arial"/>
                <a:cs typeface="Arial"/>
              </a:rPr>
              <a:t> measurements: </a:t>
            </a:r>
          </a:p>
          <a:p>
            <a:pPr>
              <a:lnSpc>
                <a:spcPct val="110000"/>
              </a:lnSpc>
            </a:pPr>
            <a:r>
              <a:rPr lang="en-US" sz="1200" i="1" dirty="0" smtClean="0">
                <a:latin typeface="Arial"/>
                <a:cs typeface="Arial"/>
              </a:rPr>
              <a:t>P. Wennberg</a:t>
            </a:r>
            <a:endParaRPr lang="en-US" sz="1200" i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2036" y="4597733"/>
            <a:ext cx="210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latin typeface="Arial"/>
                <a:cs typeface="Arial"/>
              </a:rPr>
              <a:t>Halogen concentrations from </a:t>
            </a:r>
            <a:r>
              <a:rPr lang="en-US" sz="1200" i="1" dirty="0" err="1" smtClean="0">
                <a:latin typeface="Arial"/>
                <a:cs typeface="Arial"/>
              </a:rPr>
              <a:t>Sherwen</a:t>
            </a:r>
            <a:r>
              <a:rPr lang="en-US" sz="1200" i="1" dirty="0" smtClean="0">
                <a:latin typeface="Arial"/>
                <a:cs typeface="Arial"/>
              </a:rPr>
              <a:t> et al. (2016)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27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Uncertainties in NO</a:t>
            </a:r>
            <a:r>
              <a:rPr lang="en-US" baseline="-25000" dirty="0"/>
              <a:t>2</a:t>
            </a:r>
            <a:r>
              <a:rPr lang="en-US" dirty="0"/>
              <a:t> photolysis </a:t>
            </a:r>
            <a:r>
              <a:rPr lang="en-US" dirty="0" smtClean="0"/>
              <a:t>and </a:t>
            </a:r>
            <a:r>
              <a:rPr lang="en-US" dirty="0"/>
              <a:t>the </a:t>
            </a:r>
            <a:r>
              <a:rPr lang="en-US" dirty="0" smtClean="0"/>
              <a:t>NO+O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reaction </a:t>
            </a:r>
            <a:r>
              <a:rPr lang="en-US" dirty="0" smtClean="0"/>
              <a:t>rate are </a:t>
            </a:r>
            <a:r>
              <a:rPr lang="en-US" dirty="0"/>
              <a:t>major sources of errors in tropospheric chemistry models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439" y="1498247"/>
            <a:ext cx="329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photolysis frequency: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141939"/>
              </p:ext>
            </p:extLst>
          </p:nvPr>
        </p:nvGraphicFramePr>
        <p:xfrm>
          <a:off x="627469" y="1837211"/>
          <a:ext cx="35750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4" imgW="1689100" imgH="279400" progId="Equation.3">
                  <p:embed/>
                </p:oleObj>
              </mc:Choice>
              <mc:Fallback>
                <p:oleObj name="Equation" r:id="rId4" imgW="1689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469" y="1837211"/>
                        <a:ext cx="35750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108689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NO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 spectroscopic data have 20% uncertainty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64806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NO+O</a:t>
            </a:r>
            <a:r>
              <a:rPr lang="en-US" b="1" baseline="-25000" dirty="0" smtClean="0">
                <a:latin typeface="Arial"/>
                <a:cs typeface="Arial"/>
              </a:rPr>
              <a:t>3</a:t>
            </a:r>
            <a:r>
              <a:rPr lang="en-US" b="1" dirty="0" smtClean="0">
                <a:latin typeface="Arial"/>
                <a:cs typeface="Arial"/>
              </a:rPr>
              <a:t> reaction rate </a:t>
            </a:r>
            <a:r>
              <a:rPr lang="en-US" b="1" dirty="0">
                <a:latin typeface="Arial"/>
                <a:cs typeface="Arial"/>
              </a:rPr>
              <a:t>may be biased </a:t>
            </a:r>
            <a:r>
              <a:rPr lang="en-US" b="1" dirty="0" smtClean="0">
                <a:latin typeface="Arial"/>
                <a:cs typeface="Arial"/>
              </a:rPr>
              <a:t>low </a:t>
            </a:r>
            <a:r>
              <a:rPr lang="en-US" b="1" dirty="0">
                <a:latin typeface="Arial"/>
                <a:cs typeface="Arial"/>
              </a:rPr>
              <a:t>at cold temperatures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8963" y="2532964"/>
            <a:ext cx="3079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Arial"/>
                <a:cs typeface="Arial"/>
              </a:rPr>
              <a:t> = actinic flux</a:t>
            </a:r>
          </a:p>
          <a:p>
            <a:r>
              <a:rPr lang="en-US" i="1" dirty="0" err="1" smtClean="0">
                <a:latin typeface="Times New Roman"/>
                <a:cs typeface="Times New Roman"/>
              </a:rPr>
              <a:t>σ</a:t>
            </a:r>
            <a:r>
              <a:rPr lang="en-US" dirty="0" smtClean="0">
                <a:latin typeface="Arial"/>
                <a:cs typeface="Arial"/>
              </a:rPr>
              <a:t> = absorption cross section</a:t>
            </a:r>
          </a:p>
          <a:p>
            <a:r>
              <a:rPr lang="en-US" i="1" dirty="0" err="1" smtClean="0">
                <a:latin typeface="Times New Roman"/>
                <a:cs typeface="Times New Roman"/>
              </a:rPr>
              <a:t>ϕ</a:t>
            </a:r>
            <a:r>
              <a:rPr lang="en-US" dirty="0" smtClean="0">
                <a:latin typeface="Arial"/>
                <a:cs typeface="Arial"/>
              </a:rPr>
              <a:t> = quantum yield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737" y="4600933"/>
            <a:ext cx="2243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i="1" dirty="0" err="1" smtClean="0">
                <a:latin typeface="Times New Roman"/>
                <a:cs typeface="Times New Roman"/>
              </a:rPr>
              <a:t>A</a:t>
            </a:r>
            <a:r>
              <a:rPr lang="en-US" sz="2400" dirty="0" err="1" smtClean="0">
                <a:latin typeface="Times New Roman"/>
                <a:cs typeface="Times New Roman"/>
              </a:rPr>
              <a:t>exp</a:t>
            </a:r>
            <a:r>
              <a:rPr lang="en-US" sz="2400" dirty="0" smtClean="0">
                <a:latin typeface="Times New Roman"/>
                <a:cs typeface="Times New Roman"/>
              </a:rPr>
              <a:t>[-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Times New Roman"/>
                <a:cs typeface="Times New Roman"/>
              </a:rPr>
              <a:t>RT</a:t>
            </a:r>
            <a:r>
              <a:rPr lang="en-US" sz="2400" dirty="0" smtClean="0">
                <a:latin typeface="Times New Roman"/>
                <a:cs typeface="Times New Roman"/>
              </a:rPr>
              <a:t>]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135" y="4196182"/>
            <a:ext cx="347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NO+O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Arrhenius rate constant: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754492" y="5730692"/>
            <a:ext cx="1651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Atkinson et al. (2004)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8963" y="5252385"/>
            <a:ext cx="2852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Arial"/>
                <a:cs typeface="Arial"/>
              </a:rPr>
              <a:t> = pre-exponential factor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Arial"/>
                <a:cs typeface="Arial"/>
              </a:rPr>
              <a:t> = activation energy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>
                <a:latin typeface="Arial"/>
                <a:cs typeface="Arial"/>
              </a:rPr>
              <a:t> = ideal gas constant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Arial"/>
                <a:cs typeface="Arial"/>
              </a:rPr>
              <a:t> = temperature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86110" y="4025980"/>
            <a:ext cx="3935448" cy="2737579"/>
            <a:chOff x="4586110" y="4025980"/>
            <a:chExt cx="3935448" cy="2737579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586110" y="4025980"/>
              <a:ext cx="3935448" cy="2737579"/>
              <a:chOff x="112457" y="1990310"/>
              <a:chExt cx="5204355" cy="3620254"/>
            </a:xfrm>
          </p:grpSpPr>
          <p:pic>
            <p:nvPicPr>
              <p:cNvPr id="20" name="Picture 19" descr="IUPAC NOO3 plot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64" b="11182"/>
              <a:stretch/>
            </p:blipFill>
            <p:spPr>
              <a:xfrm>
                <a:off x="112457" y="1990310"/>
                <a:ext cx="5204355" cy="362025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686095" y="5079834"/>
                <a:ext cx="2483392" cy="407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Factor of 6 difference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2723872" y="3888194"/>
                <a:ext cx="1" cy="1191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4140113" y="5143241"/>
                <a:ext cx="506189" cy="167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975129" y="3835948"/>
                <a:ext cx="769933" cy="386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"/>
                    <a:cs typeface="Arial"/>
                  </a:rPr>
                  <a:t>298K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334320" y="5168733"/>
                <a:ext cx="769933" cy="386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"/>
                    <a:cs typeface="Arial"/>
                  </a:rPr>
                  <a:t>220K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940791" y="5252385"/>
              <a:ext cx="1269924" cy="3424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08829" y="2977440"/>
            <a:ext cx="458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±20% at all temperatures (JPL compilation)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4022908" y="2977440"/>
            <a:ext cx="97448" cy="369332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8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5" grpId="0"/>
      <p:bldP spid="18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_CMA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12396" r="9359" b="45168"/>
          <a:stretch/>
        </p:blipFill>
        <p:spPr>
          <a:xfrm>
            <a:off x="1021231" y="1030080"/>
            <a:ext cx="7150196" cy="2910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Increasing NO+O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reaction </a:t>
            </a:r>
            <a:r>
              <a:rPr lang="en-US" dirty="0" smtClean="0"/>
              <a:t>rate combined </a:t>
            </a:r>
            <a:r>
              <a:rPr lang="en-US" dirty="0"/>
              <a:t>with </a:t>
            </a:r>
            <a:r>
              <a:rPr lang="en-US" dirty="0" smtClean="0"/>
              <a:t>decreasing </a:t>
            </a:r>
            <a:r>
              <a:rPr lang="en-US" i="1" dirty="0"/>
              <a:t>J</a:t>
            </a:r>
            <a:r>
              <a:rPr lang="en-US" i="1" baseline="-25000" dirty="0"/>
              <a:t>NO2</a:t>
            </a:r>
            <a:r>
              <a:rPr lang="en-US" dirty="0"/>
              <a:t> closes NO-NO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3196" y="1424039"/>
            <a:ext cx="2577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Decreasing </a:t>
            </a:r>
            <a:r>
              <a:rPr lang="en-US" sz="1600" i="1" dirty="0" smtClean="0">
                <a:latin typeface="Arial"/>
                <a:cs typeface="Arial"/>
              </a:rPr>
              <a:t>J</a:t>
            </a:r>
            <a:r>
              <a:rPr lang="en-US" sz="1600" i="1" baseline="-25000" dirty="0" smtClean="0">
                <a:latin typeface="Arial"/>
                <a:cs typeface="Arial"/>
              </a:rPr>
              <a:t>NO2</a:t>
            </a:r>
            <a:r>
              <a:rPr lang="en-US" sz="1600" dirty="0" smtClean="0">
                <a:latin typeface="Arial"/>
                <a:cs typeface="Arial"/>
              </a:rPr>
              <a:t> to 1σ uncertainty would affect model and measurements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101" y="1424039"/>
            <a:ext cx="2093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Decreasing activation energy of NO+O</a:t>
            </a:r>
            <a:r>
              <a:rPr lang="en-US" sz="1600" baseline="-250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Arial"/>
                <a:cs typeface="Arial"/>
              </a:rPr>
              <a:t> rate (</a:t>
            </a:r>
            <a:r>
              <a:rPr lang="en-US" sz="1600" i="1" dirty="0" smtClean="0">
                <a:latin typeface="Arial"/>
                <a:cs typeface="Arial"/>
              </a:rPr>
              <a:t>k</a:t>
            </a:r>
            <a:r>
              <a:rPr lang="en-US" sz="1600" i="1" baseline="-25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 at low temperatures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1" name="Picture 10" descr="Fig1_CMA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55524" r="9936" b="2443"/>
          <a:stretch/>
        </p:blipFill>
        <p:spPr>
          <a:xfrm>
            <a:off x="1021230" y="3950288"/>
            <a:ext cx="7150196" cy="28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Correction of the NO/NO</a:t>
            </a:r>
            <a:r>
              <a:rPr lang="en-US" baseline="-25000" dirty="0"/>
              <a:t>2</a:t>
            </a:r>
            <a:r>
              <a:rPr lang="en-US" dirty="0"/>
              <a:t> ratio results in large decreases in </a:t>
            </a:r>
            <a:br>
              <a:rPr lang="en-US" dirty="0"/>
            </a:b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throughout the troposphere in the Southeast 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8780" y="5534561"/>
            <a:ext cx="8995220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Surface ozone decreases by 5 ppb due to reduction in </a:t>
            </a:r>
            <a:r>
              <a:rPr lang="en-US" sz="1600" i="1" dirty="0" smtClean="0">
                <a:latin typeface="Arial"/>
                <a:cs typeface="Arial"/>
              </a:rPr>
              <a:t>J</a:t>
            </a:r>
            <a:r>
              <a:rPr lang="en-US" sz="1600" i="1" baseline="-25000" dirty="0" smtClean="0">
                <a:latin typeface="Arial"/>
                <a:cs typeface="Arial"/>
              </a:rPr>
              <a:t>NO2</a:t>
            </a:r>
            <a:r>
              <a:rPr lang="en-US" sz="1600" dirty="0" smtClean="0">
                <a:latin typeface="Arial"/>
                <a:cs typeface="Arial"/>
              </a:rPr>
              <a:t>, improving agreement with observations</a:t>
            </a:r>
            <a:endParaRPr lang="en-US" sz="1600" i="1" baseline="-25000" dirty="0" smtClean="0">
              <a:latin typeface="Arial"/>
              <a:cs typeface="Arial"/>
            </a:endParaRPr>
          </a:p>
          <a:p>
            <a:endParaRPr lang="en-US" sz="500" i="1" baseline="-25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Free troposphere O</a:t>
            </a:r>
            <a:r>
              <a:rPr lang="en-US" sz="1600" baseline="-25000" dirty="0" smtClean="0">
                <a:latin typeface="Arial"/>
                <a:cs typeface="Arial"/>
              </a:rPr>
              <a:t>3</a:t>
            </a:r>
            <a:r>
              <a:rPr lang="en-US" sz="1600" dirty="0" smtClean="0">
                <a:latin typeface="Arial"/>
                <a:cs typeface="Arial"/>
              </a:rPr>
              <a:t> underestimate may be due to insufficient transport from the stratosphere</a:t>
            </a:r>
          </a:p>
          <a:p>
            <a:pPr marL="285750" indent="-285750">
              <a:buFont typeface="Arial"/>
              <a:buChar char="•"/>
            </a:pPr>
            <a:endParaRPr lang="en-US" sz="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Globally, annual mean tropospheric OH decreases by 20%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4" name="Picture 3" descr="O3_profil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9" t="9505" r="42168" b="48381"/>
          <a:stretch/>
        </p:blipFill>
        <p:spPr>
          <a:xfrm>
            <a:off x="2079140" y="1029586"/>
            <a:ext cx="5001174" cy="45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0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Goldberg 2017 Fig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3" t="3026" r="30908" b="66257"/>
          <a:stretch/>
        </p:blipFill>
        <p:spPr>
          <a:xfrm>
            <a:off x="6331080" y="1492291"/>
            <a:ext cx="2451942" cy="1998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Satellite measurements of NO</a:t>
            </a:r>
            <a:r>
              <a:rPr lang="en-US" baseline="-25000" dirty="0" smtClean="0"/>
              <a:t>2</a:t>
            </a:r>
            <a:r>
              <a:rPr lang="en-US" dirty="0" smtClean="0"/>
              <a:t> are particularly sensitive to abundance in the upper troposphere  </a:t>
            </a:r>
            <a:endParaRPr lang="en-US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352927" y="1337541"/>
            <a:ext cx="501434" cy="569196"/>
            <a:chOff x="2400" y="1632"/>
            <a:chExt cx="720" cy="816"/>
          </a:xfrm>
        </p:grpSpPr>
        <p:sp>
          <p:nvSpPr>
            <p:cNvPr id="5" name="AutoShape 7"/>
            <p:cNvSpPr>
              <a:spLocks noChangeAspect="1" noChangeArrowheads="1"/>
            </p:cNvSpPr>
            <p:nvPr/>
          </p:nvSpPr>
          <p:spPr bwMode="auto">
            <a:xfrm>
              <a:off x="2400" y="1632"/>
              <a:ext cx="720" cy="816"/>
            </a:xfrm>
            <a:prstGeom prst="irregularSeal1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8"/>
            <p:cNvSpPr>
              <a:spLocks noChangeAspect="1" noChangeArrowheads="1"/>
            </p:cNvSpPr>
            <p:nvPr/>
          </p:nvSpPr>
          <p:spPr bwMode="auto">
            <a:xfrm>
              <a:off x="2534" y="1824"/>
              <a:ext cx="454" cy="454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6"/>
          <p:cNvGrpSpPr>
            <a:grpSpLocks noChangeAspect="1"/>
          </p:cNvGrpSpPr>
          <p:nvPr/>
        </p:nvGrpSpPr>
        <p:grpSpPr bwMode="auto">
          <a:xfrm rot="1736854">
            <a:off x="1267563" y="1379270"/>
            <a:ext cx="1025234" cy="430599"/>
            <a:chOff x="3264" y="2496"/>
            <a:chExt cx="1488" cy="624"/>
          </a:xfrm>
        </p:grpSpPr>
        <p:sp>
          <p:nvSpPr>
            <p:cNvPr id="8" name="AutoShape 17"/>
            <p:cNvSpPr>
              <a:spLocks noChangeAspect="1" noChangeArrowheads="1"/>
            </p:cNvSpPr>
            <p:nvPr/>
          </p:nvSpPr>
          <p:spPr bwMode="auto">
            <a:xfrm flipV="1">
              <a:off x="3888" y="2496"/>
              <a:ext cx="240" cy="624"/>
            </a:xfrm>
            <a:prstGeom prst="can">
              <a:avLst>
                <a:gd name="adj" fmla="val 6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18"/>
            <p:cNvGrpSpPr>
              <a:grpSpLocks noChangeAspect="1"/>
            </p:cNvGrpSpPr>
            <p:nvPr/>
          </p:nvGrpSpPr>
          <p:grpSpPr bwMode="auto">
            <a:xfrm>
              <a:off x="4128" y="2616"/>
              <a:ext cx="624" cy="384"/>
              <a:chOff x="4752" y="3312"/>
              <a:chExt cx="624" cy="384"/>
            </a:xfrm>
          </p:grpSpPr>
          <p:grpSp>
            <p:nvGrpSpPr>
              <p:cNvPr id="15" name="Group 19"/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17" name="Rectangl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" name="Line 22"/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23"/>
            <p:cNvGrpSpPr>
              <a:grpSpLocks noChangeAspect="1"/>
            </p:cNvGrpSpPr>
            <p:nvPr/>
          </p:nvGrpSpPr>
          <p:grpSpPr bwMode="auto">
            <a:xfrm rot="10800000">
              <a:off x="3264" y="2616"/>
              <a:ext cx="624" cy="384"/>
              <a:chOff x="4752" y="3312"/>
              <a:chExt cx="624" cy="384"/>
            </a:xfrm>
          </p:grpSpPr>
          <p:grpSp>
            <p:nvGrpSpPr>
              <p:cNvPr id="11" name="Group 24"/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13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Line 27"/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Freeform 23"/>
          <p:cNvSpPr>
            <a:spLocks/>
          </p:cNvSpPr>
          <p:nvPr/>
        </p:nvSpPr>
        <p:spPr bwMode="auto">
          <a:xfrm>
            <a:off x="800871" y="1889840"/>
            <a:ext cx="909088" cy="1394016"/>
          </a:xfrm>
          <a:custGeom>
            <a:avLst/>
            <a:gdLst>
              <a:gd name="T0" fmla="*/ 0 w 1152"/>
              <a:gd name="T1" fmla="*/ 2147483647 h 2016"/>
              <a:gd name="T2" fmla="*/ 2147483647 w 1152"/>
              <a:gd name="T3" fmla="*/ 2147483647 h 2016"/>
              <a:gd name="T4" fmla="*/ 2147483647 w 1152"/>
              <a:gd name="T5" fmla="*/ 0 h 2016"/>
              <a:gd name="T6" fmla="*/ 0 60000 65536"/>
              <a:gd name="T7" fmla="*/ 0 60000 65536"/>
              <a:gd name="T8" fmla="*/ 0 60000 65536"/>
              <a:gd name="T9" fmla="*/ 0 w 1152"/>
              <a:gd name="T10" fmla="*/ 0 h 2016"/>
              <a:gd name="T11" fmla="*/ 1152 w 1152"/>
              <a:gd name="T12" fmla="*/ 2016 h 20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2016">
                <a:moveTo>
                  <a:pt x="0" y="96"/>
                </a:moveTo>
                <a:lnTo>
                  <a:pt x="1152" y="2016"/>
                </a:lnTo>
                <a:lnTo>
                  <a:pt x="1152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177978" y="3276422"/>
            <a:ext cx="2154876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7977" y="2425770"/>
            <a:ext cx="2154876" cy="830997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Scattering by surface and atmosphere</a:t>
            </a:r>
          </a:p>
          <a:p>
            <a:pPr algn="ctr"/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977" y="3336095"/>
            <a:ext cx="2154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OMI observes backscattered solar radiation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2466021" y="2571325"/>
            <a:ext cx="1024284" cy="3048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ent-Up Arrow 31"/>
          <p:cNvSpPr/>
          <p:nvPr/>
        </p:nvSpPr>
        <p:spPr>
          <a:xfrm rot="5400000" flipV="1">
            <a:off x="6899356" y="4624154"/>
            <a:ext cx="1665797" cy="683527"/>
          </a:xfrm>
          <a:prstGeom prst="bentUpArrow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Travis OMI fi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18" b="34252"/>
          <a:stretch/>
        </p:blipFill>
        <p:spPr>
          <a:xfrm>
            <a:off x="3025024" y="4916607"/>
            <a:ext cx="4138964" cy="177047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354127" y="4792854"/>
            <a:ext cx="150283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Helvetica Neue"/>
                <a:cs typeface="Helvetica Neue"/>
              </a:rPr>
              <a:t>10</a:t>
            </a:r>
            <a:r>
              <a:rPr lang="en-US" sz="1300" baseline="30000" dirty="0" smtClean="0">
                <a:latin typeface="Helvetica Neue"/>
                <a:cs typeface="Helvetica Neue"/>
              </a:rPr>
              <a:t>15</a:t>
            </a:r>
            <a:r>
              <a:rPr lang="en-US" sz="1300" dirty="0" smtClean="0">
                <a:latin typeface="Helvetica Neue"/>
                <a:cs typeface="Helvetica Neue"/>
              </a:rPr>
              <a:t> </a:t>
            </a:r>
          </a:p>
          <a:p>
            <a:r>
              <a:rPr lang="en-US" sz="1300" dirty="0" smtClean="0">
                <a:latin typeface="Helvetica Neue"/>
                <a:cs typeface="Helvetica Neue"/>
              </a:rPr>
              <a:t>molecule cm</a:t>
            </a:r>
            <a:r>
              <a:rPr lang="en-US" sz="1300" baseline="30000" dirty="0" smtClean="0">
                <a:latin typeface="Helvetica Neue"/>
                <a:cs typeface="Helvetica Neue"/>
              </a:rPr>
              <a:t>-2</a:t>
            </a:r>
            <a:endParaRPr lang="en-US" sz="1300" baseline="30000" dirty="0">
              <a:latin typeface="Helvetica Neue"/>
              <a:cs typeface="Helvetica Neu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31920" y="6410087"/>
            <a:ext cx="1461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Travis et al. (2016)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21082" y="5299948"/>
            <a:ext cx="305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&gt;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02250" y="6343650"/>
            <a:ext cx="965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113091" y="4320679"/>
            <a:ext cx="315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 tropospheric column density observed from NASA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7878119" y="2425843"/>
            <a:ext cx="1681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Goldberg et al. (2017)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9" name="Picture 38" descr="Goldberg 2017 Fig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3026" r="63152" b="66257"/>
          <a:stretch/>
        </p:blipFill>
        <p:spPr>
          <a:xfrm>
            <a:off x="4045148" y="1494218"/>
            <a:ext cx="2355039" cy="199845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238673" y="3548761"/>
            <a:ext cx="2161514" cy="328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Garamond"/>
                <a:cs typeface="Garamond"/>
              </a:rPr>
              <a:t>NO</a:t>
            </a:r>
            <a:r>
              <a:rPr lang="en-US" sz="1600" baseline="-25000" dirty="0" smtClean="0">
                <a:latin typeface="Garamond"/>
                <a:cs typeface="Garamond"/>
              </a:rPr>
              <a:t>2</a:t>
            </a:r>
            <a:r>
              <a:rPr lang="en-US" sz="1600" dirty="0" smtClean="0">
                <a:latin typeface="Garamond"/>
                <a:cs typeface="Garamond"/>
              </a:rPr>
              <a:t> Mixing Ratio (</a:t>
            </a:r>
            <a:r>
              <a:rPr lang="en-US" sz="1600" dirty="0" err="1" smtClean="0">
                <a:latin typeface="Garamond"/>
                <a:cs typeface="Garamond"/>
              </a:rPr>
              <a:t>ppbv</a:t>
            </a:r>
            <a:r>
              <a:rPr lang="en-US" sz="1600" dirty="0" smtClean="0">
                <a:latin typeface="Garamond"/>
                <a:cs typeface="Garamond"/>
              </a:rPr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62719" y="3297821"/>
            <a:ext cx="456939" cy="29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/>
                <a:cs typeface="Garamond"/>
              </a:rPr>
              <a:t>0.01</a:t>
            </a:r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74854" y="3297821"/>
            <a:ext cx="375259" cy="29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/>
                <a:cs typeface="Garamond"/>
              </a:rPr>
              <a:t>0.1</a:t>
            </a:r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10539" y="3297821"/>
            <a:ext cx="248231" cy="29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/>
                <a:cs typeface="Garamond"/>
              </a:rPr>
              <a:t>1</a:t>
            </a:r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66109" y="3297821"/>
            <a:ext cx="329910" cy="29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/>
                <a:cs typeface="Garamond"/>
              </a:rPr>
              <a:t>10</a:t>
            </a:r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52077" y="3548761"/>
            <a:ext cx="1209947" cy="328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Garamond"/>
                <a:cs typeface="Garamond"/>
              </a:rPr>
              <a:t>Shape Profile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369421" y="3297821"/>
            <a:ext cx="375259" cy="29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/>
                <a:cs typeface="Garamond"/>
              </a:rPr>
              <a:t>0.1</a:t>
            </a:r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93453" y="3297821"/>
            <a:ext cx="387937" cy="29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/>
                <a:cs typeface="Garamond"/>
              </a:rPr>
              <a:t>0.2</a:t>
            </a:r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89295" y="3297821"/>
            <a:ext cx="268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aramond"/>
                <a:cs typeface="Garamond"/>
              </a:rPr>
              <a:t>0</a:t>
            </a:r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2964850" y="2282881"/>
            <a:ext cx="16637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Garamond"/>
                <a:cs typeface="Garamond"/>
              </a:rPr>
              <a:t>Altitude above ground level (km)</a:t>
            </a:r>
          </a:p>
        </p:txBody>
      </p:sp>
    </p:spTree>
    <p:extLst>
      <p:ext uri="{BB962C8B-B14F-4D97-AF65-F5344CB8AC3E}">
        <p14:creationId xmlns:p14="http://schemas.microsoft.com/office/powerpoint/2010/main" val="35917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</TotalTime>
  <Words>849</Words>
  <Application>Microsoft Macintosh PowerPoint</Application>
  <PresentationFormat>On-screen Show (4:3)</PresentationFormat>
  <Paragraphs>111</Paragraphs>
  <Slides>11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Equation</vt:lpstr>
      <vt:lpstr>Simple chemistry gone wrong: uncertainty in NO-NO2 cycling in the upper troposphere  and the implications for air quality</vt:lpstr>
      <vt:lpstr>SEAC4RS aircraft campaign during August-September 2013 provided detailed observations of O3-NOx-VOC chemistry</vt:lpstr>
      <vt:lpstr>Observations show elevated NOx concentrations in the upper troposphere mostly present as NO</vt:lpstr>
      <vt:lpstr>Conversion of NO to NO2 balances only half of NO2 photolysis</vt:lpstr>
      <vt:lpstr>Underestimate of NO/NO2 ratio cannot be explained by errors in GEOS-Chem radical concentrations </vt:lpstr>
      <vt:lpstr>Uncertainties in NO2 photolysis and the NO+O3 reaction rate are major sources of errors in tropospheric chemistry models </vt:lpstr>
      <vt:lpstr>Increasing NO+O3 reaction rate combined with decreasing JNO2 closes NO-NO2 budget</vt:lpstr>
      <vt:lpstr>Correction of the NO/NO2 ratio results in large decreases in  O3 throughout the troposphere in the Southeast US</vt:lpstr>
      <vt:lpstr>Satellite measurements of NO2 are particularly sensitive to abundance in the upper troposphere  </vt:lpstr>
      <vt:lpstr>Model underestimates of upper tropospheric NO2 cause positive bias in tropospheric NO2 column retrievals from satellites  </vt:lpstr>
      <vt:lpstr>Conclusions and implications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Silvern</dc:creator>
  <cp:lastModifiedBy>Rachel Silvern</cp:lastModifiedBy>
  <cp:revision>186</cp:revision>
  <dcterms:created xsi:type="dcterms:W3CDTF">2017-10-10T17:53:44Z</dcterms:created>
  <dcterms:modified xsi:type="dcterms:W3CDTF">2017-10-23T02:07:15Z</dcterms:modified>
</cp:coreProperties>
</file>