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88" r:id="rId6"/>
    <p:sldId id="257" r:id="rId7"/>
    <p:sldId id="275" r:id="rId8"/>
    <p:sldId id="276" r:id="rId9"/>
    <p:sldId id="277" r:id="rId10"/>
    <p:sldId id="284" r:id="rId11"/>
    <p:sldId id="279" r:id="rId12"/>
    <p:sldId id="280" r:id="rId13"/>
    <p:sldId id="285" r:id="rId14"/>
    <p:sldId id="282" r:id="rId15"/>
    <p:sldId id="286" r:id="rId16"/>
    <p:sldId id="281" r:id="rId17"/>
    <p:sldId id="287" r:id="rId18"/>
    <p:sldId id="274" r:id="rId19"/>
    <p:sldId id="28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plan, Ozge" initials="KO" lastIdx="8" clrIdx="0">
    <p:extLst/>
  </p:cmAuthor>
  <p:cmAuthor id="2" name="Shi, Wenjing" initials="SW"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CF8"/>
    <a:srgbClr val="C00E9E"/>
    <a:srgbClr val="0C07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2" autoAdjust="0"/>
  </p:normalViewPr>
  <p:slideViewPr>
    <p:cSldViewPr>
      <p:cViewPr varScale="1">
        <p:scale>
          <a:sx n="91" d="100"/>
          <a:sy n="91" d="100"/>
        </p:scale>
        <p:origin x="-648" y="-1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loughli\AppData\Local\Microsoft\Windows\INetCache\Content.Outlook\8612PDF8\updated%20figur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loughli\AppData\Local\Microsoft\Windows\INetCache\Content.Outlook\8612PDF8\updated%20figures.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dloughli\AppData\Local\Microsoft\Windows\INetCache\Content.Outlook\8612PDF8\updated%20figures.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dloughli\AppData\Local\Microsoft\Windows\INetCache\Content.Outlook\8612PDF8\updated%20figu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wshi\Desktop\PAPER\0224\figure%20and%20tables\figure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wshi\Desktop\PAPER\0224\figure%20and%20tables\figure1.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dloughli\AppData\Local\Microsoft\Windows\INetCache\Content.Outlook\8612PDF8\updated%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dloughli\AppData\Local\Microsoft\Windows\INetCache\Content.Outlook\8612PDF8\updated%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a.ad.epa.gov\ord\RTP\Users\R-Z\wshi\Net%20MyDocuments\PAPER\Applied%20Energy%20Review_0811\figures&amp;XML\figures\Excel\updated%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loughli\AppData\Local\Microsoft\Windows\INetCache\Content.Outlook\8612PDF8\updated%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dloughli\AppData\Local\Microsoft\Windows\INetCache\Content.Outlook\8612PDF8\updated%20figure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dloughli\AppData\Local\Microsoft\Windows\INetCache\Content.Outlook\8612PDF8\updated%20figur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wshi\Desktop\PAPER\0224\figure%20and%20tables\figure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wshi\Desktop\PAPER\0224\figure%20and%20tables\figur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Calibri"/>
                <a:ea typeface="Calibri"/>
                <a:cs typeface="Calibri"/>
              </a:defRPr>
            </a:pPr>
            <a:r>
              <a:rPr lang="en-US" sz="1800" b="0" i="0" baseline="0" dirty="0">
                <a:effectLst/>
              </a:rPr>
              <a:t>NO</a:t>
            </a:r>
            <a:r>
              <a:rPr lang="en-US" sz="1800" b="0" i="0" baseline="-25000" dirty="0">
                <a:effectLst/>
              </a:rPr>
              <a:t>X</a:t>
            </a:r>
            <a:r>
              <a:rPr lang="en-US" sz="1800" b="0" i="0" baseline="0" dirty="0">
                <a:effectLst/>
              </a:rPr>
              <a:t> </a:t>
            </a:r>
            <a:endParaRPr lang="en-US" sz="1800" dirty="0">
              <a:effectLst/>
            </a:endParaRPr>
          </a:p>
        </c:rich>
      </c:tx>
      <c:layout>
        <c:manualLayout>
          <c:xMode val="edge"/>
          <c:yMode val="edge"/>
          <c:x val="0.500703922426363"/>
          <c:y val="0.0311363019277763"/>
        </c:manualLayout>
      </c:layout>
      <c:overlay val="0"/>
    </c:title>
    <c:autoTitleDeleted val="0"/>
    <c:plotArea>
      <c:layout>
        <c:manualLayout>
          <c:layoutTarget val="inner"/>
          <c:xMode val="edge"/>
          <c:yMode val="edge"/>
          <c:x val="0.238719378827647"/>
          <c:y val="0.0252020997375328"/>
          <c:w val="0.686280621172354"/>
          <c:h val="0.911141808352197"/>
        </c:manualLayout>
      </c:layout>
      <c:scatterChart>
        <c:scatterStyle val="lineMarker"/>
        <c:varyColors val="0"/>
        <c:ser>
          <c:idx val="0"/>
          <c:order val="0"/>
          <c:tx>
            <c:strRef>
              <c:f>'Fig2'!$A$11</c:f>
              <c:strCache>
                <c:ptCount val="1"/>
                <c:pt idx="0">
                  <c:v>GCAM-USA total emissions</c:v>
                </c:pt>
              </c:strCache>
            </c:strRef>
          </c:tx>
          <c:spPr>
            <a:ln>
              <a:solidFill>
                <a:schemeClr val="tx1"/>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'Fig2'!$B$11:$J$11</c:f>
              <c:numCache>
                <c:formatCode>0</c:formatCode>
                <c:ptCount val="9"/>
                <c:pt idx="0">
                  <c:v>10354.09375052287</c:v>
                </c:pt>
                <c:pt idx="1">
                  <c:v>8111.236081747506</c:v>
                </c:pt>
                <c:pt idx="2">
                  <c:v>7139.932509415612</c:v>
                </c:pt>
                <c:pt idx="3">
                  <c:v>6237.092998843119</c:v>
                </c:pt>
                <c:pt idx="4">
                  <c:v>5486.17880667313</c:v>
                </c:pt>
                <c:pt idx="5">
                  <c:v>5281.000082227112</c:v>
                </c:pt>
                <c:pt idx="6">
                  <c:v>5214.102596348472</c:v>
                </c:pt>
                <c:pt idx="7">
                  <c:v>5102.649458908844</c:v>
                </c:pt>
                <c:pt idx="8">
                  <c:v>5115.034432328366</c:v>
                </c:pt>
              </c:numCache>
            </c:numRef>
          </c:yVal>
          <c:smooth val="0"/>
          <c:extLst xmlns:c16r2="http://schemas.microsoft.com/office/drawing/2015/06/chart">
            <c:ext xmlns:c16="http://schemas.microsoft.com/office/drawing/2014/chart" uri="{C3380CC4-5D6E-409C-BE32-E72D297353CC}">
              <c16:uniqueId val="{00000000-84B0-42E8-A58F-D60339D9E051}"/>
            </c:ext>
          </c:extLst>
        </c:ser>
        <c:ser>
          <c:idx val="1"/>
          <c:order val="1"/>
          <c:tx>
            <c:strRef>
              <c:f>'Fig2'!$A$20</c:f>
              <c:strCache>
                <c:ptCount val="1"/>
                <c:pt idx="0">
                  <c:v>Inventory total emissions</c:v>
                </c:pt>
              </c:strCache>
            </c:strRef>
          </c:tx>
          <c:spPr>
            <a:ln w="19050">
              <a:noFill/>
            </a:ln>
          </c:spPr>
          <c:marker>
            <c:symbol val="square"/>
            <c:size val="6"/>
            <c:spPr>
              <a:solidFill>
                <a:srgbClr val="FF0000"/>
              </a:solidFill>
              <a:ln>
                <a:noFill/>
              </a:ln>
            </c:spPr>
          </c:marker>
          <c:xVal>
            <c:numRef>
              <c:f>'Fig2'!$B$13:$D$13</c:f>
              <c:numCache>
                <c:formatCode>General</c:formatCode>
                <c:ptCount val="3"/>
                <c:pt idx="0">
                  <c:v>2011.0</c:v>
                </c:pt>
                <c:pt idx="1">
                  <c:v>2017.0</c:v>
                </c:pt>
                <c:pt idx="2">
                  <c:v>2025.0</c:v>
                </c:pt>
              </c:numCache>
            </c:numRef>
          </c:xVal>
          <c:yVal>
            <c:numRef>
              <c:f>'Fig2'!$B$20:$D$20</c:f>
              <c:numCache>
                <c:formatCode>0</c:formatCode>
                <c:ptCount val="3"/>
                <c:pt idx="0">
                  <c:v>10080.49309014092</c:v>
                </c:pt>
                <c:pt idx="1">
                  <c:v>7173.68075499776</c:v>
                </c:pt>
                <c:pt idx="2">
                  <c:v>5792.722525856788</c:v>
                </c:pt>
              </c:numCache>
            </c:numRef>
          </c:yVal>
          <c:smooth val="0"/>
          <c:extLst xmlns:c16r2="http://schemas.microsoft.com/office/drawing/2015/06/chart">
            <c:ext xmlns:c16="http://schemas.microsoft.com/office/drawing/2014/chart" uri="{C3380CC4-5D6E-409C-BE32-E72D297353CC}">
              <c16:uniqueId val="{00000001-84B0-42E8-A58F-D60339D9E051}"/>
            </c:ext>
          </c:extLst>
        </c:ser>
        <c:ser>
          <c:idx val="2"/>
          <c:order val="2"/>
          <c:tx>
            <c:strRef>
              <c:f>'Fig1'!$A$20</c:f>
              <c:strCache>
                <c:ptCount val="1"/>
                <c:pt idx="0">
                  <c:v>GCAM total emissions</c:v>
                </c:pt>
              </c:strCache>
            </c:strRef>
          </c:tx>
          <c:spPr>
            <a:ln>
              <a:solidFill>
                <a:schemeClr val="tx1"/>
              </a:solidFill>
              <a:prstDash val="dash"/>
            </a:ln>
          </c:spPr>
          <c:marker>
            <c:symbol val="none"/>
          </c:marker>
          <c:xVal>
            <c:numRef>
              <c:f>'Fig1'!$B$13:$J$13</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'Fig1'!$B$20:$J$20</c:f>
              <c:numCache>
                <c:formatCode>0</c:formatCode>
                <c:ptCount val="9"/>
                <c:pt idx="0">
                  <c:v>12839.646447</c:v>
                </c:pt>
                <c:pt idx="1">
                  <c:v>8403.326381503899</c:v>
                </c:pt>
                <c:pt idx="2">
                  <c:v>6359.41086979519</c:v>
                </c:pt>
                <c:pt idx="3">
                  <c:v>5177.276514822399</c:v>
                </c:pt>
                <c:pt idx="4">
                  <c:v>4400.04690892166</c:v>
                </c:pt>
                <c:pt idx="5">
                  <c:v>3848.828988609679</c:v>
                </c:pt>
                <c:pt idx="6">
                  <c:v>3437.5971887</c:v>
                </c:pt>
                <c:pt idx="7">
                  <c:v>3135.29151649999</c:v>
                </c:pt>
                <c:pt idx="8">
                  <c:v>2859.009843109997</c:v>
                </c:pt>
              </c:numCache>
            </c:numRef>
          </c:yVal>
          <c:smooth val="0"/>
          <c:extLst xmlns:c16r2="http://schemas.microsoft.com/office/drawing/2015/06/chart">
            <c:ext xmlns:c16="http://schemas.microsoft.com/office/drawing/2014/chart" uri="{C3380CC4-5D6E-409C-BE32-E72D297353CC}">
              <c16:uniqueId val="{00000002-84B0-42E8-A58F-D60339D9E051}"/>
            </c:ext>
          </c:extLst>
        </c:ser>
        <c:dLbls>
          <c:showLegendKey val="0"/>
          <c:showVal val="0"/>
          <c:showCatName val="0"/>
          <c:showSerName val="0"/>
          <c:showPercent val="0"/>
          <c:showBubbleSize val="0"/>
        </c:dLbls>
        <c:axId val="-2125943992"/>
        <c:axId val="-2125940568"/>
      </c:scatterChart>
      <c:valAx>
        <c:axId val="-2125943992"/>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spPr>
          <a:ln>
            <a:solidFill>
              <a:schemeClr val="tx1"/>
            </a:solidFill>
          </a:ln>
        </c:spPr>
        <c:txPr>
          <a:bodyPr rot="0" vert="horz"/>
          <a:lstStyle/>
          <a:p>
            <a:pPr>
              <a:defRPr sz="1100"/>
            </a:pPr>
            <a:endParaRPr lang="en-US"/>
          </a:p>
        </c:txPr>
        <c:crossAx val="-2125940568"/>
        <c:crosses val="autoZero"/>
        <c:crossBetween val="midCat"/>
      </c:valAx>
      <c:valAx>
        <c:axId val="-2125940568"/>
        <c:scaling>
          <c:orientation val="minMax"/>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spPr>
          <a:ln>
            <a:solidFill>
              <a:schemeClr val="tx1"/>
            </a:solidFill>
          </a:ln>
        </c:spPr>
        <c:txPr>
          <a:bodyPr rot="0" vert="horz"/>
          <a:lstStyle/>
          <a:p>
            <a:pPr>
              <a:defRPr sz="1100" b="0" i="0" u="none" strike="noStrike" baseline="0">
                <a:solidFill>
                  <a:srgbClr val="000000"/>
                </a:solidFill>
                <a:latin typeface="Calibri"/>
                <a:ea typeface="Calibri"/>
                <a:cs typeface="Calibri"/>
              </a:defRPr>
            </a:pPr>
            <a:endParaRPr lang="en-US"/>
          </a:p>
        </c:txPr>
        <c:crossAx val="-2125943992"/>
        <c:crosses val="autoZero"/>
        <c:crossBetween val="midCat"/>
        <c:majorUnit val="300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rgbClr val="000000"/>
                </a:solidFill>
                <a:latin typeface="Calibri"/>
                <a:ea typeface="Calibri"/>
                <a:cs typeface="Calibri"/>
              </a:defRPr>
            </a:pPr>
            <a:r>
              <a:rPr lang="en-US" sz="1500" dirty="0"/>
              <a:t>GCAM-USA </a:t>
            </a:r>
            <a:r>
              <a:rPr lang="en-US" sz="1500" b="0" i="0" baseline="0" dirty="0">
                <a:effectLst/>
              </a:rPr>
              <a:t>NO</a:t>
            </a:r>
            <a:r>
              <a:rPr lang="en-US" sz="1500" b="0" i="0" baseline="-25000" dirty="0">
                <a:effectLst/>
              </a:rPr>
              <a:t>X</a:t>
            </a:r>
            <a:endParaRPr lang="en-US" sz="1500" dirty="0">
              <a:effectLst/>
            </a:endParaRPr>
          </a:p>
        </c:rich>
      </c:tx>
      <c:layout>
        <c:manualLayout>
          <c:xMode val="edge"/>
          <c:yMode val="edge"/>
          <c:x val="0.326602508019831"/>
          <c:y val="0.0366867891513561"/>
        </c:manualLayout>
      </c:layout>
      <c:overlay val="0"/>
    </c:title>
    <c:autoTitleDeleted val="0"/>
    <c:plotArea>
      <c:layout>
        <c:manualLayout>
          <c:layoutTarget val="inner"/>
          <c:xMode val="edge"/>
          <c:yMode val="edge"/>
          <c:x val="0.222253937007874"/>
          <c:y val="0.0252020997375328"/>
          <c:w val="0.698347914843978"/>
          <c:h val="0.911141808352197"/>
        </c:manualLayout>
      </c:layout>
      <c:scatterChart>
        <c:scatterStyle val="lineMarker"/>
        <c:varyColors val="0"/>
        <c:ser>
          <c:idx val="12"/>
          <c:order val="0"/>
          <c:tx>
            <c:strRef>
              <c:f>'Fig2'!$A$8</c:f>
              <c:strCache>
                <c:ptCount val="1"/>
                <c:pt idx="0">
                  <c:v>light duty vehicles gcam</c:v>
                </c:pt>
              </c:strCache>
            </c:strRef>
          </c:tx>
          <c:spPr>
            <a:ln>
              <a:solidFill>
                <a:schemeClr val="bg1">
                  <a:lumMod val="75000"/>
                </a:schemeClr>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'Fig2'!$B$8:$J$8</c:f>
              <c:numCache>
                <c:formatCode>0</c:formatCode>
                <c:ptCount val="9"/>
                <c:pt idx="0">
                  <c:v>2356.459975369999</c:v>
                </c:pt>
                <c:pt idx="1">
                  <c:v>1673.549869484</c:v>
                </c:pt>
                <c:pt idx="2">
                  <c:v>1099.711585673</c:v>
                </c:pt>
                <c:pt idx="3">
                  <c:v>619.5440911021994</c:v>
                </c:pt>
                <c:pt idx="4">
                  <c:v>241.2978548688996</c:v>
                </c:pt>
                <c:pt idx="5">
                  <c:v>198.1735587081997</c:v>
                </c:pt>
                <c:pt idx="6">
                  <c:v>177.1611733393998</c:v>
                </c:pt>
                <c:pt idx="7">
                  <c:v>177.5515790652999</c:v>
                </c:pt>
                <c:pt idx="8">
                  <c:v>183.9980967408998</c:v>
                </c:pt>
              </c:numCache>
            </c:numRef>
          </c:yVal>
          <c:smooth val="0"/>
          <c:extLst xmlns:c16r2="http://schemas.microsoft.com/office/drawing/2015/06/chart">
            <c:ext xmlns:c16="http://schemas.microsoft.com/office/drawing/2014/chart" uri="{C3380CC4-5D6E-409C-BE32-E72D297353CC}">
              <c16:uniqueId val="{00000000-DC89-4180-9F87-8E8648C3D200}"/>
            </c:ext>
          </c:extLst>
        </c:ser>
        <c:ser>
          <c:idx val="14"/>
          <c:order val="1"/>
          <c:tx>
            <c:strRef>
              <c:f>'Fig2'!$A$9</c:f>
              <c:strCache>
                <c:ptCount val="1"/>
                <c:pt idx="0">
                  <c:v>heavy duty vehicles gcam</c:v>
                </c:pt>
              </c:strCache>
            </c:strRef>
          </c:tx>
          <c:spPr>
            <a:ln>
              <a:solidFill>
                <a:srgbClr val="7030A0"/>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'Fig2'!$B$9:$J$9</c:f>
              <c:numCache>
                <c:formatCode>0</c:formatCode>
                <c:ptCount val="9"/>
                <c:pt idx="0">
                  <c:v>2632.223174243001</c:v>
                </c:pt>
                <c:pt idx="1">
                  <c:v>1594.768398359998</c:v>
                </c:pt>
                <c:pt idx="2">
                  <c:v>1344.122697589999</c:v>
                </c:pt>
                <c:pt idx="3">
                  <c:v>1041.719999149999</c:v>
                </c:pt>
                <c:pt idx="4">
                  <c:v>843.6314905899992</c:v>
                </c:pt>
                <c:pt idx="5">
                  <c:v>848.8020796999995</c:v>
                </c:pt>
                <c:pt idx="6">
                  <c:v>886.1953133999993</c:v>
                </c:pt>
                <c:pt idx="7">
                  <c:v>923.9978782699995</c:v>
                </c:pt>
                <c:pt idx="8">
                  <c:v>992.1067253599996</c:v>
                </c:pt>
              </c:numCache>
            </c:numRef>
          </c:yVal>
          <c:smooth val="0"/>
          <c:extLst xmlns:c16r2="http://schemas.microsoft.com/office/drawing/2015/06/chart">
            <c:ext xmlns:c16="http://schemas.microsoft.com/office/drawing/2014/chart" uri="{C3380CC4-5D6E-409C-BE32-E72D297353CC}">
              <c16:uniqueId val="{00000001-DC89-4180-9F87-8E8648C3D200}"/>
            </c:ext>
          </c:extLst>
        </c:ser>
        <c:ser>
          <c:idx val="16"/>
          <c:order val="2"/>
          <c:tx>
            <c:strRef>
              <c:f>'Fig2'!$A$10</c:f>
              <c:strCache>
                <c:ptCount val="1"/>
                <c:pt idx="0">
                  <c:v>off-highway gcam</c:v>
                </c:pt>
              </c:strCache>
            </c:strRef>
          </c:tx>
          <c:spPr>
            <a:ln>
              <a:solidFill>
                <a:srgbClr val="C00000"/>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'Fig2'!$B$10:$J$10</c:f>
              <c:numCache>
                <c:formatCode>0</c:formatCode>
                <c:ptCount val="9"/>
                <c:pt idx="0">
                  <c:v>1271.457668825001</c:v>
                </c:pt>
                <c:pt idx="1">
                  <c:v>1205.60479103</c:v>
                </c:pt>
                <c:pt idx="2">
                  <c:v>1084.38856046</c:v>
                </c:pt>
                <c:pt idx="3">
                  <c:v>914.1781907599998</c:v>
                </c:pt>
                <c:pt idx="4">
                  <c:v>771.31811256</c:v>
                </c:pt>
                <c:pt idx="5">
                  <c:v>629.27118768</c:v>
                </c:pt>
                <c:pt idx="6">
                  <c:v>520.49603632</c:v>
                </c:pt>
                <c:pt idx="7">
                  <c:v>472.17301094</c:v>
                </c:pt>
                <c:pt idx="8">
                  <c:v>445.103230785</c:v>
                </c:pt>
              </c:numCache>
            </c:numRef>
          </c:yVal>
          <c:smooth val="0"/>
          <c:extLst xmlns:c16r2="http://schemas.microsoft.com/office/drawing/2015/06/chart">
            <c:ext xmlns:c16="http://schemas.microsoft.com/office/drawing/2014/chart" uri="{C3380CC4-5D6E-409C-BE32-E72D297353CC}">
              <c16:uniqueId val="{00000002-DC89-4180-9F87-8E8648C3D200}"/>
            </c:ext>
          </c:extLst>
        </c:ser>
        <c:ser>
          <c:idx val="6"/>
          <c:order val="3"/>
          <c:tx>
            <c:strRef>
              <c:f>'Fig2'!$A$19</c:f>
              <c:strCache>
                <c:ptCount val="1"/>
                <c:pt idx="0">
                  <c:v>off-highway</c:v>
                </c:pt>
              </c:strCache>
            </c:strRef>
          </c:tx>
          <c:spPr>
            <a:ln w="25400">
              <a:noFill/>
            </a:ln>
          </c:spPr>
          <c:marker>
            <c:symbol val="square"/>
            <c:size val="6"/>
            <c:spPr>
              <a:solidFill>
                <a:srgbClr val="C00000"/>
              </a:solidFill>
              <a:ln>
                <a:noFill/>
              </a:ln>
            </c:spPr>
          </c:marker>
          <c:xVal>
            <c:numRef>
              <c:f>'Fig2'!$B$13:$D$13</c:f>
              <c:numCache>
                <c:formatCode>General</c:formatCode>
                <c:ptCount val="3"/>
                <c:pt idx="0">
                  <c:v>2011.0</c:v>
                </c:pt>
                <c:pt idx="1">
                  <c:v>2017.0</c:v>
                </c:pt>
                <c:pt idx="2">
                  <c:v>2025.0</c:v>
                </c:pt>
              </c:numCache>
            </c:numRef>
          </c:xVal>
          <c:yVal>
            <c:numRef>
              <c:f>'Fig2'!$B$19:$D$19</c:f>
              <c:numCache>
                <c:formatCode>0</c:formatCode>
                <c:ptCount val="3"/>
                <c:pt idx="0">
                  <c:v>1295.714730027085</c:v>
                </c:pt>
                <c:pt idx="1">
                  <c:v>1114.633512962835</c:v>
                </c:pt>
                <c:pt idx="2">
                  <c:v>891.5562813058837</c:v>
                </c:pt>
              </c:numCache>
            </c:numRef>
          </c:yVal>
          <c:smooth val="0"/>
          <c:extLst xmlns:c16r2="http://schemas.microsoft.com/office/drawing/2015/06/chart">
            <c:ext xmlns:c16="http://schemas.microsoft.com/office/drawing/2014/chart" uri="{C3380CC4-5D6E-409C-BE32-E72D297353CC}">
              <c16:uniqueId val="{00000003-DC89-4180-9F87-8E8648C3D200}"/>
            </c:ext>
          </c:extLst>
        </c:ser>
        <c:ser>
          <c:idx val="7"/>
          <c:order val="4"/>
          <c:tx>
            <c:strRef>
              <c:f>'Fig2'!$A$17</c:f>
              <c:strCache>
                <c:ptCount val="1"/>
                <c:pt idx="0">
                  <c:v>light duty vehicles</c:v>
                </c:pt>
              </c:strCache>
            </c:strRef>
          </c:tx>
          <c:spPr>
            <a:ln w="19050">
              <a:noFill/>
            </a:ln>
          </c:spPr>
          <c:marker>
            <c:symbol val="square"/>
            <c:size val="6"/>
            <c:spPr>
              <a:solidFill>
                <a:schemeClr val="bg1">
                  <a:lumMod val="75000"/>
                </a:schemeClr>
              </a:solidFill>
              <a:ln>
                <a:noFill/>
              </a:ln>
            </c:spPr>
          </c:marker>
          <c:xVal>
            <c:numRef>
              <c:f>'Fig2'!$B$13:$D$13</c:f>
              <c:numCache>
                <c:formatCode>General</c:formatCode>
                <c:ptCount val="3"/>
                <c:pt idx="0">
                  <c:v>2011.0</c:v>
                </c:pt>
                <c:pt idx="1">
                  <c:v>2017.0</c:v>
                </c:pt>
                <c:pt idx="2">
                  <c:v>2025.0</c:v>
                </c:pt>
              </c:numCache>
            </c:numRef>
          </c:xVal>
          <c:yVal>
            <c:numRef>
              <c:f>'Fig2'!$B$17:$D$17</c:f>
              <c:numCache>
                <c:formatCode>0</c:formatCode>
                <c:ptCount val="3"/>
                <c:pt idx="0">
                  <c:v>2325.756849416735</c:v>
                </c:pt>
                <c:pt idx="1">
                  <c:v>1053.101526505865</c:v>
                </c:pt>
                <c:pt idx="2">
                  <c:v>513.2747525856965</c:v>
                </c:pt>
              </c:numCache>
            </c:numRef>
          </c:yVal>
          <c:smooth val="0"/>
          <c:extLst xmlns:c16r2="http://schemas.microsoft.com/office/drawing/2015/06/chart">
            <c:ext xmlns:c16="http://schemas.microsoft.com/office/drawing/2014/chart" uri="{C3380CC4-5D6E-409C-BE32-E72D297353CC}">
              <c16:uniqueId val="{00000004-DC89-4180-9F87-8E8648C3D200}"/>
            </c:ext>
          </c:extLst>
        </c:ser>
        <c:ser>
          <c:idx val="8"/>
          <c:order val="5"/>
          <c:tx>
            <c:strRef>
              <c:f>'Fig2'!$A$18</c:f>
              <c:strCache>
                <c:ptCount val="1"/>
                <c:pt idx="0">
                  <c:v>heavy duty vehicles</c:v>
                </c:pt>
              </c:strCache>
            </c:strRef>
          </c:tx>
          <c:spPr>
            <a:ln w="25400">
              <a:noFill/>
            </a:ln>
          </c:spPr>
          <c:marker>
            <c:symbol val="square"/>
            <c:size val="6"/>
            <c:spPr>
              <a:solidFill>
                <a:srgbClr val="7030A0"/>
              </a:solidFill>
              <a:ln>
                <a:noFill/>
              </a:ln>
            </c:spPr>
          </c:marker>
          <c:xVal>
            <c:numRef>
              <c:f>'Fig2'!$B$13:$D$13</c:f>
              <c:numCache>
                <c:formatCode>General</c:formatCode>
                <c:ptCount val="3"/>
                <c:pt idx="0">
                  <c:v>2011.0</c:v>
                </c:pt>
                <c:pt idx="1">
                  <c:v>2017.0</c:v>
                </c:pt>
                <c:pt idx="2">
                  <c:v>2025.0</c:v>
                </c:pt>
              </c:numCache>
            </c:numRef>
          </c:xVal>
          <c:yVal>
            <c:numRef>
              <c:f>'Fig2'!$B$18:$D$18</c:f>
              <c:numCache>
                <c:formatCode>0</c:formatCode>
                <c:ptCount val="3"/>
                <c:pt idx="0">
                  <c:v>2362.052902881816</c:v>
                </c:pt>
                <c:pt idx="1">
                  <c:v>1533.766828463648</c:v>
                </c:pt>
                <c:pt idx="2">
                  <c:v>875.7791174226018</c:v>
                </c:pt>
              </c:numCache>
            </c:numRef>
          </c:yVal>
          <c:smooth val="0"/>
          <c:extLst xmlns:c16r2="http://schemas.microsoft.com/office/drawing/2015/06/chart">
            <c:ext xmlns:c16="http://schemas.microsoft.com/office/drawing/2014/chart" uri="{C3380CC4-5D6E-409C-BE32-E72D297353CC}">
              <c16:uniqueId val="{00000005-DC89-4180-9F87-8E8648C3D200}"/>
            </c:ext>
          </c:extLst>
        </c:ser>
        <c:dLbls>
          <c:showLegendKey val="0"/>
          <c:showVal val="0"/>
          <c:showCatName val="0"/>
          <c:showSerName val="0"/>
          <c:showPercent val="0"/>
          <c:showBubbleSize val="0"/>
        </c:dLbls>
        <c:axId val="-2125604536"/>
        <c:axId val="-2125598888"/>
      </c:scatterChart>
      <c:valAx>
        <c:axId val="-2125604536"/>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a:pPr>
            <a:endParaRPr lang="en-US"/>
          </a:p>
        </c:txPr>
        <c:crossAx val="-2125598888"/>
        <c:crosses val="autoZero"/>
        <c:crossBetween val="midCat"/>
      </c:valAx>
      <c:valAx>
        <c:axId val="-2125598888"/>
        <c:scaling>
          <c:orientation val="minMax"/>
          <c:max val="3000.0"/>
        </c:scaling>
        <c:delete val="0"/>
        <c:axPos val="l"/>
        <c:majorGridlines>
          <c:spPr>
            <a:ln>
              <a:solidFill>
                <a:schemeClr val="bg1">
                  <a:lumMod val="85000"/>
                </a:schemeClr>
              </a:solidFill>
            </a:ln>
          </c:spPr>
        </c:majorGridlines>
        <c:title>
          <c:tx>
            <c:rich>
              <a:bodyPr/>
              <a:lstStyle/>
              <a:p>
                <a:pPr>
                  <a:defRPr/>
                </a:pPr>
                <a:r>
                  <a:rPr lang="en-US" dirty="0"/>
                  <a:t>Kilotons</a:t>
                </a:r>
              </a:p>
            </c:rich>
          </c:tx>
          <c:layout/>
          <c:overlay val="0"/>
        </c:title>
        <c:numFmt formatCode="0" sourceLinked="1"/>
        <c:majorTickMark val="out"/>
        <c:minorTickMark val="none"/>
        <c:tickLblPos val="nextTo"/>
        <c:txPr>
          <a:bodyPr rot="0" vert="horz"/>
          <a:lstStyle/>
          <a:p>
            <a:pPr>
              <a:defRPr/>
            </a:pPr>
            <a:endParaRPr lang="en-US"/>
          </a:p>
        </c:txPr>
        <c:crossAx val="-2125604536"/>
        <c:crosses val="autoZero"/>
        <c:crossBetween val="midCat"/>
        <c:majorUnit val="1000.0"/>
      </c:valAx>
      <c:spPr>
        <a:ln>
          <a:solidFill>
            <a:schemeClr val="tx1"/>
          </a:solidFill>
        </a:ln>
      </c:spPr>
    </c:plotArea>
    <c:plotVisOnly val="1"/>
    <c:dispBlanksAs val="gap"/>
    <c:showDLblsOverMax val="0"/>
  </c:chart>
  <c:spPr>
    <a:ln>
      <a:noFill/>
    </a:ln>
  </c:spPr>
  <c:txPr>
    <a:bodyPr/>
    <a:lstStyle/>
    <a:p>
      <a:pPr>
        <a:defRPr sz="11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n-US" sz="1500" dirty="0"/>
              <a:t>GCAM-USA </a:t>
            </a:r>
            <a:r>
              <a:rPr lang="en-US" sz="1500" b="0" i="0" baseline="0" dirty="0">
                <a:effectLst/>
              </a:rPr>
              <a:t>SO</a:t>
            </a:r>
            <a:r>
              <a:rPr lang="en-US" sz="1500" b="0" i="0" baseline="-25000" dirty="0">
                <a:effectLst/>
              </a:rPr>
              <a:t>2</a:t>
            </a:r>
            <a:endParaRPr lang="en-US" sz="1500" dirty="0">
              <a:effectLst/>
            </a:endParaRPr>
          </a:p>
        </c:rich>
      </c:tx>
      <c:layout>
        <c:manualLayout>
          <c:xMode val="edge"/>
          <c:yMode val="edge"/>
          <c:x val="0.319631087780694"/>
          <c:y val="0.0448630796150481"/>
        </c:manualLayout>
      </c:layout>
      <c:overlay val="0"/>
    </c:title>
    <c:autoTitleDeleted val="0"/>
    <c:plotArea>
      <c:layout>
        <c:manualLayout>
          <c:layoutTarget val="inner"/>
          <c:xMode val="edge"/>
          <c:yMode val="edge"/>
          <c:x val="0.177925051035287"/>
          <c:y val="0.0252020997375328"/>
          <c:w val="0.742676800816565"/>
          <c:h val="0.911141808352197"/>
        </c:manualLayout>
      </c:layout>
      <c:scatterChart>
        <c:scatterStyle val="lineMarker"/>
        <c:varyColors val="0"/>
        <c:ser>
          <c:idx val="12"/>
          <c:order val="0"/>
          <c:tx>
            <c:strRef>
              <c:f>'Fig2'!$N$8</c:f>
              <c:strCache>
                <c:ptCount val="1"/>
                <c:pt idx="0">
                  <c:v>light duty vehicles gcam</c:v>
                </c:pt>
              </c:strCache>
            </c:strRef>
          </c:tx>
          <c:spPr>
            <a:ln>
              <a:solidFill>
                <a:schemeClr val="bg1">
                  <a:lumMod val="75000"/>
                </a:schemeClr>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'Fig2'!$O$8:$W$8</c:f>
              <c:numCache>
                <c:formatCode>0</c:formatCode>
                <c:ptCount val="9"/>
                <c:pt idx="0">
                  <c:v>26.32846824320001</c:v>
                </c:pt>
                <c:pt idx="1">
                  <c:v>22.84172358022998</c:v>
                </c:pt>
                <c:pt idx="2">
                  <c:v>15.00321971424398</c:v>
                </c:pt>
                <c:pt idx="3">
                  <c:v>8.61727638360999</c:v>
                </c:pt>
                <c:pt idx="4">
                  <c:v>4.186683839407994</c:v>
                </c:pt>
                <c:pt idx="5">
                  <c:v>4.023683055663996</c:v>
                </c:pt>
                <c:pt idx="6">
                  <c:v>3.956189059223996</c:v>
                </c:pt>
                <c:pt idx="7">
                  <c:v>4.080356835959996</c:v>
                </c:pt>
                <c:pt idx="8">
                  <c:v>4.243356504605995</c:v>
                </c:pt>
              </c:numCache>
            </c:numRef>
          </c:yVal>
          <c:smooth val="0"/>
          <c:extLst xmlns:c16r2="http://schemas.microsoft.com/office/drawing/2015/06/chart">
            <c:ext xmlns:c16="http://schemas.microsoft.com/office/drawing/2014/chart" uri="{C3380CC4-5D6E-409C-BE32-E72D297353CC}">
              <c16:uniqueId val="{00000000-5186-454D-B56D-96E504C98550}"/>
            </c:ext>
          </c:extLst>
        </c:ser>
        <c:ser>
          <c:idx val="14"/>
          <c:order val="1"/>
          <c:tx>
            <c:strRef>
              <c:f>'Fig2'!$N$9</c:f>
              <c:strCache>
                <c:ptCount val="1"/>
                <c:pt idx="0">
                  <c:v>heavy duty vehicles gcam</c:v>
                </c:pt>
              </c:strCache>
            </c:strRef>
          </c:tx>
          <c:spPr>
            <a:ln>
              <a:solidFill>
                <a:srgbClr val="7030A0"/>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'Fig2'!$O$9:$W$9</c:f>
              <c:numCache>
                <c:formatCode>0</c:formatCode>
                <c:ptCount val="9"/>
                <c:pt idx="0">
                  <c:v>2.998247983736999</c:v>
                </c:pt>
                <c:pt idx="1">
                  <c:v>3.990425126259998</c:v>
                </c:pt>
                <c:pt idx="2">
                  <c:v>4.434114763399996</c:v>
                </c:pt>
                <c:pt idx="3">
                  <c:v>4.687138428999997</c:v>
                </c:pt>
                <c:pt idx="4">
                  <c:v>4.758321532699998</c:v>
                </c:pt>
                <c:pt idx="5">
                  <c:v>4.932814671699994</c:v>
                </c:pt>
                <c:pt idx="6">
                  <c:v>5.171432268999996</c:v>
                </c:pt>
                <c:pt idx="7">
                  <c:v>5.373114255199995</c:v>
                </c:pt>
                <c:pt idx="8">
                  <c:v>5.619463526699998</c:v>
                </c:pt>
              </c:numCache>
            </c:numRef>
          </c:yVal>
          <c:smooth val="0"/>
          <c:extLst xmlns:c16r2="http://schemas.microsoft.com/office/drawing/2015/06/chart">
            <c:ext xmlns:c16="http://schemas.microsoft.com/office/drawing/2014/chart" uri="{C3380CC4-5D6E-409C-BE32-E72D297353CC}">
              <c16:uniqueId val="{00000001-5186-454D-B56D-96E504C98550}"/>
            </c:ext>
          </c:extLst>
        </c:ser>
        <c:ser>
          <c:idx val="16"/>
          <c:order val="2"/>
          <c:tx>
            <c:strRef>
              <c:f>'Fig2'!$N$10</c:f>
              <c:strCache>
                <c:ptCount val="1"/>
                <c:pt idx="0">
                  <c:v>off-highway gcam</c:v>
                </c:pt>
              </c:strCache>
            </c:strRef>
          </c:tx>
          <c:spPr>
            <a:ln>
              <a:solidFill>
                <a:srgbClr val="C00000"/>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'Fig2'!$O$10:$W$10</c:f>
              <c:numCache>
                <c:formatCode>0</c:formatCode>
                <c:ptCount val="9"/>
                <c:pt idx="0">
                  <c:v>108.8103374845</c:v>
                </c:pt>
                <c:pt idx="1">
                  <c:v>22.62551994951999</c:v>
                </c:pt>
                <c:pt idx="2">
                  <c:v>24.15100497875</c:v>
                </c:pt>
                <c:pt idx="3">
                  <c:v>25.61032065411</c:v>
                </c:pt>
                <c:pt idx="4">
                  <c:v>27.02101085076</c:v>
                </c:pt>
                <c:pt idx="5">
                  <c:v>28.31761817699001</c:v>
                </c:pt>
                <c:pt idx="6">
                  <c:v>29.89592527428001</c:v>
                </c:pt>
                <c:pt idx="7">
                  <c:v>31.35248369642999</c:v>
                </c:pt>
                <c:pt idx="8">
                  <c:v>32.9541569872</c:v>
                </c:pt>
              </c:numCache>
            </c:numRef>
          </c:yVal>
          <c:smooth val="0"/>
          <c:extLst xmlns:c16r2="http://schemas.microsoft.com/office/drawing/2015/06/chart">
            <c:ext xmlns:c16="http://schemas.microsoft.com/office/drawing/2014/chart" uri="{C3380CC4-5D6E-409C-BE32-E72D297353CC}">
              <c16:uniqueId val="{00000002-5186-454D-B56D-96E504C98550}"/>
            </c:ext>
          </c:extLst>
        </c:ser>
        <c:ser>
          <c:idx val="6"/>
          <c:order val="3"/>
          <c:tx>
            <c:strRef>
              <c:f>'Fig2'!$N$19</c:f>
              <c:strCache>
                <c:ptCount val="1"/>
                <c:pt idx="0">
                  <c:v>off-highway</c:v>
                </c:pt>
              </c:strCache>
            </c:strRef>
          </c:tx>
          <c:spPr>
            <a:ln w="25400">
              <a:noFill/>
            </a:ln>
          </c:spPr>
          <c:marker>
            <c:symbol val="square"/>
            <c:size val="6"/>
            <c:spPr>
              <a:solidFill>
                <a:srgbClr val="C00000"/>
              </a:solidFill>
              <a:ln>
                <a:noFill/>
              </a:ln>
            </c:spPr>
          </c:marker>
          <c:xVal>
            <c:numRef>
              <c:f>'Fig2'!$O$13:$Q$13</c:f>
              <c:numCache>
                <c:formatCode>General</c:formatCode>
                <c:ptCount val="3"/>
                <c:pt idx="0">
                  <c:v>2011.0</c:v>
                </c:pt>
                <c:pt idx="1">
                  <c:v>2017.0</c:v>
                </c:pt>
                <c:pt idx="2">
                  <c:v>2025.0</c:v>
                </c:pt>
              </c:numCache>
            </c:numRef>
          </c:xVal>
          <c:yVal>
            <c:numRef>
              <c:f>'Fig2'!$O$19:$Q$19</c:f>
              <c:numCache>
                <c:formatCode>0</c:formatCode>
                <c:ptCount val="3"/>
                <c:pt idx="0">
                  <c:v>110.6444573217142</c:v>
                </c:pt>
                <c:pt idx="1">
                  <c:v>16.93988400768916</c:v>
                </c:pt>
                <c:pt idx="2">
                  <c:v>20.7290790067463</c:v>
                </c:pt>
              </c:numCache>
            </c:numRef>
          </c:yVal>
          <c:smooth val="0"/>
          <c:extLst xmlns:c16r2="http://schemas.microsoft.com/office/drawing/2015/06/chart">
            <c:ext xmlns:c16="http://schemas.microsoft.com/office/drawing/2014/chart" uri="{C3380CC4-5D6E-409C-BE32-E72D297353CC}">
              <c16:uniqueId val="{00000003-5186-454D-B56D-96E504C98550}"/>
            </c:ext>
          </c:extLst>
        </c:ser>
        <c:ser>
          <c:idx val="7"/>
          <c:order val="4"/>
          <c:tx>
            <c:strRef>
              <c:f>'Fig2'!$N$17</c:f>
              <c:strCache>
                <c:ptCount val="1"/>
                <c:pt idx="0">
                  <c:v>light duty vehicles</c:v>
                </c:pt>
              </c:strCache>
            </c:strRef>
          </c:tx>
          <c:spPr>
            <a:ln w="19050">
              <a:noFill/>
            </a:ln>
          </c:spPr>
          <c:marker>
            <c:symbol val="square"/>
            <c:size val="6"/>
            <c:spPr>
              <a:solidFill>
                <a:schemeClr val="bg1">
                  <a:lumMod val="75000"/>
                </a:schemeClr>
              </a:solidFill>
              <a:ln>
                <a:noFill/>
              </a:ln>
            </c:spPr>
          </c:marker>
          <c:xVal>
            <c:numRef>
              <c:f>'Fig2'!$O$13:$Q$13</c:f>
              <c:numCache>
                <c:formatCode>General</c:formatCode>
                <c:ptCount val="3"/>
                <c:pt idx="0">
                  <c:v>2011.0</c:v>
                </c:pt>
                <c:pt idx="1">
                  <c:v>2017.0</c:v>
                </c:pt>
                <c:pt idx="2">
                  <c:v>2025.0</c:v>
                </c:pt>
              </c:numCache>
            </c:numRef>
          </c:xVal>
          <c:yVal>
            <c:numRef>
              <c:f>'Fig2'!$O$17:$Q$17</c:f>
              <c:numCache>
                <c:formatCode>0</c:formatCode>
                <c:ptCount val="3"/>
                <c:pt idx="0">
                  <c:v>20.46535827353102</c:v>
                </c:pt>
                <c:pt idx="1">
                  <c:v>8.599160592579606</c:v>
                </c:pt>
                <c:pt idx="2">
                  <c:v>7.247667057470976</c:v>
                </c:pt>
              </c:numCache>
            </c:numRef>
          </c:yVal>
          <c:smooth val="0"/>
          <c:extLst xmlns:c16r2="http://schemas.microsoft.com/office/drawing/2015/06/chart">
            <c:ext xmlns:c16="http://schemas.microsoft.com/office/drawing/2014/chart" uri="{C3380CC4-5D6E-409C-BE32-E72D297353CC}">
              <c16:uniqueId val="{00000004-5186-454D-B56D-96E504C98550}"/>
            </c:ext>
          </c:extLst>
        </c:ser>
        <c:ser>
          <c:idx val="8"/>
          <c:order val="5"/>
          <c:tx>
            <c:strRef>
              <c:f>'Fig2'!$N$18</c:f>
              <c:strCache>
                <c:ptCount val="1"/>
                <c:pt idx="0">
                  <c:v>heavy duty vehicles</c:v>
                </c:pt>
              </c:strCache>
            </c:strRef>
          </c:tx>
          <c:spPr>
            <a:ln w="25400">
              <a:noFill/>
            </a:ln>
          </c:spPr>
          <c:marker>
            <c:symbol val="square"/>
            <c:size val="6"/>
            <c:spPr>
              <a:solidFill>
                <a:srgbClr val="7030A0"/>
              </a:solidFill>
              <a:ln>
                <a:noFill/>
              </a:ln>
            </c:spPr>
          </c:marker>
          <c:xVal>
            <c:numRef>
              <c:f>'Fig2'!$O$13:$Q$13</c:f>
              <c:numCache>
                <c:formatCode>General</c:formatCode>
                <c:ptCount val="3"/>
                <c:pt idx="0">
                  <c:v>2011.0</c:v>
                </c:pt>
                <c:pt idx="1">
                  <c:v>2017.0</c:v>
                </c:pt>
                <c:pt idx="2">
                  <c:v>2025.0</c:v>
                </c:pt>
              </c:numCache>
            </c:numRef>
          </c:xVal>
          <c:yVal>
            <c:numRef>
              <c:f>'Fig2'!$O$18:$Q$18</c:f>
              <c:numCache>
                <c:formatCode>0</c:formatCode>
                <c:ptCount val="3"/>
                <c:pt idx="0">
                  <c:v>3.227539216905677</c:v>
                </c:pt>
                <c:pt idx="1">
                  <c:v>3.375848063468134</c:v>
                </c:pt>
                <c:pt idx="2">
                  <c:v>3.648156116931053</c:v>
                </c:pt>
              </c:numCache>
            </c:numRef>
          </c:yVal>
          <c:smooth val="0"/>
          <c:extLst xmlns:c16r2="http://schemas.microsoft.com/office/drawing/2015/06/chart">
            <c:ext xmlns:c16="http://schemas.microsoft.com/office/drawing/2014/chart" uri="{C3380CC4-5D6E-409C-BE32-E72D297353CC}">
              <c16:uniqueId val="{00000005-5186-454D-B56D-96E504C98550}"/>
            </c:ext>
          </c:extLst>
        </c:ser>
        <c:dLbls>
          <c:showLegendKey val="0"/>
          <c:showVal val="0"/>
          <c:showCatName val="0"/>
          <c:showSerName val="0"/>
          <c:showPercent val="0"/>
          <c:showBubbleSize val="0"/>
        </c:dLbls>
        <c:axId val="-2125568376"/>
        <c:axId val="-2125562792"/>
      </c:scatterChart>
      <c:valAx>
        <c:axId val="-2125568376"/>
        <c:scaling>
          <c:orientation val="minMax"/>
          <c:max val="2050.0"/>
          <c:min val="2010.0"/>
        </c:scaling>
        <c:delete val="0"/>
        <c:axPos val="b"/>
        <c:majorGridlines>
          <c:spPr>
            <a:ln>
              <a:solidFill>
                <a:schemeClr val="bg1">
                  <a:lumMod val="95000"/>
                </a:schemeClr>
              </a:solidFill>
            </a:ln>
          </c:spPr>
        </c:majorGridlines>
        <c:numFmt formatCode="0" sourceLinked="1"/>
        <c:majorTickMark val="out"/>
        <c:minorTickMark val="none"/>
        <c:tickLblPos val="nextTo"/>
        <c:txPr>
          <a:bodyPr rot="0" vert="horz"/>
          <a:lstStyle/>
          <a:p>
            <a:pPr>
              <a:defRPr/>
            </a:pPr>
            <a:endParaRPr lang="en-US"/>
          </a:p>
        </c:txPr>
        <c:crossAx val="-2125562792"/>
        <c:crosses val="autoZero"/>
        <c:crossBetween val="midCat"/>
      </c:valAx>
      <c:valAx>
        <c:axId val="-2125562792"/>
        <c:scaling>
          <c:orientation val="minMax"/>
          <c:max val="120.0"/>
        </c:scaling>
        <c:delete val="0"/>
        <c:axPos val="l"/>
        <c:majorGridlines>
          <c:spPr>
            <a:ln>
              <a:solidFill>
                <a:schemeClr val="bg1">
                  <a:lumMod val="85000"/>
                </a:schemeClr>
              </a:solidFill>
            </a:ln>
          </c:spPr>
        </c:majorGridlines>
        <c:title>
          <c:tx>
            <c:rich>
              <a:bodyPr/>
              <a:lstStyle/>
              <a:p>
                <a:pPr>
                  <a:defRPr/>
                </a:pPr>
                <a:r>
                  <a:rPr lang="en-US" dirty="0"/>
                  <a:t>Kilotons</a:t>
                </a:r>
              </a:p>
            </c:rich>
          </c:tx>
          <c:layout/>
          <c:overlay val="0"/>
        </c:title>
        <c:numFmt formatCode="0" sourceLinked="1"/>
        <c:majorTickMark val="out"/>
        <c:minorTickMark val="none"/>
        <c:tickLblPos val="nextTo"/>
        <c:txPr>
          <a:bodyPr rot="0" vert="horz"/>
          <a:lstStyle/>
          <a:p>
            <a:pPr>
              <a:defRPr/>
            </a:pPr>
            <a:endParaRPr lang="en-US"/>
          </a:p>
        </c:txPr>
        <c:crossAx val="-2125568376"/>
        <c:crosses val="autoZero"/>
        <c:crossBetween val="midCat"/>
        <c:majorUnit val="20.0"/>
      </c:valAx>
      <c:spPr>
        <a:ln>
          <a:solidFill>
            <a:schemeClr val="tx1"/>
          </a:solidFill>
        </a:ln>
      </c:spPr>
    </c:plotArea>
    <c:plotVisOnly val="1"/>
    <c:dispBlanksAs val="gap"/>
    <c:showDLblsOverMax val="0"/>
  </c:chart>
  <c:spPr>
    <a:ln>
      <a:noFill/>
    </a:ln>
  </c:spPr>
  <c:txPr>
    <a:bodyPr/>
    <a:lstStyle/>
    <a:p>
      <a:pPr>
        <a:defRPr sz="11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rgbClr val="000000"/>
                </a:solidFill>
                <a:latin typeface="Calibri"/>
                <a:ea typeface="Calibri"/>
                <a:cs typeface="Calibri"/>
              </a:defRPr>
            </a:pPr>
            <a:r>
              <a:rPr lang="en-US" sz="1500" dirty="0"/>
              <a:t>GCAM-USA </a:t>
            </a:r>
            <a:r>
              <a:rPr lang="en-US" sz="1500" b="0" i="0" baseline="0" dirty="0">
                <a:effectLst/>
              </a:rPr>
              <a:t>PM</a:t>
            </a:r>
            <a:r>
              <a:rPr lang="en-US" sz="1500" b="0" i="0" baseline="-25000" dirty="0">
                <a:effectLst/>
              </a:rPr>
              <a:t>2.5</a:t>
            </a:r>
            <a:endParaRPr lang="en-US" sz="1500" dirty="0">
              <a:effectLst/>
            </a:endParaRPr>
          </a:p>
        </c:rich>
      </c:tx>
      <c:layout>
        <c:manualLayout>
          <c:xMode val="edge"/>
          <c:yMode val="edge"/>
          <c:x val="0.302367774716393"/>
          <c:y val="0.0458590183384488"/>
        </c:manualLayout>
      </c:layout>
      <c:overlay val="0"/>
    </c:title>
    <c:autoTitleDeleted val="0"/>
    <c:plotArea>
      <c:layout>
        <c:manualLayout>
          <c:layoutTarget val="inner"/>
          <c:xMode val="edge"/>
          <c:yMode val="edge"/>
          <c:x val="0.196443569553806"/>
          <c:y val="0.0252020997375328"/>
          <c:w val="0.724158282298046"/>
          <c:h val="0.911141808352197"/>
        </c:manualLayout>
      </c:layout>
      <c:scatterChart>
        <c:scatterStyle val="lineMarker"/>
        <c:varyColors val="0"/>
        <c:ser>
          <c:idx val="12"/>
          <c:order val="0"/>
          <c:tx>
            <c:strRef>
              <c:f>'Fig2'!$AA$8</c:f>
              <c:strCache>
                <c:ptCount val="1"/>
                <c:pt idx="0">
                  <c:v>light duty vehicles gcam</c:v>
                </c:pt>
              </c:strCache>
            </c:strRef>
          </c:tx>
          <c:spPr>
            <a:ln>
              <a:solidFill>
                <a:schemeClr val="bg1">
                  <a:lumMod val="75000"/>
                </a:schemeClr>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'Fig2'!$AB$8:$AJ$8</c:f>
              <c:numCache>
                <c:formatCode>0</c:formatCode>
                <c:ptCount val="9"/>
                <c:pt idx="0">
                  <c:v>49.7435100988</c:v>
                </c:pt>
                <c:pt idx="1">
                  <c:v>42.58962534418898</c:v>
                </c:pt>
                <c:pt idx="2">
                  <c:v>37.40378448178695</c:v>
                </c:pt>
                <c:pt idx="3">
                  <c:v>31.97025244175996</c:v>
                </c:pt>
                <c:pt idx="4">
                  <c:v>26.95435539354895</c:v>
                </c:pt>
                <c:pt idx="5">
                  <c:v>26.90685803725996</c:v>
                </c:pt>
                <c:pt idx="6">
                  <c:v>27.03153095683996</c:v>
                </c:pt>
                <c:pt idx="7">
                  <c:v>27.25906004790998</c:v>
                </c:pt>
                <c:pt idx="8">
                  <c:v>27.55576229715998</c:v>
                </c:pt>
              </c:numCache>
            </c:numRef>
          </c:yVal>
          <c:smooth val="0"/>
          <c:extLst xmlns:c16r2="http://schemas.microsoft.com/office/drawing/2015/06/chart">
            <c:ext xmlns:c16="http://schemas.microsoft.com/office/drawing/2014/chart" uri="{C3380CC4-5D6E-409C-BE32-E72D297353CC}">
              <c16:uniqueId val="{00000000-824E-49AE-B915-09489FEAD0A5}"/>
            </c:ext>
          </c:extLst>
        </c:ser>
        <c:ser>
          <c:idx val="14"/>
          <c:order val="1"/>
          <c:tx>
            <c:strRef>
              <c:f>'Fig2'!$AA$9</c:f>
              <c:strCache>
                <c:ptCount val="1"/>
                <c:pt idx="0">
                  <c:v>heavy duty vehicles gcam</c:v>
                </c:pt>
              </c:strCache>
            </c:strRef>
          </c:tx>
          <c:spPr>
            <a:ln>
              <a:solidFill>
                <a:srgbClr val="7030A0"/>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'Fig2'!$AB$9:$AJ$9</c:f>
              <c:numCache>
                <c:formatCode>0</c:formatCode>
                <c:ptCount val="9"/>
                <c:pt idx="0">
                  <c:v>122.43584811414</c:v>
                </c:pt>
                <c:pt idx="1">
                  <c:v>64.54207567929998</c:v>
                </c:pt>
                <c:pt idx="2">
                  <c:v>48.6102454024</c:v>
                </c:pt>
                <c:pt idx="3">
                  <c:v>28.57561174589999</c:v>
                </c:pt>
                <c:pt idx="4">
                  <c:v>18.06069872889999</c:v>
                </c:pt>
                <c:pt idx="5">
                  <c:v>17.06055661329999</c:v>
                </c:pt>
                <c:pt idx="6">
                  <c:v>17.78187696569999</c:v>
                </c:pt>
                <c:pt idx="7">
                  <c:v>18.55545086679999</c:v>
                </c:pt>
                <c:pt idx="8">
                  <c:v>19.96144388729999</c:v>
                </c:pt>
              </c:numCache>
            </c:numRef>
          </c:yVal>
          <c:smooth val="0"/>
          <c:extLst xmlns:c16r2="http://schemas.microsoft.com/office/drawing/2015/06/chart">
            <c:ext xmlns:c16="http://schemas.microsoft.com/office/drawing/2014/chart" uri="{C3380CC4-5D6E-409C-BE32-E72D297353CC}">
              <c16:uniqueId val="{00000001-824E-49AE-B915-09489FEAD0A5}"/>
            </c:ext>
          </c:extLst>
        </c:ser>
        <c:ser>
          <c:idx val="16"/>
          <c:order val="2"/>
          <c:tx>
            <c:strRef>
              <c:f>'Fig2'!$AA$10</c:f>
              <c:strCache>
                <c:ptCount val="1"/>
                <c:pt idx="0">
                  <c:v>off-highway gcam</c:v>
                </c:pt>
              </c:strCache>
            </c:strRef>
          </c:tx>
          <c:spPr>
            <a:ln>
              <a:solidFill>
                <a:srgbClr val="C00000"/>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'Fig2'!$AB$10:$AJ$10</c:f>
              <c:numCache>
                <c:formatCode>0</c:formatCode>
                <c:ptCount val="9"/>
                <c:pt idx="0">
                  <c:v>48.1227097825</c:v>
                </c:pt>
                <c:pt idx="1">
                  <c:v>38.827943657</c:v>
                </c:pt>
                <c:pt idx="2">
                  <c:v>35.278841416</c:v>
                </c:pt>
                <c:pt idx="3">
                  <c:v>30.27470704800001</c:v>
                </c:pt>
                <c:pt idx="4">
                  <c:v>24.10717506650001</c:v>
                </c:pt>
                <c:pt idx="5">
                  <c:v>20.69192802800001</c:v>
                </c:pt>
                <c:pt idx="6">
                  <c:v>18.20545634819999</c:v>
                </c:pt>
                <c:pt idx="7">
                  <c:v>17.0816312465</c:v>
                </c:pt>
                <c:pt idx="8">
                  <c:v>16.58159130709999</c:v>
                </c:pt>
              </c:numCache>
            </c:numRef>
          </c:yVal>
          <c:smooth val="0"/>
          <c:extLst xmlns:c16r2="http://schemas.microsoft.com/office/drawing/2015/06/chart">
            <c:ext xmlns:c16="http://schemas.microsoft.com/office/drawing/2014/chart" uri="{C3380CC4-5D6E-409C-BE32-E72D297353CC}">
              <c16:uniqueId val="{00000002-824E-49AE-B915-09489FEAD0A5}"/>
            </c:ext>
          </c:extLst>
        </c:ser>
        <c:ser>
          <c:idx val="6"/>
          <c:order val="3"/>
          <c:tx>
            <c:strRef>
              <c:f>'Fig2'!$AA$19</c:f>
              <c:strCache>
                <c:ptCount val="1"/>
                <c:pt idx="0">
                  <c:v>off-highway</c:v>
                </c:pt>
              </c:strCache>
            </c:strRef>
          </c:tx>
          <c:spPr>
            <a:ln w="25400">
              <a:noFill/>
            </a:ln>
          </c:spPr>
          <c:marker>
            <c:symbol val="square"/>
            <c:size val="6"/>
            <c:spPr>
              <a:solidFill>
                <a:srgbClr val="C00000"/>
              </a:solidFill>
              <a:ln>
                <a:noFill/>
              </a:ln>
            </c:spPr>
          </c:marker>
          <c:xVal>
            <c:numRef>
              <c:f>'Fig2'!$AB$13:$AD$13</c:f>
              <c:numCache>
                <c:formatCode>General</c:formatCode>
                <c:ptCount val="3"/>
                <c:pt idx="0">
                  <c:v>2011.0</c:v>
                </c:pt>
                <c:pt idx="1">
                  <c:v>2017.0</c:v>
                </c:pt>
                <c:pt idx="2">
                  <c:v>2025.0</c:v>
                </c:pt>
              </c:numCache>
            </c:numRef>
          </c:xVal>
          <c:yVal>
            <c:numRef>
              <c:f>'Fig2'!$AB$19:$AD$19</c:f>
              <c:numCache>
                <c:formatCode>0</c:formatCode>
                <c:ptCount val="3"/>
                <c:pt idx="0">
                  <c:v>48.75503228408533</c:v>
                </c:pt>
                <c:pt idx="1">
                  <c:v>31.93903747200202</c:v>
                </c:pt>
                <c:pt idx="2">
                  <c:v>25.68016457677157</c:v>
                </c:pt>
              </c:numCache>
            </c:numRef>
          </c:yVal>
          <c:smooth val="0"/>
          <c:extLst xmlns:c16r2="http://schemas.microsoft.com/office/drawing/2015/06/chart">
            <c:ext xmlns:c16="http://schemas.microsoft.com/office/drawing/2014/chart" uri="{C3380CC4-5D6E-409C-BE32-E72D297353CC}">
              <c16:uniqueId val="{00000003-824E-49AE-B915-09489FEAD0A5}"/>
            </c:ext>
          </c:extLst>
        </c:ser>
        <c:ser>
          <c:idx val="7"/>
          <c:order val="4"/>
          <c:tx>
            <c:strRef>
              <c:f>'Fig2'!$AA$17</c:f>
              <c:strCache>
                <c:ptCount val="1"/>
                <c:pt idx="0">
                  <c:v>light duty vehicles</c:v>
                </c:pt>
              </c:strCache>
            </c:strRef>
          </c:tx>
          <c:spPr>
            <a:ln w="19050">
              <a:noFill/>
            </a:ln>
          </c:spPr>
          <c:marker>
            <c:symbol val="square"/>
            <c:size val="6"/>
            <c:spPr>
              <a:solidFill>
                <a:schemeClr val="bg1">
                  <a:lumMod val="75000"/>
                </a:schemeClr>
              </a:solidFill>
              <a:ln>
                <a:noFill/>
              </a:ln>
            </c:spPr>
          </c:marker>
          <c:xVal>
            <c:numRef>
              <c:f>'Fig2'!$AB$13:$AD$13</c:f>
              <c:numCache>
                <c:formatCode>General</c:formatCode>
                <c:ptCount val="3"/>
                <c:pt idx="0">
                  <c:v>2011.0</c:v>
                </c:pt>
                <c:pt idx="1">
                  <c:v>2017.0</c:v>
                </c:pt>
                <c:pt idx="2">
                  <c:v>2025.0</c:v>
                </c:pt>
              </c:numCache>
            </c:numRef>
          </c:xVal>
          <c:yVal>
            <c:numRef>
              <c:f>'Fig2'!$AB$17:$AD$17</c:f>
              <c:numCache>
                <c:formatCode>0</c:formatCode>
                <c:ptCount val="3"/>
                <c:pt idx="0">
                  <c:v>55.86568943247926</c:v>
                </c:pt>
                <c:pt idx="1">
                  <c:v>44.12698391328622</c:v>
                </c:pt>
                <c:pt idx="2">
                  <c:v>38.88774352832191</c:v>
                </c:pt>
              </c:numCache>
            </c:numRef>
          </c:yVal>
          <c:smooth val="0"/>
          <c:extLst xmlns:c16r2="http://schemas.microsoft.com/office/drawing/2015/06/chart">
            <c:ext xmlns:c16="http://schemas.microsoft.com/office/drawing/2014/chart" uri="{C3380CC4-5D6E-409C-BE32-E72D297353CC}">
              <c16:uniqueId val="{00000004-824E-49AE-B915-09489FEAD0A5}"/>
            </c:ext>
          </c:extLst>
        </c:ser>
        <c:ser>
          <c:idx val="8"/>
          <c:order val="5"/>
          <c:tx>
            <c:strRef>
              <c:f>'Fig2'!$AA$18</c:f>
              <c:strCache>
                <c:ptCount val="1"/>
                <c:pt idx="0">
                  <c:v>heavy duty vehicles</c:v>
                </c:pt>
              </c:strCache>
            </c:strRef>
          </c:tx>
          <c:spPr>
            <a:ln w="25400">
              <a:noFill/>
            </a:ln>
          </c:spPr>
          <c:marker>
            <c:symbol val="square"/>
            <c:size val="6"/>
            <c:spPr>
              <a:solidFill>
                <a:srgbClr val="7030A0"/>
              </a:solidFill>
              <a:ln>
                <a:noFill/>
              </a:ln>
            </c:spPr>
          </c:marker>
          <c:xVal>
            <c:numRef>
              <c:f>'Fig2'!$AB$13:$AD$13</c:f>
              <c:numCache>
                <c:formatCode>General</c:formatCode>
                <c:ptCount val="3"/>
                <c:pt idx="0">
                  <c:v>2011.0</c:v>
                </c:pt>
                <c:pt idx="1">
                  <c:v>2017.0</c:v>
                </c:pt>
                <c:pt idx="2">
                  <c:v>2025.0</c:v>
                </c:pt>
              </c:numCache>
            </c:numRef>
          </c:xVal>
          <c:yVal>
            <c:numRef>
              <c:f>'Fig2'!$AB$18:$AD$18</c:f>
              <c:numCache>
                <c:formatCode>0</c:formatCode>
                <c:ptCount val="3"/>
                <c:pt idx="0">
                  <c:v>109.0280196678091</c:v>
                </c:pt>
                <c:pt idx="1">
                  <c:v>59.37644064728003</c:v>
                </c:pt>
                <c:pt idx="2">
                  <c:v>27.46135140768861</c:v>
                </c:pt>
              </c:numCache>
            </c:numRef>
          </c:yVal>
          <c:smooth val="0"/>
          <c:extLst xmlns:c16r2="http://schemas.microsoft.com/office/drawing/2015/06/chart">
            <c:ext xmlns:c16="http://schemas.microsoft.com/office/drawing/2014/chart" uri="{C3380CC4-5D6E-409C-BE32-E72D297353CC}">
              <c16:uniqueId val="{00000005-824E-49AE-B915-09489FEAD0A5}"/>
            </c:ext>
          </c:extLst>
        </c:ser>
        <c:dLbls>
          <c:showLegendKey val="0"/>
          <c:showVal val="0"/>
          <c:showCatName val="0"/>
          <c:showSerName val="0"/>
          <c:showPercent val="0"/>
          <c:showBubbleSize val="0"/>
        </c:dLbls>
        <c:axId val="-2130335336"/>
        <c:axId val="-2130340776"/>
      </c:scatterChart>
      <c:valAx>
        <c:axId val="-2130335336"/>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a:pPr>
            <a:endParaRPr lang="en-US"/>
          </a:p>
        </c:txPr>
        <c:crossAx val="-2130340776"/>
        <c:crosses val="autoZero"/>
        <c:crossBetween val="midCat"/>
      </c:valAx>
      <c:valAx>
        <c:axId val="-2130340776"/>
        <c:scaling>
          <c:orientation val="minMax"/>
          <c:max val="120.0"/>
        </c:scaling>
        <c:delete val="0"/>
        <c:axPos val="l"/>
        <c:majorGridlines>
          <c:spPr>
            <a:ln>
              <a:solidFill>
                <a:schemeClr val="bg1">
                  <a:lumMod val="85000"/>
                </a:schemeClr>
              </a:solidFill>
            </a:ln>
          </c:spPr>
        </c:majorGridlines>
        <c:title>
          <c:tx>
            <c:rich>
              <a:bodyPr/>
              <a:lstStyle/>
              <a:p>
                <a:pPr>
                  <a:defRPr/>
                </a:pPr>
                <a:r>
                  <a:rPr lang="en-US" dirty="0"/>
                  <a:t>Kilotons</a:t>
                </a:r>
              </a:p>
            </c:rich>
          </c:tx>
          <c:layout/>
          <c:overlay val="0"/>
        </c:title>
        <c:numFmt formatCode="0" sourceLinked="1"/>
        <c:majorTickMark val="out"/>
        <c:minorTickMark val="none"/>
        <c:tickLblPos val="nextTo"/>
        <c:txPr>
          <a:bodyPr rot="0" vert="horz"/>
          <a:lstStyle/>
          <a:p>
            <a:pPr>
              <a:defRPr/>
            </a:pPr>
            <a:endParaRPr lang="en-US"/>
          </a:p>
        </c:txPr>
        <c:crossAx val="-2130335336"/>
        <c:crosses val="autoZero"/>
        <c:crossBetween val="midCat"/>
        <c:majorUnit val="20.0"/>
      </c:valAx>
      <c:spPr>
        <a:ln>
          <a:solidFill>
            <a:schemeClr val="tx1"/>
          </a:solidFill>
        </a:ln>
      </c:spPr>
    </c:plotArea>
    <c:plotVisOnly val="1"/>
    <c:dispBlanksAs val="gap"/>
    <c:showDLblsOverMax val="0"/>
  </c:chart>
  <c:spPr>
    <a:ln>
      <a:noFill/>
    </a:ln>
  </c:spPr>
  <c:txPr>
    <a:bodyPr/>
    <a:lstStyle/>
    <a:p>
      <a:pPr>
        <a:defRPr sz="11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rgbClr val="000000"/>
                </a:solidFill>
                <a:latin typeface="Calibri"/>
                <a:ea typeface="Calibri"/>
                <a:cs typeface="Calibri"/>
              </a:defRPr>
            </a:pPr>
            <a:r>
              <a:rPr lang="en-US" sz="1500" b="0" i="0" baseline="0" dirty="0">
                <a:effectLst/>
              </a:rPr>
              <a:t>GCAM 4.3 NO</a:t>
            </a:r>
            <a:r>
              <a:rPr lang="en-US" sz="1500" b="0" i="0" baseline="-25000" dirty="0">
                <a:effectLst/>
              </a:rPr>
              <a:t>X</a:t>
            </a:r>
            <a:endParaRPr lang="en-US" sz="1500" b="0" i="0" u="none" strike="noStrike" baseline="0" dirty="0">
              <a:effectLst/>
            </a:endParaRPr>
          </a:p>
        </c:rich>
      </c:tx>
      <c:layout>
        <c:manualLayout>
          <c:xMode val="edge"/>
          <c:yMode val="edge"/>
          <c:x val="0.337196704578594"/>
          <c:y val="0.0471907261592301"/>
        </c:manualLayout>
      </c:layout>
      <c:overlay val="0"/>
    </c:title>
    <c:autoTitleDeleted val="0"/>
    <c:plotArea>
      <c:layout>
        <c:manualLayout>
          <c:layoutTarget val="inner"/>
          <c:xMode val="edge"/>
          <c:yMode val="edge"/>
          <c:x val="0.231755249343832"/>
          <c:y val="0.0252020997375328"/>
          <c:w val="0.68884660250802"/>
          <c:h val="0.911141808352197"/>
        </c:manualLayout>
      </c:layout>
      <c:scatterChart>
        <c:scatterStyle val="lineMarker"/>
        <c:varyColors val="0"/>
        <c:ser>
          <c:idx val="6"/>
          <c:order val="0"/>
          <c:tx>
            <c:strRef>
              <c:f>NOx!$L$17</c:f>
              <c:strCache>
                <c:ptCount val="1"/>
                <c:pt idx="0">
                  <c:v>off-highway</c:v>
                </c:pt>
              </c:strCache>
            </c:strRef>
          </c:tx>
          <c:spPr>
            <a:ln w="25400">
              <a:noFill/>
            </a:ln>
          </c:spPr>
          <c:marker>
            <c:symbol val="square"/>
            <c:size val="6"/>
            <c:spPr>
              <a:solidFill>
                <a:srgbClr val="C00000"/>
              </a:solidFill>
              <a:ln>
                <a:noFill/>
              </a:ln>
            </c:spPr>
          </c:marker>
          <c:xVal>
            <c:numRef>
              <c:f>NOx!$M$11:$O$11</c:f>
              <c:numCache>
                <c:formatCode>General</c:formatCode>
                <c:ptCount val="3"/>
                <c:pt idx="0">
                  <c:v>2011.0</c:v>
                </c:pt>
                <c:pt idx="1">
                  <c:v>2017.0</c:v>
                </c:pt>
                <c:pt idx="2">
                  <c:v>2025.0</c:v>
                </c:pt>
              </c:numCache>
            </c:numRef>
          </c:xVal>
          <c:yVal>
            <c:numRef>
              <c:f>NOx!$M$17:$O$17</c:f>
              <c:numCache>
                <c:formatCode>0</c:formatCode>
                <c:ptCount val="3"/>
                <c:pt idx="0">
                  <c:v>1295.714730027085</c:v>
                </c:pt>
                <c:pt idx="1">
                  <c:v>1114.633512962835</c:v>
                </c:pt>
                <c:pt idx="2">
                  <c:v>891.5562813058829</c:v>
                </c:pt>
              </c:numCache>
            </c:numRef>
          </c:yVal>
          <c:smooth val="0"/>
          <c:extLst xmlns:c16r2="http://schemas.microsoft.com/office/drawing/2015/06/chart">
            <c:ext xmlns:c16="http://schemas.microsoft.com/office/drawing/2014/chart" uri="{C3380CC4-5D6E-409C-BE32-E72D297353CC}">
              <c16:uniqueId val="{00000000-4759-4DA9-B481-8C561CBDCF38}"/>
            </c:ext>
          </c:extLst>
        </c:ser>
        <c:ser>
          <c:idx val="7"/>
          <c:order val="1"/>
          <c:tx>
            <c:strRef>
              <c:f>NOx!$L$15</c:f>
              <c:strCache>
                <c:ptCount val="1"/>
                <c:pt idx="0">
                  <c:v>light duty vehicles</c:v>
                </c:pt>
              </c:strCache>
            </c:strRef>
          </c:tx>
          <c:spPr>
            <a:ln w="19050">
              <a:noFill/>
            </a:ln>
          </c:spPr>
          <c:marker>
            <c:symbol val="square"/>
            <c:size val="6"/>
            <c:spPr>
              <a:solidFill>
                <a:schemeClr val="bg1">
                  <a:lumMod val="75000"/>
                </a:schemeClr>
              </a:solidFill>
              <a:ln>
                <a:noFill/>
              </a:ln>
            </c:spPr>
          </c:marker>
          <c:xVal>
            <c:numRef>
              <c:f>NOx!$M$11:$O$11</c:f>
              <c:numCache>
                <c:formatCode>General</c:formatCode>
                <c:ptCount val="3"/>
                <c:pt idx="0">
                  <c:v>2011.0</c:v>
                </c:pt>
                <c:pt idx="1">
                  <c:v>2017.0</c:v>
                </c:pt>
                <c:pt idx="2">
                  <c:v>2025.0</c:v>
                </c:pt>
              </c:numCache>
            </c:numRef>
          </c:xVal>
          <c:yVal>
            <c:numRef>
              <c:f>NOx!$M$15:$O$15</c:f>
              <c:numCache>
                <c:formatCode>0</c:formatCode>
                <c:ptCount val="3"/>
                <c:pt idx="0">
                  <c:v>2325.756849416726</c:v>
                </c:pt>
                <c:pt idx="1">
                  <c:v>1053.101526505865</c:v>
                </c:pt>
                <c:pt idx="2">
                  <c:v>513.274752585697</c:v>
                </c:pt>
              </c:numCache>
            </c:numRef>
          </c:yVal>
          <c:smooth val="0"/>
          <c:extLst xmlns:c16r2="http://schemas.microsoft.com/office/drawing/2015/06/chart">
            <c:ext xmlns:c16="http://schemas.microsoft.com/office/drawing/2014/chart" uri="{C3380CC4-5D6E-409C-BE32-E72D297353CC}">
              <c16:uniqueId val="{00000001-4759-4DA9-B481-8C561CBDCF38}"/>
            </c:ext>
          </c:extLst>
        </c:ser>
        <c:ser>
          <c:idx val="8"/>
          <c:order val="2"/>
          <c:tx>
            <c:strRef>
              <c:f>NOx!$L$16</c:f>
              <c:strCache>
                <c:ptCount val="1"/>
                <c:pt idx="0">
                  <c:v>heavy duty vehicles</c:v>
                </c:pt>
              </c:strCache>
            </c:strRef>
          </c:tx>
          <c:spPr>
            <a:ln w="25400">
              <a:noFill/>
            </a:ln>
          </c:spPr>
          <c:marker>
            <c:symbol val="square"/>
            <c:size val="6"/>
            <c:spPr>
              <a:solidFill>
                <a:srgbClr val="7030A0"/>
              </a:solidFill>
              <a:ln>
                <a:noFill/>
              </a:ln>
            </c:spPr>
          </c:marker>
          <c:xVal>
            <c:numRef>
              <c:f>NOx!$M$11:$O$11</c:f>
              <c:numCache>
                <c:formatCode>General</c:formatCode>
                <c:ptCount val="3"/>
                <c:pt idx="0">
                  <c:v>2011.0</c:v>
                </c:pt>
                <c:pt idx="1">
                  <c:v>2017.0</c:v>
                </c:pt>
                <c:pt idx="2">
                  <c:v>2025.0</c:v>
                </c:pt>
              </c:numCache>
            </c:numRef>
          </c:xVal>
          <c:yVal>
            <c:numRef>
              <c:f>NOx!$M$16:$O$16</c:f>
              <c:numCache>
                <c:formatCode>0</c:formatCode>
                <c:ptCount val="3"/>
                <c:pt idx="0">
                  <c:v>2362.052902881816</c:v>
                </c:pt>
                <c:pt idx="1">
                  <c:v>1533.766828463648</c:v>
                </c:pt>
                <c:pt idx="2">
                  <c:v>875.7791174226018</c:v>
                </c:pt>
              </c:numCache>
            </c:numRef>
          </c:yVal>
          <c:smooth val="0"/>
          <c:extLst xmlns:c16r2="http://schemas.microsoft.com/office/drawing/2015/06/chart">
            <c:ext xmlns:c16="http://schemas.microsoft.com/office/drawing/2014/chart" uri="{C3380CC4-5D6E-409C-BE32-E72D297353CC}">
              <c16:uniqueId val="{00000002-4759-4DA9-B481-8C561CBDCF38}"/>
            </c:ext>
          </c:extLst>
        </c:ser>
        <c:ser>
          <c:idx val="3"/>
          <c:order val="3"/>
          <c:tx>
            <c:strRef>
              <c:f>NOx!$L$25</c:f>
              <c:strCache>
                <c:ptCount val="1"/>
                <c:pt idx="0">
                  <c:v>light duty vehicles core</c:v>
                </c:pt>
              </c:strCache>
            </c:strRef>
          </c:tx>
          <c:spPr>
            <a:ln>
              <a:solidFill>
                <a:schemeClr val="bg1">
                  <a:lumMod val="75000"/>
                </a:schemeClr>
              </a:solidFill>
              <a:prstDash val="dash"/>
            </a:ln>
          </c:spPr>
          <c:marker>
            <c:symbol val="none"/>
          </c:marker>
          <c:xVal>
            <c:numRef>
              <c:f>NOx!$M$21:$U$21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NOx!$M$25:$U$25</c:f>
              <c:numCache>
                <c:formatCode>0</c:formatCode>
                <c:ptCount val="9"/>
                <c:pt idx="0">
                  <c:v>4112.666</c:v>
                </c:pt>
                <c:pt idx="1">
                  <c:v>2448.5543</c:v>
                </c:pt>
                <c:pt idx="2">
                  <c:v>1582.283999999999</c:v>
                </c:pt>
                <c:pt idx="3">
                  <c:v>1054.8497</c:v>
                </c:pt>
                <c:pt idx="4">
                  <c:v>742.97153</c:v>
                </c:pt>
                <c:pt idx="5">
                  <c:v>542.4254799999981</c:v>
                </c:pt>
                <c:pt idx="6">
                  <c:v>439.410189999999</c:v>
                </c:pt>
                <c:pt idx="7">
                  <c:v>371.360119999999</c:v>
                </c:pt>
                <c:pt idx="8">
                  <c:v>311.5963599999989</c:v>
                </c:pt>
              </c:numCache>
            </c:numRef>
          </c:yVal>
          <c:smooth val="0"/>
          <c:extLst xmlns:c16r2="http://schemas.microsoft.com/office/drawing/2015/06/chart">
            <c:ext xmlns:c16="http://schemas.microsoft.com/office/drawing/2014/chart" uri="{C3380CC4-5D6E-409C-BE32-E72D297353CC}">
              <c16:uniqueId val="{00000003-4759-4DA9-B481-8C561CBDCF38}"/>
            </c:ext>
          </c:extLst>
        </c:ser>
        <c:ser>
          <c:idx val="4"/>
          <c:order val="4"/>
          <c:tx>
            <c:strRef>
              <c:f>NOx!$L$26</c:f>
              <c:strCache>
                <c:ptCount val="1"/>
                <c:pt idx="0">
                  <c:v>heavy duty vehicles core</c:v>
                </c:pt>
              </c:strCache>
            </c:strRef>
          </c:tx>
          <c:spPr>
            <a:ln>
              <a:solidFill>
                <a:srgbClr val="7030A0"/>
              </a:solidFill>
              <a:prstDash val="dash"/>
            </a:ln>
          </c:spPr>
          <c:marker>
            <c:symbol val="none"/>
          </c:marker>
          <c:xVal>
            <c:numRef>
              <c:f>NOx!$M$21:$U$21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NOx!$M$26:$U$26</c:f>
              <c:numCache>
                <c:formatCode>0</c:formatCode>
                <c:ptCount val="9"/>
                <c:pt idx="0">
                  <c:v>1781.64544</c:v>
                </c:pt>
                <c:pt idx="1">
                  <c:v>1182.7195</c:v>
                </c:pt>
                <c:pt idx="2">
                  <c:v>925.273300000001</c:v>
                </c:pt>
                <c:pt idx="3">
                  <c:v>786.4445999999992</c:v>
                </c:pt>
                <c:pt idx="4">
                  <c:v>687.3877999999991</c:v>
                </c:pt>
                <c:pt idx="5">
                  <c:v>613.9970999999994</c:v>
                </c:pt>
                <c:pt idx="6">
                  <c:v>543.9407699999994</c:v>
                </c:pt>
                <c:pt idx="7">
                  <c:v>494.237169999999</c:v>
                </c:pt>
                <c:pt idx="8">
                  <c:v>441.584469999999</c:v>
                </c:pt>
              </c:numCache>
            </c:numRef>
          </c:yVal>
          <c:smooth val="0"/>
          <c:extLst xmlns:c16r2="http://schemas.microsoft.com/office/drawing/2015/06/chart">
            <c:ext xmlns:c16="http://schemas.microsoft.com/office/drawing/2014/chart" uri="{C3380CC4-5D6E-409C-BE32-E72D297353CC}">
              <c16:uniqueId val="{00000004-4759-4DA9-B481-8C561CBDCF38}"/>
            </c:ext>
          </c:extLst>
        </c:ser>
        <c:ser>
          <c:idx val="5"/>
          <c:order val="5"/>
          <c:tx>
            <c:strRef>
              <c:f>NOx!$L$27</c:f>
              <c:strCache>
                <c:ptCount val="1"/>
                <c:pt idx="0">
                  <c:v>off-highway core</c:v>
                </c:pt>
              </c:strCache>
            </c:strRef>
          </c:tx>
          <c:spPr>
            <a:ln>
              <a:solidFill>
                <a:srgbClr val="C00000"/>
              </a:solidFill>
              <a:prstDash val="dash"/>
            </a:ln>
          </c:spPr>
          <c:marker>
            <c:symbol val="none"/>
          </c:marker>
          <c:xVal>
            <c:numRef>
              <c:f>NOx!$M$21:$U$21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NOx!$M$27:$U$27</c:f>
              <c:numCache>
                <c:formatCode>0</c:formatCode>
                <c:ptCount val="9"/>
                <c:pt idx="0">
                  <c:v>584.3337</c:v>
                </c:pt>
                <c:pt idx="1">
                  <c:v>384.26965</c:v>
                </c:pt>
                <c:pt idx="2">
                  <c:v>299.10825</c:v>
                </c:pt>
                <c:pt idx="3">
                  <c:v>253.64324</c:v>
                </c:pt>
                <c:pt idx="4">
                  <c:v>222.37593</c:v>
                </c:pt>
                <c:pt idx="5">
                  <c:v>200.52903</c:v>
                </c:pt>
                <c:pt idx="6">
                  <c:v>180.58907</c:v>
                </c:pt>
                <c:pt idx="7">
                  <c:v>166.97417</c:v>
                </c:pt>
                <c:pt idx="8">
                  <c:v>153.90223</c:v>
                </c:pt>
              </c:numCache>
            </c:numRef>
          </c:yVal>
          <c:smooth val="0"/>
          <c:extLst xmlns:c16r2="http://schemas.microsoft.com/office/drawing/2015/06/chart">
            <c:ext xmlns:c16="http://schemas.microsoft.com/office/drawing/2014/chart" uri="{C3380CC4-5D6E-409C-BE32-E72D297353CC}">
              <c16:uniqueId val="{00000005-4759-4DA9-B481-8C561CBDCF38}"/>
            </c:ext>
          </c:extLst>
        </c:ser>
        <c:dLbls>
          <c:showLegendKey val="0"/>
          <c:showVal val="0"/>
          <c:showCatName val="0"/>
          <c:showSerName val="0"/>
          <c:showPercent val="0"/>
          <c:showBubbleSize val="0"/>
        </c:dLbls>
        <c:axId val="-2130407608"/>
        <c:axId val="-2130411240"/>
      </c:scatterChart>
      <c:valAx>
        <c:axId val="-2130407608"/>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sz="1100"/>
            </a:pPr>
            <a:endParaRPr lang="en-US"/>
          </a:p>
        </c:txPr>
        <c:crossAx val="-2130411240"/>
        <c:crosses val="autoZero"/>
        <c:crossBetween val="midCat"/>
      </c:valAx>
      <c:valAx>
        <c:axId val="-2130411240"/>
        <c:scaling>
          <c:orientation val="minMax"/>
          <c:max val="5000.0"/>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2130407608"/>
        <c:crosses val="autoZero"/>
        <c:crossBetween val="midCat"/>
        <c:majorUnit val="100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rgbClr val="000000"/>
                </a:solidFill>
                <a:latin typeface="Calibri"/>
                <a:ea typeface="Calibri"/>
                <a:cs typeface="Calibri"/>
              </a:defRPr>
            </a:pPr>
            <a:r>
              <a:rPr lang="en-US" sz="1500" b="0" i="0" baseline="0" dirty="0">
                <a:effectLst/>
              </a:rPr>
              <a:t>GCAM 4.3 SO</a:t>
            </a:r>
            <a:r>
              <a:rPr lang="en-US" sz="1500" b="0" i="0" baseline="-25000" dirty="0">
                <a:effectLst/>
              </a:rPr>
              <a:t>2</a:t>
            </a:r>
            <a:endParaRPr lang="en-US" sz="1500" dirty="0">
              <a:effectLst/>
            </a:endParaRPr>
          </a:p>
        </c:rich>
      </c:tx>
      <c:layout>
        <c:manualLayout>
          <c:xMode val="edge"/>
          <c:yMode val="edge"/>
          <c:x val="0.313302347623214"/>
          <c:y val="0.0426307961504812"/>
        </c:manualLayout>
      </c:layout>
      <c:overlay val="0"/>
    </c:title>
    <c:autoTitleDeleted val="0"/>
    <c:plotArea>
      <c:layout>
        <c:manualLayout>
          <c:layoutTarget val="inner"/>
          <c:xMode val="edge"/>
          <c:yMode val="edge"/>
          <c:x val="0.173295421405658"/>
          <c:y val="0.0252020997375328"/>
          <c:w val="0.747306430446194"/>
          <c:h val="0.911141808352197"/>
        </c:manualLayout>
      </c:layout>
      <c:scatterChart>
        <c:scatterStyle val="lineMarker"/>
        <c:varyColors val="0"/>
        <c:ser>
          <c:idx val="6"/>
          <c:order val="0"/>
          <c:tx>
            <c:strRef>
              <c:f>'SO2'!$L$17</c:f>
              <c:strCache>
                <c:ptCount val="1"/>
                <c:pt idx="0">
                  <c:v>off-highway</c:v>
                </c:pt>
              </c:strCache>
            </c:strRef>
          </c:tx>
          <c:spPr>
            <a:ln w="25400">
              <a:noFill/>
            </a:ln>
          </c:spPr>
          <c:marker>
            <c:symbol val="square"/>
            <c:size val="6"/>
            <c:spPr>
              <a:solidFill>
                <a:srgbClr val="C00000"/>
              </a:solidFill>
              <a:ln>
                <a:noFill/>
              </a:ln>
            </c:spPr>
          </c:marker>
          <c:xVal>
            <c:numRef>
              <c:f>'SO2'!$M$11:$O$11</c:f>
              <c:numCache>
                <c:formatCode>General</c:formatCode>
                <c:ptCount val="3"/>
                <c:pt idx="0">
                  <c:v>2011.0</c:v>
                </c:pt>
                <c:pt idx="1">
                  <c:v>2017.0</c:v>
                </c:pt>
                <c:pt idx="2">
                  <c:v>2025.0</c:v>
                </c:pt>
              </c:numCache>
            </c:numRef>
          </c:xVal>
          <c:yVal>
            <c:numRef>
              <c:f>'SO2'!$M$17:$O$17</c:f>
              <c:numCache>
                <c:formatCode>0</c:formatCode>
                <c:ptCount val="3"/>
                <c:pt idx="0">
                  <c:v>110.6444573217142</c:v>
                </c:pt>
                <c:pt idx="1">
                  <c:v>16.93988400768916</c:v>
                </c:pt>
                <c:pt idx="2">
                  <c:v>20.7290790067463</c:v>
                </c:pt>
              </c:numCache>
            </c:numRef>
          </c:yVal>
          <c:smooth val="0"/>
          <c:extLst xmlns:c16r2="http://schemas.microsoft.com/office/drawing/2015/06/chart">
            <c:ext xmlns:c16="http://schemas.microsoft.com/office/drawing/2014/chart" uri="{C3380CC4-5D6E-409C-BE32-E72D297353CC}">
              <c16:uniqueId val="{00000000-CD6E-4CF8-AB66-07FCD580F267}"/>
            </c:ext>
          </c:extLst>
        </c:ser>
        <c:ser>
          <c:idx val="7"/>
          <c:order val="1"/>
          <c:tx>
            <c:strRef>
              <c:f>'SO2'!$L$15</c:f>
              <c:strCache>
                <c:ptCount val="1"/>
                <c:pt idx="0">
                  <c:v>light duty vehicles</c:v>
                </c:pt>
              </c:strCache>
            </c:strRef>
          </c:tx>
          <c:spPr>
            <a:ln w="19050">
              <a:noFill/>
            </a:ln>
          </c:spPr>
          <c:marker>
            <c:symbol val="square"/>
            <c:size val="6"/>
            <c:spPr>
              <a:solidFill>
                <a:schemeClr val="bg1">
                  <a:lumMod val="75000"/>
                </a:schemeClr>
              </a:solidFill>
              <a:ln>
                <a:noFill/>
              </a:ln>
            </c:spPr>
          </c:marker>
          <c:xVal>
            <c:numRef>
              <c:f>'SO2'!$M$11:$O$11</c:f>
              <c:numCache>
                <c:formatCode>General</c:formatCode>
                <c:ptCount val="3"/>
                <c:pt idx="0">
                  <c:v>2011.0</c:v>
                </c:pt>
                <c:pt idx="1">
                  <c:v>2017.0</c:v>
                </c:pt>
                <c:pt idx="2">
                  <c:v>2025.0</c:v>
                </c:pt>
              </c:numCache>
            </c:numRef>
          </c:xVal>
          <c:yVal>
            <c:numRef>
              <c:f>'SO2'!$M$15:$O$15</c:f>
              <c:numCache>
                <c:formatCode>0</c:formatCode>
                <c:ptCount val="3"/>
                <c:pt idx="0">
                  <c:v>20.46535827353093</c:v>
                </c:pt>
                <c:pt idx="1">
                  <c:v>8.599160592579606</c:v>
                </c:pt>
                <c:pt idx="2">
                  <c:v>7.247667057470976</c:v>
                </c:pt>
              </c:numCache>
            </c:numRef>
          </c:yVal>
          <c:smooth val="0"/>
          <c:extLst xmlns:c16r2="http://schemas.microsoft.com/office/drawing/2015/06/chart">
            <c:ext xmlns:c16="http://schemas.microsoft.com/office/drawing/2014/chart" uri="{C3380CC4-5D6E-409C-BE32-E72D297353CC}">
              <c16:uniqueId val="{00000001-CD6E-4CF8-AB66-07FCD580F267}"/>
            </c:ext>
          </c:extLst>
        </c:ser>
        <c:ser>
          <c:idx val="8"/>
          <c:order val="2"/>
          <c:tx>
            <c:strRef>
              <c:f>'SO2'!$L$16</c:f>
              <c:strCache>
                <c:ptCount val="1"/>
                <c:pt idx="0">
                  <c:v>heavy duty vehicles</c:v>
                </c:pt>
              </c:strCache>
            </c:strRef>
          </c:tx>
          <c:spPr>
            <a:ln w="25400">
              <a:noFill/>
            </a:ln>
          </c:spPr>
          <c:marker>
            <c:symbol val="square"/>
            <c:size val="6"/>
            <c:spPr>
              <a:solidFill>
                <a:srgbClr val="7030A0"/>
              </a:solidFill>
              <a:ln>
                <a:noFill/>
              </a:ln>
            </c:spPr>
          </c:marker>
          <c:xVal>
            <c:numRef>
              <c:f>'SO2'!$M$11:$O$11</c:f>
              <c:numCache>
                <c:formatCode>General</c:formatCode>
                <c:ptCount val="3"/>
                <c:pt idx="0">
                  <c:v>2011.0</c:v>
                </c:pt>
                <c:pt idx="1">
                  <c:v>2017.0</c:v>
                </c:pt>
                <c:pt idx="2">
                  <c:v>2025.0</c:v>
                </c:pt>
              </c:numCache>
            </c:numRef>
          </c:xVal>
          <c:yVal>
            <c:numRef>
              <c:f>'SO2'!$M$16:$O$16</c:f>
              <c:numCache>
                <c:formatCode>0</c:formatCode>
                <c:ptCount val="3"/>
                <c:pt idx="0">
                  <c:v>3.227539216905678</c:v>
                </c:pt>
                <c:pt idx="1">
                  <c:v>3.375848063468124</c:v>
                </c:pt>
                <c:pt idx="2">
                  <c:v>3.648156116931053</c:v>
                </c:pt>
              </c:numCache>
            </c:numRef>
          </c:yVal>
          <c:smooth val="0"/>
          <c:extLst xmlns:c16r2="http://schemas.microsoft.com/office/drawing/2015/06/chart">
            <c:ext xmlns:c16="http://schemas.microsoft.com/office/drawing/2014/chart" uri="{C3380CC4-5D6E-409C-BE32-E72D297353CC}">
              <c16:uniqueId val="{00000002-CD6E-4CF8-AB66-07FCD580F267}"/>
            </c:ext>
          </c:extLst>
        </c:ser>
        <c:ser>
          <c:idx val="3"/>
          <c:order val="3"/>
          <c:tx>
            <c:strRef>
              <c:f>'SO2'!$L$25</c:f>
              <c:strCache>
                <c:ptCount val="1"/>
                <c:pt idx="0">
                  <c:v>light duty vehicles core</c:v>
                </c:pt>
              </c:strCache>
            </c:strRef>
          </c:tx>
          <c:spPr>
            <a:ln>
              <a:solidFill>
                <a:schemeClr val="bg1">
                  <a:lumMod val="75000"/>
                </a:schemeClr>
              </a:solidFill>
              <a:prstDash val="dash"/>
            </a:ln>
          </c:spPr>
          <c:marker>
            <c:symbol val="none"/>
          </c:marker>
          <c:xVal>
            <c:numRef>
              <c:f>'SO2'!$M$21:$U$21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'SO2'!$M$25:$U$25</c:f>
              <c:numCache>
                <c:formatCode>0</c:formatCode>
                <c:ptCount val="9"/>
                <c:pt idx="0">
                  <c:v>92.07459999999997</c:v>
                </c:pt>
                <c:pt idx="1">
                  <c:v>54.81842</c:v>
                </c:pt>
                <c:pt idx="2">
                  <c:v>35.42427</c:v>
                </c:pt>
                <c:pt idx="3">
                  <c:v>23.616022</c:v>
                </c:pt>
                <c:pt idx="4">
                  <c:v>16.63368500000001</c:v>
                </c:pt>
                <c:pt idx="5">
                  <c:v>12.1438521</c:v>
                </c:pt>
                <c:pt idx="6">
                  <c:v>9.837548600000003</c:v>
                </c:pt>
                <c:pt idx="7">
                  <c:v>8.31402879999999</c:v>
                </c:pt>
                <c:pt idx="8">
                  <c:v>6.9760404</c:v>
                </c:pt>
              </c:numCache>
            </c:numRef>
          </c:yVal>
          <c:smooth val="0"/>
          <c:extLst xmlns:c16r2="http://schemas.microsoft.com/office/drawing/2015/06/chart">
            <c:ext xmlns:c16="http://schemas.microsoft.com/office/drawing/2014/chart" uri="{C3380CC4-5D6E-409C-BE32-E72D297353CC}">
              <c16:uniqueId val="{00000003-CD6E-4CF8-AB66-07FCD580F267}"/>
            </c:ext>
          </c:extLst>
        </c:ser>
        <c:ser>
          <c:idx val="4"/>
          <c:order val="4"/>
          <c:tx>
            <c:strRef>
              <c:f>'SO2'!$L$26</c:f>
              <c:strCache>
                <c:ptCount val="1"/>
                <c:pt idx="0">
                  <c:v>heavy duty vehicles core</c:v>
                </c:pt>
              </c:strCache>
            </c:strRef>
          </c:tx>
          <c:spPr>
            <a:ln>
              <a:solidFill>
                <a:srgbClr val="7030A0"/>
              </a:solidFill>
              <a:prstDash val="dash"/>
            </a:ln>
          </c:spPr>
          <c:marker>
            <c:symbol val="none"/>
          </c:marker>
          <c:xVal>
            <c:numRef>
              <c:f>'SO2'!$M$21:$U$21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'SO2'!$M$26:$U$26</c:f>
              <c:numCache>
                <c:formatCode>0</c:formatCode>
                <c:ptCount val="9"/>
                <c:pt idx="0">
                  <c:v>39.88746899999996</c:v>
                </c:pt>
                <c:pt idx="1">
                  <c:v>26.389444</c:v>
                </c:pt>
                <c:pt idx="2">
                  <c:v>20.551436</c:v>
                </c:pt>
                <c:pt idx="3">
                  <c:v>17.40794999999999</c:v>
                </c:pt>
                <c:pt idx="4">
                  <c:v>15.15852099999998</c:v>
                </c:pt>
                <c:pt idx="5">
                  <c:v>13.486283</c:v>
                </c:pt>
                <c:pt idx="6">
                  <c:v>11.893174</c:v>
                </c:pt>
                <c:pt idx="7">
                  <c:v>10.7572136</c:v>
                </c:pt>
                <c:pt idx="8">
                  <c:v>9.55892949999999</c:v>
                </c:pt>
              </c:numCache>
            </c:numRef>
          </c:yVal>
          <c:smooth val="0"/>
          <c:extLst xmlns:c16r2="http://schemas.microsoft.com/office/drawing/2015/06/chart">
            <c:ext xmlns:c16="http://schemas.microsoft.com/office/drawing/2014/chart" uri="{C3380CC4-5D6E-409C-BE32-E72D297353CC}">
              <c16:uniqueId val="{00000004-CD6E-4CF8-AB66-07FCD580F267}"/>
            </c:ext>
          </c:extLst>
        </c:ser>
        <c:ser>
          <c:idx val="5"/>
          <c:order val="5"/>
          <c:tx>
            <c:strRef>
              <c:f>'SO2'!$L$27</c:f>
              <c:strCache>
                <c:ptCount val="1"/>
                <c:pt idx="0">
                  <c:v>off-highway core</c:v>
                </c:pt>
              </c:strCache>
            </c:strRef>
          </c:tx>
          <c:spPr>
            <a:ln>
              <a:solidFill>
                <a:srgbClr val="C00000"/>
              </a:solidFill>
              <a:prstDash val="dash"/>
            </a:ln>
          </c:spPr>
          <c:marker>
            <c:symbol val="none"/>
          </c:marker>
          <c:xVal>
            <c:numRef>
              <c:f>'SO2'!$M$21:$U$21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'SO2'!$M$27:$U$27</c:f>
              <c:numCache>
                <c:formatCode>0</c:formatCode>
                <c:ptCount val="9"/>
                <c:pt idx="0">
                  <c:v>47.77499500000001</c:v>
                </c:pt>
                <c:pt idx="1">
                  <c:v>30.65974799999999</c:v>
                </c:pt>
                <c:pt idx="2">
                  <c:v>23.61089100000001</c:v>
                </c:pt>
                <c:pt idx="3">
                  <c:v>19.799496</c:v>
                </c:pt>
                <c:pt idx="4">
                  <c:v>17.129337</c:v>
                </c:pt>
                <c:pt idx="5">
                  <c:v>15.2594834</c:v>
                </c:pt>
                <c:pt idx="6">
                  <c:v>13.6555819</c:v>
                </c:pt>
                <c:pt idx="7">
                  <c:v>12.558237</c:v>
                </c:pt>
                <c:pt idx="8">
                  <c:v>11.505347</c:v>
                </c:pt>
              </c:numCache>
            </c:numRef>
          </c:yVal>
          <c:smooth val="0"/>
          <c:extLst xmlns:c16r2="http://schemas.microsoft.com/office/drawing/2015/06/chart">
            <c:ext xmlns:c16="http://schemas.microsoft.com/office/drawing/2014/chart" uri="{C3380CC4-5D6E-409C-BE32-E72D297353CC}">
              <c16:uniqueId val="{00000005-CD6E-4CF8-AB66-07FCD580F267}"/>
            </c:ext>
          </c:extLst>
        </c:ser>
        <c:dLbls>
          <c:showLegendKey val="0"/>
          <c:showVal val="0"/>
          <c:showCatName val="0"/>
          <c:showSerName val="0"/>
          <c:showPercent val="0"/>
          <c:showBubbleSize val="0"/>
        </c:dLbls>
        <c:axId val="2123553928"/>
        <c:axId val="2123560472"/>
      </c:scatterChart>
      <c:valAx>
        <c:axId val="2123553928"/>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sz="1100"/>
            </a:pPr>
            <a:endParaRPr lang="en-US"/>
          </a:p>
        </c:txPr>
        <c:crossAx val="2123560472"/>
        <c:crosses val="autoZero"/>
        <c:crossBetween val="midCat"/>
      </c:valAx>
      <c:valAx>
        <c:axId val="2123560472"/>
        <c:scaling>
          <c:orientation val="minMax"/>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2123553928"/>
        <c:crosses val="autoZero"/>
        <c:crossBetween val="midCat"/>
        <c:majorUnit val="2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Calibri"/>
                <a:ea typeface="Calibri"/>
                <a:cs typeface="Calibri"/>
              </a:defRPr>
            </a:pPr>
            <a:r>
              <a:rPr lang="en-US" sz="1800" b="0" dirty="0"/>
              <a:t>SO</a:t>
            </a:r>
            <a:r>
              <a:rPr lang="en-US" sz="1800" b="0" baseline="-25000" dirty="0"/>
              <a:t>2</a:t>
            </a:r>
            <a:r>
              <a:rPr lang="en-US" sz="1800" b="0" dirty="0"/>
              <a:t> </a:t>
            </a:r>
          </a:p>
        </c:rich>
      </c:tx>
      <c:layout>
        <c:manualLayout>
          <c:xMode val="edge"/>
          <c:yMode val="edge"/>
          <c:x val="0.523852070574512"/>
          <c:y val="0.0196420490542131"/>
        </c:manualLayout>
      </c:layout>
      <c:overlay val="0"/>
    </c:title>
    <c:autoTitleDeleted val="0"/>
    <c:plotArea>
      <c:layout>
        <c:manualLayout>
          <c:layoutTarget val="inner"/>
          <c:xMode val="edge"/>
          <c:yMode val="edge"/>
          <c:x val="0.222480679498396"/>
          <c:y val="0.0252020997375328"/>
          <c:w val="0.707519320501604"/>
          <c:h val="0.911141808352197"/>
        </c:manualLayout>
      </c:layout>
      <c:scatterChart>
        <c:scatterStyle val="lineMarker"/>
        <c:varyColors val="0"/>
        <c:ser>
          <c:idx val="0"/>
          <c:order val="0"/>
          <c:tx>
            <c:strRef>
              <c:f>'Fig2'!$N$11</c:f>
              <c:strCache>
                <c:ptCount val="1"/>
                <c:pt idx="0">
                  <c:v>GCAM-USA total emissions</c:v>
                </c:pt>
              </c:strCache>
            </c:strRef>
          </c:tx>
          <c:spPr>
            <a:ln w="28575">
              <a:solidFill>
                <a:sysClr val="windowText" lastClr="000000"/>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'Fig2'!$O$11:$W$11</c:f>
              <c:numCache>
                <c:formatCode>0</c:formatCode>
                <c:ptCount val="9"/>
                <c:pt idx="0">
                  <c:v>5189.518370185912</c:v>
                </c:pt>
                <c:pt idx="1">
                  <c:v>2442.426660827041</c:v>
                </c:pt>
                <c:pt idx="2">
                  <c:v>2418.373126724228</c:v>
                </c:pt>
                <c:pt idx="3">
                  <c:v>2475.94078002446</c:v>
                </c:pt>
                <c:pt idx="4">
                  <c:v>2432.03756089194</c:v>
                </c:pt>
                <c:pt idx="5">
                  <c:v>2374.624373171147</c:v>
                </c:pt>
                <c:pt idx="6">
                  <c:v>2304.688798224694</c:v>
                </c:pt>
                <c:pt idx="7">
                  <c:v>2233.291755709081</c:v>
                </c:pt>
                <c:pt idx="8">
                  <c:v>2122.269727140108</c:v>
                </c:pt>
              </c:numCache>
            </c:numRef>
          </c:yVal>
          <c:smooth val="0"/>
          <c:extLst xmlns:c16r2="http://schemas.microsoft.com/office/drawing/2015/06/chart">
            <c:ext xmlns:c16="http://schemas.microsoft.com/office/drawing/2014/chart" uri="{C3380CC4-5D6E-409C-BE32-E72D297353CC}">
              <c16:uniqueId val="{00000000-C2C1-4458-AD73-132150888473}"/>
            </c:ext>
          </c:extLst>
        </c:ser>
        <c:ser>
          <c:idx val="1"/>
          <c:order val="1"/>
          <c:tx>
            <c:strRef>
              <c:f>'Fig2'!$N$20</c:f>
              <c:strCache>
                <c:ptCount val="1"/>
                <c:pt idx="0">
                  <c:v>Inventory total emissions</c:v>
                </c:pt>
              </c:strCache>
            </c:strRef>
          </c:tx>
          <c:spPr>
            <a:ln w="19050">
              <a:noFill/>
            </a:ln>
          </c:spPr>
          <c:marker>
            <c:symbol val="square"/>
            <c:size val="6"/>
            <c:spPr>
              <a:solidFill>
                <a:srgbClr val="FF0000"/>
              </a:solidFill>
              <a:ln>
                <a:noFill/>
              </a:ln>
            </c:spPr>
          </c:marker>
          <c:xVal>
            <c:numRef>
              <c:f>'Fig2'!$O$13:$Q$13</c:f>
              <c:numCache>
                <c:formatCode>General</c:formatCode>
                <c:ptCount val="3"/>
                <c:pt idx="0">
                  <c:v>2011.0</c:v>
                </c:pt>
                <c:pt idx="1">
                  <c:v>2017.0</c:v>
                </c:pt>
                <c:pt idx="2">
                  <c:v>2025.0</c:v>
                </c:pt>
              </c:numCache>
            </c:numRef>
          </c:xVal>
          <c:yVal>
            <c:numRef>
              <c:f>'Fig2'!$O$20:$Q$20</c:f>
              <c:numCache>
                <c:formatCode>General</c:formatCode>
                <c:ptCount val="3"/>
                <c:pt idx="0">
                  <c:v>5203.730529509735</c:v>
                </c:pt>
                <c:pt idx="1">
                  <c:v>1879.309538710393</c:v>
                </c:pt>
                <c:pt idx="2">
                  <c:v>1892.181285670157</c:v>
                </c:pt>
              </c:numCache>
            </c:numRef>
          </c:yVal>
          <c:smooth val="0"/>
          <c:extLst xmlns:c16r2="http://schemas.microsoft.com/office/drawing/2015/06/chart">
            <c:ext xmlns:c16="http://schemas.microsoft.com/office/drawing/2014/chart" uri="{C3380CC4-5D6E-409C-BE32-E72D297353CC}">
              <c16:uniqueId val="{00000001-C2C1-4458-AD73-132150888473}"/>
            </c:ext>
          </c:extLst>
        </c:ser>
        <c:ser>
          <c:idx val="2"/>
          <c:order val="2"/>
          <c:tx>
            <c:strRef>
              <c:f>'Fig1'!$N$20</c:f>
              <c:strCache>
                <c:ptCount val="1"/>
                <c:pt idx="0">
                  <c:v>GCAM total emissions</c:v>
                </c:pt>
              </c:strCache>
            </c:strRef>
          </c:tx>
          <c:spPr>
            <a:ln w="28575">
              <a:solidFill>
                <a:sysClr val="windowText" lastClr="000000"/>
              </a:solidFill>
              <a:prstDash val="dash"/>
            </a:ln>
          </c:spPr>
          <c:marker>
            <c:symbol val="none"/>
          </c:marker>
          <c:xVal>
            <c:numRef>
              <c:f>'Fig1'!$O$13:$W$13</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'Fig1'!$O$20:$W$20</c:f>
              <c:numCache>
                <c:formatCode>General</c:formatCode>
                <c:ptCount val="9"/>
                <c:pt idx="0">
                  <c:v>9076.945422699997</c:v>
                </c:pt>
                <c:pt idx="1">
                  <c:v>6239.1368271609</c:v>
                </c:pt>
                <c:pt idx="2">
                  <c:v>4810.479770645499</c:v>
                </c:pt>
                <c:pt idx="3">
                  <c:v>3948.6294162433</c:v>
                </c:pt>
                <c:pt idx="4">
                  <c:v>3345.45869617785</c:v>
                </c:pt>
                <c:pt idx="5">
                  <c:v>2898.538521744454</c:v>
                </c:pt>
                <c:pt idx="6">
                  <c:v>2526.27469638999</c:v>
                </c:pt>
                <c:pt idx="7">
                  <c:v>2246.041013230001</c:v>
                </c:pt>
                <c:pt idx="8">
                  <c:v>1986.22013324</c:v>
                </c:pt>
              </c:numCache>
            </c:numRef>
          </c:yVal>
          <c:smooth val="0"/>
          <c:extLst xmlns:c16r2="http://schemas.microsoft.com/office/drawing/2015/06/chart">
            <c:ext xmlns:c16="http://schemas.microsoft.com/office/drawing/2014/chart" uri="{C3380CC4-5D6E-409C-BE32-E72D297353CC}">
              <c16:uniqueId val="{00000002-C2C1-4458-AD73-132150888473}"/>
            </c:ext>
          </c:extLst>
        </c:ser>
        <c:dLbls>
          <c:showLegendKey val="0"/>
          <c:showVal val="0"/>
          <c:showCatName val="0"/>
          <c:showSerName val="0"/>
          <c:showPercent val="0"/>
          <c:showBubbleSize val="0"/>
        </c:dLbls>
        <c:axId val="-2125839880"/>
        <c:axId val="-2125836184"/>
      </c:scatterChart>
      <c:valAx>
        <c:axId val="-2125839880"/>
        <c:scaling>
          <c:orientation val="minMax"/>
          <c:max val="2050.0"/>
          <c:min val="2010.0"/>
        </c:scaling>
        <c:delete val="0"/>
        <c:axPos val="b"/>
        <c:majorGridlines>
          <c:spPr>
            <a:ln>
              <a:solidFill>
                <a:schemeClr val="bg1">
                  <a:lumMod val="95000"/>
                </a:schemeClr>
              </a:solidFill>
            </a:ln>
          </c:spPr>
        </c:majorGridlines>
        <c:numFmt formatCode="0" sourceLinked="1"/>
        <c:majorTickMark val="out"/>
        <c:minorTickMark val="none"/>
        <c:tickLblPos val="nextTo"/>
        <c:spPr>
          <a:ln>
            <a:solidFill>
              <a:sysClr val="windowText" lastClr="000000"/>
            </a:solidFill>
          </a:ln>
        </c:spPr>
        <c:txPr>
          <a:bodyPr rot="0" vert="horz"/>
          <a:lstStyle/>
          <a:p>
            <a:pPr>
              <a:defRPr sz="1100"/>
            </a:pPr>
            <a:endParaRPr lang="en-US"/>
          </a:p>
        </c:txPr>
        <c:crossAx val="-2125836184"/>
        <c:crosses val="autoZero"/>
        <c:crossBetween val="midCat"/>
      </c:valAx>
      <c:valAx>
        <c:axId val="-2125836184"/>
        <c:scaling>
          <c:orientation val="minMax"/>
          <c:max val="9000.0"/>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spPr>
          <a:ln>
            <a:solidFill>
              <a:sysClr val="windowText" lastClr="000000"/>
            </a:solidFill>
          </a:ln>
        </c:spPr>
        <c:txPr>
          <a:bodyPr rot="0" vert="horz"/>
          <a:lstStyle/>
          <a:p>
            <a:pPr>
              <a:defRPr sz="1100" b="0" i="0" u="none" strike="noStrike" baseline="0">
                <a:solidFill>
                  <a:srgbClr val="000000"/>
                </a:solidFill>
                <a:latin typeface="Calibri"/>
                <a:ea typeface="Calibri"/>
                <a:cs typeface="Calibri"/>
              </a:defRPr>
            </a:pPr>
            <a:endParaRPr lang="en-US"/>
          </a:p>
        </c:txPr>
        <c:crossAx val="-2125839880"/>
        <c:crosses val="autoZero"/>
        <c:crossBetween val="midCat"/>
        <c:majorUnit val="300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Calibri"/>
                <a:ea typeface="Calibri"/>
                <a:cs typeface="Calibri"/>
              </a:defRPr>
            </a:pPr>
            <a:r>
              <a:rPr lang="en-US" sz="1800" b="0" dirty="0"/>
              <a:t>PM</a:t>
            </a:r>
            <a:r>
              <a:rPr lang="en-US" sz="1800" b="0" baseline="-25000" dirty="0"/>
              <a:t>2.5</a:t>
            </a:r>
            <a:r>
              <a:rPr lang="en-US" sz="1800" b="0" baseline="0" dirty="0"/>
              <a:t>*</a:t>
            </a:r>
            <a:r>
              <a:rPr lang="en-US" sz="1800" b="0" dirty="0"/>
              <a:t> </a:t>
            </a:r>
          </a:p>
        </c:rich>
      </c:tx>
      <c:layout>
        <c:manualLayout>
          <c:xMode val="edge"/>
          <c:yMode val="edge"/>
          <c:x val="0.459037255759697"/>
          <c:y val="0.0292818354602227"/>
        </c:manualLayout>
      </c:layout>
      <c:overlay val="0"/>
    </c:title>
    <c:autoTitleDeleted val="0"/>
    <c:plotArea>
      <c:layout>
        <c:manualLayout>
          <c:layoutTarget val="inner"/>
          <c:xMode val="edge"/>
          <c:yMode val="edge"/>
          <c:x val="0.213082531350248"/>
          <c:y val="0.0385921802878088"/>
          <c:w val="0.707519320501604"/>
          <c:h val="0.911141808352197"/>
        </c:manualLayout>
      </c:layout>
      <c:scatterChart>
        <c:scatterStyle val="lineMarker"/>
        <c:varyColors val="0"/>
        <c:ser>
          <c:idx val="0"/>
          <c:order val="0"/>
          <c:tx>
            <c:strRef>
              <c:f>'Fig2'!$AA$11</c:f>
              <c:strCache>
                <c:ptCount val="1"/>
                <c:pt idx="0">
                  <c:v>TOTAL gcam</c:v>
                </c:pt>
              </c:strCache>
            </c:strRef>
          </c:tx>
          <c:spPr>
            <a:ln w="28575">
              <a:solidFill>
                <a:sysClr val="windowText" lastClr="000000"/>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'Fig2'!$AB$11:$AJ$11</c:f>
              <c:numCache>
                <c:formatCode>0</c:formatCode>
                <c:ptCount val="9"/>
                <c:pt idx="0">
                  <c:v>1150.801160760944</c:v>
                </c:pt>
                <c:pt idx="1">
                  <c:v>1064.506689036977</c:v>
                </c:pt>
                <c:pt idx="2">
                  <c:v>1026.001856023962</c:v>
                </c:pt>
                <c:pt idx="3">
                  <c:v>1014.842942720587</c:v>
                </c:pt>
                <c:pt idx="4">
                  <c:v>1003.311289074767</c:v>
                </c:pt>
                <c:pt idx="5">
                  <c:v>1006.195441512412</c:v>
                </c:pt>
                <c:pt idx="6">
                  <c:v>1045.445890087425</c:v>
                </c:pt>
                <c:pt idx="7">
                  <c:v>1046.152165894817</c:v>
                </c:pt>
                <c:pt idx="8">
                  <c:v>1051.720251485231</c:v>
                </c:pt>
              </c:numCache>
            </c:numRef>
          </c:yVal>
          <c:smooth val="0"/>
          <c:extLst xmlns:c16r2="http://schemas.microsoft.com/office/drawing/2015/06/chart">
            <c:ext xmlns:c16="http://schemas.microsoft.com/office/drawing/2014/chart" uri="{C3380CC4-5D6E-409C-BE32-E72D297353CC}">
              <c16:uniqueId val="{00000000-15F0-4F01-9E66-E9B4644C7AD3}"/>
            </c:ext>
          </c:extLst>
        </c:ser>
        <c:ser>
          <c:idx val="1"/>
          <c:order val="1"/>
          <c:tx>
            <c:strRef>
              <c:f>'Fig2'!$AA$20</c:f>
              <c:strCache>
                <c:ptCount val="1"/>
                <c:pt idx="0">
                  <c:v>Inventory total emissions</c:v>
                </c:pt>
              </c:strCache>
            </c:strRef>
          </c:tx>
          <c:spPr>
            <a:ln w="19050">
              <a:noFill/>
            </a:ln>
          </c:spPr>
          <c:marker>
            <c:symbol val="square"/>
            <c:size val="6"/>
            <c:spPr>
              <a:solidFill>
                <a:srgbClr val="FF0000"/>
              </a:solidFill>
              <a:ln>
                <a:noFill/>
              </a:ln>
            </c:spPr>
          </c:marker>
          <c:xVal>
            <c:numRef>
              <c:f>'Fig2'!$AB$13:$AD$13</c:f>
              <c:numCache>
                <c:formatCode>General</c:formatCode>
                <c:ptCount val="3"/>
                <c:pt idx="0">
                  <c:v>2011.0</c:v>
                </c:pt>
                <c:pt idx="1">
                  <c:v>2017.0</c:v>
                </c:pt>
                <c:pt idx="2">
                  <c:v>2025.0</c:v>
                </c:pt>
              </c:numCache>
            </c:numRef>
          </c:xVal>
          <c:yVal>
            <c:numRef>
              <c:f>'Fig2'!$AB$20:$AD$20</c:f>
              <c:numCache>
                <c:formatCode>0</c:formatCode>
                <c:ptCount val="3"/>
                <c:pt idx="0">
                  <c:v>1144.58277645017</c:v>
                </c:pt>
                <c:pt idx="1">
                  <c:v>1082.911719644947</c:v>
                </c:pt>
                <c:pt idx="2">
                  <c:v>1035.4520652264</c:v>
                </c:pt>
              </c:numCache>
            </c:numRef>
          </c:yVal>
          <c:smooth val="0"/>
          <c:extLst xmlns:c16r2="http://schemas.microsoft.com/office/drawing/2015/06/chart">
            <c:ext xmlns:c16="http://schemas.microsoft.com/office/drawing/2014/chart" uri="{C3380CC4-5D6E-409C-BE32-E72D297353CC}">
              <c16:uniqueId val="{00000001-15F0-4F01-9E66-E9B4644C7AD3}"/>
            </c:ext>
          </c:extLst>
        </c:ser>
        <c:dLbls>
          <c:showLegendKey val="0"/>
          <c:showVal val="0"/>
          <c:showCatName val="0"/>
          <c:showSerName val="0"/>
          <c:showPercent val="0"/>
          <c:showBubbleSize val="0"/>
        </c:dLbls>
        <c:axId val="-2126823816"/>
        <c:axId val="-2126818344"/>
      </c:scatterChart>
      <c:valAx>
        <c:axId val="-2126823816"/>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spPr>
          <a:ln>
            <a:solidFill>
              <a:sysClr val="windowText" lastClr="000000"/>
            </a:solidFill>
          </a:ln>
        </c:spPr>
        <c:txPr>
          <a:bodyPr rot="0" vert="horz"/>
          <a:lstStyle/>
          <a:p>
            <a:pPr>
              <a:defRPr sz="1100"/>
            </a:pPr>
            <a:endParaRPr lang="en-US"/>
          </a:p>
        </c:txPr>
        <c:crossAx val="-2126818344"/>
        <c:crosses val="autoZero"/>
        <c:crossBetween val="midCat"/>
      </c:valAx>
      <c:valAx>
        <c:axId val="-2126818344"/>
        <c:scaling>
          <c:orientation val="minMax"/>
          <c:max val="2000.0"/>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spPr>
          <a:ln>
            <a:solidFill>
              <a:sysClr val="windowText" lastClr="000000"/>
            </a:solidFill>
          </a:ln>
        </c:spPr>
        <c:txPr>
          <a:bodyPr rot="0" vert="horz"/>
          <a:lstStyle/>
          <a:p>
            <a:pPr>
              <a:defRPr sz="1100" b="0" i="0" u="none" strike="noStrike" baseline="0">
                <a:solidFill>
                  <a:srgbClr val="000000"/>
                </a:solidFill>
                <a:latin typeface="Calibri"/>
                <a:ea typeface="Calibri"/>
                <a:cs typeface="Calibri"/>
              </a:defRPr>
            </a:pPr>
            <a:endParaRPr lang="en-US"/>
          </a:p>
        </c:txPr>
        <c:crossAx val="-2126823816"/>
        <c:crosses val="autoZero"/>
        <c:crossBetween val="midCat"/>
        <c:majorUnit val="50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solidFill>
                <a:latin typeface="Calibri"/>
                <a:ea typeface="Calibri"/>
                <a:cs typeface="Calibri"/>
              </a:defRPr>
            </a:pPr>
            <a:r>
              <a:rPr lang="en-US" sz="1200" b="0" i="0" baseline="0">
                <a:effectLst/>
              </a:rPr>
              <a:t>(a) NO</a:t>
            </a:r>
            <a:r>
              <a:rPr lang="en-US" sz="1200" b="0" i="0" baseline="-25000">
                <a:effectLst/>
              </a:rPr>
              <a:t>X</a:t>
            </a:r>
            <a:r>
              <a:rPr lang="en-US" sz="1200" b="0" i="0" baseline="0">
                <a:effectLst/>
              </a:rPr>
              <a:t> </a:t>
            </a:r>
            <a:endParaRPr lang="en-US" sz="1200">
              <a:effectLst/>
            </a:endParaRPr>
          </a:p>
        </c:rich>
      </c:tx>
      <c:layout>
        <c:manualLayout>
          <c:xMode val="edge"/>
          <c:yMode val="edge"/>
          <c:x val="0.440518877448011"/>
          <c:y val="0.0426306867891514"/>
        </c:manualLayout>
      </c:layout>
      <c:overlay val="0"/>
    </c:title>
    <c:autoTitleDeleted val="0"/>
    <c:plotArea>
      <c:layout>
        <c:manualLayout>
          <c:layoutTarget val="inner"/>
          <c:xMode val="edge"/>
          <c:yMode val="edge"/>
          <c:x val="0.0700715402295167"/>
          <c:y val="0.0252020997375328"/>
          <c:w val="0.887877823480349"/>
          <c:h val="0.911141808352197"/>
        </c:manualLayout>
      </c:layout>
      <c:scatterChart>
        <c:scatterStyle val="lineMarker"/>
        <c:varyColors val="0"/>
        <c:ser>
          <c:idx val="2"/>
          <c:order val="0"/>
          <c:tx>
            <c:strRef>
              <c:f>'Fig1'!$A$20</c:f>
              <c:strCache>
                <c:ptCount val="1"/>
                <c:pt idx="0">
                  <c:v>GCAM4.3 total emissions</c:v>
                </c:pt>
              </c:strCache>
            </c:strRef>
          </c:tx>
          <c:spPr>
            <a:ln>
              <a:solidFill>
                <a:schemeClr val="tx1"/>
              </a:solidFill>
              <a:prstDash val="dash"/>
            </a:ln>
          </c:spPr>
          <c:marker>
            <c:symbol val="none"/>
          </c:marker>
          <c:xVal>
            <c:numRef>
              <c:f>'Fig1'!$B$13:$J$13</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'Fig1'!$B$20:$J$20</c:f>
              <c:numCache>
                <c:formatCode>0</c:formatCode>
                <c:ptCount val="9"/>
                <c:pt idx="0">
                  <c:v>12839.646447</c:v>
                </c:pt>
                <c:pt idx="1">
                  <c:v>8403.326381503899</c:v>
                </c:pt>
                <c:pt idx="2">
                  <c:v>6359.41086979519</c:v>
                </c:pt>
                <c:pt idx="3">
                  <c:v>5177.276514822399</c:v>
                </c:pt>
                <c:pt idx="4">
                  <c:v>4400.04690892166</c:v>
                </c:pt>
                <c:pt idx="5">
                  <c:v>3848.828988609679</c:v>
                </c:pt>
                <c:pt idx="6">
                  <c:v>3437.5971887</c:v>
                </c:pt>
                <c:pt idx="7">
                  <c:v>3135.29151649999</c:v>
                </c:pt>
                <c:pt idx="8">
                  <c:v>2859.009843109997</c:v>
                </c:pt>
              </c:numCache>
            </c:numRef>
          </c:yVal>
          <c:smooth val="0"/>
          <c:extLst xmlns:c16r2="http://schemas.microsoft.com/office/drawing/2015/06/chart">
            <c:ext xmlns:c16="http://schemas.microsoft.com/office/drawing/2014/chart" uri="{C3380CC4-5D6E-409C-BE32-E72D297353CC}">
              <c16:uniqueId val="{00000000-7996-4DD0-8D48-412D880E6271}"/>
            </c:ext>
          </c:extLst>
        </c:ser>
        <c:ser>
          <c:idx val="0"/>
          <c:order val="1"/>
          <c:tx>
            <c:strRef>
              <c:f>'Fig2'!$A$11</c:f>
              <c:strCache>
                <c:ptCount val="1"/>
                <c:pt idx="0">
                  <c:v>GCAM-USA total emissions</c:v>
                </c:pt>
              </c:strCache>
            </c:strRef>
          </c:tx>
          <c:spPr>
            <a:ln>
              <a:solidFill>
                <a:schemeClr val="tx1"/>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'Fig2'!$B$11:$J$11</c:f>
              <c:numCache>
                <c:formatCode>0</c:formatCode>
                <c:ptCount val="9"/>
                <c:pt idx="0">
                  <c:v>10354.09375052287</c:v>
                </c:pt>
                <c:pt idx="1">
                  <c:v>8111.236081747506</c:v>
                </c:pt>
                <c:pt idx="2">
                  <c:v>7139.932509415612</c:v>
                </c:pt>
                <c:pt idx="3">
                  <c:v>6237.092998843119</c:v>
                </c:pt>
                <c:pt idx="4">
                  <c:v>5486.17880667313</c:v>
                </c:pt>
                <c:pt idx="5">
                  <c:v>5281.000082227112</c:v>
                </c:pt>
                <c:pt idx="6">
                  <c:v>5214.102596348472</c:v>
                </c:pt>
                <c:pt idx="7">
                  <c:v>5102.649458908844</c:v>
                </c:pt>
                <c:pt idx="8">
                  <c:v>5115.034432328366</c:v>
                </c:pt>
              </c:numCache>
            </c:numRef>
          </c:yVal>
          <c:smooth val="0"/>
          <c:extLst xmlns:c16r2="http://schemas.microsoft.com/office/drawing/2015/06/chart">
            <c:ext xmlns:c16="http://schemas.microsoft.com/office/drawing/2014/chart" uri="{C3380CC4-5D6E-409C-BE32-E72D297353CC}">
              <c16:uniqueId val="{00000001-7996-4DD0-8D48-412D880E6271}"/>
            </c:ext>
          </c:extLst>
        </c:ser>
        <c:ser>
          <c:idx val="1"/>
          <c:order val="2"/>
          <c:tx>
            <c:strRef>
              <c:f>'Fig2'!$A$20</c:f>
              <c:strCache>
                <c:ptCount val="1"/>
                <c:pt idx="0">
                  <c:v>Inventory total emissions</c:v>
                </c:pt>
              </c:strCache>
            </c:strRef>
          </c:tx>
          <c:spPr>
            <a:ln w="19050">
              <a:noFill/>
            </a:ln>
          </c:spPr>
          <c:marker>
            <c:symbol val="square"/>
            <c:size val="6"/>
            <c:spPr>
              <a:solidFill>
                <a:srgbClr val="FF0000"/>
              </a:solidFill>
            </c:spPr>
          </c:marker>
          <c:xVal>
            <c:numRef>
              <c:f>'Fig2'!$B$13:$D$13</c:f>
              <c:numCache>
                <c:formatCode>General</c:formatCode>
                <c:ptCount val="3"/>
                <c:pt idx="0">
                  <c:v>2011.0</c:v>
                </c:pt>
                <c:pt idx="1">
                  <c:v>2017.0</c:v>
                </c:pt>
                <c:pt idx="2">
                  <c:v>2025.0</c:v>
                </c:pt>
              </c:numCache>
            </c:numRef>
          </c:xVal>
          <c:yVal>
            <c:numRef>
              <c:f>'Fig2'!$B$20:$D$20</c:f>
              <c:numCache>
                <c:formatCode>0</c:formatCode>
                <c:ptCount val="3"/>
                <c:pt idx="0">
                  <c:v>10080.49309014092</c:v>
                </c:pt>
                <c:pt idx="1">
                  <c:v>7173.68075499776</c:v>
                </c:pt>
                <c:pt idx="2">
                  <c:v>5792.722525856788</c:v>
                </c:pt>
              </c:numCache>
            </c:numRef>
          </c:yVal>
          <c:smooth val="0"/>
          <c:extLst xmlns:c16r2="http://schemas.microsoft.com/office/drawing/2015/06/chart">
            <c:ext xmlns:c16="http://schemas.microsoft.com/office/drawing/2014/chart" uri="{C3380CC4-5D6E-409C-BE32-E72D297353CC}">
              <c16:uniqueId val="{00000002-7996-4DD0-8D48-412D880E6271}"/>
            </c:ext>
          </c:extLst>
        </c:ser>
        <c:dLbls>
          <c:showLegendKey val="0"/>
          <c:showVal val="0"/>
          <c:showCatName val="0"/>
          <c:showSerName val="0"/>
          <c:showPercent val="0"/>
          <c:showBubbleSize val="0"/>
        </c:dLbls>
        <c:axId val="-2125868472"/>
        <c:axId val="-2125877448"/>
      </c:scatterChart>
      <c:valAx>
        <c:axId val="-2125868472"/>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sz="900"/>
            </a:pPr>
            <a:endParaRPr lang="en-US"/>
          </a:p>
        </c:txPr>
        <c:crossAx val="-2125877448"/>
        <c:crosses val="autoZero"/>
        <c:crossBetween val="midCat"/>
      </c:valAx>
      <c:valAx>
        <c:axId val="-212587744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rot="0" vert="horz"/>
          <a:lstStyle/>
          <a:p>
            <a:pPr>
              <a:defRPr sz="900" b="0" i="0" u="none" strike="noStrike" baseline="0">
                <a:solidFill>
                  <a:srgbClr val="000000"/>
                </a:solidFill>
                <a:latin typeface="Calibri"/>
                <a:ea typeface="Calibri"/>
                <a:cs typeface="Calibri"/>
              </a:defRPr>
            </a:pPr>
            <a:endParaRPr lang="en-US"/>
          </a:p>
        </c:txPr>
        <c:crossAx val="-2125868472"/>
        <c:crosses val="autoZero"/>
        <c:crossBetween val="midCat"/>
        <c:majorUnit val="3000.0"/>
      </c:valAx>
      <c:spPr>
        <a:ln>
          <a:solidFill>
            <a:schemeClr val="tx1"/>
          </a:solidFill>
        </a:ln>
      </c:spPr>
    </c:plotArea>
    <c:legend>
      <c:legendPos val="t"/>
      <c:layout>
        <c:manualLayout>
          <c:xMode val="edge"/>
          <c:yMode val="edge"/>
          <c:x val="0.00165843295284021"/>
          <c:y val="0.0"/>
          <c:w val="0.99834156704716"/>
          <c:h val="1.0"/>
        </c:manualLayout>
      </c:layout>
      <c:overlay val="0"/>
      <c:spPr>
        <a:solidFill>
          <a:sysClr val="window" lastClr="FFFFFF"/>
        </a:solidFill>
      </c:spPr>
      <c:txPr>
        <a:bodyPr/>
        <a:lstStyle/>
        <a:p>
          <a:pPr>
            <a:defRPr sz="12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rgbClr val="000000"/>
                </a:solidFill>
                <a:latin typeface="Calibri"/>
                <a:ea typeface="Calibri"/>
                <a:cs typeface="Calibri"/>
              </a:defRPr>
            </a:pPr>
            <a:r>
              <a:rPr lang="en-US" sz="1500" b="0" i="0" baseline="0" dirty="0">
                <a:effectLst/>
              </a:rPr>
              <a:t>GCAM-USA NO</a:t>
            </a:r>
            <a:r>
              <a:rPr lang="en-US" sz="1500" b="0" i="0" baseline="-25000" dirty="0">
                <a:effectLst/>
              </a:rPr>
              <a:t>X</a:t>
            </a:r>
            <a:endParaRPr lang="en-US" sz="1500" dirty="0">
              <a:effectLst/>
            </a:endParaRPr>
          </a:p>
        </c:rich>
      </c:tx>
      <c:layout>
        <c:manualLayout>
          <c:xMode val="edge"/>
          <c:yMode val="edge"/>
          <c:x val="0.272942656573309"/>
          <c:y val="0.0299213329550437"/>
        </c:manualLayout>
      </c:layout>
      <c:overlay val="0"/>
    </c:title>
    <c:autoTitleDeleted val="0"/>
    <c:plotArea>
      <c:layout>
        <c:manualLayout>
          <c:layoutTarget val="inner"/>
          <c:xMode val="edge"/>
          <c:yMode val="edge"/>
          <c:x val="0.231513196267133"/>
          <c:y val="0.0252020997375328"/>
          <c:w val="0.689088655584719"/>
          <c:h val="0.911141808352197"/>
        </c:manualLayout>
      </c:layout>
      <c:scatterChart>
        <c:scatterStyle val="lineMarker"/>
        <c:varyColors val="0"/>
        <c:ser>
          <c:idx val="26"/>
          <c:order val="0"/>
          <c:tx>
            <c:strRef>
              <c:f>'Fig2'!$A$5</c:f>
              <c:strCache>
                <c:ptCount val="1"/>
                <c:pt idx="0">
                  <c:v>EGUs gcam</c:v>
                </c:pt>
              </c:strCache>
            </c:strRef>
          </c:tx>
          <c:spPr>
            <a:ln>
              <a:solidFill>
                <a:srgbClr val="00B0F0"/>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'Fig2'!$B$5:$J$5</c:f>
              <c:numCache>
                <c:formatCode>0</c:formatCode>
                <c:ptCount val="9"/>
                <c:pt idx="0">
                  <c:v>1799.418798675728</c:v>
                </c:pt>
                <c:pt idx="1">
                  <c:v>1429.96567096668</c:v>
                </c:pt>
                <c:pt idx="2">
                  <c:v>1413.677599858843</c:v>
                </c:pt>
                <c:pt idx="3">
                  <c:v>1429.326235825697</c:v>
                </c:pt>
                <c:pt idx="4">
                  <c:v>1374.881312892021</c:v>
                </c:pt>
                <c:pt idx="5">
                  <c:v>1317.955225562858</c:v>
                </c:pt>
                <c:pt idx="6">
                  <c:v>1245.485716984615</c:v>
                </c:pt>
                <c:pt idx="7">
                  <c:v>1153.799623270793</c:v>
                </c:pt>
                <c:pt idx="8">
                  <c:v>1069.490246533419</c:v>
                </c:pt>
              </c:numCache>
            </c:numRef>
          </c:yVal>
          <c:smooth val="0"/>
          <c:extLst xmlns:c16r2="http://schemas.microsoft.com/office/drawing/2015/06/chart">
            <c:ext xmlns:c16="http://schemas.microsoft.com/office/drawing/2014/chart" uri="{C3380CC4-5D6E-409C-BE32-E72D297353CC}">
              <c16:uniqueId val="{00000000-235E-471B-B401-CEE8B9C04CA7}"/>
            </c:ext>
          </c:extLst>
        </c:ser>
        <c:ser>
          <c:idx val="27"/>
          <c:order val="1"/>
          <c:tx>
            <c:strRef>
              <c:f>'Fig2'!$A$6</c:f>
              <c:strCache>
                <c:ptCount val="1"/>
                <c:pt idx="0">
                  <c:v>industrial gcam</c:v>
                </c:pt>
              </c:strCache>
            </c:strRef>
          </c:tx>
          <c:spPr>
            <a:ln>
              <a:solidFill>
                <a:srgbClr val="FF66CC"/>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'Fig2'!$B$6:$J$6</c:f>
              <c:numCache>
                <c:formatCode>0</c:formatCode>
                <c:ptCount val="9"/>
                <c:pt idx="0">
                  <c:v>1766.610701429998</c:v>
                </c:pt>
                <c:pt idx="1">
                  <c:v>1674.4621247609</c:v>
                </c:pt>
                <c:pt idx="2">
                  <c:v>1664.142190082599</c:v>
                </c:pt>
                <c:pt idx="3">
                  <c:v>1693.0783825895</c:v>
                </c:pt>
                <c:pt idx="4">
                  <c:v>1717.116221801798</c:v>
                </c:pt>
                <c:pt idx="5">
                  <c:v>1753.166768647</c:v>
                </c:pt>
                <c:pt idx="6">
                  <c:v>1868.609382232398</c:v>
                </c:pt>
                <c:pt idx="7">
                  <c:v>1870.0829433505</c:v>
                </c:pt>
                <c:pt idx="8">
                  <c:v>1933.822650507389</c:v>
                </c:pt>
              </c:numCache>
            </c:numRef>
          </c:yVal>
          <c:smooth val="0"/>
          <c:extLst xmlns:c16r2="http://schemas.microsoft.com/office/drawing/2015/06/chart">
            <c:ext xmlns:c16="http://schemas.microsoft.com/office/drawing/2014/chart" uri="{C3380CC4-5D6E-409C-BE32-E72D297353CC}">
              <c16:uniqueId val="{00000001-235E-471B-B401-CEE8B9C04CA7}"/>
            </c:ext>
          </c:extLst>
        </c:ser>
        <c:ser>
          <c:idx val="28"/>
          <c:order val="2"/>
          <c:tx>
            <c:strRef>
              <c:f>'Fig2'!$A$7</c:f>
              <c:strCache>
                <c:ptCount val="1"/>
                <c:pt idx="0">
                  <c:v>residential&amp;commercial gcam</c:v>
                </c:pt>
              </c:strCache>
            </c:strRef>
          </c:tx>
          <c:spPr>
            <a:ln>
              <a:solidFill>
                <a:srgbClr val="00B050"/>
              </a:solidFill>
            </a:ln>
          </c:spPr>
          <c:marker>
            <c:symbol val="none"/>
          </c:marker>
          <c:xVal>
            <c:numRef>
              <c:f>'Fig2'!$B$4:$J$4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'Fig2'!$B$7:$J$7</c:f>
              <c:numCache>
                <c:formatCode>0</c:formatCode>
                <c:ptCount val="9"/>
                <c:pt idx="0">
                  <c:v>527.92343197914</c:v>
                </c:pt>
                <c:pt idx="1">
                  <c:v>532.8852271459294</c:v>
                </c:pt>
                <c:pt idx="2">
                  <c:v>533.8898757511717</c:v>
                </c:pt>
                <c:pt idx="3">
                  <c:v>539.2460994157225</c:v>
                </c:pt>
                <c:pt idx="4">
                  <c:v>537.9338139604106</c:v>
                </c:pt>
                <c:pt idx="5">
                  <c:v>533.6312619290567</c:v>
                </c:pt>
                <c:pt idx="6">
                  <c:v>516.1549740720605</c:v>
                </c:pt>
                <c:pt idx="7">
                  <c:v>505.0444240122527</c:v>
                </c:pt>
                <c:pt idx="8">
                  <c:v>490.5134824016598</c:v>
                </c:pt>
              </c:numCache>
            </c:numRef>
          </c:yVal>
          <c:smooth val="0"/>
          <c:extLst xmlns:c16r2="http://schemas.microsoft.com/office/drawing/2015/06/chart">
            <c:ext xmlns:c16="http://schemas.microsoft.com/office/drawing/2014/chart" uri="{C3380CC4-5D6E-409C-BE32-E72D297353CC}">
              <c16:uniqueId val="{00000002-235E-471B-B401-CEE8B9C04CA7}"/>
            </c:ext>
          </c:extLst>
        </c:ser>
        <c:ser>
          <c:idx val="9"/>
          <c:order val="3"/>
          <c:tx>
            <c:strRef>
              <c:f>'Fig2'!$A$14</c:f>
              <c:strCache>
                <c:ptCount val="1"/>
                <c:pt idx="0">
                  <c:v>EGUs</c:v>
                </c:pt>
              </c:strCache>
            </c:strRef>
          </c:tx>
          <c:spPr>
            <a:ln w="19050">
              <a:noFill/>
            </a:ln>
          </c:spPr>
          <c:marker>
            <c:symbol val="square"/>
            <c:size val="6"/>
            <c:spPr>
              <a:solidFill>
                <a:srgbClr val="00B0F0"/>
              </a:solidFill>
              <a:ln>
                <a:noFill/>
              </a:ln>
            </c:spPr>
          </c:marker>
          <c:xVal>
            <c:numRef>
              <c:f>'Fig2'!$B$13:$D$13</c:f>
              <c:numCache>
                <c:formatCode>General</c:formatCode>
                <c:ptCount val="3"/>
                <c:pt idx="0">
                  <c:v>2011.0</c:v>
                </c:pt>
                <c:pt idx="1">
                  <c:v>2017.0</c:v>
                </c:pt>
                <c:pt idx="2">
                  <c:v>2025.0</c:v>
                </c:pt>
              </c:numCache>
            </c:numRef>
          </c:xVal>
          <c:yVal>
            <c:numRef>
              <c:f>'Fig2'!$B$14:$D$14</c:f>
              <c:numCache>
                <c:formatCode>0</c:formatCode>
                <c:ptCount val="3"/>
                <c:pt idx="0">
                  <c:v>1803.101740911148</c:v>
                </c:pt>
                <c:pt idx="1">
                  <c:v>1396.338825983183</c:v>
                </c:pt>
                <c:pt idx="2">
                  <c:v>1341.695576564472</c:v>
                </c:pt>
              </c:numCache>
            </c:numRef>
          </c:yVal>
          <c:smooth val="0"/>
          <c:extLst xmlns:c16r2="http://schemas.microsoft.com/office/drawing/2015/06/chart">
            <c:ext xmlns:c16="http://schemas.microsoft.com/office/drawing/2014/chart" uri="{C3380CC4-5D6E-409C-BE32-E72D297353CC}">
              <c16:uniqueId val="{00000003-235E-471B-B401-CEE8B9C04CA7}"/>
            </c:ext>
          </c:extLst>
        </c:ser>
        <c:ser>
          <c:idx val="10"/>
          <c:order val="4"/>
          <c:tx>
            <c:strRef>
              <c:f>'Fig2'!$A$15</c:f>
              <c:strCache>
                <c:ptCount val="1"/>
                <c:pt idx="0">
                  <c:v>industrial</c:v>
                </c:pt>
              </c:strCache>
            </c:strRef>
          </c:tx>
          <c:spPr>
            <a:ln w="19050">
              <a:noFill/>
            </a:ln>
          </c:spPr>
          <c:marker>
            <c:symbol val="square"/>
            <c:size val="6"/>
            <c:spPr>
              <a:solidFill>
                <a:srgbClr val="FF66CC"/>
              </a:solidFill>
              <a:ln>
                <a:noFill/>
              </a:ln>
            </c:spPr>
          </c:marker>
          <c:xVal>
            <c:numRef>
              <c:f>'Fig2'!$B$13:$D$13</c:f>
              <c:numCache>
                <c:formatCode>General</c:formatCode>
                <c:ptCount val="3"/>
                <c:pt idx="0">
                  <c:v>2011.0</c:v>
                </c:pt>
                <c:pt idx="1">
                  <c:v>2017.0</c:v>
                </c:pt>
                <c:pt idx="2">
                  <c:v>2025.0</c:v>
                </c:pt>
              </c:numCache>
            </c:numRef>
          </c:xVal>
          <c:yVal>
            <c:numRef>
              <c:f>'Fig2'!$B$15:$D$15</c:f>
              <c:numCache>
                <c:formatCode>0</c:formatCode>
                <c:ptCount val="3"/>
                <c:pt idx="0">
                  <c:v>1765.37791371016</c:v>
                </c:pt>
                <c:pt idx="1">
                  <c:v>1576.693654933528</c:v>
                </c:pt>
                <c:pt idx="2">
                  <c:v>1675.506792436896</c:v>
                </c:pt>
              </c:numCache>
            </c:numRef>
          </c:yVal>
          <c:smooth val="0"/>
          <c:extLst xmlns:c16r2="http://schemas.microsoft.com/office/drawing/2015/06/chart">
            <c:ext xmlns:c16="http://schemas.microsoft.com/office/drawing/2014/chart" uri="{C3380CC4-5D6E-409C-BE32-E72D297353CC}">
              <c16:uniqueId val="{00000004-235E-471B-B401-CEE8B9C04CA7}"/>
            </c:ext>
          </c:extLst>
        </c:ser>
        <c:ser>
          <c:idx val="11"/>
          <c:order val="5"/>
          <c:tx>
            <c:strRef>
              <c:f>'Fig2'!$A$16</c:f>
              <c:strCache>
                <c:ptCount val="1"/>
                <c:pt idx="0">
                  <c:v>residential&amp;commercial</c:v>
                </c:pt>
              </c:strCache>
            </c:strRef>
          </c:tx>
          <c:spPr>
            <a:ln w="19050">
              <a:noFill/>
            </a:ln>
          </c:spPr>
          <c:marker>
            <c:symbol val="square"/>
            <c:size val="6"/>
            <c:spPr>
              <a:solidFill>
                <a:srgbClr val="00B050"/>
              </a:solidFill>
              <a:ln>
                <a:noFill/>
              </a:ln>
            </c:spPr>
          </c:marker>
          <c:xVal>
            <c:numRef>
              <c:f>'Fig2'!$B$13:$D$13</c:f>
              <c:numCache>
                <c:formatCode>General</c:formatCode>
                <c:ptCount val="3"/>
                <c:pt idx="0">
                  <c:v>2011.0</c:v>
                </c:pt>
                <c:pt idx="1">
                  <c:v>2017.0</c:v>
                </c:pt>
                <c:pt idx="2">
                  <c:v>2025.0</c:v>
                </c:pt>
              </c:numCache>
            </c:numRef>
          </c:xVal>
          <c:yVal>
            <c:numRef>
              <c:f>'Fig2'!$B$16:$D$16</c:f>
              <c:numCache>
                <c:formatCode>0</c:formatCode>
                <c:ptCount val="3"/>
                <c:pt idx="0">
                  <c:v>528.4889531939757</c:v>
                </c:pt>
                <c:pt idx="1">
                  <c:v>499.1464061487012</c:v>
                </c:pt>
                <c:pt idx="2">
                  <c:v>494.9100055412372</c:v>
                </c:pt>
              </c:numCache>
            </c:numRef>
          </c:yVal>
          <c:smooth val="0"/>
          <c:extLst xmlns:c16r2="http://schemas.microsoft.com/office/drawing/2015/06/chart">
            <c:ext xmlns:c16="http://schemas.microsoft.com/office/drawing/2014/chart" uri="{C3380CC4-5D6E-409C-BE32-E72D297353CC}">
              <c16:uniqueId val="{00000005-235E-471B-B401-CEE8B9C04CA7}"/>
            </c:ext>
          </c:extLst>
        </c:ser>
        <c:dLbls>
          <c:showLegendKey val="0"/>
          <c:showVal val="0"/>
          <c:showCatName val="0"/>
          <c:showSerName val="0"/>
          <c:showPercent val="0"/>
          <c:showBubbleSize val="0"/>
        </c:dLbls>
        <c:axId val="-2125779960"/>
        <c:axId val="-2125774296"/>
      </c:scatterChart>
      <c:valAx>
        <c:axId val="-2125779960"/>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sz="1100"/>
            </a:pPr>
            <a:endParaRPr lang="en-US"/>
          </a:p>
        </c:txPr>
        <c:crossAx val="-2125774296"/>
        <c:crosses val="autoZero"/>
        <c:crossBetween val="midCat"/>
      </c:valAx>
      <c:valAx>
        <c:axId val="-2125774296"/>
        <c:scaling>
          <c:orientation val="minMax"/>
          <c:max val="3000.0"/>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2125779960"/>
        <c:crosses val="autoZero"/>
        <c:crossBetween val="midCat"/>
        <c:majorUnit val="100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rgbClr val="000000"/>
                </a:solidFill>
                <a:latin typeface="Calibri"/>
                <a:ea typeface="Calibri"/>
                <a:cs typeface="Calibri"/>
              </a:defRPr>
            </a:pPr>
            <a:r>
              <a:rPr lang="en-US" sz="1500" dirty="0"/>
              <a:t>GCAM-USA </a:t>
            </a:r>
            <a:r>
              <a:rPr lang="en-US" sz="1500" b="0" i="0" baseline="0" dirty="0">
                <a:effectLst/>
              </a:rPr>
              <a:t>SO</a:t>
            </a:r>
            <a:r>
              <a:rPr lang="en-US" sz="1500" b="0" i="0" baseline="-25000" dirty="0">
                <a:effectLst/>
              </a:rPr>
              <a:t>2</a:t>
            </a:r>
            <a:endParaRPr lang="en-US" sz="1500" dirty="0">
              <a:effectLst/>
            </a:endParaRPr>
          </a:p>
        </c:rich>
      </c:tx>
      <c:layout>
        <c:manualLayout>
          <c:xMode val="edge"/>
          <c:yMode val="edge"/>
          <c:x val="0.287630737105361"/>
          <c:y val="0.0364726212891078"/>
        </c:manualLayout>
      </c:layout>
      <c:overlay val="0"/>
    </c:title>
    <c:autoTitleDeleted val="0"/>
    <c:plotArea>
      <c:layout>
        <c:manualLayout>
          <c:layoutTarget val="inner"/>
          <c:xMode val="edge"/>
          <c:yMode val="edge"/>
          <c:x val="0.236142825896763"/>
          <c:y val="0.0252020997375328"/>
          <c:w val="0.684459025955089"/>
          <c:h val="0.911141808352197"/>
        </c:manualLayout>
      </c:layout>
      <c:scatterChart>
        <c:scatterStyle val="lineMarker"/>
        <c:varyColors val="0"/>
        <c:ser>
          <c:idx val="26"/>
          <c:order val="0"/>
          <c:tx>
            <c:strRef>
              <c:f>'Fig2'!$N$5</c:f>
              <c:strCache>
                <c:ptCount val="1"/>
                <c:pt idx="0">
                  <c:v>EGUs gcam</c:v>
                </c:pt>
              </c:strCache>
            </c:strRef>
          </c:tx>
          <c:spPr>
            <a:ln>
              <a:solidFill>
                <a:srgbClr val="00B0F0"/>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'Fig2'!$O$5:$W$5</c:f>
              <c:numCache>
                <c:formatCode>0</c:formatCode>
                <c:ptCount val="9"/>
                <c:pt idx="0">
                  <c:v>4136.698000146023</c:v>
                </c:pt>
                <c:pt idx="1">
                  <c:v>1527.816348857399</c:v>
                </c:pt>
                <c:pt idx="2">
                  <c:v>1544.268928284212</c:v>
                </c:pt>
                <c:pt idx="3">
                  <c:v>1593.742120503865</c:v>
                </c:pt>
                <c:pt idx="4">
                  <c:v>1556.957803898663</c:v>
                </c:pt>
                <c:pt idx="5">
                  <c:v>1506.004838688922</c:v>
                </c:pt>
                <c:pt idx="6">
                  <c:v>1450.772104838353</c:v>
                </c:pt>
                <c:pt idx="7">
                  <c:v>1382.258242317249</c:v>
                </c:pt>
                <c:pt idx="8">
                  <c:v>1256.72236066448</c:v>
                </c:pt>
              </c:numCache>
            </c:numRef>
          </c:yVal>
          <c:smooth val="0"/>
          <c:extLst xmlns:c16r2="http://schemas.microsoft.com/office/drawing/2015/06/chart">
            <c:ext xmlns:c16="http://schemas.microsoft.com/office/drawing/2014/chart" uri="{C3380CC4-5D6E-409C-BE32-E72D297353CC}">
              <c16:uniqueId val="{00000000-5645-4842-BB1A-51AD9CC8EF4D}"/>
            </c:ext>
          </c:extLst>
        </c:ser>
        <c:ser>
          <c:idx val="27"/>
          <c:order val="1"/>
          <c:tx>
            <c:strRef>
              <c:f>'Fig2'!$N$6</c:f>
              <c:strCache>
                <c:ptCount val="1"/>
                <c:pt idx="0">
                  <c:v>industrial gcam</c:v>
                </c:pt>
              </c:strCache>
            </c:strRef>
          </c:tx>
          <c:spPr>
            <a:ln>
              <a:solidFill>
                <a:srgbClr val="FF66CC"/>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'Fig2'!$O$6:$W$6</c:f>
              <c:numCache>
                <c:formatCode>0</c:formatCode>
                <c:ptCount val="9"/>
                <c:pt idx="0">
                  <c:v>714.4108050258999</c:v>
                </c:pt>
                <c:pt idx="1">
                  <c:v>671.1189211701</c:v>
                </c:pt>
                <c:pt idx="2">
                  <c:v>641.2925982549989</c:v>
                </c:pt>
                <c:pt idx="3">
                  <c:v>660.7055709556996</c:v>
                </c:pt>
                <c:pt idx="4">
                  <c:v>666.7553231758994</c:v>
                </c:pt>
                <c:pt idx="5">
                  <c:v>670.3341353158996</c:v>
                </c:pt>
                <c:pt idx="6">
                  <c:v>665.6984613457192</c:v>
                </c:pt>
                <c:pt idx="7">
                  <c:v>669.6630917608795</c:v>
                </c:pt>
                <c:pt idx="8">
                  <c:v>693.6958424131196</c:v>
                </c:pt>
              </c:numCache>
            </c:numRef>
          </c:yVal>
          <c:smooth val="0"/>
          <c:extLst xmlns:c16r2="http://schemas.microsoft.com/office/drawing/2015/06/chart">
            <c:ext xmlns:c16="http://schemas.microsoft.com/office/drawing/2014/chart" uri="{C3380CC4-5D6E-409C-BE32-E72D297353CC}">
              <c16:uniqueId val="{00000001-5645-4842-BB1A-51AD9CC8EF4D}"/>
            </c:ext>
          </c:extLst>
        </c:ser>
        <c:ser>
          <c:idx val="28"/>
          <c:order val="2"/>
          <c:tx>
            <c:strRef>
              <c:f>'Fig2'!$N$7</c:f>
              <c:strCache>
                <c:ptCount val="1"/>
                <c:pt idx="0">
                  <c:v>residential&amp;commercial gcam</c:v>
                </c:pt>
              </c:strCache>
            </c:strRef>
          </c:tx>
          <c:spPr>
            <a:ln>
              <a:solidFill>
                <a:srgbClr val="00B050"/>
              </a:solidFill>
            </a:ln>
          </c:spPr>
          <c:marker>
            <c:symbol val="none"/>
          </c:marker>
          <c:xVal>
            <c:numRef>
              <c:f>'Fig2'!$O$4:$W$4</c:f>
              <c:numCache>
                <c:formatCode>0</c:formatCode>
                <c:ptCount val="9"/>
                <c:pt idx="0">
                  <c:v>2010.0</c:v>
                </c:pt>
                <c:pt idx="1">
                  <c:v>2015.0</c:v>
                </c:pt>
                <c:pt idx="2">
                  <c:v>2020.0</c:v>
                </c:pt>
                <c:pt idx="3">
                  <c:v>2025.0</c:v>
                </c:pt>
                <c:pt idx="4">
                  <c:v>2030.0</c:v>
                </c:pt>
                <c:pt idx="5">
                  <c:v>2035.0</c:v>
                </c:pt>
                <c:pt idx="6">
                  <c:v>2040.0</c:v>
                </c:pt>
                <c:pt idx="7">
                  <c:v>2045.0</c:v>
                </c:pt>
                <c:pt idx="8">
                  <c:v>2050.0</c:v>
                </c:pt>
              </c:numCache>
            </c:numRef>
          </c:xVal>
          <c:yVal>
            <c:numRef>
              <c:f>'Fig2'!$O$7:$W$7</c:f>
              <c:numCache>
                <c:formatCode>0</c:formatCode>
                <c:ptCount val="9"/>
                <c:pt idx="0">
                  <c:v>200.2725113025499</c:v>
                </c:pt>
                <c:pt idx="1">
                  <c:v>194.0337221435319</c:v>
                </c:pt>
                <c:pt idx="2">
                  <c:v>189.2232607286228</c:v>
                </c:pt>
                <c:pt idx="3">
                  <c:v>182.5783530981749</c:v>
                </c:pt>
                <c:pt idx="4">
                  <c:v>172.358417594509</c:v>
                </c:pt>
                <c:pt idx="5">
                  <c:v>161.0112832619709</c:v>
                </c:pt>
                <c:pt idx="6">
                  <c:v>149.1946854381169</c:v>
                </c:pt>
                <c:pt idx="7">
                  <c:v>140.564466843362</c:v>
                </c:pt>
                <c:pt idx="8">
                  <c:v>129.0345470440028</c:v>
                </c:pt>
              </c:numCache>
            </c:numRef>
          </c:yVal>
          <c:smooth val="0"/>
          <c:extLst xmlns:c16r2="http://schemas.microsoft.com/office/drawing/2015/06/chart">
            <c:ext xmlns:c16="http://schemas.microsoft.com/office/drawing/2014/chart" uri="{C3380CC4-5D6E-409C-BE32-E72D297353CC}">
              <c16:uniqueId val="{00000002-5645-4842-BB1A-51AD9CC8EF4D}"/>
            </c:ext>
          </c:extLst>
        </c:ser>
        <c:ser>
          <c:idx val="9"/>
          <c:order val="3"/>
          <c:tx>
            <c:strRef>
              <c:f>'Fig2'!$N$14</c:f>
              <c:strCache>
                <c:ptCount val="1"/>
                <c:pt idx="0">
                  <c:v>EGUs</c:v>
                </c:pt>
              </c:strCache>
            </c:strRef>
          </c:tx>
          <c:spPr>
            <a:ln w="19050">
              <a:noFill/>
            </a:ln>
          </c:spPr>
          <c:marker>
            <c:symbol val="square"/>
            <c:size val="6"/>
            <c:spPr>
              <a:solidFill>
                <a:srgbClr val="00B0F0"/>
              </a:solidFill>
              <a:ln>
                <a:noFill/>
              </a:ln>
            </c:spPr>
          </c:marker>
          <c:xVal>
            <c:numRef>
              <c:f>'Fig2'!$O$13:$Q$13</c:f>
              <c:numCache>
                <c:formatCode>General</c:formatCode>
                <c:ptCount val="3"/>
                <c:pt idx="0">
                  <c:v>2011.0</c:v>
                </c:pt>
                <c:pt idx="1">
                  <c:v>2017.0</c:v>
                </c:pt>
                <c:pt idx="2">
                  <c:v>2025.0</c:v>
                </c:pt>
              </c:numCache>
            </c:numRef>
          </c:xVal>
          <c:yVal>
            <c:numRef>
              <c:f>'Fig2'!$O$14:$Q$14</c:f>
              <c:numCache>
                <c:formatCode>General</c:formatCode>
                <c:ptCount val="3"/>
                <c:pt idx="0">
                  <c:v>4148.835319868508</c:v>
                </c:pt>
                <c:pt idx="1">
                  <c:v>1333.748218092949</c:v>
                </c:pt>
                <c:pt idx="2">
                  <c:v>1357.686001306449</c:v>
                </c:pt>
              </c:numCache>
            </c:numRef>
          </c:yVal>
          <c:smooth val="0"/>
          <c:extLst xmlns:c16r2="http://schemas.microsoft.com/office/drawing/2015/06/chart">
            <c:ext xmlns:c16="http://schemas.microsoft.com/office/drawing/2014/chart" uri="{C3380CC4-5D6E-409C-BE32-E72D297353CC}">
              <c16:uniqueId val="{00000003-5645-4842-BB1A-51AD9CC8EF4D}"/>
            </c:ext>
          </c:extLst>
        </c:ser>
        <c:ser>
          <c:idx val="10"/>
          <c:order val="4"/>
          <c:tx>
            <c:strRef>
              <c:f>'Fig2'!$N$15</c:f>
              <c:strCache>
                <c:ptCount val="1"/>
                <c:pt idx="0">
                  <c:v>industrial</c:v>
                </c:pt>
              </c:strCache>
            </c:strRef>
          </c:tx>
          <c:spPr>
            <a:ln w="19050">
              <a:noFill/>
            </a:ln>
          </c:spPr>
          <c:marker>
            <c:symbol val="square"/>
            <c:size val="6"/>
            <c:spPr>
              <a:solidFill>
                <a:srgbClr val="FF66CC"/>
              </a:solidFill>
              <a:ln>
                <a:noFill/>
              </a:ln>
            </c:spPr>
          </c:marker>
          <c:xVal>
            <c:numRef>
              <c:f>'Fig2'!$O$13:$Q$13</c:f>
              <c:numCache>
                <c:formatCode>General</c:formatCode>
                <c:ptCount val="3"/>
                <c:pt idx="0">
                  <c:v>2011.0</c:v>
                </c:pt>
                <c:pt idx="1">
                  <c:v>2017.0</c:v>
                </c:pt>
                <c:pt idx="2">
                  <c:v>2025.0</c:v>
                </c:pt>
              </c:numCache>
            </c:numRef>
          </c:xVal>
          <c:yVal>
            <c:numRef>
              <c:f>'Fig2'!$O$15:$Q$15</c:f>
              <c:numCache>
                <c:formatCode>General</c:formatCode>
                <c:ptCount val="3"/>
                <c:pt idx="0">
                  <c:v>713.9703334320288</c:v>
                </c:pt>
                <c:pt idx="1">
                  <c:v>426.8044758054437</c:v>
                </c:pt>
                <c:pt idx="2">
                  <c:v>427.9841813057776</c:v>
                </c:pt>
              </c:numCache>
            </c:numRef>
          </c:yVal>
          <c:smooth val="0"/>
          <c:extLst xmlns:c16r2="http://schemas.microsoft.com/office/drawing/2015/06/chart">
            <c:ext xmlns:c16="http://schemas.microsoft.com/office/drawing/2014/chart" uri="{C3380CC4-5D6E-409C-BE32-E72D297353CC}">
              <c16:uniqueId val="{00000004-5645-4842-BB1A-51AD9CC8EF4D}"/>
            </c:ext>
          </c:extLst>
        </c:ser>
        <c:ser>
          <c:idx val="11"/>
          <c:order val="5"/>
          <c:tx>
            <c:strRef>
              <c:f>'Fig2'!$N$16</c:f>
              <c:strCache>
                <c:ptCount val="1"/>
                <c:pt idx="0">
                  <c:v>residential&amp;commercial</c:v>
                </c:pt>
              </c:strCache>
            </c:strRef>
          </c:tx>
          <c:spPr>
            <a:ln w="19050">
              <a:noFill/>
            </a:ln>
          </c:spPr>
          <c:marker>
            <c:symbol val="square"/>
            <c:size val="6"/>
            <c:spPr>
              <a:solidFill>
                <a:srgbClr val="00B050"/>
              </a:solidFill>
              <a:ln>
                <a:noFill/>
              </a:ln>
            </c:spPr>
          </c:marker>
          <c:xVal>
            <c:numRef>
              <c:f>'Fig2'!$O$13:$Q$13</c:f>
              <c:numCache>
                <c:formatCode>General</c:formatCode>
                <c:ptCount val="3"/>
                <c:pt idx="0">
                  <c:v>2011.0</c:v>
                </c:pt>
                <c:pt idx="1">
                  <c:v>2017.0</c:v>
                </c:pt>
                <c:pt idx="2">
                  <c:v>2025.0</c:v>
                </c:pt>
              </c:numCache>
            </c:numRef>
          </c:xVal>
          <c:yVal>
            <c:numRef>
              <c:f>'Fig2'!$O$16:$Q$16</c:f>
              <c:numCache>
                <c:formatCode>0</c:formatCode>
                <c:ptCount val="3"/>
                <c:pt idx="0">
                  <c:v>206.587521397048</c:v>
                </c:pt>
                <c:pt idx="1">
                  <c:v>89.84195214826383</c:v>
                </c:pt>
                <c:pt idx="2">
                  <c:v>74.88620087678227</c:v>
                </c:pt>
              </c:numCache>
            </c:numRef>
          </c:yVal>
          <c:smooth val="0"/>
          <c:extLst xmlns:c16r2="http://schemas.microsoft.com/office/drawing/2015/06/chart">
            <c:ext xmlns:c16="http://schemas.microsoft.com/office/drawing/2014/chart" uri="{C3380CC4-5D6E-409C-BE32-E72D297353CC}">
              <c16:uniqueId val="{00000005-5645-4842-BB1A-51AD9CC8EF4D}"/>
            </c:ext>
          </c:extLst>
        </c:ser>
        <c:dLbls>
          <c:showLegendKey val="0"/>
          <c:showVal val="0"/>
          <c:showCatName val="0"/>
          <c:showSerName val="0"/>
          <c:showPercent val="0"/>
          <c:showBubbleSize val="0"/>
        </c:dLbls>
        <c:axId val="-2125732440"/>
        <c:axId val="-2125726840"/>
      </c:scatterChart>
      <c:valAx>
        <c:axId val="-2125732440"/>
        <c:scaling>
          <c:orientation val="minMax"/>
          <c:max val="2050.0"/>
          <c:min val="2010.0"/>
        </c:scaling>
        <c:delete val="0"/>
        <c:axPos val="b"/>
        <c:majorGridlines>
          <c:spPr>
            <a:ln>
              <a:solidFill>
                <a:schemeClr val="bg1">
                  <a:lumMod val="95000"/>
                </a:schemeClr>
              </a:solidFill>
            </a:ln>
          </c:spPr>
        </c:majorGridlines>
        <c:numFmt formatCode="0" sourceLinked="1"/>
        <c:majorTickMark val="out"/>
        <c:minorTickMark val="none"/>
        <c:tickLblPos val="nextTo"/>
        <c:txPr>
          <a:bodyPr rot="0" vert="horz"/>
          <a:lstStyle/>
          <a:p>
            <a:pPr>
              <a:defRPr/>
            </a:pPr>
            <a:endParaRPr lang="en-US"/>
          </a:p>
        </c:txPr>
        <c:crossAx val="-2125726840"/>
        <c:crosses val="autoZero"/>
        <c:crossBetween val="midCat"/>
      </c:valAx>
      <c:valAx>
        <c:axId val="-2125726840"/>
        <c:scaling>
          <c:orientation val="minMax"/>
          <c:max val="5000.0"/>
        </c:scaling>
        <c:delete val="0"/>
        <c:axPos val="l"/>
        <c:majorGridlines>
          <c:spPr>
            <a:ln>
              <a:solidFill>
                <a:schemeClr val="bg1">
                  <a:lumMod val="85000"/>
                </a:schemeClr>
              </a:solidFill>
            </a:ln>
          </c:spPr>
        </c:majorGridlines>
        <c:title>
          <c:tx>
            <c:rich>
              <a:bodyPr/>
              <a:lstStyle/>
              <a:p>
                <a:pPr>
                  <a:defRPr/>
                </a:pPr>
                <a:r>
                  <a:rPr lang="en-US" dirty="0"/>
                  <a:t>Kilotons</a:t>
                </a:r>
              </a:p>
            </c:rich>
          </c:tx>
          <c:layout/>
          <c:overlay val="0"/>
        </c:title>
        <c:numFmt formatCode="0" sourceLinked="1"/>
        <c:majorTickMark val="out"/>
        <c:minorTickMark val="none"/>
        <c:tickLblPos val="nextTo"/>
        <c:txPr>
          <a:bodyPr rot="0" vert="horz"/>
          <a:lstStyle/>
          <a:p>
            <a:pPr>
              <a:defRPr/>
            </a:pPr>
            <a:endParaRPr lang="en-US"/>
          </a:p>
        </c:txPr>
        <c:crossAx val="-2125732440"/>
        <c:crosses val="autoZero"/>
        <c:crossBetween val="midCat"/>
        <c:majorUnit val="1000.0"/>
      </c:valAx>
      <c:spPr>
        <a:ln>
          <a:solidFill>
            <a:schemeClr val="tx1"/>
          </a:solidFill>
        </a:ln>
      </c:spPr>
    </c:plotArea>
    <c:plotVisOnly val="1"/>
    <c:dispBlanksAs val="gap"/>
    <c:showDLblsOverMax val="0"/>
  </c:chart>
  <c:spPr>
    <a:ln>
      <a:noFill/>
    </a:ln>
  </c:spPr>
  <c:txPr>
    <a:bodyPr/>
    <a:lstStyle/>
    <a:p>
      <a:pPr>
        <a:defRPr sz="11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n-US" sz="1500" b="0" i="0" baseline="0" dirty="0">
                <a:effectLst/>
              </a:rPr>
              <a:t>GCAM-USA PM</a:t>
            </a:r>
            <a:r>
              <a:rPr lang="en-US" sz="1500" b="0" i="0" baseline="-25000" dirty="0">
                <a:effectLst/>
              </a:rPr>
              <a:t>2.5</a:t>
            </a:r>
            <a:endParaRPr lang="en-US" sz="1500" dirty="0">
              <a:effectLst/>
            </a:endParaRPr>
          </a:p>
        </c:rich>
      </c:tx>
      <c:layout>
        <c:manualLayout>
          <c:xMode val="edge"/>
          <c:yMode val="edge"/>
          <c:x val="0.302603893263342"/>
          <c:y val="0.037037037037037"/>
        </c:manualLayout>
      </c:layout>
      <c:overlay val="0"/>
    </c:title>
    <c:autoTitleDeleted val="0"/>
    <c:plotArea>
      <c:layout>
        <c:manualLayout>
          <c:layoutTarget val="inner"/>
          <c:xMode val="edge"/>
          <c:yMode val="edge"/>
          <c:x val="0.219591717701954"/>
          <c:y val="0.0252020997375328"/>
          <c:w val="0.701010134149898"/>
          <c:h val="0.911141808352197"/>
        </c:manualLayout>
      </c:layout>
      <c:scatterChart>
        <c:scatterStyle val="lineMarker"/>
        <c:varyColors val="0"/>
        <c:ser>
          <c:idx val="26"/>
          <c:order val="0"/>
          <c:tx>
            <c:strRef>
              <c:f>'Fig2'!$AA$5</c:f>
              <c:strCache>
                <c:ptCount val="1"/>
                <c:pt idx="0">
                  <c:v>EGUs gcam</c:v>
                </c:pt>
              </c:strCache>
            </c:strRef>
          </c:tx>
          <c:spPr>
            <a:ln>
              <a:solidFill>
                <a:srgbClr val="00B0F0"/>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'Fig2'!$AB$5:$AJ$5</c:f>
              <c:numCache>
                <c:formatCode>0</c:formatCode>
                <c:ptCount val="9"/>
                <c:pt idx="0">
                  <c:v>179.3251474548</c:v>
                </c:pt>
                <c:pt idx="1">
                  <c:v>174.8356780035758</c:v>
                </c:pt>
                <c:pt idx="2">
                  <c:v>181.0011701325038</c:v>
                </c:pt>
                <c:pt idx="3">
                  <c:v>186.7420807488718</c:v>
                </c:pt>
                <c:pt idx="4">
                  <c:v>190.408009482784</c:v>
                </c:pt>
                <c:pt idx="5">
                  <c:v>191.4603282548938</c:v>
                </c:pt>
                <c:pt idx="6">
                  <c:v>195.1537828916417</c:v>
                </c:pt>
                <c:pt idx="7">
                  <c:v>195.3548870106489</c:v>
                </c:pt>
                <c:pt idx="8">
                  <c:v>197.4603193296409</c:v>
                </c:pt>
              </c:numCache>
            </c:numRef>
          </c:yVal>
          <c:smooth val="0"/>
          <c:extLst xmlns:c16r2="http://schemas.microsoft.com/office/drawing/2015/06/chart">
            <c:ext xmlns:c16="http://schemas.microsoft.com/office/drawing/2014/chart" uri="{C3380CC4-5D6E-409C-BE32-E72D297353CC}">
              <c16:uniqueId val="{00000000-36DA-4D9C-B2A3-22A78C940C18}"/>
            </c:ext>
          </c:extLst>
        </c:ser>
        <c:ser>
          <c:idx val="27"/>
          <c:order val="1"/>
          <c:tx>
            <c:strRef>
              <c:f>'Fig2'!$AA$6</c:f>
              <c:strCache>
                <c:ptCount val="1"/>
                <c:pt idx="0">
                  <c:v>industrial gcam</c:v>
                </c:pt>
              </c:strCache>
            </c:strRef>
          </c:tx>
          <c:spPr>
            <a:ln>
              <a:solidFill>
                <a:srgbClr val="FF66CC"/>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'Fig2'!$AB$6:$AJ$6</c:f>
              <c:numCache>
                <c:formatCode>0</c:formatCode>
                <c:ptCount val="9"/>
                <c:pt idx="0">
                  <c:v>372.0133520672999</c:v>
                </c:pt>
                <c:pt idx="1">
                  <c:v>363.52776984494</c:v>
                </c:pt>
                <c:pt idx="2">
                  <c:v>341.9884478336998</c:v>
                </c:pt>
                <c:pt idx="3">
                  <c:v>346.4840651749399</c:v>
                </c:pt>
                <c:pt idx="4">
                  <c:v>351.5887123628699</c:v>
                </c:pt>
                <c:pt idx="5">
                  <c:v>358.2533583406896</c:v>
                </c:pt>
                <c:pt idx="6">
                  <c:v>410.7618924524896</c:v>
                </c:pt>
                <c:pt idx="7">
                  <c:v>428.1438780108398</c:v>
                </c:pt>
                <c:pt idx="8">
                  <c:v>453.7443430706293</c:v>
                </c:pt>
              </c:numCache>
            </c:numRef>
          </c:yVal>
          <c:smooth val="0"/>
          <c:extLst xmlns:c16r2="http://schemas.microsoft.com/office/drawing/2015/06/chart">
            <c:ext xmlns:c16="http://schemas.microsoft.com/office/drawing/2014/chart" uri="{C3380CC4-5D6E-409C-BE32-E72D297353CC}">
              <c16:uniqueId val="{00000001-36DA-4D9C-B2A3-22A78C940C18}"/>
            </c:ext>
          </c:extLst>
        </c:ser>
        <c:ser>
          <c:idx val="28"/>
          <c:order val="2"/>
          <c:tx>
            <c:strRef>
              <c:f>'Fig2'!$AA$7</c:f>
              <c:strCache>
                <c:ptCount val="1"/>
                <c:pt idx="0">
                  <c:v>residential&amp;commercial gcam</c:v>
                </c:pt>
              </c:strCache>
            </c:strRef>
          </c:tx>
          <c:spPr>
            <a:ln>
              <a:solidFill>
                <a:srgbClr val="00B050"/>
              </a:solidFill>
            </a:ln>
          </c:spPr>
          <c:marker>
            <c:symbol val="none"/>
          </c:marker>
          <c:xVal>
            <c:numRef>
              <c:f>'Fig2'!$AB$4:$AJ$4</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'Fig2'!$AB$7:$AJ$7</c:f>
              <c:numCache>
                <c:formatCode>0</c:formatCode>
                <c:ptCount val="9"/>
                <c:pt idx="0">
                  <c:v>379.160593243404</c:v>
                </c:pt>
                <c:pt idx="1">
                  <c:v>380.1835965079719</c:v>
                </c:pt>
                <c:pt idx="2">
                  <c:v>381.7193667575715</c:v>
                </c:pt>
                <c:pt idx="3">
                  <c:v>390.7962255611159</c:v>
                </c:pt>
                <c:pt idx="4">
                  <c:v>392.1923380401639</c:v>
                </c:pt>
                <c:pt idx="5">
                  <c:v>391.8224122382687</c:v>
                </c:pt>
                <c:pt idx="6">
                  <c:v>376.5113504725538</c:v>
                </c:pt>
                <c:pt idx="7">
                  <c:v>359.7572587121183</c:v>
                </c:pt>
                <c:pt idx="8">
                  <c:v>336.4167915934008</c:v>
                </c:pt>
              </c:numCache>
            </c:numRef>
          </c:yVal>
          <c:smooth val="0"/>
          <c:extLst xmlns:c16r2="http://schemas.microsoft.com/office/drawing/2015/06/chart">
            <c:ext xmlns:c16="http://schemas.microsoft.com/office/drawing/2014/chart" uri="{C3380CC4-5D6E-409C-BE32-E72D297353CC}">
              <c16:uniqueId val="{00000002-36DA-4D9C-B2A3-22A78C940C18}"/>
            </c:ext>
          </c:extLst>
        </c:ser>
        <c:ser>
          <c:idx val="9"/>
          <c:order val="3"/>
          <c:tx>
            <c:strRef>
              <c:f>'Fig2'!$AA$14</c:f>
              <c:strCache>
                <c:ptCount val="1"/>
                <c:pt idx="0">
                  <c:v>EGUs</c:v>
                </c:pt>
              </c:strCache>
            </c:strRef>
          </c:tx>
          <c:spPr>
            <a:ln w="19050">
              <a:noFill/>
            </a:ln>
          </c:spPr>
          <c:marker>
            <c:symbol val="square"/>
            <c:size val="6"/>
            <c:spPr>
              <a:solidFill>
                <a:srgbClr val="00B0F0"/>
              </a:solidFill>
              <a:ln>
                <a:noFill/>
              </a:ln>
            </c:spPr>
          </c:marker>
          <c:xVal>
            <c:numRef>
              <c:f>'Fig2'!$AB$13:$AD$13</c:f>
              <c:numCache>
                <c:formatCode>General</c:formatCode>
                <c:ptCount val="3"/>
                <c:pt idx="0">
                  <c:v>2011.0</c:v>
                </c:pt>
                <c:pt idx="1">
                  <c:v>2017.0</c:v>
                </c:pt>
                <c:pt idx="2">
                  <c:v>2025.0</c:v>
                </c:pt>
              </c:numCache>
            </c:numRef>
          </c:xVal>
          <c:yVal>
            <c:numRef>
              <c:f>'Fig2'!$AB$14:$AD$14</c:f>
              <c:numCache>
                <c:formatCode>0</c:formatCode>
                <c:ptCount val="3"/>
                <c:pt idx="0">
                  <c:v>179.7358584415952</c:v>
                </c:pt>
                <c:pt idx="1">
                  <c:v>194.1840327052906</c:v>
                </c:pt>
                <c:pt idx="2">
                  <c:v>194.5986703184665</c:v>
                </c:pt>
              </c:numCache>
            </c:numRef>
          </c:yVal>
          <c:smooth val="0"/>
          <c:extLst xmlns:c16r2="http://schemas.microsoft.com/office/drawing/2015/06/chart">
            <c:ext xmlns:c16="http://schemas.microsoft.com/office/drawing/2014/chart" uri="{C3380CC4-5D6E-409C-BE32-E72D297353CC}">
              <c16:uniqueId val="{00000003-36DA-4D9C-B2A3-22A78C940C18}"/>
            </c:ext>
          </c:extLst>
        </c:ser>
        <c:ser>
          <c:idx val="10"/>
          <c:order val="4"/>
          <c:tx>
            <c:strRef>
              <c:f>'Fig2'!$AA$15</c:f>
              <c:strCache>
                <c:ptCount val="1"/>
                <c:pt idx="0">
                  <c:v>industrial</c:v>
                </c:pt>
              </c:strCache>
            </c:strRef>
          </c:tx>
          <c:spPr>
            <a:ln w="19050">
              <a:noFill/>
            </a:ln>
          </c:spPr>
          <c:marker>
            <c:symbol val="square"/>
            <c:size val="6"/>
            <c:spPr>
              <a:solidFill>
                <a:srgbClr val="FF66CC"/>
              </a:solidFill>
              <a:ln>
                <a:noFill/>
              </a:ln>
            </c:spPr>
          </c:marker>
          <c:xVal>
            <c:numRef>
              <c:f>'Fig2'!$AB$13:$AD$13</c:f>
              <c:numCache>
                <c:formatCode>General</c:formatCode>
                <c:ptCount val="3"/>
                <c:pt idx="0">
                  <c:v>2011.0</c:v>
                </c:pt>
                <c:pt idx="1">
                  <c:v>2017.0</c:v>
                </c:pt>
                <c:pt idx="2">
                  <c:v>2025.0</c:v>
                </c:pt>
              </c:numCache>
            </c:numRef>
          </c:xVal>
          <c:yVal>
            <c:numRef>
              <c:f>'Fig2'!$AB$15:$AD$15</c:f>
              <c:numCache>
                <c:formatCode>0</c:formatCode>
                <c:ptCount val="3"/>
                <c:pt idx="0">
                  <c:v>371.841746724542</c:v>
                </c:pt>
                <c:pt idx="1">
                  <c:v>375.2702473896296</c:v>
                </c:pt>
                <c:pt idx="2">
                  <c:v>396.6576753628947</c:v>
                </c:pt>
              </c:numCache>
            </c:numRef>
          </c:yVal>
          <c:smooth val="0"/>
          <c:extLst xmlns:c16r2="http://schemas.microsoft.com/office/drawing/2015/06/chart">
            <c:ext xmlns:c16="http://schemas.microsoft.com/office/drawing/2014/chart" uri="{C3380CC4-5D6E-409C-BE32-E72D297353CC}">
              <c16:uniqueId val="{00000004-36DA-4D9C-B2A3-22A78C940C18}"/>
            </c:ext>
          </c:extLst>
        </c:ser>
        <c:ser>
          <c:idx val="11"/>
          <c:order val="5"/>
          <c:tx>
            <c:strRef>
              <c:f>'Fig2'!$AA$16</c:f>
              <c:strCache>
                <c:ptCount val="1"/>
                <c:pt idx="0">
                  <c:v>residential&amp;commercial</c:v>
                </c:pt>
              </c:strCache>
            </c:strRef>
          </c:tx>
          <c:spPr>
            <a:ln w="19050">
              <a:noFill/>
            </a:ln>
          </c:spPr>
          <c:marker>
            <c:symbol val="square"/>
            <c:size val="6"/>
            <c:spPr>
              <a:solidFill>
                <a:srgbClr val="00B050"/>
              </a:solidFill>
              <a:ln>
                <a:noFill/>
              </a:ln>
            </c:spPr>
          </c:marker>
          <c:xVal>
            <c:numRef>
              <c:f>'Fig2'!$AB$13:$AD$13</c:f>
              <c:numCache>
                <c:formatCode>General</c:formatCode>
                <c:ptCount val="3"/>
                <c:pt idx="0">
                  <c:v>2011.0</c:v>
                </c:pt>
                <c:pt idx="1">
                  <c:v>2017.0</c:v>
                </c:pt>
                <c:pt idx="2">
                  <c:v>2025.0</c:v>
                </c:pt>
              </c:numCache>
            </c:numRef>
          </c:xVal>
          <c:yVal>
            <c:numRef>
              <c:f>'Fig2'!$AB$16:$AD$16</c:f>
              <c:numCache>
                <c:formatCode>0</c:formatCode>
                <c:ptCount val="3"/>
                <c:pt idx="0">
                  <c:v>379.3564298996585</c:v>
                </c:pt>
                <c:pt idx="1">
                  <c:v>378.0149775174583</c:v>
                </c:pt>
                <c:pt idx="2">
                  <c:v>352.1664600322563</c:v>
                </c:pt>
              </c:numCache>
            </c:numRef>
          </c:yVal>
          <c:smooth val="0"/>
          <c:extLst xmlns:c16r2="http://schemas.microsoft.com/office/drawing/2015/06/chart">
            <c:ext xmlns:c16="http://schemas.microsoft.com/office/drawing/2014/chart" uri="{C3380CC4-5D6E-409C-BE32-E72D297353CC}">
              <c16:uniqueId val="{00000005-36DA-4D9C-B2A3-22A78C940C18}"/>
            </c:ext>
          </c:extLst>
        </c:ser>
        <c:dLbls>
          <c:showLegendKey val="0"/>
          <c:showVal val="0"/>
          <c:showCatName val="0"/>
          <c:showSerName val="0"/>
          <c:showPercent val="0"/>
          <c:showBubbleSize val="0"/>
        </c:dLbls>
        <c:axId val="-2126730904"/>
        <c:axId val="-2126725064"/>
      </c:scatterChart>
      <c:valAx>
        <c:axId val="-2126730904"/>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a:pPr>
            <a:endParaRPr lang="en-US"/>
          </a:p>
        </c:txPr>
        <c:crossAx val="-2126725064"/>
        <c:crosses val="autoZero"/>
        <c:crossBetween val="midCat"/>
      </c:valAx>
      <c:valAx>
        <c:axId val="-2126725064"/>
        <c:scaling>
          <c:orientation val="minMax"/>
          <c:max val="600.0"/>
        </c:scaling>
        <c:delete val="0"/>
        <c:axPos val="l"/>
        <c:majorGridlines>
          <c:spPr>
            <a:ln>
              <a:solidFill>
                <a:schemeClr val="bg1">
                  <a:lumMod val="85000"/>
                </a:schemeClr>
              </a:solidFill>
            </a:ln>
          </c:spPr>
        </c:majorGridlines>
        <c:title>
          <c:tx>
            <c:rich>
              <a:bodyPr/>
              <a:lstStyle/>
              <a:p>
                <a:pPr>
                  <a:defRPr/>
                </a:pPr>
                <a:r>
                  <a:rPr lang="en-US" dirty="0"/>
                  <a:t>Kilotons</a:t>
                </a:r>
              </a:p>
            </c:rich>
          </c:tx>
          <c:layout/>
          <c:overlay val="0"/>
        </c:title>
        <c:numFmt formatCode="0" sourceLinked="1"/>
        <c:majorTickMark val="out"/>
        <c:minorTickMark val="none"/>
        <c:tickLblPos val="nextTo"/>
        <c:txPr>
          <a:bodyPr rot="0" vert="horz"/>
          <a:lstStyle/>
          <a:p>
            <a:pPr>
              <a:defRPr/>
            </a:pPr>
            <a:endParaRPr lang="en-US"/>
          </a:p>
        </c:txPr>
        <c:crossAx val="-2126730904"/>
        <c:crosses val="autoZero"/>
        <c:crossBetween val="midCat"/>
        <c:majorUnit val="200.0"/>
      </c:valAx>
      <c:spPr>
        <a:ln>
          <a:solidFill>
            <a:schemeClr val="tx1"/>
          </a:solidFill>
        </a:ln>
      </c:spPr>
    </c:plotArea>
    <c:plotVisOnly val="1"/>
    <c:dispBlanksAs val="gap"/>
    <c:showDLblsOverMax val="0"/>
  </c:chart>
  <c:spPr>
    <a:ln>
      <a:noFill/>
    </a:ln>
  </c:spPr>
  <c:txPr>
    <a:bodyPr/>
    <a:lstStyle/>
    <a:p>
      <a:pPr>
        <a:defRPr sz="11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en-US" sz="1500" dirty="0"/>
              <a:t>GCAM 4.3 NO</a:t>
            </a:r>
            <a:r>
              <a:rPr lang="en-US" sz="1500" baseline="-25000" dirty="0"/>
              <a:t>X</a:t>
            </a:r>
          </a:p>
        </c:rich>
      </c:tx>
      <c:layout>
        <c:manualLayout>
          <c:xMode val="edge"/>
          <c:yMode val="edge"/>
          <c:x val="0.362222222222222"/>
          <c:y val="0.0331355108389229"/>
        </c:manualLayout>
      </c:layout>
      <c:overlay val="0"/>
    </c:title>
    <c:autoTitleDeleted val="0"/>
    <c:plotArea>
      <c:layout>
        <c:manualLayout>
          <c:layoutTarget val="inner"/>
          <c:xMode val="edge"/>
          <c:yMode val="edge"/>
          <c:x val="0.243497687789026"/>
          <c:y val="0.0252020997375328"/>
          <c:w val="0.681502312210974"/>
          <c:h val="0.911141808352197"/>
        </c:manualLayout>
      </c:layout>
      <c:scatterChart>
        <c:scatterStyle val="lineMarker"/>
        <c:varyColors val="0"/>
        <c:ser>
          <c:idx val="9"/>
          <c:order val="0"/>
          <c:tx>
            <c:strRef>
              <c:f>NOx!$L$12</c:f>
              <c:strCache>
                <c:ptCount val="1"/>
                <c:pt idx="0">
                  <c:v>EGUs</c:v>
                </c:pt>
              </c:strCache>
            </c:strRef>
          </c:tx>
          <c:spPr>
            <a:ln w="19050">
              <a:noFill/>
            </a:ln>
          </c:spPr>
          <c:marker>
            <c:symbol val="square"/>
            <c:size val="6"/>
            <c:spPr>
              <a:solidFill>
                <a:srgbClr val="00B0F0"/>
              </a:solidFill>
              <a:ln>
                <a:noFill/>
              </a:ln>
            </c:spPr>
          </c:marker>
          <c:xVal>
            <c:numRef>
              <c:f>NOx!$M$11:$O$11</c:f>
              <c:numCache>
                <c:formatCode>General</c:formatCode>
                <c:ptCount val="3"/>
                <c:pt idx="0">
                  <c:v>2011.0</c:v>
                </c:pt>
                <c:pt idx="1">
                  <c:v>2017.0</c:v>
                </c:pt>
                <c:pt idx="2">
                  <c:v>2025.0</c:v>
                </c:pt>
              </c:numCache>
            </c:numRef>
          </c:xVal>
          <c:yVal>
            <c:numRef>
              <c:f>NOx!$M$12:$O$12</c:f>
              <c:numCache>
                <c:formatCode>0</c:formatCode>
                <c:ptCount val="3"/>
                <c:pt idx="0">
                  <c:v>1803.101740911148</c:v>
                </c:pt>
                <c:pt idx="1">
                  <c:v>1396.338825983183</c:v>
                </c:pt>
                <c:pt idx="2">
                  <c:v>1341.695576564472</c:v>
                </c:pt>
              </c:numCache>
            </c:numRef>
          </c:yVal>
          <c:smooth val="0"/>
          <c:extLst xmlns:c16r2="http://schemas.microsoft.com/office/drawing/2015/06/chart">
            <c:ext xmlns:c16="http://schemas.microsoft.com/office/drawing/2014/chart" uri="{C3380CC4-5D6E-409C-BE32-E72D297353CC}">
              <c16:uniqueId val="{00000000-1C89-4C7B-A2E9-45D6C666CB42}"/>
            </c:ext>
          </c:extLst>
        </c:ser>
        <c:ser>
          <c:idx val="10"/>
          <c:order val="1"/>
          <c:tx>
            <c:strRef>
              <c:f>NOx!$L$13</c:f>
              <c:strCache>
                <c:ptCount val="1"/>
                <c:pt idx="0">
                  <c:v>industrial</c:v>
                </c:pt>
              </c:strCache>
            </c:strRef>
          </c:tx>
          <c:spPr>
            <a:ln w="19050">
              <a:noFill/>
            </a:ln>
          </c:spPr>
          <c:marker>
            <c:symbol val="square"/>
            <c:size val="6"/>
            <c:spPr>
              <a:solidFill>
                <a:srgbClr val="FF66CC"/>
              </a:solidFill>
              <a:ln>
                <a:noFill/>
              </a:ln>
            </c:spPr>
          </c:marker>
          <c:xVal>
            <c:numRef>
              <c:f>NOx!$M$11:$O$11</c:f>
              <c:numCache>
                <c:formatCode>General</c:formatCode>
                <c:ptCount val="3"/>
                <c:pt idx="0">
                  <c:v>2011.0</c:v>
                </c:pt>
                <c:pt idx="1">
                  <c:v>2017.0</c:v>
                </c:pt>
                <c:pt idx="2">
                  <c:v>2025.0</c:v>
                </c:pt>
              </c:numCache>
            </c:numRef>
          </c:xVal>
          <c:yVal>
            <c:numRef>
              <c:f>NOx!$M$13:$O$13</c:f>
              <c:numCache>
                <c:formatCode>0</c:formatCode>
                <c:ptCount val="3"/>
                <c:pt idx="0">
                  <c:v>1765.37791371016</c:v>
                </c:pt>
                <c:pt idx="1">
                  <c:v>1576.693654933528</c:v>
                </c:pt>
                <c:pt idx="2">
                  <c:v>1675.506792436896</c:v>
                </c:pt>
              </c:numCache>
            </c:numRef>
          </c:yVal>
          <c:smooth val="0"/>
          <c:extLst xmlns:c16r2="http://schemas.microsoft.com/office/drawing/2015/06/chart">
            <c:ext xmlns:c16="http://schemas.microsoft.com/office/drawing/2014/chart" uri="{C3380CC4-5D6E-409C-BE32-E72D297353CC}">
              <c16:uniqueId val="{00000001-1C89-4C7B-A2E9-45D6C666CB42}"/>
            </c:ext>
          </c:extLst>
        </c:ser>
        <c:ser>
          <c:idx val="11"/>
          <c:order val="2"/>
          <c:tx>
            <c:strRef>
              <c:f>NOx!$L$14</c:f>
              <c:strCache>
                <c:ptCount val="1"/>
                <c:pt idx="0">
                  <c:v>residential&amp;commercial</c:v>
                </c:pt>
              </c:strCache>
            </c:strRef>
          </c:tx>
          <c:spPr>
            <a:ln w="19050">
              <a:noFill/>
            </a:ln>
          </c:spPr>
          <c:marker>
            <c:symbol val="square"/>
            <c:size val="6"/>
            <c:spPr>
              <a:solidFill>
                <a:srgbClr val="00B050"/>
              </a:solidFill>
              <a:ln>
                <a:noFill/>
              </a:ln>
            </c:spPr>
          </c:marker>
          <c:xVal>
            <c:numRef>
              <c:f>NOx!$M$11:$O$11</c:f>
              <c:numCache>
                <c:formatCode>General</c:formatCode>
                <c:ptCount val="3"/>
                <c:pt idx="0">
                  <c:v>2011.0</c:v>
                </c:pt>
                <c:pt idx="1">
                  <c:v>2017.0</c:v>
                </c:pt>
                <c:pt idx="2">
                  <c:v>2025.0</c:v>
                </c:pt>
              </c:numCache>
            </c:numRef>
          </c:xVal>
          <c:yVal>
            <c:numRef>
              <c:f>NOx!$M$14:$O$14</c:f>
              <c:numCache>
                <c:formatCode>0</c:formatCode>
                <c:ptCount val="3"/>
                <c:pt idx="0">
                  <c:v>528.4889531939754</c:v>
                </c:pt>
                <c:pt idx="1">
                  <c:v>499.1464061487012</c:v>
                </c:pt>
                <c:pt idx="2">
                  <c:v>494.9100055412366</c:v>
                </c:pt>
              </c:numCache>
            </c:numRef>
          </c:yVal>
          <c:smooth val="0"/>
          <c:extLst xmlns:c16r2="http://schemas.microsoft.com/office/drawing/2015/06/chart">
            <c:ext xmlns:c16="http://schemas.microsoft.com/office/drawing/2014/chart" uri="{C3380CC4-5D6E-409C-BE32-E72D297353CC}">
              <c16:uniqueId val="{00000002-1C89-4C7B-A2E9-45D6C666CB42}"/>
            </c:ext>
          </c:extLst>
        </c:ser>
        <c:ser>
          <c:idx val="0"/>
          <c:order val="3"/>
          <c:tx>
            <c:strRef>
              <c:f>NOx!$L$22</c:f>
              <c:strCache>
                <c:ptCount val="1"/>
                <c:pt idx="0">
                  <c:v>EGUs core</c:v>
                </c:pt>
              </c:strCache>
            </c:strRef>
          </c:tx>
          <c:spPr>
            <a:ln>
              <a:solidFill>
                <a:srgbClr val="00B0F0"/>
              </a:solidFill>
              <a:prstDash val="dash"/>
            </a:ln>
          </c:spPr>
          <c:marker>
            <c:symbol val="none"/>
          </c:marker>
          <c:xVal>
            <c:numRef>
              <c:f>NOx!$M$21:$U$21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NOx!$M$22:$U$22</c:f>
              <c:numCache>
                <c:formatCode>0</c:formatCode>
                <c:ptCount val="9"/>
                <c:pt idx="0">
                  <c:v>4855.774799999997</c:v>
                </c:pt>
                <c:pt idx="1">
                  <c:v>3374.640563</c:v>
                </c:pt>
                <c:pt idx="2">
                  <c:v>2638.87232599999</c:v>
                </c:pt>
                <c:pt idx="3">
                  <c:v>2190.363469</c:v>
                </c:pt>
                <c:pt idx="4">
                  <c:v>1866.253013</c:v>
                </c:pt>
                <c:pt idx="5">
                  <c:v>1612.033844</c:v>
                </c:pt>
                <c:pt idx="6">
                  <c:v>1394.827454</c:v>
                </c:pt>
                <c:pt idx="7">
                  <c:v>1222.17246199999</c:v>
                </c:pt>
                <c:pt idx="8">
                  <c:v>1066.418369</c:v>
                </c:pt>
              </c:numCache>
            </c:numRef>
          </c:yVal>
          <c:smooth val="0"/>
          <c:extLst xmlns:c16r2="http://schemas.microsoft.com/office/drawing/2015/06/chart">
            <c:ext xmlns:c16="http://schemas.microsoft.com/office/drawing/2014/chart" uri="{C3380CC4-5D6E-409C-BE32-E72D297353CC}">
              <c16:uniqueId val="{00000003-1C89-4C7B-A2E9-45D6C666CB42}"/>
            </c:ext>
          </c:extLst>
        </c:ser>
        <c:ser>
          <c:idx val="1"/>
          <c:order val="4"/>
          <c:tx>
            <c:strRef>
              <c:f>NOx!$L$23</c:f>
              <c:strCache>
                <c:ptCount val="1"/>
                <c:pt idx="0">
                  <c:v>industrial core</c:v>
                </c:pt>
              </c:strCache>
            </c:strRef>
          </c:tx>
          <c:spPr>
            <a:ln>
              <a:solidFill>
                <a:srgbClr val="FF66CC"/>
              </a:solidFill>
              <a:prstDash val="dash"/>
            </a:ln>
          </c:spPr>
          <c:marker>
            <c:symbol val="none"/>
          </c:marker>
          <c:xVal>
            <c:numRef>
              <c:f>NOx!$M$21:$U$21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NOx!$M$23:$U$23</c:f>
              <c:numCache>
                <c:formatCode>0</c:formatCode>
                <c:ptCount val="9"/>
                <c:pt idx="0">
                  <c:v>776.623307</c:v>
                </c:pt>
                <c:pt idx="1">
                  <c:v>531.7200145039001</c:v>
                </c:pt>
                <c:pt idx="2">
                  <c:v>465.9762947951991</c:v>
                </c:pt>
                <c:pt idx="3">
                  <c:v>440.5656388224</c:v>
                </c:pt>
                <c:pt idx="4">
                  <c:v>424.8844649216601</c:v>
                </c:pt>
                <c:pt idx="5">
                  <c:v>419.360109609682</c:v>
                </c:pt>
                <c:pt idx="6">
                  <c:v>417.4253066999999</c:v>
                </c:pt>
                <c:pt idx="7">
                  <c:v>418.927258499999</c:v>
                </c:pt>
                <c:pt idx="8">
                  <c:v>422.783111109999</c:v>
                </c:pt>
              </c:numCache>
            </c:numRef>
          </c:yVal>
          <c:smooth val="0"/>
          <c:extLst xmlns:c16r2="http://schemas.microsoft.com/office/drawing/2015/06/chart">
            <c:ext xmlns:c16="http://schemas.microsoft.com/office/drawing/2014/chart" uri="{C3380CC4-5D6E-409C-BE32-E72D297353CC}">
              <c16:uniqueId val="{00000004-1C89-4C7B-A2E9-45D6C666CB42}"/>
            </c:ext>
          </c:extLst>
        </c:ser>
        <c:ser>
          <c:idx val="2"/>
          <c:order val="5"/>
          <c:tx>
            <c:strRef>
              <c:f>NOx!$L$24</c:f>
              <c:strCache>
                <c:ptCount val="1"/>
                <c:pt idx="0">
                  <c:v>residential&amp;commercial core</c:v>
                </c:pt>
              </c:strCache>
            </c:strRef>
          </c:tx>
          <c:spPr>
            <a:ln>
              <a:solidFill>
                <a:srgbClr val="00B050"/>
              </a:solidFill>
              <a:prstDash val="dash"/>
            </a:ln>
          </c:spPr>
          <c:marker>
            <c:symbol val="none"/>
          </c:marker>
          <c:xVal>
            <c:numRef>
              <c:f>NOx!$M$21:$U$21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NOx!$M$24:$U$24</c:f>
              <c:numCache>
                <c:formatCode>0</c:formatCode>
                <c:ptCount val="9"/>
                <c:pt idx="0">
                  <c:v>728.6032</c:v>
                </c:pt>
                <c:pt idx="1">
                  <c:v>481.4223539999991</c:v>
                </c:pt>
                <c:pt idx="2">
                  <c:v>447.896699</c:v>
                </c:pt>
                <c:pt idx="3">
                  <c:v>451.409867</c:v>
                </c:pt>
                <c:pt idx="4">
                  <c:v>456.174171</c:v>
                </c:pt>
                <c:pt idx="5">
                  <c:v>460.4834249999996</c:v>
                </c:pt>
                <c:pt idx="6">
                  <c:v>461.404398</c:v>
                </c:pt>
                <c:pt idx="7">
                  <c:v>461.620336</c:v>
                </c:pt>
                <c:pt idx="8">
                  <c:v>462.725302999999</c:v>
                </c:pt>
              </c:numCache>
            </c:numRef>
          </c:yVal>
          <c:smooth val="0"/>
          <c:extLst xmlns:c16r2="http://schemas.microsoft.com/office/drawing/2015/06/chart">
            <c:ext xmlns:c16="http://schemas.microsoft.com/office/drawing/2014/chart" uri="{C3380CC4-5D6E-409C-BE32-E72D297353CC}">
              <c16:uniqueId val="{00000005-1C89-4C7B-A2E9-45D6C666CB42}"/>
            </c:ext>
          </c:extLst>
        </c:ser>
        <c:dLbls>
          <c:showLegendKey val="0"/>
          <c:showVal val="0"/>
          <c:showCatName val="0"/>
          <c:showSerName val="0"/>
          <c:showPercent val="0"/>
          <c:showBubbleSize val="0"/>
        </c:dLbls>
        <c:axId val="-2126650200"/>
        <c:axId val="-2126646568"/>
      </c:scatterChart>
      <c:valAx>
        <c:axId val="-2126650200"/>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a:pPr>
            <a:endParaRPr lang="en-US"/>
          </a:p>
        </c:txPr>
        <c:crossAx val="-2126646568"/>
        <c:crosses val="autoZero"/>
        <c:crossBetween val="midCat"/>
      </c:valAx>
      <c:valAx>
        <c:axId val="-2126646568"/>
        <c:scaling>
          <c:orientation val="minMax"/>
          <c:max val="5000.0"/>
        </c:scaling>
        <c:delete val="0"/>
        <c:axPos val="l"/>
        <c:majorGridlines>
          <c:spPr>
            <a:ln>
              <a:solidFill>
                <a:schemeClr val="bg1">
                  <a:lumMod val="85000"/>
                </a:schemeClr>
              </a:solidFill>
            </a:ln>
          </c:spPr>
        </c:majorGridlines>
        <c:title>
          <c:tx>
            <c:rich>
              <a:bodyPr/>
              <a:lstStyle/>
              <a:p>
                <a:pPr>
                  <a:defRPr/>
                </a:pPr>
                <a:r>
                  <a:rPr lang="en-US"/>
                  <a:t>Kilotons</a:t>
                </a:r>
              </a:p>
            </c:rich>
          </c:tx>
          <c:layout/>
          <c:overlay val="0"/>
        </c:title>
        <c:numFmt formatCode="0" sourceLinked="1"/>
        <c:majorTickMark val="out"/>
        <c:minorTickMark val="none"/>
        <c:tickLblPos val="nextTo"/>
        <c:txPr>
          <a:bodyPr rot="0" vert="horz"/>
          <a:lstStyle/>
          <a:p>
            <a:pPr>
              <a:defRPr/>
            </a:pPr>
            <a:endParaRPr lang="en-US"/>
          </a:p>
        </c:txPr>
        <c:crossAx val="-2126650200"/>
        <c:crosses val="autoZero"/>
        <c:crossBetween val="midCat"/>
        <c:majorUnit val="1000.0"/>
      </c:valAx>
      <c:spPr>
        <a:ln>
          <a:solidFill>
            <a:schemeClr val="tx1"/>
          </a:solidFill>
        </a:ln>
      </c:spPr>
    </c:plotArea>
    <c:plotVisOnly val="1"/>
    <c:dispBlanksAs val="gap"/>
    <c:showDLblsOverMax val="0"/>
  </c:chart>
  <c:spPr>
    <a:ln>
      <a:noFill/>
    </a:ln>
  </c:spPr>
  <c:txPr>
    <a:bodyPr/>
    <a:lstStyle/>
    <a:p>
      <a:pPr>
        <a:defRPr sz="11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0"/>
            </a:pPr>
            <a:r>
              <a:rPr lang="en-US" sz="1500" b="0" dirty="0"/>
              <a:t>GCAM 4.3</a:t>
            </a:r>
            <a:r>
              <a:rPr lang="en-US" sz="1500" b="0" baseline="0" dirty="0"/>
              <a:t> SO</a:t>
            </a:r>
            <a:r>
              <a:rPr lang="en-US" sz="1500" b="0" baseline="-25000" dirty="0"/>
              <a:t>2</a:t>
            </a:r>
            <a:endParaRPr lang="en-US" sz="1500" b="0" dirty="0"/>
          </a:p>
        </c:rich>
      </c:tx>
      <c:layout>
        <c:manualLayout>
          <c:xMode val="edge"/>
          <c:yMode val="edge"/>
          <c:x val="0.370158938466025"/>
          <c:y val="0.0393083503450957"/>
        </c:manualLayout>
      </c:layout>
      <c:overlay val="0"/>
    </c:title>
    <c:autoTitleDeleted val="0"/>
    <c:plotArea>
      <c:layout>
        <c:manualLayout>
          <c:layoutTarget val="inner"/>
          <c:xMode val="edge"/>
          <c:yMode val="edge"/>
          <c:x val="0.228616735408074"/>
          <c:y val="0.0252020997375328"/>
          <c:w val="0.669699490688664"/>
          <c:h val="0.911141808352197"/>
        </c:manualLayout>
      </c:layout>
      <c:scatterChart>
        <c:scatterStyle val="lineMarker"/>
        <c:varyColors val="0"/>
        <c:ser>
          <c:idx val="9"/>
          <c:order val="0"/>
          <c:tx>
            <c:strRef>
              <c:f>'SO2'!$L$12</c:f>
              <c:strCache>
                <c:ptCount val="1"/>
                <c:pt idx="0">
                  <c:v>EGUs</c:v>
                </c:pt>
              </c:strCache>
            </c:strRef>
          </c:tx>
          <c:spPr>
            <a:ln w="19050">
              <a:noFill/>
            </a:ln>
          </c:spPr>
          <c:marker>
            <c:symbol val="square"/>
            <c:size val="6"/>
            <c:spPr>
              <a:solidFill>
                <a:srgbClr val="00B0F0"/>
              </a:solidFill>
              <a:ln>
                <a:noFill/>
              </a:ln>
            </c:spPr>
          </c:marker>
          <c:xVal>
            <c:numRef>
              <c:f>'SO2'!$M$11:$O$11</c:f>
              <c:numCache>
                <c:formatCode>General</c:formatCode>
                <c:ptCount val="3"/>
                <c:pt idx="0">
                  <c:v>2011.0</c:v>
                </c:pt>
                <c:pt idx="1">
                  <c:v>2017.0</c:v>
                </c:pt>
                <c:pt idx="2">
                  <c:v>2025.0</c:v>
                </c:pt>
              </c:numCache>
            </c:numRef>
          </c:xVal>
          <c:yVal>
            <c:numRef>
              <c:f>'SO2'!$M$12:$O$12</c:f>
              <c:numCache>
                <c:formatCode>0</c:formatCode>
                <c:ptCount val="3"/>
                <c:pt idx="0">
                  <c:v>4148.835319868508</c:v>
                </c:pt>
                <c:pt idx="1">
                  <c:v>1333.748218092949</c:v>
                </c:pt>
                <c:pt idx="2">
                  <c:v>1357.68600130645</c:v>
                </c:pt>
              </c:numCache>
            </c:numRef>
          </c:yVal>
          <c:smooth val="0"/>
          <c:extLst xmlns:c16r2="http://schemas.microsoft.com/office/drawing/2015/06/chart">
            <c:ext xmlns:c16="http://schemas.microsoft.com/office/drawing/2014/chart" uri="{C3380CC4-5D6E-409C-BE32-E72D297353CC}">
              <c16:uniqueId val="{00000000-9555-4EDE-A32C-A1938BC0312E}"/>
            </c:ext>
          </c:extLst>
        </c:ser>
        <c:ser>
          <c:idx val="10"/>
          <c:order val="1"/>
          <c:tx>
            <c:strRef>
              <c:f>'SO2'!$L$13</c:f>
              <c:strCache>
                <c:ptCount val="1"/>
                <c:pt idx="0">
                  <c:v>industrial</c:v>
                </c:pt>
              </c:strCache>
            </c:strRef>
          </c:tx>
          <c:spPr>
            <a:ln w="19050">
              <a:noFill/>
            </a:ln>
          </c:spPr>
          <c:marker>
            <c:symbol val="square"/>
            <c:size val="6"/>
            <c:spPr>
              <a:solidFill>
                <a:srgbClr val="FF66CC"/>
              </a:solidFill>
              <a:ln>
                <a:noFill/>
              </a:ln>
            </c:spPr>
          </c:marker>
          <c:xVal>
            <c:numRef>
              <c:f>'SO2'!$M$11:$O$11</c:f>
              <c:numCache>
                <c:formatCode>General</c:formatCode>
                <c:ptCount val="3"/>
                <c:pt idx="0">
                  <c:v>2011.0</c:v>
                </c:pt>
                <c:pt idx="1">
                  <c:v>2017.0</c:v>
                </c:pt>
                <c:pt idx="2">
                  <c:v>2025.0</c:v>
                </c:pt>
              </c:numCache>
            </c:numRef>
          </c:xVal>
          <c:yVal>
            <c:numRef>
              <c:f>'SO2'!$M$13:$O$13</c:f>
              <c:numCache>
                <c:formatCode>0</c:formatCode>
                <c:ptCount val="3"/>
                <c:pt idx="0">
                  <c:v>713.9703334320288</c:v>
                </c:pt>
                <c:pt idx="1">
                  <c:v>426.8044758054437</c:v>
                </c:pt>
                <c:pt idx="2">
                  <c:v>427.9841813057776</c:v>
                </c:pt>
              </c:numCache>
            </c:numRef>
          </c:yVal>
          <c:smooth val="0"/>
          <c:extLst xmlns:c16r2="http://schemas.microsoft.com/office/drawing/2015/06/chart">
            <c:ext xmlns:c16="http://schemas.microsoft.com/office/drawing/2014/chart" uri="{C3380CC4-5D6E-409C-BE32-E72D297353CC}">
              <c16:uniqueId val="{00000001-9555-4EDE-A32C-A1938BC0312E}"/>
            </c:ext>
          </c:extLst>
        </c:ser>
        <c:ser>
          <c:idx val="11"/>
          <c:order val="2"/>
          <c:tx>
            <c:strRef>
              <c:f>'SO2'!$L$14</c:f>
              <c:strCache>
                <c:ptCount val="1"/>
                <c:pt idx="0">
                  <c:v>residential&amp;commercial</c:v>
                </c:pt>
              </c:strCache>
            </c:strRef>
          </c:tx>
          <c:spPr>
            <a:ln w="19050">
              <a:noFill/>
            </a:ln>
          </c:spPr>
          <c:marker>
            <c:symbol val="square"/>
            <c:size val="6"/>
            <c:spPr>
              <a:solidFill>
                <a:srgbClr val="00B050"/>
              </a:solidFill>
              <a:ln>
                <a:noFill/>
              </a:ln>
            </c:spPr>
          </c:marker>
          <c:xVal>
            <c:numRef>
              <c:f>'SO2'!$M$11:$O$11</c:f>
              <c:numCache>
                <c:formatCode>General</c:formatCode>
                <c:ptCount val="3"/>
                <c:pt idx="0">
                  <c:v>2011.0</c:v>
                </c:pt>
                <c:pt idx="1">
                  <c:v>2017.0</c:v>
                </c:pt>
                <c:pt idx="2">
                  <c:v>2025.0</c:v>
                </c:pt>
              </c:numCache>
            </c:numRef>
          </c:xVal>
          <c:yVal>
            <c:numRef>
              <c:f>'SO2'!$M$14:$O$14</c:f>
              <c:numCache>
                <c:formatCode>0</c:formatCode>
                <c:ptCount val="3"/>
                <c:pt idx="0">
                  <c:v>206.587521397048</c:v>
                </c:pt>
                <c:pt idx="1">
                  <c:v>89.84195214826383</c:v>
                </c:pt>
                <c:pt idx="2">
                  <c:v>74.88620087678214</c:v>
                </c:pt>
              </c:numCache>
            </c:numRef>
          </c:yVal>
          <c:smooth val="0"/>
          <c:extLst xmlns:c16r2="http://schemas.microsoft.com/office/drawing/2015/06/chart">
            <c:ext xmlns:c16="http://schemas.microsoft.com/office/drawing/2014/chart" uri="{C3380CC4-5D6E-409C-BE32-E72D297353CC}">
              <c16:uniqueId val="{00000002-9555-4EDE-A32C-A1938BC0312E}"/>
            </c:ext>
          </c:extLst>
        </c:ser>
        <c:ser>
          <c:idx val="0"/>
          <c:order val="3"/>
          <c:tx>
            <c:strRef>
              <c:f>'SO2'!$L$22</c:f>
              <c:strCache>
                <c:ptCount val="1"/>
                <c:pt idx="0">
                  <c:v>EGUs core</c:v>
                </c:pt>
              </c:strCache>
            </c:strRef>
          </c:tx>
          <c:spPr>
            <a:ln>
              <a:solidFill>
                <a:srgbClr val="00B0F0"/>
              </a:solidFill>
              <a:prstDash val="dash"/>
            </a:ln>
          </c:spPr>
          <c:marker>
            <c:symbol val="none"/>
          </c:marker>
          <c:xVal>
            <c:numRef>
              <c:f>'SO2'!$M$21:$U$21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'SO2'!$M$22:$U$22</c:f>
              <c:numCache>
                <c:formatCode>0</c:formatCode>
                <c:ptCount val="9"/>
                <c:pt idx="0">
                  <c:v>7658.20715</c:v>
                </c:pt>
                <c:pt idx="1">
                  <c:v>5311.776925800001</c:v>
                </c:pt>
                <c:pt idx="2">
                  <c:v>4084.438205729999</c:v>
                </c:pt>
                <c:pt idx="3">
                  <c:v>3323.36052854</c:v>
                </c:pt>
                <c:pt idx="4">
                  <c:v>2787.94877572</c:v>
                </c:pt>
                <c:pt idx="5">
                  <c:v>2381.55774766</c:v>
                </c:pt>
                <c:pt idx="6">
                  <c:v>2038.28054718999</c:v>
                </c:pt>
                <c:pt idx="7">
                  <c:v>1774.89447123</c:v>
                </c:pt>
                <c:pt idx="8">
                  <c:v>1534.50071134</c:v>
                </c:pt>
              </c:numCache>
            </c:numRef>
          </c:yVal>
          <c:smooth val="0"/>
          <c:extLst xmlns:c16r2="http://schemas.microsoft.com/office/drawing/2015/06/chart">
            <c:ext xmlns:c16="http://schemas.microsoft.com/office/drawing/2014/chart" uri="{C3380CC4-5D6E-409C-BE32-E72D297353CC}">
              <c16:uniqueId val="{00000003-9555-4EDE-A32C-A1938BC0312E}"/>
            </c:ext>
          </c:extLst>
        </c:ser>
        <c:ser>
          <c:idx val="1"/>
          <c:order val="4"/>
          <c:tx>
            <c:strRef>
              <c:f>'SO2'!$L$23</c:f>
              <c:strCache>
                <c:ptCount val="1"/>
                <c:pt idx="0">
                  <c:v>industrial core</c:v>
                </c:pt>
              </c:strCache>
            </c:strRef>
          </c:tx>
          <c:spPr>
            <a:ln>
              <a:solidFill>
                <a:srgbClr val="FF66CC"/>
              </a:solidFill>
              <a:prstDash val="dash"/>
            </a:ln>
          </c:spPr>
          <c:marker>
            <c:symbol val="none"/>
          </c:marker>
          <c:xVal>
            <c:numRef>
              <c:f>'SO2'!$M$21:$U$21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'SO2'!$M$23:$U$23</c:f>
              <c:numCache>
                <c:formatCode>0</c:formatCode>
                <c:ptCount val="9"/>
                <c:pt idx="0">
                  <c:v>1106.228307</c:v>
                </c:pt>
                <c:pt idx="1">
                  <c:v>734.5097422609</c:v>
                </c:pt>
                <c:pt idx="2">
                  <c:v>584.9793776155</c:v>
                </c:pt>
                <c:pt idx="3">
                  <c:v>513.0310960032992</c:v>
                </c:pt>
                <c:pt idx="4">
                  <c:v>464.5751357578491</c:v>
                </c:pt>
                <c:pt idx="5">
                  <c:v>437.263083584454</c:v>
                </c:pt>
                <c:pt idx="6">
                  <c:v>418.2319591999996</c:v>
                </c:pt>
                <c:pt idx="7">
                  <c:v>408.3264867</c:v>
                </c:pt>
                <c:pt idx="8">
                  <c:v>395.4779076000001</c:v>
                </c:pt>
              </c:numCache>
            </c:numRef>
          </c:yVal>
          <c:smooth val="0"/>
          <c:extLst xmlns:c16r2="http://schemas.microsoft.com/office/drawing/2015/06/chart">
            <c:ext xmlns:c16="http://schemas.microsoft.com/office/drawing/2014/chart" uri="{C3380CC4-5D6E-409C-BE32-E72D297353CC}">
              <c16:uniqueId val="{00000004-9555-4EDE-A32C-A1938BC0312E}"/>
            </c:ext>
          </c:extLst>
        </c:ser>
        <c:ser>
          <c:idx val="2"/>
          <c:order val="5"/>
          <c:tx>
            <c:strRef>
              <c:f>'SO2'!$L$24</c:f>
              <c:strCache>
                <c:ptCount val="1"/>
                <c:pt idx="0">
                  <c:v>residential&amp;commercial core</c:v>
                </c:pt>
              </c:strCache>
            </c:strRef>
          </c:tx>
          <c:spPr>
            <a:ln>
              <a:solidFill>
                <a:srgbClr val="00B050"/>
              </a:solidFill>
              <a:prstDash val="dash"/>
            </a:ln>
          </c:spPr>
          <c:marker>
            <c:symbol val="none"/>
          </c:marker>
          <c:xVal>
            <c:numRef>
              <c:f>'SO2'!$M$21:$U$21</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xVal>
          <c:yVal>
            <c:numRef>
              <c:f>'SO2'!$M$24:$U$24</c:f>
              <c:numCache>
                <c:formatCode>0</c:formatCode>
                <c:ptCount val="9"/>
                <c:pt idx="0">
                  <c:v>132.7729017</c:v>
                </c:pt>
                <c:pt idx="1">
                  <c:v>80.98254709999995</c:v>
                </c:pt>
                <c:pt idx="2">
                  <c:v>61.4755903</c:v>
                </c:pt>
                <c:pt idx="3">
                  <c:v>51.4143237</c:v>
                </c:pt>
                <c:pt idx="4">
                  <c:v>44.01324169999997</c:v>
                </c:pt>
                <c:pt idx="5">
                  <c:v>38.828072</c:v>
                </c:pt>
                <c:pt idx="6">
                  <c:v>34.3758855</c:v>
                </c:pt>
                <c:pt idx="7">
                  <c:v>31.1905759</c:v>
                </c:pt>
                <c:pt idx="8">
                  <c:v>28.20119740000001</c:v>
                </c:pt>
              </c:numCache>
            </c:numRef>
          </c:yVal>
          <c:smooth val="0"/>
          <c:extLst xmlns:c16r2="http://schemas.microsoft.com/office/drawing/2015/06/chart">
            <c:ext xmlns:c16="http://schemas.microsoft.com/office/drawing/2014/chart" uri="{C3380CC4-5D6E-409C-BE32-E72D297353CC}">
              <c16:uniqueId val="{00000005-9555-4EDE-A32C-A1938BC0312E}"/>
            </c:ext>
          </c:extLst>
        </c:ser>
        <c:dLbls>
          <c:showLegendKey val="0"/>
          <c:showVal val="0"/>
          <c:showCatName val="0"/>
          <c:showSerName val="0"/>
          <c:showPercent val="0"/>
          <c:showBubbleSize val="0"/>
        </c:dLbls>
        <c:axId val="-2126595896"/>
        <c:axId val="-2126592264"/>
      </c:scatterChart>
      <c:valAx>
        <c:axId val="-2126595896"/>
        <c:scaling>
          <c:orientation val="minMax"/>
          <c:max val="2050.0"/>
          <c:min val="2010.0"/>
        </c:scaling>
        <c:delete val="0"/>
        <c:axPos val="b"/>
        <c:majorGridlines>
          <c:spPr>
            <a:ln>
              <a:solidFill>
                <a:schemeClr val="bg1">
                  <a:lumMod val="95000"/>
                </a:schemeClr>
              </a:solidFill>
            </a:ln>
          </c:spPr>
        </c:majorGridlines>
        <c:numFmt formatCode="General" sourceLinked="1"/>
        <c:majorTickMark val="out"/>
        <c:minorTickMark val="none"/>
        <c:tickLblPos val="nextTo"/>
        <c:txPr>
          <a:bodyPr rot="0" vert="horz"/>
          <a:lstStyle/>
          <a:p>
            <a:pPr>
              <a:defRPr sz="1100"/>
            </a:pPr>
            <a:endParaRPr lang="en-US"/>
          </a:p>
        </c:txPr>
        <c:crossAx val="-2126592264"/>
        <c:crosses val="autoZero"/>
        <c:crossBetween val="midCat"/>
      </c:valAx>
      <c:valAx>
        <c:axId val="-2126592264"/>
        <c:scaling>
          <c:orientation val="minMax"/>
          <c:max val="8000.0"/>
        </c:scaling>
        <c:delete val="0"/>
        <c:axPos val="l"/>
        <c:majorGridlines>
          <c:spPr>
            <a:ln>
              <a:solidFill>
                <a:schemeClr val="bg1">
                  <a:lumMod val="85000"/>
                </a:schemeClr>
              </a:solidFill>
            </a:ln>
          </c:spPr>
        </c:majorGridlines>
        <c:title>
          <c:tx>
            <c:rich>
              <a:bodyPr/>
              <a:lstStyle/>
              <a:p>
                <a:pPr>
                  <a:defRPr sz="1100"/>
                </a:pPr>
                <a:r>
                  <a:rPr lang="en-US" sz="1100" dirty="0"/>
                  <a:t>Kilotons</a:t>
                </a:r>
              </a:p>
            </c:rich>
          </c:tx>
          <c:layout/>
          <c:overlay val="0"/>
        </c:title>
        <c:numFmt formatCode="0"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2126595896"/>
        <c:crosses val="autoZero"/>
        <c:crossBetween val="midCat"/>
        <c:majorUnit val="2000.0"/>
      </c:valAx>
      <c:spPr>
        <a:ln>
          <a:solidFill>
            <a:schemeClr val="tx1"/>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1F2967-988A-4B82-A4D1-4530D1891316}" type="datetimeFigureOut">
              <a:rPr lang="en-US" smtClean="0"/>
              <a:t>10/24/17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042095-7A65-458B-B975-1787C3AE3685}" type="slidenum">
              <a:rPr lang="en-US" smtClean="0"/>
              <a:t>‹#›</a:t>
            </a:fld>
            <a:endParaRPr lang="en-US"/>
          </a:p>
        </p:txBody>
      </p:sp>
    </p:spTree>
    <p:extLst>
      <p:ext uri="{BB962C8B-B14F-4D97-AF65-F5344CB8AC3E}">
        <p14:creationId xmlns:p14="http://schemas.microsoft.com/office/powerpoint/2010/main" val="2028144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CD3B5-B3A2-479F-AC32-40C996F82EB0}" type="datetimeFigureOut">
              <a:rPr lang="en-US" smtClean="0"/>
              <a:pPr/>
              <a:t>10/24/17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EE4D71-1CBD-4053-A361-2337617C0F39}" type="slidenum">
              <a:rPr lang="en-US" smtClean="0"/>
              <a:pPr/>
              <a:t>‹#›</a:t>
            </a:fld>
            <a:endParaRPr lang="en-US"/>
          </a:p>
        </p:txBody>
      </p:sp>
    </p:spTree>
    <p:extLst>
      <p:ext uri="{BB962C8B-B14F-4D97-AF65-F5344CB8AC3E}">
        <p14:creationId xmlns:p14="http://schemas.microsoft.com/office/powerpoint/2010/main" val="104781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E4D71-1CBD-4053-A361-2337617C0F39}" type="slidenum">
              <a:rPr lang="en-US" smtClean="0"/>
              <a:pPr/>
              <a:t>1</a:t>
            </a:fld>
            <a:endParaRPr lang="en-US"/>
          </a:p>
        </p:txBody>
      </p:sp>
    </p:spTree>
    <p:extLst>
      <p:ext uri="{BB962C8B-B14F-4D97-AF65-F5344CB8AC3E}">
        <p14:creationId xmlns:p14="http://schemas.microsoft.com/office/powerpoint/2010/main" val="169963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10</a:t>
            </a:fld>
            <a:endParaRPr lang="en-US"/>
          </a:p>
        </p:txBody>
      </p:sp>
    </p:spTree>
    <p:extLst>
      <p:ext uri="{BB962C8B-B14F-4D97-AF65-F5344CB8AC3E}">
        <p14:creationId xmlns:p14="http://schemas.microsoft.com/office/powerpoint/2010/main" val="81338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i="0">
                    <a:latin typeface="Cambria Math" panose="02040503050406030204" pitchFamily="18" charset="0"/>
                  </a:rPr>
                  <a:t>𝑄</a:t>
                </a:r>
                <a:r>
                  <a:rPr lang="en-US" sz="1200" i="0" smtClean="0">
                    <a:latin typeface="Cambria Math" panose="02040503050406030204" pitchFamily="18" charset="0"/>
                  </a:rPr>
                  <a:t>_</a:t>
                </a:r>
                <a:r>
                  <a:rPr lang="en-US" sz="1200" i="0">
                    <a:latin typeface="Cambria Math" panose="02040503050406030204" pitchFamily="18" charset="0"/>
                  </a:rPr>
                  <a:t>1</a:t>
                </a:r>
                <a:r>
                  <a:rPr lang="en-US" sz="1200" dirty="0"/>
                  <a:t>is a linear function of the relative difference between GCAM-USA emissions 2010 and EPA 2011 </a:t>
                </a:r>
                <a:r>
                  <a:rPr lang="en-US" sz="1200" dirty="0" smtClean="0"/>
                  <a:t>inventory. Tolerance is chosen as 10%.</a:t>
                </a:r>
              </a:p>
              <a:p>
                <a:pPr marL="342900" indent="-342900">
                  <a:buFont typeface="Arial" panose="020B0604020202020204" pitchFamily="34" charset="0"/>
                  <a:buChar char="•"/>
                </a:pPr>
                <a:r>
                  <a:rPr lang="en-US" sz="1200" i="0">
                    <a:latin typeface="Cambria Math" panose="02040503050406030204" pitchFamily="18" charset="0"/>
                  </a:rPr>
                  <a:t>𝑄_2</a:t>
                </a:r>
                <a:r>
                  <a:rPr lang="en-US" sz="1200" dirty="0"/>
                  <a:t> is a function of the differences in slope (2010 – 2025) between GCAM-USA and EPA inventory</a:t>
                </a:r>
                <a:r>
                  <a:rPr lang="en-US" sz="1200" dirty="0" smtClean="0"/>
                  <a:t>. Tolerance is chosen as 20%.</a:t>
                </a:r>
              </a:p>
              <a:p>
                <a:endParaRPr lang="en-US" dirty="0"/>
              </a:p>
            </p:txBody>
          </p:sp>
        </mc:Fallback>
      </mc:AlternateContent>
      <p:sp>
        <p:nvSpPr>
          <p:cNvPr id="4" name="Slide Number Placeholder 3"/>
          <p:cNvSpPr>
            <a:spLocks noGrp="1"/>
          </p:cNvSpPr>
          <p:nvPr>
            <p:ph type="sldNum" sz="quarter" idx="10"/>
          </p:nvPr>
        </p:nvSpPr>
        <p:spPr/>
        <p:txBody>
          <a:bodyPr/>
          <a:lstStyle/>
          <a:p>
            <a:fld id="{49EE4D71-1CBD-4053-A361-2337617C0F39}" type="slidenum">
              <a:rPr lang="en-US" smtClean="0"/>
              <a:pPr/>
              <a:t>11</a:t>
            </a:fld>
            <a:endParaRPr lang="en-US"/>
          </a:p>
        </p:txBody>
      </p:sp>
    </p:spTree>
    <p:extLst>
      <p:ext uri="{BB962C8B-B14F-4D97-AF65-F5344CB8AC3E}">
        <p14:creationId xmlns:p14="http://schemas.microsoft.com/office/powerpoint/2010/main" val="186408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12</a:t>
            </a:fld>
            <a:endParaRPr lang="en-US"/>
          </a:p>
        </p:txBody>
      </p:sp>
    </p:spTree>
    <p:extLst>
      <p:ext uri="{BB962C8B-B14F-4D97-AF65-F5344CB8AC3E}">
        <p14:creationId xmlns:p14="http://schemas.microsoft.com/office/powerpoint/2010/main" val="12965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13</a:t>
            </a:fld>
            <a:endParaRPr lang="en-US"/>
          </a:p>
        </p:txBody>
      </p:sp>
    </p:spTree>
    <p:extLst>
      <p:ext uri="{BB962C8B-B14F-4D97-AF65-F5344CB8AC3E}">
        <p14:creationId xmlns:p14="http://schemas.microsoft.com/office/powerpoint/2010/main" val="378338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14</a:t>
            </a:fld>
            <a:endParaRPr lang="en-US"/>
          </a:p>
        </p:txBody>
      </p:sp>
    </p:spTree>
    <p:extLst>
      <p:ext uri="{BB962C8B-B14F-4D97-AF65-F5344CB8AC3E}">
        <p14:creationId xmlns:p14="http://schemas.microsoft.com/office/powerpoint/2010/main" val="128998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E4D71-1CBD-4053-A361-2337617C0F39}" type="slidenum">
              <a:rPr lang="en-US" smtClean="0"/>
              <a:pPr/>
              <a:t>15</a:t>
            </a:fld>
            <a:endParaRPr lang="en-US"/>
          </a:p>
        </p:txBody>
      </p:sp>
    </p:spTree>
    <p:extLst>
      <p:ext uri="{BB962C8B-B14F-4D97-AF65-F5344CB8AC3E}">
        <p14:creationId xmlns:p14="http://schemas.microsoft.com/office/powerpoint/2010/main" val="35153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sz="1100" dirty="0"/>
              </a:p>
            </p:txBody>
          </p:sp>
        </mc:Choice>
        <mc:Fallback xmlns="">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i="0">
                    <a:latin typeface="Cambria Math" panose="02040503050406030204" pitchFamily="18" charset="0"/>
                  </a:rPr>
                  <a:t>𝑄</a:t>
                </a:r>
                <a:r>
                  <a:rPr lang="en-US" sz="1200" i="0" smtClean="0">
                    <a:latin typeface="Cambria Math" panose="02040503050406030204" pitchFamily="18" charset="0"/>
                  </a:rPr>
                  <a:t>_</a:t>
                </a:r>
                <a:r>
                  <a:rPr lang="en-US" sz="1200" i="0">
                    <a:latin typeface="Cambria Math" panose="02040503050406030204" pitchFamily="18" charset="0"/>
                  </a:rPr>
                  <a:t>1</a:t>
                </a:r>
                <a:r>
                  <a:rPr lang="en-US" sz="1200" dirty="0"/>
                  <a:t>is a linear function of the relative difference between GCAM-USA emissions 2010 and EPA 2011 </a:t>
                </a:r>
                <a:r>
                  <a:rPr lang="en-US" sz="1200" dirty="0" smtClean="0"/>
                  <a:t>inventory. Tolerance is chosen as 10%.</a:t>
                </a:r>
              </a:p>
              <a:p>
                <a:pPr marL="342900" indent="-342900">
                  <a:buFont typeface="Arial" panose="020B0604020202020204" pitchFamily="34" charset="0"/>
                  <a:buChar char="•"/>
                </a:pPr>
                <a:r>
                  <a:rPr lang="en-US" sz="1200" i="0">
                    <a:latin typeface="Cambria Math" panose="02040503050406030204" pitchFamily="18" charset="0"/>
                  </a:rPr>
                  <a:t>𝑄_2</a:t>
                </a:r>
                <a:r>
                  <a:rPr lang="en-US" sz="1200" dirty="0"/>
                  <a:t> is a function of the differences in slope (2010 – 2025) between GCAM-USA and EPA inventory</a:t>
                </a:r>
                <a:r>
                  <a:rPr lang="en-US" sz="1200" dirty="0" smtClean="0"/>
                  <a:t>. Tolerance is chosen as 20%.</a:t>
                </a:r>
              </a:p>
              <a:p>
                <a:endParaRPr lang="en-US" dirty="0"/>
              </a:p>
            </p:txBody>
          </p:sp>
        </mc:Fallback>
      </mc:AlternateContent>
      <p:sp>
        <p:nvSpPr>
          <p:cNvPr id="4" name="Slide Number Placeholder 3"/>
          <p:cNvSpPr>
            <a:spLocks noGrp="1"/>
          </p:cNvSpPr>
          <p:nvPr>
            <p:ph type="sldNum" sz="quarter" idx="10"/>
          </p:nvPr>
        </p:nvSpPr>
        <p:spPr/>
        <p:txBody>
          <a:bodyPr/>
          <a:lstStyle/>
          <a:p>
            <a:fld id="{49EE4D71-1CBD-4053-A361-2337617C0F39}" type="slidenum">
              <a:rPr lang="en-US" smtClean="0"/>
              <a:pPr/>
              <a:t>16</a:t>
            </a:fld>
            <a:endParaRPr lang="en-US"/>
          </a:p>
        </p:txBody>
      </p:sp>
    </p:spTree>
    <p:extLst>
      <p:ext uri="{BB962C8B-B14F-4D97-AF65-F5344CB8AC3E}">
        <p14:creationId xmlns:p14="http://schemas.microsoft.com/office/powerpoint/2010/main" val="312661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a:t>
            </a:fld>
            <a:endParaRPr lang="en-US"/>
          </a:p>
        </p:txBody>
      </p:sp>
    </p:spTree>
    <p:extLst>
      <p:ext uri="{BB962C8B-B14F-4D97-AF65-F5344CB8AC3E}">
        <p14:creationId xmlns:p14="http://schemas.microsoft.com/office/powerpoint/2010/main" val="208812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3</a:t>
            </a:fld>
            <a:endParaRPr lang="en-US"/>
          </a:p>
        </p:txBody>
      </p:sp>
    </p:spTree>
    <p:extLst>
      <p:ext uri="{BB962C8B-B14F-4D97-AF65-F5344CB8AC3E}">
        <p14:creationId xmlns:p14="http://schemas.microsoft.com/office/powerpoint/2010/main" val="266156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4</a:t>
            </a:fld>
            <a:endParaRPr lang="en-US"/>
          </a:p>
        </p:txBody>
      </p:sp>
    </p:spTree>
    <p:extLst>
      <p:ext uri="{BB962C8B-B14F-4D97-AF65-F5344CB8AC3E}">
        <p14:creationId xmlns:p14="http://schemas.microsoft.com/office/powerpoint/2010/main" val="274160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5</a:t>
            </a:fld>
            <a:endParaRPr lang="en-US"/>
          </a:p>
        </p:txBody>
      </p:sp>
    </p:spTree>
    <p:extLst>
      <p:ext uri="{BB962C8B-B14F-4D97-AF65-F5344CB8AC3E}">
        <p14:creationId xmlns:p14="http://schemas.microsoft.com/office/powerpoint/2010/main" val="199430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6</a:t>
            </a:fld>
            <a:endParaRPr lang="en-US"/>
          </a:p>
        </p:txBody>
      </p:sp>
    </p:spTree>
    <p:extLst>
      <p:ext uri="{BB962C8B-B14F-4D97-AF65-F5344CB8AC3E}">
        <p14:creationId xmlns:p14="http://schemas.microsoft.com/office/powerpoint/2010/main" val="162447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7</a:t>
            </a:fld>
            <a:endParaRPr lang="en-US"/>
          </a:p>
        </p:txBody>
      </p:sp>
    </p:spTree>
    <p:extLst>
      <p:ext uri="{BB962C8B-B14F-4D97-AF65-F5344CB8AC3E}">
        <p14:creationId xmlns:p14="http://schemas.microsoft.com/office/powerpoint/2010/main" val="109534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8</a:t>
            </a:fld>
            <a:endParaRPr lang="en-US"/>
          </a:p>
        </p:txBody>
      </p:sp>
    </p:spTree>
    <p:extLst>
      <p:ext uri="{BB962C8B-B14F-4D97-AF65-F5344CB8AC3E}">
        <p14:creationId xmlns:p14="http://schemas.microsoft.com/office/powerpoint/2010/main" val="367690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9</a:t>
            </a:fld>
            <a:endParaRPr lang="en-US"/>
          </a:p>
        </p:txBody>
      </p:sp>
    </p:spTree>
    <p:extLst>
      <p:ext uri="{BB962C8B-B14F-4D97-AF65-F5344CB8AC3E}">
        <p14:creationId xmlns:p14="http://schemas.microsoft.com/office/powerpoint/2010/main" val="311218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r>
              <a:rPr lang="en-US" sz="8800" b="1" i="0" dirty="0">
                <a:solidFill>
                  <a:schemeClr val="accent3">
                    <a:lumMod val="75000"/>
                  </a:schemeClr>
                </a:solidFill>
                <a:latin typeface="Gill Sans MT" pitchFamily="34" charset="0"/>
              </a:rPr>
              <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r>
              <a:rPr lang="en-US" sz="5400" b="1" dirty="0">
                <a:latin typeface="Gill Sans MT" pitchFamily="34" charset="0"/>
              </a:rPr>
              <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a:p>
        </p:txBody>
      </p:sp>
      <p:sp>
        <p:nvSpPr>
          <p:cNvPr id="19" name="Picture Placeholder 18"/>
          <p:cNvSpPr>
            <a:spLocks noGrp="1"/>
          </p:cNvSpPr>
          <p:nvPr>
            <p:ph type="pic" sz="quarter" idx="13"/>
          </p:nvPr>
        </p:nvSpPr>
        <p:spPr>
          <a:xfrm>
            <a:off x="6248400" y="3886200"/>
            <a:ext cx="2743200" cy="2209800"/>
          </a:xfrm>
        </p:spPr>
        <p:txBody>
          <a:bodyPr/>
          <a:lstStyle/>
          <a:p>
            <a:endParaRPr lang="en-US"/>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7"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chart" Target="../charts/chart13.xml"/><Relationship Id="rId7" Type="http://schemas.openxmlformats.org/officeDocument/2006/relationships/chart" Target="../charts/chart1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mailto:Shi.Dan@epa.gov" TargetMode="External"/><Relationship Id="rId4" Type="http://schemas.openxmlformats.org/officeDocument/2006/relationships/hyperlink" Target="mailto:Loughlin.Dan@epa.gov" TargetMode="External"/><Relationship Id="rId5" Type="http://schemas.openxmlformats.org/officeDocument/2006/relationships/hyperlink" Target="mailto:Nolte.Chris@epa.gov"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NULL"/><Relationship Id="rId5"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7"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9600" y="1997839"/>
            <a:ext cx="8215086" cy="2862322"/>
          </a:xfrm>
          <a:prstGeom prst="rect">
            <a:avLst/>
          </a:prstGeom>
          <a:noFill/>
          <a:ln w="9525">
            <a:noFill/>
            <a:miter lim="800000"/>
            <a:headEnd/>
            <a:tailEnd/>
          </a:ln>
        </p:spPr>
        <p:txBody>
          <a:bodyPr wrap="square">
            <a:prstTxWarp prst="textNoShape">
              <a:avLst/>
            </a:prstTxWarp>
            <a:spAutoFit/>
          </a:bodyPr>
          <a:lstStyle/>
          <a:p>
            <a:r>
              <a:rPr lang="en-US" sz="3600" dirty="0">
                <a:latin typeface="+mj-lt"/>
                <a:ea typeface="Verdana" panose="020B0604030504040204" pitchFamily="34" charset="0"/>
                <a:cs typeface="Arial" panose="020B0604020202020204" pitchFamily="34" charset="0"/>
              </a:rPr>
              <a:t>Projecting State-level Air Pollutant Emissions Using An Integrated Assessment Model: GCAM-USA </a:t>
            </a:r>
          </a:p>
          <a:p>
            <a:endParaRPr lang="en-US" sz="2400" dirty="0">
              <a:latin typeface="+mj-lt"/>
              <a:ea typeface="Verdana" panose="020B0604030504040204" pitchFamily="34" charset="0"/>
              <a:cs typeface="Arial" panose="020B0604020202020204" pitchFamily="34" charset="0"/>
            </a:endParaRPr>
          </a:p>
          <a:p>
            <a:pPr algn="ctr"/>
            <a:endParaRPr lang="en-US" sz="2400" dirty="0">
              <a:latin typeface="+mj-lt"/>
              <a:ea typeface="Verdana" panose="020B0604030504040204" pitchFamily="34" charset="0"/>
              <a:cs typeface="Arial" panose="020B0604020202020204" pitchFamily="34" charset="0"/>
            </a:endParaRPr>
          </a:p>
          <a:p>
            <a:pPr algn="ctr"/>
            <a:endParaRPr lang="en-US" sz="2400" dirty="0">
              <a:latin typeface="+mj-lt"/>
              <a:ea typeface="Verdana" panose="020B0604030504040204" pitchFamily="34" charset="0"/>
              <a:cs typeface="Arial" panose="020B0604020202020204" pitchFamily="34" charset="0"/>
            </a:endParaRPr>
          </a:p>
        </p:txBody>
      </p:sp>
      <p:sp>
        <p:nvSpPr>
          <p:cNvPr id="3" name="Rectangle 2"/>
          <p:cNvSpPr/>
          <p:nvPr/>
        </p:nvSpPr>
        <p:spPr>
          <a:xfrm>
            <a:off x="609600" y="3979039"/>
            <a:ext cx="8153400" cy="1015663"/>
          </a:xfrm>
          <a:prstGeom prst="rect">
            <a:avLst/>
          </a:prstGeom>
        </p:spPr>
        <p:txBody>
          <a:bodyPr wrap="square">
            <a:spAutoFit/>
          </a:bodyPr>
          <a:lstStyle/>
          <a:p>
            <a:r>
              <a:rPr lang="en-US" sz="2000" dirty="0">
                <a:latin typeface="+mj-lt"/>
              </a:rPr>
              <a:t>Wenjing Shi</a:t>
            </a:r>
            <a:r>
              <a:rPr lang="en-US" sz="2000" baseline="30000" dirty="0">
                <a:latin typeface="+mj-lt"/>
              </a:rPr>
              <a:t>1</a:t>
            </a:r>
            <a:r>
              <a:rPr lang="en-US" sz="2000" dirty="0">
                <a:latin typeface="+mj-lt"/>
              </a:rPr>
              <a:t>, Yang Ou</a:t>
            </a:r>
            <a:r>
              <a:rPr lang="en-US" sz="2000" baseline="30000" dirty="0">
                <a:latin typeface="+mj-lt"/>
              </a:rPr>
              <a:t>1,2</a:t>
            </a:r>
            <a:r>
              <a:rPr lang="en-US" sz="2000" dirty="0">
                <a:latin typeface="+mj-lt"/>
              </a:rPr>
              <a:t>, Steven J. Smith</a:t>
            </a:r>
            <a:r>
              <a:rPr lang="en-US" sz="2000" baseline="30000" dirty="0">
                <a:latin typeface="+mj-lt"/>
              </a:rPr>
              <a:t>3</a:t>
            </a:r>
            <a:r>
              <a:rPr lang="en-US" sz="2000" dirty="0">
                <a:latin typeface="+mj-lt"/>
              </a:rPr>
              <a:t>, Catherine Ledna</a:t>
            </a:r>
            <a:r>
              <a:rPr lang="en-US" sz="2000" baseline="30000" dirty="0">
                <a:latin typeface="+mj-lt"/>
              </a:rPr>
              <a:t>3</a:t>
            </a:r>
            <a:r>
              <a:rPr lang="en-US" sz="2000" dirty="0">
                <a:latin typeface="+mj-lt"/>
              </a:rPr>
              <a:t>, </a:t>
            </a:r>
          </a:p>
          <a:p>
            <a:r>
              <a:rPr lang="en-US" sz="2000" dirty="0">
                <a:latin typeface="+mj-lt"/>
              </a:rPr>
              <a:t>Christopher G. Nolte</a:t>
            </a:r>
            <a:r>
              <a:rPr lang="en-US" sz="2000" baseline="30000" dirty="0">
                <a:latin typeface="+mj-lt"/>
              </a:rPr>
              <a:t>4</a:t>
            </a:r>
            <a:r>
              <a:rPr lang="en-US" sz="2000" dirty="0">
                <a:latin typeface="+mj-lt"/>
              </a:rPr>
              <a:t>, Daniel H. Loughlin</a:t>
            </a:r>
            <a:r>
              <a:rPr lang="en-US" sz="2000" baseline="30000" dirty="0">
                <a:latin typeface="+mj-lt"/>
              </a:rPr>
              <a:t>4</a:t>
            </a:r>
            <a:endParaRPr lang="en-US" sz="2000" dirty="0">
              <a:latin typeface="+mj-lt"/>
            </a:endParaRPr>
          </a:p>
          <a:p>
            <a:endParaRPr lang="en-US" sz="2000" dirty="0">
              <a:latin typeface="+mj-lt"/>
            </a:endParaRPr>
          </a:p>
        </p:txBody>
      </p:sp>
      <p:sp>
        <p:nvSpPr>
          <p:cNvPr id="4" name="Rectangle 3"/>
          <p:cNvSpPr/>
          <p:nvPr/>
        </p:nvSpPr>
        <p:spPr>
          <a:xfrm>
            <a:off x="609600" y="5715000"/>
            <a:ext cx="8377206" cy="1077218"/>
          </a:xfrm>
          <a:prstGeom prst="rect">
            <a:avLst/>
          </a:prstGeom>
        </p:spPr>
        <p:txBody>
          <a:bodyPr wrap="square">
            <a:spAutoFit/>
          </a:bodyPr>
          <a:lstStyle/>
          <a:p>
            <a:r>
              <a:rPr lang="en-US" sz="1600" baseline="30000" dirty="0">
                <a:latin typeface="+mj-lt"/>
              </a:rPr>
              <a:t>1</a:t>
            </a:r>
            <a:r>
              <a:rPr lang="en-US" sz="1600" dirty="0">
                <a:latin typeface="+mj-lt"/>
              </a:rPr>
              <a:t> Research Participant, Oak Ridge Institute for Science and Education, assigned to the U.S. EPA </a:t>
            </a:r>
            <a:endParaRPr lang="en-US" sz="1600" baseline="30000" dirty="0">
              <a:latin typeface="+mj-lt"/>
            </a:endParaRPr>
          </a:p>
          <a:p>
            <a:r>
              <a:rPr lang="en-US" sz="1600" baseline="30000" dirty="0">
                <a:latin typeface="+mj-lt"/>
              </a:rPr>
              <a:t>2</a:t>
            </a:r>
            <a:r>
              <a:rPr lang="en-US" sz="1600" dirty="0">
                <a:latin typeface="+mj-lt"/>
              </a:rPr>
              <a:t> University of North Carolina at Chapel Hill</a:t>
            </a:r>
          </a:p>
          <a:p>
            <a:r>
              <a:rPr lang="en-US" sz="1600" baseline="30000" dirty="0">
                <a:latin typeface="+mj-lt"/>
              </a:rPr>
              <a:t>3</a:t>
            </a:r>
            <a:r>
              <a:rPr lang="en-US" sz="1600" dirty="0">
                <a:latin typeface="+mj-lt"/>
              </a:rPr>
              <a:t> Joint Global Change Research Institute, Pacific Northwest National Laboratory</a:t>
            </a:r>
          </a:p>
          <a:p>
            <a:r>
              <a:rPr lang="en-US" sz="1600" baseline="30000" dirty="0">
                <a:latin typeface="+mj-lt"/>
              </a:rPr>
              <a:t>4</a:t>
            </a:r>
            <a:r>
              <a:rPr lang="en-US" sz="1600" dirty="0">
                <a:latin typeface="+mj-lt"/>
              </a:rPr>
              <a:t> U.S. EPA Office of Research and Development</a:t>
            </a:r>
          </a:p>
        </p:txBody>
      </p:sp>
    </p:spTree>
    <p:extLst>
      <p:ext uri="{BB962C8B-B14F-4D97-AF65-F5344CB8AC3E}">
        <p14:creationId xmlns:p14="http://schemas.microsoft.com/office/powerpoint/2010/main" val="906755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fld id="{6D3FAE4D-9488-4B48-8F4A-A56CB5A28AF9}" type="slidenum">
              <a:rPr lang="en-US" smtClean="0"/>
              <a:pPr/>
              <a:t>10</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2837870001"/>
              </p:ext>
            </p:extLst>
          </p:nvPr>
        </p:nvGraphicFramePr>
        <p:xfrm>
          <a:off x="393865" y="4073814"/>
          <a:ext cx="2743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188751410"/>
              </p:ext>
            </p:extLst>
          </p:nvPr>
        </p:nvGraphicFramePr>
        <p:xfrm>
          <a:off x="3137065" y="4073814"/>
          <a:ext cx="27432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2808026170"/>
              </p:ext>
            </p:extLst>
          </p:nvPr>
        </p:nvGraphicFramePr>
        <p:xfrm>
          <a:off x="5867400" y="4070350"/>
          <a:ext cx="2743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ext uri="{D42A27DB-BD31-4B8C-83A1-F6EECF244321}">
                <p14:modId xmlns:p14="http://schemas.microsoft.com/office/powerpoint/2010/main" val="348586645"/>
              </p:ext>
            </p:extLst>
          </p:nvPr>
        </p:nvGraphicFramePr>
        <p:xfrm>
          <a:off x="393865" y="1600200"/>
          <a:ext cx="27432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p:nvPr>
            <p:extLst>
              <p:ext uri="{D42A27DB-BD31-4B8C-83A1-F6EECF244321}">
                <p14:modId xmlns:p14="http://schemas.microsoft.com/office/powerpoint/2010/main" val="2023461335"/>
              </p:ext>
            </p:extLst>
          </p:nvPr>
        </p:nvGraphicFramePr>
        <p:xfrm>
          <a:off x="3137065" y="1600200"/>
          <a:ext cx="27432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 Placeholder 2"/>
          <p:cNvSpPr>
            <a:spLocks noGrp="1"/>
          </p:cNvSpPr>
          <p:nvPr>
            <p:ph type="body" sz="quarter" idx="11"/>
          </p:nvPr>
        </p:nvSpPr>
        <p:spPr>
          <a:xfrm>
            <a:off x="3048000" y="609600"/>
            <a:ext cx="5791200" cy="685800"/>
          </a:xfrm>
        </p:spPr>
        <p:txBody>
          <a:bodyPr>
            <a:normAutofit fontScale="77500" lnSpcReduction="20000"/>
          </a:bodyPr>
          <a:lstStyle/>
          <a:p>
            <a:r>
              <a:rPr lang="en-US" dirty="0">
                <a:latin typeface="+mj-lt"/>
              </a:rPr>
              <a:t>Model Evaluation for Sectoral Emissions</a:t>
            </a:r>
          </a:p>
        </p:txBody>
      </p:sp>
      <p:sp>
        <p:nvSpPr>
          <p:cNvPr id="26" name="TextBox 25"/>
          <p:cNvSpPr txBox="1"/>
          <p:nvPr/>
        </p:nvSpPr>
        <p:spPr>
          <a:xfrm>
            <a:off x="6072619" y="1600200"/>
            <a:ext cx="2614181" cy="738664"/>
          </a:xfrm>
          <a:prstGeom prst="rect">
            <a:avLst/>
          </a:prstGeom>
          <a:noFill/>
        </p:spPr>
        <p:txBody>
          <a:bodyPr wrap="square" rtlCol="0">
            <a:spAutoFit/>
          </a:bodyPr>
          <a:lstStyle/>
          <a:p>
            <a:r>
              <a:rPr lang="en-US" sz="1400" b="1" dirty="0">
                <a:solidFill>
                  <a:srgbClr val="7030A0"/>
                </a:solidFill>
              </a:rPr>
              <a:t>Light-duty vehicles</a:t>
            </a:r>
            <a:endParaRPr lang="en-US" sz="1400" b="1" dirty="0">
              <a:solidFill>
                <a:srgbClr val="00B0F0"/>
              </a:solidFill>
              <a:cs typeface="Arial" panose="020B0604020202020204" pitchFamily="34" charset="0"/>
            </a:endParaRPr>
          </a:p>
          <a:p>
            <a:r>
              <a:rPr lang="en-US" sz="1400" b="1" dirty="0">
                <a:solidFill>
                  <a:srgbClr val="C00000"/>
                </a:solidFill>
              </a:rPr>
              <a:t>Heavy-duty vehicles</a:t>
            </a:r>
          </a:p>
          <a:p>
            <a:r>
              <a:rPr lang="en-US" sz="1400" b="1" dirty="0">
                <a:solidFill>
                  <a:schemeClr val="bg1">
                    <a:lumMod val="50000"/>
                  </a:schemeClr>
                </a:solidFill>
              </a:rPr>
              <a:t>Non-highway vehicles</a:t>
            </a:r>
            <a:endParaRPr lang="en-US" sz="1400" b="1" dirty="0">
              <a:solidFill>
                <a:srgbClr val="00B050"/>
              </a:solidFill>
            </a:endParaRPr>
          </a:p>
        </p:txBody>
      </p:sp>
    </p:spTree>
    <p:extLst>
      <p:ext uri="{BB962C8B-B14F-4D97-AF65-F5344CB8AC3E}">
        <p14:creationId xmlns:p14="http://schemas.microsoft.com/office/powerpoint/2010/main" val="762322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a:bodyPr>
          <a:lstStyle/>
          <a:p>
            <a:r>
              <a:rPr lang="en-US" dirty="0">
                <a:latin typeface="+mj-lt"/>
              </a:rPr>
              <a:t>Model Evaluation: Quality Metric</a:t>
            </a:r>
          </a:p>
        </p:txBody>
      </p:sp>
      <p:sp>
        <p:nvSpPr>
          <p:cNvPr id="7" name="Slide Number Placeholder 6"/>
          <p:cNvSpPr>
            <a:spLocks noGrp="1"/>
          </p:cNvSpPr>
          <p:nvPr>
            <p:ph type="sldNum" sz="quarter" idx="13"/>
          </p:nvPr>
        </p:nvSpPr>
        <p:spPr/>
        <p:txBody>
          <a:bodyPr/>
          <a:lstStyle/>
          <a:p>
            <a:fld id="{6D3FAE4D-9488-4B48-8F4A-A56CB5A28AF9}" type="slidenum">
              <a:rPr lang="en-US" smtClean="0"/>
              <a:pPr/>
              <a:t>11</a:t>
            </a:fld>
            <a:endParaRPr lang="en-US" dirty="0"/>
          </a:p>
        </p:txBody>
      </p:sp>
      <p:sp>
        <p:nvSpPr>
          <p:cNvPr id="11" name="TextBox 10"/>
          <p:cNvSpPr txBox="1"/>
          <p:nvPr/>
        </p:nvSpPr>
        <p:spPr>
          <a:xfrm>
            <a:off x="672548" y="1451401"/>
            <a:ext cx="8305800" cy="830997"/>
          </a:xfrm>
          <a:prstGeom prst="rect">
            <a:avLst/>
          </a:prstGeom>
          <a:noFill/>
        </p:spPr>
        <p:txBody>
          <a:bodyPr wrap="square" rtlCol="0">
            <a:spAutoFit/>
          </a:bodyPr>
          <a:lstStyle/>
          <a:p>
            <a:r>
              <a:rPr lang="en-US" sz="2400" dirty="0">
                <a:latin typeface="+mj-lt"/>
              </a:rPr>
              <a:t>A</a:t>
            </a:r>
            <a:r>
              <a:rPr lang="en-US" sz="2400" dirty="0">
                <a:latin typeface="+mj-lt"/>
                <a:cs typeface="Arial" panose="020B0604020202020204" pitchFamily="34" charset="0"/>
              </a:rPr>
              <a:t> Quality Metric (QM) is developed to quantify GCAM-USA performance for each pollutant.</a:t>
            </a:r>
            <a:endParaRPr lang="en-US" sz="2400" dirty="0">
              <a:latin typeface="+mj-lt"/>
            </a:endParaRPr>
          </a:p>
        </p:txBody>
      </p:sp>
      <mc:AlternateContent xmlns:mc="http://schemas.openxmlformats.org/markup-compatibility/2006" xmlns:a14="http://schemas.microsoft.com/office/drawing/2010/main">
        <mc:Choice Requires="a14">
          <p:sp>
            <p:nvSpPr>
              <p:cNvPr id="12" name="TextBox 11"/>
              <p:cNvSpPr txBox="1"/>
              <p:nvPr/>
            </p:nvSpPr>
            <p:spPr>
              <a:xfrm>
                <a:off x="685800" y="2282398"/>
                <a:ext cx="83058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QM =</a:t>
                </a:r>
                <a14:m>
                  <m:oMath xmlns:m="http://schemas.openxmlformats.org/officeDocument/2006/math" xmlns="">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oMath>
                </a14:m>
                <a:r>
                  <a:rPr lang="en-US" sz="2000" dirty="0"/>
                  <a:t> + </a:t>
                </a: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5800" y="2282398"/>
                <a:ext cx="8305800" cy="400110"/>
              </a:xfrm>
              <a:prstGeom prst="rect">
                <a:avLst/>
              </a:prstGeom>
              <a:blipFill rotWithShape="0">
                <a:blip r:embed="rId3"/>
                <a:stretch>
                  <a:fillRect l="-661"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5800" y="2626449"/>
                <a:ext cx="8153400" cy="707886"/>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oMath>
                </a14:m>
                <a:r>
                  <a:rPr lang="en-US" sz="2000" dirty="0"/>
                  <a:t> is a function of differences between GCAM-USA 2010 and EPA Inventory 2011</a:t>
                </a:r>
              </a:p>
            </p:txBody>
          </p:sp>
        </mc:Choice>
        <mc:Fallback xmlns="">
          <p:sp>
            <p:nvSpPr>
              <p:cNvPr id="8" name="TextBox 7"/>
              <p:cNvSpPr txBox="1">
                <a:spLocks noRot="1" noChangeAspect="1" noMove="1" noResize="1" noEditPoints="1" noAdjustHandles="1" noChangeArrowheads="1" noChangeShapeType="1" noTextEdit="1"/>
              </p:cNvSpPr>
              <p:nvPr/>
            </p:nvSpPr>
            <p:spPr>
              <a:xfrm>
                <a:off x="685800" y="2626449"/>
                <a:ext cx="8153400" cy="707886"/>
              </a:xfrm>
              <a:prstGeom prst="rect">
                <a:avLst/>
              </a:prstGeom>
              <a:blipFill rotWithShape="0">
                <a:blip r:embed="rId4"/>
                <a:stretch>
                  <a:fillRect l="-673"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2548" y="3286195"/>
                <a:ext cx="8305800" cy="707886"/>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oMath>
                </a14:m>
                <a:r>
                  <a:rPr lang="en-US" sz="2000" dirty="0"/>
                  <a:t> is a function of slope differences between GCAM-USA 2010-2025 and EPA Inventory 2011-2025</a:t>
                </a:r>
              </a:p>
            </p:txBody>
          </p:sp>
        </mc:Choice>
        <mc:Fallback xmlns="">
          <p:sp>
            <p:nvSpPr>
              <p:cNvPr id="9" name="TextBox 8"/>
              <p:cNvSpPr txBox="1">
                <a:spLocks noRot="1" noChangeAspect="1" noMove="1" noResize="1" noEditPoints="1" noAdjustHandles="1" noChangeArrowheads="1" noChangeShapeType="1" noTextEdit="1"/>
              </p:cNvSpPr>
              <p:nvPr/>
            </p:nvSpPr>
            <p:spPr>
              <a:xfrm>
                <a:off x="672548" y="3286195"/>
                <a:ext cx="8305800" cy="707886"/>
              </a:xfrm>
              <a:prstGeom prst="rect">
                <a:avLst/>
              </a:prstGeom>
              <a:blipFill rotWithShape="0">
                <a:blip r:embed="rId5"/>
                <a:stretch>
                  <a:fillRect l="-660"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72548" y="3997821"/>
                <a:ext cx="83058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Acceptable tolerances for </a:t>
                </a: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oMath>
                </a14:m>
                <a:r>
                  <a:rPr lang="en-US" sz="2000" dirty="0"/>
                  <a:t> and </a:t>
                </a: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oMath>
                </a14:m>
                <a:r>
                  <a:rPr lang="en-US" sz="2000" dirty="0"/>
                  <a:t> are chosen as 10% and 20%</a:t>
                </a:r>
              </a:p>
            </p:txBody>
          </p:sp>
        </mc:Choice>
        <mc:Fallback xmlns="">
          <p:sp>
            <p:nvSpPr>
              <p:cNvPr id="10" name="TextBox 9"/>
              <p:cNvSpPr txBox="1">
                <a:spLocks noRot="1" noChangeAspect="1" noMove="1" noResize="1" noEditPoints="1" noAdjustHandles="1" noChangeArrowheads="1" noChangeShapeType="1" noTextEdit="1"/>
              </p:cNvSpPr>
              <p:nvPr/>
            </p:nvSpPr>
            <p:spPr>
              <a:xfrm>
                <a:off x="672548" y="3997821"/>
                <a:ext cx="8305800" cy="400110"/>
              </a:xfrm>
              <a:prstGeom prst="rect">
                <a:avLst/>
              </a:prstGeom>
              <a:blipFill rotWithShape="0">
                <a:blip r:embed="rId6"/>
                <a:stretch>
                  <a:fillRect l="-660" t="-9231" b="-27692"/>
                </a:stretch>
              </a:blipFill>
            </p:spPr>
            <p:txBody>
              <a:bodyPr/>
              <a:lstStyle/>
              <a:p>
                <a:r>
                  <a:rPr lang="en-US">
                    <a:noFill/>
                  </a:rPr>
                  <a:t> </a:t>
                </a:r>
              </a:p>
            </p:txBody>
          </p:sp>
        </mc:Fallback>
      </mc:AlternateContent>
      <p:sp>
        <p:nvSpPr>
          <p:cNvPr id="13" name="TextBox 12"/>
          <p:cNvSpPr txBox="1"/>
          <p:nvPr/>
        </p:nvSpPr>
        <p:spPr>
          <a:xfrm>
            <a:off x="677628" y="4798041"/>
            <a:ext cx="83058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Only for sectors that comprise &gt;= 5% of total emissions for that species</a:t>
            </a:r>
          </a:p>
        </p:txBody>
      </p:sp>
      <mc:AlternateContent xmlns:mc="http://schemas.openxmlformats.org/markup-compatibility/2006" xmlns:a14="http://schemas.microsoft.com/office/drawing/2010/main">
        <mc:Choice Requires="a14">
          <p:sp>
            <p:nvSpPr>
              <p:cNvPr id="14" name="TextBox 13"/>
              <p:cNvSpPr txBox="1"/>
              <p:nvPr/>
            </p:nvSpPr>
            <p:spPr>
              <a:xfrm>
                <a:off x="672548" y="4397931"/>
                <a:ext cx="8305800" cy="40011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oMath>
                </a14:m>
                <a:r>
                  <a:rPr lang="en-US" sz="2000" dirty="0"/>
                  <a:t> and </a:t>
                </a: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oMath>
                </a14:m>
                <a:r>
                  <a:rPr lang="en-US" sz="2000" dirty="0"/>
                  <a:t> each ranges between 0 and 1, thus QM ranges between 0 and 2</a:t>
                </a:r>
              </a:p>
            </p:txBody>
          </p:sp>
        </mc:Choice>
        <mc:Fallback xmlns="">
          <p:sp>
            <p:nvSpPr>
              <p:cNvPr id="14" name="TextBox 13"/>
              <p:cNvSpPr txBox="1">
                <a:spLocks noRot="1" noChangeAspect="1" noMove="1" noResize="1" noEditPoints="1" noAdjustHandles="1" noChangeArrowheads="1" noChangeShapeType="1" noTextEdit="1"/>
              </p:cNvSpPr>
              <p:nvPr/>
            </p:nvSpPr>
            <p:spPr>
              <a:xfrm>
                <a:off x="672548" y="4397931"/>
                <a:ext cx="8305800" cy="400110"/>
              </a:xfrm>
              <a:prstGeom prst="rect">
                <a:avLst/>
              </a:prstGeom>
              <a:blipFill>
                <a:blip r:embed="rId7"/>
                <a:stretch>
                  <a:fillRect l="-660"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3473804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85000" lnSpcReduction="10000"/>
          </a:bodyPr>
          <a:lstStyle/>
          <a:p>
            <a:r>
              <a:rPr lang="en-US" dirty="0">
                <a:latin typeface="+mj-lt"/>
              </a:rPr>
              <a:t>National-Scale Quality Metric Results</a:t>
            </a:r>
          </a:p>
        </p:txBody>
      </p:sp>
      <p:sp>
        <p:nvSpPr>
          <p:cNvPr id="7" name="Slide Number Placeholder 6"/>
          <p:cNvSpPr>
            <a:spLocks noGrp="1"/>
          </p:cNvSpPr>
          <p:nvPr>
            <p:ph type="sldNum" sz="quarter" idx="13"/>
          </p:nvPr>
        </p:nvSpPr>
        <p:spPr/>
        <p:txBody>
          <a:bodyPr/>
          <a:lstStyle/>
          <a:p>
            <a:fld id="{6D3FAE4D-9488-4B48-8F4A-A56CB5A28AF9}" type="slidenum">
              <a:rPr lang="en-US" smtClean="0"/>
              <a:pPr/>
              <a:t>12</a:t>
            </a:fld>
            <a:endParaRPr lang="en-US" dirty="0"/>
          </a:p>
        </p:txBody>
      </p:sp>
      <p:sp>
        <p:nvSpPr>
          <p:cNvPr id="12" name="TextBox 11"/>
          <p:cNvSpPr txBox="1"/>
          <p:nvPr/>
        </p:nvSpPr>
        <p:spPr>
          <a:xfrm>
            <a:off x="5643877" y="2428220"/>
            <a:ext cx="2720009"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070C0"/>
                </a:solidFill>
              </a:rPr>
              <a:t>For GCAM-USA, agreement in absolute magnitude in 2010 is better than agreement in future slopes.</a:t>
            </a:r>
          </a:p>
        </p:txBody>
      </p:sp>
      <p:sp>
        <p:nvSpPr>
          <p:cNvPr id="13" name="TextBox 12"/>
          <p:cNvSpPr txBox="1"/>
          <p:nvPr/>
        </p:nvSpPr>
        <p:spPr>
          <a:xfrm>
            <a:off x="5643877" y="3382327"/>
            <a:ext cx="2720009"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070C0"/>
                </a:solidFill>
              </a:rPr>
              <a:t>Industrial SO</a:t>
            </a:r>
            <a:r>
              <a:rPr lang="en-US" sz="1400" baseline="-25000" dirty="0">
                <a:solidFill>
                  <a:srgbClr val="0070C0"/>
                </a:solidFill>
              </a:rPr>
              <a:t>2</a:t>
            </a:r>
            <a:r>
              <a:rPr lang="en-US" sz="1400" dirty="0">
                <a:solidFill>
                  <a:srgbClr val="0070C0"/>
                </a:solidFill>
              </a:rPr>
              <a:t> slope difference is as high as 33%, due to the lack of technology-specific industrial emission factors in GCAM-USA.</a:t>
            </a:r>
          </a:p>
        </p:txBody>
      </p:sp>
      <p:pic>
        <p:nvPicPr>
          <p:cNvPr id="2" name="Picture 1"/>
          <p:cNvPicPr>
            <a:picLocks noChangeAspect="1"/>
          </p:cNvPicPr>
          <p:nvPr/>
        </p:nvPicPr>
        <p:blipFill>
          <a:blip r:embed="rId3"/>
          <a:stretch>
            <a:fillRect/>
          </a:stretch>
        </p:blipFill>
        <p:spPr>
          <a:xfrm>
            <a:off x="139559" y="1905000"/>
            <a:ext cx="5194441" cy="4451350"/>
          </a:xfrm>
          <a:prstGeom prst="rect">
            <a:avLst/>
          </a:prstGeom>
        </p:spPr>
      </p:pic>
      <p:sp>
        <p:nvSpPr>
          <p:cNvPr id="9" name="TextBox 8"/>
          <p:cNvSpPr txBox="1"/>
          <p:nvPr/>
        </p:nvSpPr>
        <p:spPr>
          <a:xfrm>
            <a:off x="5643878" y="1905000"/>
            <a:ext cx="2720009"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070C0"/>
                </a:solidFill>
              </a:rPr>
              <a:t>GCAM-USA has higher QM than GCAM 4.3.</a:t>
            </a:r>
          </a:p>
        </p:txBody>
      </p:sp>
      <p:sp>
        <p:nvSpPr>
          <p:cNvPr id="10" name="TextBox 9"/>
          <p:cNvSpPr txBox="1"/>
          <p:nvPr/>
        </p:nvSpPr>
        <p:spPr>
          <a:xfrm>
            <a:off x="5679438" y="6079351"/>
            <a:ext cx="2720009" cy="276999"/>
          </a:xfrm>
          <a:prstGeom prst="rect">
            <a:avLst/>
          </a:prstGeom>
          <a:noFill/>
        </p:spPr>
        <p:txBody>
          <a:bodyPr wrap="square" rtlCol="0">
            <a:spAutoFit/>
          </a:bodyPr>
          <a:lstStyle/>
          <a:p>
            <a:r>
              <a:rPr lang="en-US" sz="1200" dirty="0"/>
              <a:t>Source: Shi et al. (in press)</a:t>
            </a:r>
          </a:p>
        </p:txBody>
      </p:sp>
      <p:cxnSp>
        <p:nvCxnSpPr>
          <p:cNvPr id="5" name="Straight Arrow Connector 4"/>
          <p:cNvCxnSpPr>
            <a:stCxn id="13" idx="1"/>
          </p:cNvCxnSpPr>
          <p:nvPr/>
        </p:nvCxnSpPr>
        <p:spPr>
          <a:xfrm flipH="1">
            <a:off x="3733800" y="3859381"/>
            <a:ext cx="1910077" cy="1431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304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fld id="{6D3FAE4D-9488-4B48-8F4A-A56CB5A28AF9}" type="slidenum">
              <a:rPr lang="en-US" smtClean="0"/>
              <a:pPr/>
              <a:t>13</a:t>
            </a:fld>
            <a:endParaRPr lang="en-US" dirty="0"/>
          </a:p>
        </p:txBody>
      </p:sp>
      <p:sp>
        <p:nvSpPr>
          <p:cNvPr id="19" name="TextBox 18"/>
          <p:cNvSpPr txBox="1"/>
          <p:nvPr/>
        </p:nvSpPr>
        <p:spPr>
          <a:xfrm>
            <a:off x="6691697" y="1596638"/>
            <a:ext cx="2680903" cy="1600438"/>
          </a:xfrm>
          <a:prstGeom prst="rect">
            <a:avLst/>
          </a:prstGeom>
          <a:noFill/>
        </p:spPr>
        <p:txBody>
          <a:bodyPr wrap="square" rtlCol="0">
            <a:spAutoFit/>
          </a:bodyPr>
          <a:lstStyle/>
          <a:p>
            <a:pPr marL="171450" indent="-171450">
              <a:buFont typeface="Arial" panose="020B0604020202020204" pitchFamily="34" charset="0"/>
              <a:buChar char="•"/>
            </a:pPr>
            <a:r>
              <a:rPr lang="en-US" sz="1400" dirty="0"/>
              <a:t>Black: High quality fit</a:t>
            </a:r>
          </a:p>
          <a:p>
            <a:pPr marL="171450" indent="-171450">
              <a:buFont typeface="Arial" panose="020B0604020202020204" pitchFamily="34" charset="0"/>
              <a:buChar char="•"/>
            </a:pPr>
            <a:r>
              <a:rPr lang="en-US" sz="1400" dirty="0"/>
              <a:t>White: Low quality fit, but within tolerances</a:t>
            </a:r>
          </a:p>
          <a:p>
            <a:pPr marL="171450" indent="-171450">
              <a:buFont typeface="Arial" panose="020B0604020202020204" pitchFamily="34" charset="0"/>
              <a:buChar char="•"/>
            </a:pPr>
            <a:r>
              <a:rPr lang="en-US" sz="1400" dirty="0"/>
              <a:t>Red: outside tolerances</a:t>
            </a:r>
          </a:p>
          <a:p>
            <a:pPr marL="171450" indent="-171450">
              <a:buFont typeface="Arial" panose="020B0604020202020204" pitchFamily="34" charset="0"/>
              <a:buChar char="•"/>
            </a:pPr>
            <a:r>
              <a:rPr lang="en-US" sz="1400" dirty="0"/>
              <a:t>Transparent: not measured since category &lt; 5% of inventory</a:t>
            </a:r>
          </a:p>
        </p:txBody>
      </p:sp>
      <p:sp>
        <p:nvSpPr>
          <p:cNvPr id="9" name="TextBox 8"/>
          <p:cNvSpPr txBox="1"/>
          <p:nvPr/>
        </p:nvSpPr>
        <p:spPr>
          <a:xfrm>
            <a:off x="6701857" y="4956829"/>
            <a:ext cx="2337880"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070C0"/>
                </a:solidFill>
              </a:rPr>
              <a:t>Higher electric sector QMs in CSAPR states</a:t>
            </a:r>
          </a:p>
        </p:txBody>
      </p:sp>
      <p:grpSp>
        <p:nvGrpSpPr>
          <p:cNvPr id="3" name="Group 2"/>
          <p:cNvGrpSpPr/>
          <p:nvPr/>
        </p:nvGrpSpPr>
        <p:grpSpPr>
          <a:xfrm>
            <a:off x="-28994" y="1356559"/>
            <a:ext cx="6572470" cy="4999791"/>
            <a:chOff x="-83875" y="1858209"/>
            <a:chExt cx="6572470" cy="4999791"/>
          </a:xfrm>
        </p:grpSpPr>
        <p:sp>
          <p:nvSpPr>
            <p:cNvPr id="22" name="TextBox 21"/>
            <p:cNvSpPr txBox="1"/>
            <p:nvPr/>
          </p:nvSpPr>
          <p:spPr>
            <a:xfrm>
              <a:off x="223145" y="2470095"/>
              <a:ext cx="528957" cy="276999"/>
            </a:xfrm>
            <a:prstGeom prst="rect">
              <a:avLst/>
            </a:prstGeom>
            <a:noFill/>
          </p:spPr>
          <p:txBody>
            <a:bodyPr wrap="square" rtlCol="0">
              <a:spAutoFit/>
            </a:bodyPr>
            <a:lstStyle/>
            <a:p>
              <a:r>
                <a:rPr lang="en-US" sz="1200" b="1" dirty="0"/>
                <a:t>Total</a:t>
              </a:r>
              <a:endParaRPr lang="en-US" sz="1200" b="1" baseline="-25000" dirty="0"/>
            </a:p>
          </p:txBody>
        </p:sp>
        <p:sp>
          <p:nvSpPr>
            <p:cNvPr id="23" name="TextBox 22"/>
            <p:cNvSpPr txBox="1"/>
            <p:nvPr/>
          </p:nvSpPr>
          <p:spPr>
            <a:xfrm>
              <a:off x="223146" y="3592172"/>
              <a:ext cx="528957" cy="276999"/>
            </a:xfrm>
            <a:prstGeom prst="rect">
              <a:avLst/>
            </a:prstGeom>
            <a:noFill/>
          </p:spPr>
          <p:txBody>
            <a:bodyPr wrap="square" rtlCol="0">
              <a:spAutoFit/>
            </a:bodyPr>
            <a:lstStyle/>
            <a:p>
              <a:r>
                <a:rPr lang="en-US" sz="1200" b="1" dirty="0"/>
                <a:t>EGUs</a:t>
              </a:r>
              <a:endParaRPr lang="en-US" sz="1200" b="1" baseline="-25000" dirty="0"/>
            </a:p>
          </p:txBody>
        </p:sp>
        <p:sp>
          <p:nvSpPr>
            <p:cNvPr id="24" name="TextBox 23"/>
            <p:cNvSpPr txBox="1"/>
            <p:nvPr/>
          </p:nvSpPr>
          <p:spPr>
            <a:xfrm>
              <a:off x="29970" y="4741958"/>
              <a:ext cx="860185" cy="276999"/>
            </a:xfrm>
            <a:prstGeom prst="rect">
              <a:avLst/>
            </a:prstGeom>
            <a:noFill/>
          </p:spPr>
          <p:txBody>
            <a:bodyPr wrap="square" rtlCol="0">
              <a:spAutoFit/>
            </a:bodyPr>
            <a:lstStyle/>
            <a:p>
              <a:r>
                <a:rPr lang="en-US" sz="1200" b="1" dirty="0"/>
                <a:t>Industrial</a:t>
              </a:r>
              <a:endParaRPr lang="en-US" sz="1200" b="1" baseline="-25000" dirty="0"/>
            </a:p>
          </p:txBody>
        </p:sp>
        <p:sp>
          <p:nvSpPr>
            <p:cNvPr id="25" name="TextBox 24"/>
            <p:cNvSpPr txBox="1"/>
            <p:nvPr/>
          </p:nvSpPr>
          <p:spPr>
            <a:xfrm>
              <a:off x="-83875" y="5938666"/>
              <a:ext cx="1143000" cy="461665"/>
            </a:xfrm>
            <a:prstGeom prst="rect">
              <a:avLst/>
            </a:prstGeom>
            <a:noFill/>
          </p:spPr>
          <p:txBody>
            <a:bodyPr wrap="square" rtlCol="0">
              <a:spAutoFit/>
            </a:bodyPr>
            <a:lstStyle/>
            <a:p>
              <a:r>
                <a:rPr lang="en-US" sz="1200" b="1" dirty="0"/>
                <a:t>On-road</a:t>
              </a:r>
            </a:p>
            <a:p>
              <a:r>
                <a:rPr lang="en-US" sz="1200" b="1" dirty="0"/>
                <a:t>Transportation</a:t>
              </a:r>
            </a:p>
          </p:txBody>
        </p:sp>
        <p:grpSp>
          <p:nvGrpSpPr>
            <p:cNvPr id="5" name="Group 4"/>
            <p:cNvGrpSpPr/>
            <p:nvPr/>
          </p:nvGrpSpPr>
          <p:grpSpPr>
            <a:xfrm>
              <a:off x="794228" y="1858209"/>
              <a:ext cx="5694367" cy="4999791"/>
              <a:chOff x="718028" y="1858209"/>
              <a:chExt cx="5835172" cy="4999791"/>
            </a:xfrm>
          </p:grpSpPr>
          <p:grpSp>
            <p:nvGrpSpPr>
              <p:cNvPr id="4" name="Group 3"/>
              <p:cNvGrpSpPr/>
              <p:nvPr/>
            </p:nvGrpSpPr>
            <p:grpSpPr>
              <a:xfrm>
                <a:off x="914400" y="1858209"/>
                <a:ext cx="5638800" cy="4999791"/>
                <a:chOff x="354496" y="1857454"/>
                <a:chExt cx="5638800" cy="4999791"/>
              </a:xfrm>
            </p:grpSpPr>
            <p:grpSp>
              <p:nvGrpSpPr>
                <p:cNvPr id="12" name="Group 11"/>
                <p:cNvGrpSpPr/>
                <p:nvPr/>
              </p:nvGrpSpPr>
              <p:grpSpPr>
                <a:xfrm>
                  <a:off x="354496" y="2056645"/>
                  <a:ext cx="5638800" cy="4800600"/>
                  <a:chOff x="2401171" y="0"/>
                  <a:chExt cx="7232904" cy="6515100"/>
                </a:xfrm>
              </p:grpSpPr>
              <p:pic>
                <p:nvPicPr>
                  <p:cNvPr id="17" name="Picture 16"/>
                  <p:cNvPicPr>
                    <a:picLocks noChangeAspect="1"/>
                  </p:cNvPicPr>
                  <p:nvPr/>
                </p:nvPicPr>
                <p:blipFill>
                  <a:blip r:embed="rId3"/>
                  <a:stretch>
                    <a:fillRect/>
                  </a:stretch>
                </p:blipFill>
                <p:spPr>
                  <a:xfrm>
                    <a:off x="3464923" y="6324600"/>
                    <a:ext cx="5105400" cy="1905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171" y="0"/>
                    <a:ext cx="7232904" cy="6328792"/>
                  </a:xfrm>
                  <a:prstGeom prst="rect">
                    <a:avLst/>
                  </a:prstGeom>
                </p:spPr>
              </p:pic>
            </p:grpSp>
            <p:sp>
              <p:nvSpPr>
                <p:cNvPr id="2" name="Rectangle 1"/>
                <p:cNvSpPr/>
                <p:nvPr/>
              </p:nvSpPr>
              <p:spPr>
                <a:xfrm>
                  <a:off x="354496" y="2025650"/>
                  <a:ext cx="563880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36919" y="1866543"/>
                  <a:ext cx="653749" cy="307777"/>
                </a:xfrm>
                <a:prstGeom prst="rect">
                  <a:avLst/>
                </a:prstGeom>
                <a:noFill/>
              </p:spPr>
              <p:txBody>
                <a:bodyPr wrap="square" rtlCol="0">
                  <a:spAutoFit/>
                </a:bodyPr>
                <a:lstStyle/>
                <a:p>
                  <a:r>
                    <a:rPr lang="en-US" sz="1400" b="1" dirty="0"/>
                    <a:t>NO</a:t>
                  </a:r>
                  <a:r>
                    <a:rPr lang="en-US" sz="1400" b="1" baseline="-25000" dirty="0"/>
                    <a:t>X</a:t>
                  </a:r>
                </a:p>
              </p:txBody>
            </p:sp>
            <p:sp>
              <p:nvSpPr>
                <p:cNvPr id="20" name="TextBox 19"/>
                <p:cNvSpPr txBox="1"/>
                <p:nvPr/>
              </p:nvSpPr>
              <p:spPr>
                <a:xfrm>
                  <a:off x="3026841" y="1860952"/>
                  <a:ext cx="492891" cy="307777"/>
                </a:xfrm>
                <a:prstGeom prst="rect">
                  <a:avLst/>
                </a:prstGeom>
                <a:noFill/>
              </p:spPr>
              <p:txBody>
                <a:bodyPr wrap="square" rtlCol="0">
                  <a:spAutoFit/>
                </a:bodyPr>
                <a:lstStyle/>
                <a:p>
                  <a:r>
                    <a:rPr lang="en-US" sz="1400" b="1" dirty="0"/>
                    <a:t>SO</a:t>
                  </a:r>
                  <a:r>
                    <a:rPr lang="en-US" sz="1400" b="1" baseline="-25000" dirty="0"/>
                    <a:t>2</a:t>
                  </a:r>
                </a:p>
              </p:txBody>
            </p:sp>
            <p:sp>
              <p:nvSpPr>
                <p:cNvPr id="21" name="TextBox 20"/>
                <p:cNvSpPr txBox="1"/>
                <p:nvPr/>
              </p:nvSpPr>
              <p:spPr>
                <a:xfrm>
                  <a:off x="4882146" y="1857454"/>
                  <a:ext cx="604254" cy="307777"/>
                </a:xfrm>
                <a:prstGeom prst="rect">
                  <a:avLst/>
                </a:prstGeom>
                <a:noFill/>
              </p:spPr>
              <p:txBody>
                <a:bodyPr wrap="square" rtlCol="0">
                  <a:spAutoFit/>
                </a:bodyPr>
                <a:lstStyle/>
                <a:p>
                  <a:r>
                    <a:rPr lang="en-US" sz="1400" b="1" dirty="0"/>
                    <a:t>PM</a:t>
                  </a:r>
                  <a:r>
                    <a:rPr lang="en-US" sz="1400" b="1" baseline="-25000" dirty="0"/>
                    <a:t>2.5</a:t>
                  </a:r>
                </a:p>
              </p:txBody>
            </p:sp>
          </p:grpSp>
          <p:sp>
            <p:nvSpPr>
              <p:cNvPr id="26" name="Rectangle 25"/>
              <p:cNvSpPr/>
              <p:nvPr/>
            </p:nvSpPr>
            <p:spPr>
              <a:xfrm>
                <a:off x="752102" y="3190016"/>
                <a:ext cx="563880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8028" y="4348977"/>
                <a:ext cx="563880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8028" y="5533304"/>
                <a:ext cx="563880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 Placeholder 2"/>
          <p:cNvSpPr>
            <a:spLocks noGrp="1"/>
          </p:cNvSpPr>
          <p:nvPr>
            <p:ph type="body" sz="quarter" idx="11"/>
          </p:nvPr>
        </p:nvSpPr>
        <p:spPr>
          <a:xfrm>
            <a:off x="3048000" y="609600"/>
            <a:ext cx="5791200" cy="685800"/>
          </a:xfrm>
        </p:spPr>
        <p:txBody>
          <a:bodyPr>
            <a:normAutofit fontScale="92500"/>
          </a:bodyPr>
          <a:lstStyle/>
          <a:p>
            <a:r>
              <a:rPr lang="en-US" dirty="0">
                <a:latin typeface="+mj-lt"/>
              </a:rPr>
              <a:t>Model Evaluation: State-level QMs</a:t>
            </a:r>
          </a:p>
        </p:txBody>
      </p:sp>
      <p:sp>
        <p:nvSpPr>
          <p:cNvPr id="30" name="TextBox 29"/>
          <p:cNvSpPr txBox="1"/>
          <p:nvPr/>
        </p:nvSpPr>
        <p:spPr>
          <a:xfrm>
            <a:off x="2895600" y="6467576"/>
            <a:ext cx="2720009" cy="276999"/>
          </a:xfrm>
          <a:prstGeom prst="rect">
            <a:avLst/>
          </a:prstGeom>
          <a:noFill/>
        </p:spPr>
        <p:txBody>
          <a:bodyPr wrap="square" rtlCol="0">
            <a:spAutoFit/>
          </a:bodyPr>
          <a:lstStyle/>
          <a:p>
            <a:r>
              <a:rPr lang="en-US" sz="1200" dirty="0"/>
              <a:t>Source: Shi et al. (in press)</a:t>
            </a:r>
          </a:p>
        </p:txBody>
      </p:sp>
      <p:sp>
        <p:nvSpPr>
          <p:cNvPr id="31" name="TextBox 30"/>
          <p:cNvSpPr txBox="1"/>
          <p:nvPr/>
        </p:nvSpPr>
        <p:spPr>
          <a:xfrm>
            <a:off x="6701857" y="4193064"/>
            <a:ext cx="2337880"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070C0"/>
                </a:solidFill>
              </a:rPr>
              <a:t>Relative low industrial sector and on-road transportation sector QMs</a:t>
            </a:r>
          </a:p>
        </p:txBody>
      </p:sp>
      <p:sp>
        <p:nvSpPr>
          <p:cNvPr id="32" name="TextBox 31"/>
          <p:cNvSpPr txBox="1"/>
          <p:nvPr/>
        </p:nvSpPr>
        <p:spPr>
          <a:xfrm>
            <a:off x="6701857" y="3454400"/>
            <a:ext cx="2337880"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070C0"/>
                </a:solidFill>
              </a:rPr>
              <a:t>Higher QMs for total emissions and electric sector emissions</a:t>
            </a:r>
          </a:p>
        </p:txBody>
      </p:sp>
    </p:spTree>
    <p:extLst>
      <p:ext uri="{BB962C8B-B14F-4D97-AF65-F5344CB8AC3E}">
        <p14:creationId xmlns:p14="http://schemas.microsoft.com/office/powerpoint/2010/main" val="4152334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dirty="0">
                <a:latin typeface="+mj-lt"/>
              </a:rPr>
              <a:t>Conclusion and Future Direction</a:t>
            </a:r>
          </a:p>
        </p:txBody>
      </p:sp>
      <p:sp>
        <p:nvSpPr>
          <p:cNvPr id="7" name="Slide Number Placeholder 6"/>
          <p:cNvSpPr>
            <a:spLocks noGrp="1"/>
          </p:cNvSpPr>
          <p:nvPr>
            <p:ph type="sldNum" sz="quarter" idx="13"/>
          </p:nvPr>
        </p:nvSpPr>
        <p:spPr/>
        <p:txBody>
          <a:bodyPr/>
          <a:lstStyle/>
          <a:p>
            <a:fld id="{6D3FAE4D-9488-4B48-8F4A-A56CB5A28AF9}" type="slidenum">
              <a:rPr lang="en-US" smtClean="0"/>
              <a:pPr/>
              <a:t>14</a:t>
            </a:fld>
            <a:endParaRPr lang="en-US" dirty="0"/>
          </a:p>
        </p:txBody>
      </p:sp>
      <p:sp>
        <p:nvSpPr>
          <p:cNvPr id="19" name="TextBox 18"/>
          <p:cNvSpPr txBox="1"/>
          <p:nvPr/>
        </p:nvSpPr>
        <p:spPr>
          <a:xfrm>
            <a:off x="304800" y="3310292"/>
            <a:ext cx="8077200" cy="646331"/>
          </a:xfrm>
          <a:prstGeom prst="rect">
            <a:avLst/>
          </a:prstGeom>
          <a:noFill/>
        </p:spPr>
        <p:txBody>
          <a:bodyPr wrap="square" rtlCol="0">
            <a:spAutoFit/>
          </a:bodyPr>
          <a:lstStyle/>
          <a:p>
            <a:pPr marL="342900" indent="-342900">
              <a:buFont typeface="Arial" panose="020B0604020202020204" pitchFamily="34" charset="0"/>
              <a:buChar char="•"/>
            </a:pPr>
            <a:r>
              <a:rPr lang="en-US" dirty="0"/>
              <a:t>Add technological-, industry-, and state-specific resolution to the industrial sector;</a:t>
            </a:r>
          </a:p>
        </p:txBody>
      </p:sp>
      <p:sp>
        <p:nvSpPr>
          <p:cNvPr id="13" name="TextBox 12"/>
          <p:cNvSpPr txBox="1"/>
          <p:nvPr/>
        </p:nvSpPr>
        <p:spPr>
          <a:xfrm>
            <a:off x="304800" y="3886200"/>
            <a:ext cx="8077200" cy="646331"/>
          </a:xfrm>
          <a:prstGeom prst="rect">
            <a:avLst/>
          </a:prstGeom>
          <a:noFill/>
        </p:spPr>
        <p:txBody>
          <a:bodyPr wrap="square" rtlCol="0">
            <a:spAutoFit/>
          </a:bodyPr>
          <a:lstStyle/>
          <a:p>
            <a:pPr marL="342900" indent="-342900">
              <a:buFont typeface="Arial" panose="020B0604020202020204" pitchFamily="34" charset="0"/>
              <a:buChar char="•"/>
            </a:pPr>
            <a:r>
              <a:rPr lang="en-US" dirty="0"/>
              <a:t>Disaggregate energy supplies and demands by season and time of day, to more fully capture energy system dynamics;</a:t>
            </a:r>
          </a:p>
        </p:txBody>
      </p:sp>
      <p:sp>
        <p:nvSpPr>
          <p:cNvPr id="14" name="TextBox 13"/>
          <p:cNvSpPr txBox="1"/>
          <p:nvPr/>
        </p:nvSpPr>
        <p:spPr>
          <a:xfrm>
            <a:off x="304800" y="4521110"/>
            <a:ext cx="8077200" cy="923330"/>
          </a:xfrm>
          <a:prstGeom prst="rect">
            <a:avLst/>
          </a:prstGeom>
          <a:noFill/>
        </p:spPr>
        <p:txBody>
          <a:bodyPr wrap="square" rtlCol="0">
            <a:spAutoFit/>
          </a:bodyPr>
          <a:lstStyle/>
          <a:p>
            <a:pPr marL="342900" indent="-342900">
              <a:buFont typeface="Arial" panose="020B0604020202020204" pitchFamily="34" charset="0"/>
              <a:buChar char="•"/>
            </a:pPr>
            <a:r>
              <a:rPr lang="en-US" dirty="0"/>
              <a:t>Include state and regional policies that are not currently being captured, such as Regional Greenhouse Gas Initiative (RGGI) among northeastern states and California light-duty vehicle greenhouse gas emission regulation.</a:t>
            </a:r>
          </a:p>
        </p:txBody>
      </p:sp>
      <p:sp>
        <p:nvSpPr>
          <p:cNvPr id="8" name="TextBox 7"/>
          <p:cNvSpPr txBox="1"/>
          <p:nvPr/>
        </p:nvSpPr>
        <p:spPr>
          <a:xfrm>
            <a:off x="304800" y="1732440"/>
            <a:ext cx="8077200" cy="1323439"/>
          </a:xfrm>
          <a:prstGeom prst="rect">
            <a:avLst/>
          </a:prstGeom>
          <a:noFill/>
        </p:spPr>
        <p:txBody>
          <a:bodyPr wrap="square" rtlCol="0">
            <a:spAutoFit/>
          </a:bodyPr>
          <a:lstStyle/>
          <a:p>
            <a:pPr>
              <a:defRPr/>
            </a:pPr>
            <a:r>
              <a:rPr lang="en-US" sz="2000" dirty="0"/>
              <a:t>GCAM-USA can support both air quality management decision-making and energy system planning. We have characterized GCAM-USA in a way that produces national-level and state-level NO</a:t>
            </a:r>
            <a:r>
              <a:rPr lang="en-US" sz="2000" baseline="-25000" dirty="0"/>
              <a:t>X</a:t>
            </a:r>
            <a:r>
              <a:rPr lang="en-US" sz="2000" dirty="0"/>
              <a:t>, SO</a:t>
            </a:r>
            <a:r>
              <a:rPr lang="en-US" sz="2000" baseline="-25000" dirty="0"/>
              <a:t>2</a:t>
            </a:r>
            <a:r>
              <a:rPr lang="en-US" sz="2000" dirty="0"/>
              <a:t>, and PM</a:t>
            </a:r>
            <a:r>
              <a:rPr lang="en-US" sz="2000" baseline="-25000" dirty="0"/>
              <a:t>2.5</a:t>
            </a:r>
            <a:r>
              <a:rPr lang="en-US" sz="2000" dirty="0"/>
              <a:t> emissions in a manner generally consistent with the EPA inventory and its projections. </a:t>
            </a:r>
          </a:p>
        </p:txBody>
      </p:sp>
    </p:spTree>
    <p:extLst>
      <p:ext uri="{BB962C8B-B14F-4D97-AF65-F5344CB8AC3E}">
        <p14:creationId xmlns:p14="http://schemas.microsoft.com/office/powerpoint/2010/main" val="601151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1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6D3FAE4D-9488-4B48-8F4A-A56CB5A28AF9}" type="slidenum">
              <a:rPr lang="en-US" smtClean="0"/>
              <a:pPr/>
              <a:t>15</a:t>
            </a:fld>
            <a:endParaRPr lang="en-US" dirty="0"/>
          </a:p>
        </p:txBody>
      </p:sp>
      <p:sp>
        <p:nvSpPr>
          <p:cNvPr id="5" name="Title 1"/>
          <p:cNvSpPr txBox="1">
            <a:spLocks/>
          </p:cNvSpPr>
          <p:nvPr/>
        </p:nvSpPr>
        <p:spPr>
          <a:xfrm>
            <a:off x="266869" y="1524000"/>
            <a:ext cx="7651711"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Questions? </a:t>
            </a:r>
          </a:p>
        </p:txBody>
      </p:sp>
      <p:sp>
        <p:nvSpPr>
          <p:cNvPr id="6" name="Rectangle 5"/>
          <p:cNvSpPr/>
          <p:nvPr/>
        </p:nvSpPr>
        <p:spPr>
          <a:xfrm>
            <a:off x="311020" y="2514600"/>
            <a:ext cx="8613737" cy="2015936"/>
          </a:xfrm>
          <a:prstGeom prst="rect">
            <a:avLst/>
          </a:prstGeom>
        </p:spPr>
        <p:txBody>
          <a:bodyPr wrap="square">
            <a:spAutoFit/>
          </a:bodyPr>
          <a:lstStyle/>
          <a:p>
            <a:pPr>
              <a:spcBef>
                <a:spcPts val="1800"/>
              </a:spcBef>
              <a:defRPr/>
            </a:pPr>
            <a:r>
              <a:rPr lang="en-US" sz="2000" dirty="0">
                <a:latin typeface="+mj-lt"/>
                <a:cs typeface="Arial" panose="020B0604020202020204" pitchFamily="34" charset="0"/>
              </a:rPr>
              <a:t>Contact information:</a:t>
            </a:r>
          </a:p>
          <a:p>
            <a:pPr>
              <a:spcBef>
                <a:spcPts val="1800"/>
              </a:spcBef>
              <a:defRPr/>
            </a:pPr>
            <a:r>
              <a:rPr lang="en-US" sz="2000" dirty="0">
                <a:latin typeface="+mj-lt"/>
                <a:cs typeface="Arial" panose="020B0604020202020204" pitchFamily="34" charset="0"/>
              </a:rPr>
              <a:t>Wenjing Shi, U.S. EPA, ORD – </a:t>
            </a:r>
            <a:r>
              <a:rPr lang="en-US" sz="2000" dirty="0">
                <a:latin typeface="+mj-lt"/>
                <a:cs typeface="Arial" panose="020B0604020202020204" pitchFamily="34" charset="0"/>
                <a:hlinkClick r:id="rId3"/>
              </a:rPr>
              <a:t>Shi.Wenjing@epa.gov</a:t>
            </a:r>
            <a:endParaRPr lang="en-US" sz="2000" dirty="0">
              <a:latin typeface="+mj-lt"/>
              <a:cs typeface="Arial" panose="020B0604020202020204" pitchFamily="34" charset="0"/>
            </a:endParaRPr>
          </a:p>
          <a:p>
            <a:pPr>
              <a:spcBef>
                <a:spcPts val="1800"/>
              </a:spcBef>
              <a:defRPr/>
            </a:pPr>
            <a:r>
              <a:rPr lang="en-US" sz="2000" dirty="0">
                <a:latin typeface="+mj-lt"/>
                <a:cs typeface="Arial" panose="020B0604020202020204" pitchFamily="34" charset="0"/>
              </a:rPr>
              <a:t>Dan Loughlin, U.S. EPA, ORD – </a:t>
            </a:r>
            <a:r>
              <a:rPr lang="en-US" sz="2000" dirty="0">
                <a:latin typeface="+mj-lt"/>
                <a:cs typeface="Arial" panose="020B0604020202020204" pitchFamily="34" charset="0"/>
                <a:hlinkClick r:id="rId4"/>
              </a:rPr>
              <a:t>Loughlin.Dan@epa.gov</a:t>
            </a:r>
            <a:endParaRPr lang="en-US" sz="2000" dirty="0">
              <a:latin typeface="+mj-lt"/>
              <a:cs typeface="Arial" panose="020B0604020202020204" pitchFamily="34" charset="0"/>
            </a:endParaRPr>
          </a:p>
          <a:p>
            <a:pPr>
              <a:spcBef>
                <a:spcPts val="1800"/>
              </a:spcBef>
              <a:defRPr/>
            </a:pPr>
            <a:r>
              <a:rPr lang="en-US" sz="2000" dirty="0">
                <a:latin typeface="+mj-lt"/>
                <a:cs typeface="Arial" panose="020B0604020202020204" pitchFamily="34" charset="0"/>
              </a:rPr>
              <a:t>Chris Nolte, U.S. EPA, ORD – </a:t>
            </a:r>
            <a:r>
              <a:rPr lang="en-US" sz="2000" dirty="0">
                <a:latin typeface="+mj-lt"/>
                <a:cs typeface="Arial" panose="020B0604020202020204" pitchFamily="34" charset="0"/>
                <a:hlinkClick r:id="rId5"/>
              </a:rPr>
              <a:t>Nolte.Chris@epa.gov</a:t>
            </a:r>
            <a:endParaRPr lang="en-US" sz="2000" dirty="0">
              <a:latin typeface="+mj-lt"/>
              <a:cs typeface="Arial" panose="020B0604020202020204" pitchFamily="34" charset="0"/>
            </a:endParaRPr>
          </a:p>
        </p:txBody>
      </p:sp>
      <p:sp>
        <p:nvSpPr>
          <p:cNvPr id="7" name="Rectangle 6"/>
          <p:cNvSpPr/>
          <p:nvPr/>
        </p:nvSpPr>
        <p:spPr>
          <a:xfrm>
            <a:off x="311020" y="4837876"/>
            <a:ext cx="8613737" cy="938719"/>
          </a:xfrm>
          <a:prstGeom prst="rect">
            <a:avLst/>
          </a:prstGeom>
        </p:spPr>
        <p:txBody>
          <a:bodyPr wrap="square">
            <a:spAutoFit/>
          </a:bodyPr>
          <a:lstStyle/>
          <a:p>
            <a:pPr>
              <a:spcBef>
                <a:spcPts val="1800"/>
              </a:spcBef>
              <a:defRPr/>
            </a:pPr>
            <a:r>
              <a:rPr lang="en-US" sz="2000" dirty="0">
                <a:latin typeface="+mj-lt"/>
                <a:cs typeface="Arial" panose="020B0604020202020204" pitchFamily="34" charset="0"/>
              </a:rPr>
              <a:t>Reference: </a:t>
            </a:r>
          </a:p>
          <a:p>
            <a:pPr>
              <a:spcBef>
                <a:spcPts val="1800"/>
              </a:spcBef>
              <a:defRPr/>
            </a:pPr>
            <a:r>
              <a:rPr lang="en-US" dirty="0">
                <a:latin typeface="+mj-lt"/>
                <a:cs typeface="Arial" panose="020B0604020202020204" pitchFamily="34" charset="0"/>
              </a:rPr>
              <a:t>Shi et al., Applied Energy, </a:t>
            </a:r>
            <a:r>
              <a:rPr lang="en-US" dirty="0" err="1">
                <a:latin typeface="+mj-lt"/>
                <a:cs typeface="Arial" panose="020B0604020202020204" pitchFamily="34" charset="0"/>
              </a:rPr>
              <a:t>doi</a:t>
            </a:r>
            <a:r>
              <a:rPr lang="en-US" dirty="0">
                <a:latin typeface="+mj-lt"/>
                <a:cs typeface="Arial" panose="020B0604020202020204" pitchFamily="34" charset="0"/>
              </a:rPr>
              <a:t>: </a:t>
            </a:r>
            <a:r>
              <a:rPr lang="en-US" dirty="0"/>
              <a:t>10.1016/j.apenergy.2017.09.122</a:t>
            </a:r>
            <a:endParaRPr lang="en-US" dirty="0">
              <a:latin typeface="+mj-lt"/>
              <a:cs typeface="Arial" panose="020B0604020202020204" pitchFamily="34" charset="0"/>
            </a:endParaRPr>
          </a:p>
        </p:txBody>
      </p:sp>
    </p:spTree>
    <p:extLst>
      <p:ext uri="{BB962C8B-B14F-4D97-AF65-F5344CB8AC3E}">
        <p14:creationId xmlns:p14="http://schemas.microsoft.com/office/powerpoint/2010/main" val="180004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latin typeface="+mj-lt"/>
              </a:rPr>
              <a:t>Quality Metric Formula</a:t>
            </a:r>
          </a:p>
        </p:txBody>
      </p:sp>
      <p:sp>
        <p:nvSpPr>
          <p:cNvPr id="7" name="Slide Number Placeholder 6"/>
          <p:cNvSpPr>
            <a:spLocks noGrp="1"/>
          </p:cNvSpPr>
          <p:nvPr>
            <p:ph type="sldNum" sz="quarter" idx="13"/>
          </p:nvPr>
        </p:nvSpPr>
        <p:spPr/>
        <p:txBody>
          <a:bodyPr/>
          <a:lstStyle/>
          <a:p>
            <a:fld id="{6D3FAE4D-9488-4B48-8F4A-A56CB5A28AF9}" type="slidenum">
              <a:rPr lang="en-US" smtClean="0"/>
              <a:pPr/>
              <a:t>16</a:t>
            </a:fld>
            <a:endParaRPr lang="en-US" dirty="0"/>
          </a:p>
        </p:txBody>
      </p:sp>
      <p:sp>
        <p:nvSpPr>
          <p:cNvPr id="11" name="TextBox 10"/>
          <p:cNvSpPr txBox="1"/>
          <p:nvPr/>
        </p:nvSpPr>
        <p:spPr>
          <a:xfrm>
            <a:off x="672548" y="1451401"/>
            <a:ext cx="8305800" cy="830997"/>
          </a:xfrm>
          <a:prstGeom prst="rect">
            <a:avLst/>
          </a:prstGeom>
          <a:noFill/>
        </p:spPr>
        <p:txBody>
          <a:bodyPr wrap="square" rtlCol="0">
            <a:spAutoFit/>
          </a:bodyPr>
          <a:lstStyle/>
          <a:p>
            <a:r>
              <a:rPr lang="en-US" sz="2400" dirty="0">
                <a:latin typeface="+mj-lt"/>
              </a:rPr>
              <a:t>A</a:t>
            </a:r>
            <a:r>
              <a:rPr lang="en-US" sz="2400" dirty="0">
                <a:latin typeface="+mj-lt"/>
                <a:cs typeface="Arial" panose="020B0604020202020204" pitchFamily="34" charset="0"/>
              </a:rPr>
              <a:t> Quality Metric (QM) is developed to quantify GCAM-USA performance for each pollutant.</a:t>
            </a:r>
            <a:endParaRPr lang="en-US" sz="2400" dirty="0">
              <a:latin typeface="+mj-lt"/>
            </a:endParaRPr>
          </a:p>
        </p:txBody>
      </p:sp>
      <mc:AlternateContent xmlns:mc="http://schemas.openxmlformats.org/markup-compatibility/2006" xmlns:a14="http://schemas.microsoft.com/office/drawing/2010/main">
        <mc:Choice Requires="a14">
          <p:sp>
            <p:nvSpPr>
              <p:cNvPr id="12" name="TextBox 11"/>
              <p:cNvSpPr txBox="1"/>
              <p:nvPr/>
            </p:nvSpPr>
            <p:spPr>
              <a:xfrm>
                <a:off x="685800" y="2282398"/>
                <a:ext cx="83058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QM is the sum of </a:t>
                </a: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oMath>
                </a14:m>
                <a:r>
                  <a:rPr lang="en-US" sz="2000" dirty="0"/>
                  <a:t> and </a:t>
                </a:r>
                <a14:m>
                  <m:oMath xmlns:m="http://schemas.openxmlformats.org/officeDocument/2006/math" xmlns="">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oMath>
                </a14:m>
                <a:r>
                  <a:rPr lang="en-US" sz="2000" dirty="0"/>
                  <a:t>, each ranging between 0 and 1.</a:t>
                </a:r>
              </a:p>
              <a:p>
                <a:pPr marL="342900" indent="-342900">
                  <a:buFont typeface="Arial" panose="020B0604020202020204" pitchFamily="34" charset="0"/>
                  <a:buChar char="•"/>
                </a:pPr>
                <a:r>
                  <a:rPr lang="en-US" sz="2000" dirty="0"/>
                  <a:t>Only for sectors that comprise &gt;= 5% of total emissions for that species</a:t>
                </a:r>
              </a:p>
            </p:txBody>
          </p:sp>
        </mc:Choice>
        <mc:Fallback xmlns="">
          <p:sp>
            <p:nvSpPr>
              <p:cNvPr id="12" name="TextBox 11"/>
              <p:cNvSpPr txBox="1">
                <a:spLocks noRot="1" noChangeAspect="1" noMove="1" noResize="1" noEditPoints="1" noAdjustHandles="1" noChangeArrowheads="1" noChangeShapeType="1" noTextEdit="1"/>
              </p:cNvSpPr>
              <p:nvPr/>
            </p:nvSpPr>
            <p:spPr>
              <a:xfrm>
                <a:off x="685800" y="2282398"/>
                <a:ext cx="8305800" cy="707886"/>
              </a:xfrm>
              <a:prstGeom prst="rect">
                <a:avLst/>
              </a:prstGeom>
              <a:blipFill rotWithShape="0">
                <a:blip r:embed="rId3"/>
                <a:stretch>
                  <a:fillRect l="-661" t="-4274" b="-1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2133600" y="3200400"/>
              <a:ext cx="4276725" cy="3114598"/>
            </p:xfrm>
            <a:graphic>
              <a:graphicData uri="http://schemas.openxmlformats.org/drawingml/2006/table">
                <a:tbl>
                  <a:tblPr firstRow="1" firstCol="1" bandRow="1"/>
                  <a:tblGrid>
                    <a:gridCol w="1597025">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911225">
                      <a:extLst>
                        <a:ext uri="{9D8B030D-6E8A-4147-A177-3AD203B41FA5}">
                          <a16:colId xmlns:a16="http://schemas.microsoft.com/office/drawing/2014/main" xmlns="" val="20002"/>
                        </a:ext>
                      </a:extLst>
                    </a:gridCol>
                    <a:gridCol w="911225">
                      <a:extLst>
                        <a:ext uri="{9D8B030D-6E8A-4147-A177-3AD203B41FA5}">
                          <a16:colId xmlns:a16="http://schemas.microsoft.com/office/drawing/2014/main" xmlns="" val="20003"/>
                        </a:ext>
                      </a:extLst>
                    </a:gridCol>
                  </a:tblGrid>
                  <a:tr h="457200">
                    <a:tc rowSpan="2">
                      <a:txBody>
                        <a:bodyPr/>
                        <a:lstStyle/>
                        <a:p>
                          <a:pPr marL="0" marR="0" algn="ctr">
                            <a:lnSpc>
                              <a:spcPct val="107000"/>
                            </a:lnSpc>
                            <a:spcBef>
                              <a:spcPts val="0"/>
                            </a:spcBef>
                            <a:spcAft>
                              <a:spcPts val="0"/>
                            </a:spcAft>
                          </a:pPr>
                          <a14:m/>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07000"/>
                            </a:lnSpc>
                            <a:spcBef>
                              <a:spcPts val="0"/>
                            </a:spcBef>
                            <a:spcAft>
                              <a:spcPts val="0"/>
                            </a:spcAft>
                          </a:pP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 ≤ </a:t>
                          </a:r>
                          <a14:m/>
                          <a:r>
                            <a:rPr lang="en-US" sz="1100">
                              <a:effectLst/>
                              <a:latin typeface="Times New Roman" panose="02020603050405020304" pitchFamily="18" charset="0"/>
                              <a:ea typeface="SimSun" panose="02010600030101010101" pitchFamily="2" charset="-122"/>
                              <a:cs typeface="Times New Roman" panose="02020603050405020304" pitchFamily="18" charset="0"/>
                            </a:rPr>
                            <a:t> ≤ </a:t>
                          </a: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720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14:m/>
                          <a:r>
                            <a:rPr lang="en-US" sz="1100">
                              <a:effectLst/>
                              <a:latin typeface="Times New Roman" panose="02020603050405020304" pitchFamily="18" charset="0"/>
                              <a:ea typeface="SimSun" panose="02010600030101010101" pitchFamily="2" charset="-122"/>
                              <a:cs typeface="Times New Roman" panose="02020603050405020304" pitchFamily="18" charset="0"/>
                            </a:rPr>
                            <a:t> ≥ </a:t>
                          </a: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91440">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7200">
                    <a:tc rowSpan="2">
                      <a:txBody>
                        <a:bodyPr/>
                        <a:lstStyle/>
                        <a:p>
                          <a:pPr marL="0" marR="0" algn="ctr">
                            <a:lnSpc>
                              <a:spcPct val="107000"/>
                            </a:lnSpc>
                            <a:spcBef>
                              <a:spcPts val="0"/>
                            </a:spcBef>
                            <a:spcAft>
                              <a:spcPts val="0"/>
                            </a:spcAft>
                          </a:pP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 ≤ </a:t>
                          </a:r>
                          <a14:m/>
                          <a:r>
                            <a:rPr lang="en-US" sz="1100">
                              <a:effectLst/>
                              <a:latin typeface="Times New Roman" panose="02020603050405020304" pitchFamily="18" charset="0"/>
                              <a:ea typeface="SimSun" panose="02010600030101010101" pitchFamily="2" charset="-122"/>
                              <a:cs typeface="Times New Roman" panose="02020603050405020304" pitchFamily="18" charset="0"/>
                            </a:rPr>
                            <a:t> ≤ </a:t>
                          </a:r>
                          <a14:m/>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20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14:m/>
                          <a:r>
                            <a:rPr lang="en-US" sz="1100" dirty="0">
                              <a:effectLst/>
                              <a:latin typeface="Times New Roman" panose="02020603050405020304" pitchFamily="18" charset="0"/>
                              <a:ea typeface="SimSun" panose="02010600030101010101" pitchFamily="2" charset="-122"/>
                              <a:cs typeface="Times New Roman" panose="02020603050405020304" pitchFamily="18" charset="0"/>
                            </a:rPr>
                            <a:t> ≥ </a:t>
                          </a:r>
                          <a14:m/>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733051117"/>
                  </p:ext>
                </p:extLst>
              </p:nvPr>
            </p:nvGraphicFramePr>
            <p:xfrm>
              <a:off x="2133600" y="3200400"/>
              <a:ext cx="4276725" cy="2008188"/>
            </p:xfrm>
            <a:graphic>
              <a:graphicData uri="http://schemas.openxmlformats.org/drawingml/2006/table">
                <a:tbl>
                  <a:tblPr firstRow="1" firstCol="1" bandRow="1"/>
                  <a:tblGrid>
                    <a:gridCol w="1597025"/>
                    <a:gridCol w="857250"/>
                    <a:gridCol w="911225"/>
                    <a:gridCol w="911225"/>
                  </a:tblGrid>
                  <a:tr h="457200">
                    <a:tc row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rotWithShape="0">
                          <a:blip r:embed="rId4"/>
                          <a:stretch>
                            <a:fillRect l="-763" t="-1333" r="-168702" b="-121333"/>
                          </a:stretch>
                        </a:blipFill>
                      </a:tcPr>
                    </a:tc>
                    <a:tc row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rotWithShape="0">
                          <a:blip r:embed="rId4"/>
                          <a:stretch>
                            <a:fillRect l="-187234" t="-1333" r="-213475" b="-12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71812" t="-2667" r="-102013" b="-342667"/>
                          </a:stretch>
                        </a:blipFill>
                      </a:tcPr>
                    </a:tc>
                    <a:tc>
                      <a:txBody>
                        <a:bodyPr/>
                        <a:lstStyle/>
                        <a:p>
                          <a:endParaRPr lang="en-US"/>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369333" t="-2667" r="-1333" b="-342667"/>
                          </a:stretch>
                        </a:blipFill>
                      </a:tcPr>
                    </a:tc>
                  </a:tr>
                  <a:tr h="45720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rotWithShape="0">
                          <a:blip r:embed="rId4"/>
                          <a:stretch>
                            <a:fillRect l="-369333" t="-102667" r="-1333" b="-242667"/>
                          </a:stretch>
                        </a:blipFill>
                      </a:tcPr>
                    </a:tc>
                  </a:tr>
                  <a:tr h="179388">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57200">
                    <a:tc row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63" t="-121333" r="-168702" b="-1333"/>
                          </a:stretch>
                        </a:blipFill>
                      </a:tcPr>
                    </a:tc>
                    <a:tc rowSpan="2">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187234" t="-121333" r="-213475"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71812" t="-242667" r="-102013" b="-102667"/>
                          </a:stretch>
                        </a:blipFill>
                      </a:tcPr>
                    </a:tc>
                    <a:tc>
                      <a:txBody>
                        <a:bodyPr/>
                        <a:lstStyle/>
                        <a:p>
                          <a:endParaRPr lang="en-US"/>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369333" t="-242667" r="-1333" b="-102667"/>
                          </a:stretch>
                        </a:blipFill>
                      </a:tcPr>
                    </a:tc>
                  </a:tr>
                  <a:tr h="45720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369333" t="-342667" r="-1333" b="-26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1143000" y="5435269"/>
                <a:ext cx="6553200" cy="800219"/>
              </a:xfrm>
              <a:prstGeom prst="rect">
                <a:avLst/>
              </a:prstGeom>
            </p:spPr>
            <p:txBody>
              <a:bodyPr wrap="square">
                <a:spAutoFit/>
              </a:bodyPr>
              <a:lstStyle/>
              <a:p>
                <a:pPr>
                  <a:lnSpc>
                    <a:spcPct val="120000"/>
                  </a:lnSpc>
                  <a:spcAft>
                    <a:spcPts val="600"/>
                  </a:spcAft>
                </a:pPr>
                <a:r>
                  <a:rPr lang="en-US" sz="1200" dirty="0">
                    <a:latin typeface="+mj-lt"/>
                    <a:ea typeface="SimSun" panose="02010600030101010101" pitchFamily="2" charset="-122"/>
                    <a:cs typeface="Times New Roman" panose="02020603050405020304" pitchFamily="18" charset="0"/>
                  </a:rPr>
                  <a:t>Quality metric components in terms of GCAM-USA modeled emissions at 2010 and 2025 (</a:t>
                </a:r>
                <a14:m>
                  <m:oMath xmlns:m="http://schemas.openxmlformats.org/officeDocument/2006/math" xmlns="">
                    <m:r>
                      <a:rPr lang="en-US" sz="12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en-US" sz="1200" dirty="0">
                    <a:effectLst/>
                    <a:latin typeface="+mj-lt"/>
                    <a:ea typeface="SimSun" panose="02010600030101010101" pitchFamily="2" charset="-122"/>
                    <a:cs typeface="Times New Roman" panose="02020603050405020304" pitchFamily="18" charset="0"/>
                  </a:rPr>
                  <a:t> and </a:t>
                </a:r>
                <a14:m>
                  <m:oMath xmlns:m="http://schemas.openxmlformats.org/officeDocument/2006/math" xmlns="">
                    <m:r>
                      <a:rPr lang="en-US" sz="1200" i="1">
                        <a:effectLst/>
                        <a:latin typeface="Cambria Math" panose="02040503050406030204" pitchFamily="18" charset="0"/>
                        <a:ea typeface="SimSun" panose="02010600030101010101" pitchFamily="2" charset="-122"/>
                        <a:cs typeface="Times New Roman" panose="02020603050405020304" pitchFamily="18" charset="0"/>
                      </a:rPr>
                      <m:t>𝑦</m:t>
                    </m:r>
                    <m:r>
                      <a:rPr lang="en-US" sz="12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1200" dirty="0">
                    <a:effectLst/>
                    <a:latin typeface="+mj-lt"/>
                    <a:ea typeface="SimSun" panose="02010600030101010101" pitchFamily="2" charset="-122"/>
                    <a:cs typeface="Times New Roman" panose="02020603050405020304" pitchFamily="18" charset="0"/>
                  </a:rPr>
                  <a:t>, respectively) and inventory values at 2011 and 2025 (</a:t>
                </a:r>
                <a14:m>
                  <m:oMath xmlns:m="http://schemas.openxmlformats.org/officeDocument/2006/math" xmlns="">
                    <m:r>
                      <a:rPr lang="en-US" sz="1200" i="1">
                        <a:effectLst/>
                        <a:latin typeface="Cambria Math" panose="02040503050406030204" pitchFamily="18" charset="0"/>
                        <a:ea typeface="SimSun" panose="02010600030101010101" pitchFamily="2" charset="-122"/>
                        <a:cs typeface="Times New Roman" panose="02020603050405020304" pitchFamily="18" charset="0"/>
                      </a:rPr>
                      <m:t>𝑥</m:t>
                    </m:r>
                  </m:oMath>
                </a14:m>
                <a:r>
                  <a:rPr lang="en-US" sz="1200" dirty="0">
                    <a:effectLst/>
                    <a:latin typeface="+mj-lt"/>
                    <a:ea typeface="SimSun" panose="02010600030101010101" pitchFamily="2" charset="-122"/>
                    <a:cs typeface="Times New Roman" panose="02020603050405020304" pitchFamily="18" charset="0"/>
                  </a:rPr>
                  <a:t> and </a:t>
                </a:r>
                <a14:m>
                  <m:oMath xmlns:m="http://schemas.openxmlformats.org/officeDocument/2006/math" xmlns="">
                    <m:r>
                      <a:rPr lang="en-US" sz="1200" i="1">
                        <a:effectLst/>
                        <a:latin typeface="Cambria Math" panose="02040503050406030204" pitchFamily="18" charset="0"/>
                        <a:ea typeface="SimSun" panose="02010600030101010101" pitchFamily="2" charset="-122"/>
                        <a:cs typeface="Times New Roman" panose="02020603050405020304" pitchFamily="18" charset="0"/>
                      </a:rPr>
                      <m:t>𝑥</m:t>
                    </m:r>
                    <m:r>
                      <a:rPr lang="en-US" sz="12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1200" dirty="0">
                    <a:effectLst/>
                    <a:latin typeface="+mj-lt"/>
                    <a:ea typeface="SimSun" panose="02010600030101010101" pitchFamily="2" charset="-122"/>
                    <a:cs typeface="Times New Roman" panose="02020603050405020304" pitchFamily="18" charset="0"/>
                  </a:rPr>
                  <a:t>, respectively). Scaling parameters </a:t>
                </a:r>
                <a14:m>
                  <m:oMath xmlns:m="http://schemas.openxmlformats.org/officeDocument/2006/math" xmlns="">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SimSun" panose="02010600030101010101" pitchFamily="2" charset="-122"/>
                            <a:cs typeface="Times New Roman" panose="02020603050405020304" pitchFamily="18" charset="0"/>
                          </a:rPr>
                          <m:t>𝛽</m:t>
                        </m:r>
                      </m:e>
                      <m:sub>
                        <m:r>
                          <a:rPr lang="en-US" sz="12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1200" dirty="0">
                    <a:effectLst/>
                    <a:latin typeface="+mj-lt"/>
                    <a:ea typeface="SimSun" panose="02010600030101010101" pitchFamily="2" charset="-122"/>
                    <a:cs typeface="Times New Roman" panose="02020603050405020304" pitchFamily="18" charset="0"/>
                  </a:rPr>
                  <a:t> and </a:t>
                </a:r>
                <a14:m>
                  <m:oMath xmlns:m="http://schemas.openxmlformats.org/officeDocument/2006/math" xmlns="">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SimSun" panose="02010600030101010101" pitchFamily="2" charset="-122"/>
                            <a:cs typeface="Times New Roman" panose="02020603050405020304" pitchFamily="18" charset="0"/>
                          </a:rPr>
                          <m:t>𝛽</m:t>
                        </m:r>
                      </m:e>
                      <m:sub>
                        <m:r>
                          <a:rPr lang="en-US" sz="12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1200" dirty="0">
                    <a:effectLst/>
                    <a:latin typeface="+mj-lt"/>
                    <a:ea typeface="SimSun" panose="02010600030101010101" pitchFamily="2" charset="-122"/>
                    <a:cs typeface="Times New Roman" panose="02020603050405020304" pitchFamily="18" charset="0"/>
                  </a:rPr>
                  <a:t> define acceptable tolerances for </a:t>
                </a:r>
                <a14:m>
                  <m:oMath xmlns:m="http://schemas.openxmlformats.org/officeDocument/2006/math" xmlns="">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2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1200" dirty="0">
                    <a:effectLst/>
                    <a:latin typeface="+mj-lt"/>
                    <a:ea typeface="SimSun" panose="02010600030101010101" pitchFamily="2" charset="-122"/>
                    <a:cs typeface="Times New Roman" panose="02020603050405020304" pitchFamily="18" charset="0"/>
                  </a:rPr>
                  <a:t> and </a:t>
                </a:r>
                <a14:m>
                  <m:oMath xmlns:m="http://schemas.openxmlformats.org/officeDocument/2006/math" xmlns="">
                    <m:sSub>
                      <m:sSubPr>
                        <m:ctrlPr>
                          <a:rPr lang="en-US" sz="1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SimSun" panose="02010600030101010101" pitchFamily="2" charset="-122"/>
                            <a:cs typeface="Times New Roman" panose="02020603050405020304" pitchFamily="18" charset="0"/>
                          </a:rPr>
                          <m:t>𝑄</m:t>
                        </m:r>
                      </m:e>
                      <m:sub>
                        <m:r>
                          <a:rPr lang="en-US" sz="12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1200" dirty="0">
                    <a:effectLst/>
                    <a:latin typeface="+mj-lt"/>
                    <a:ea typeface="SimSun" panose="02010600030101010101" pitchFamily="2" charset="-122"/>
                    <a:cs typeface="Times New Roman" panose="02020603050405020304" pitchFamily="18" charset="0"/>
                  </a:rPr>
                  <a:t>, and here are chosen as 10% and 20%, respectively.</a:t>
                </a:r>
              </a:p>
            </p:txBody>
          </p:sp>
        </mc:Choice>
        <mc:Fallback xmlns="">
          <p:sp>
            <p:nvSpPr>
              <p:cNvPr id="4" name="Rectangle 3"/>
              <p:cNvSpPr>
                <a:spLocks noRot="1" noChangeAspect="1" noMove="1" noResize="1" noEditPoints="1" noAdjustHandles="1" noChangeArrowheads="1" noChangeShapeType="1" noTextEdit="1"/>
              </p:cNvSpPr>
              <p:nvPr/>
            </p:nvSpPr>
            <p:spPr>
              <a:xfrm>
                <a:off x="1143000" y="5435269"/>
                <a:ext cx="6553200" cy="800219"/>
              </a:xfrm>
              <a:prstGeom prst="rect">
                <a:avLst/>
              </a:prstGeom>
              <a:blipFill rotWithShape="0">
                <a:blip r:embed="rId5"/>
                <a:stretch>
                  <a:fillRect l="-93" r="-372" b="-2290"/>
                </a:stretch>
              </a:blipFill>
            </p:spPr>
            <p:txBody>
              <a:bodyPr/>
              <a:lstStyle/>
              <a:p>
                <a:r>
                  <a:rPr lang="en-US">
                    <a:noFill/>
                  </a:rPr>
                  <a:t> </a:t>
                </a:r>
              </a:p>
            </p:txBody>
          </p:sp>
        </mc:Fallback>
      </mc:AlternateContent>
    </p:spTree>
    <p:extLst>
      <p:ext uri="{BB962C8B-B14F-4D97-AF65-F5344CB8AC3E}">
        <p14:creationId xmlns:p14="http://schemas.microsoft.com/office/powerpoint/2010/main" val="401859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latin typeface="+mj-lt"/>
              </a:rPr>
              <a:t>Foreword</a:t>
            </a:r>
          </a:p>
        </p:txBody>
      </p:sp>
      <p:sp>
        <p:nvSpPr>
          <p:cNvPr id="6" name="Text Placeholder 5"/>
          <p:cNvSpPr>
            <a:spLocks noGrp="1"/>
          </p:cNvSpPr>
          <p:nvPr>
            <p:ph type="body" sz="quarter" idx="11"/>
          </p:nvPr>
        </p:nvSpPr>
        <p:spPr>
          <a:xfrm>
            <a:off x="152400" y="1371599"/>
            <a:ext cx="8839200" cy="5410201"/>
          </a:xfrm>
        </p:spPr>
        <p:txBody>
          <a:bodyPr>
            <a:normAutofit fontScale="92500" lnSpcReduction="10000"/>
          </a:bodyPr>
          <a:lstStyle/>
          <a:p>
            <a:r>
              <a:rPr lang="en-US" sz="2600" dirty="0"/>
              <a:t>Objectives of this presentation</a:t>
            </a:r>
          </a:p>
          <a:p>
            <a:pPr lvl="1"/>
            <a:r>
              <a:rPr lang="en-US" sz="2100" b="0" dirty="0"/>
              <a:t>Provide an overview of the GCAM-USA integrated assessment model</a:t>
            </a:r>
          </a:p>
          <a:p>
            <a:pPr lvl="1"/>
            <a:r>
              <a:rPr lang="en-US" sz="2100" b="0" dirty="0"/>
              <a:t>Present a quantitative approach for evaluating the pollutant-, sector-, and state-specific emission projection performance of GCAM-USA </a:t>
            </a:r>
          </a:p>
          <a:p>
            <a:r>
              <a:rPr lang="en-US" sz="2400" dirty="0"/>
              <a:t>Intended audience</a:t>
            </a:r>
          </a:p>
          <a:p>
            <a:pPr lvl="1"/>
            <a:r>
              <a:rPr lang="en-US" sz="2100" b="0" dirty="0"/>
              <a:t>Emissions and air quality modelers, as well as air quality and energy planners</a:t>
            </a:r>
          </a:p>
          <a:p>
            <a:r>
              <a:rPr lang="en-US" sz="2400" dirty="0"/>
              <a:t>Acknowledgements</a:t>
            </a:r>
          </a:p>
          <a:p>
            <a:pPr lvl="1"/>
            <a:r>
              <a:rPr lang="en-US" sz="2100" b="0" dirty="0"/>
              <a:t>Additional contributors:  Carol Lenox, Troy Hottle, Samaneh Babaee, and Tai Wu</a:t>
            </a:r>
          </a:p>
          <a:p>
            <a:pPr lvl="1"/>
            <a:r>
              <a:rPr lang="en-US" sz="2100" b="0" dirty="0"/>
              <a:t>This project was supported in part by an appointment to the Internship/Research Participation Program at the U.S. EPA, administered by the Oak Ridge Institute for Science and Education through an interagency agreement between the U.S. Department of Energy and EPA.</a:t>
            </a:r>
            <a:endParaRPr lang="en-US" sz="2100" dirty="0"/>
          </a:p>
          <a:p>
            <a:r>
              <a:rPr lang="en-US" sz="2200" dirty="0"/>
              <a:t>Disclaimer</a:t>
            </a:r>
          </a:p>
          <a:p>
            <a:pPr lvl="1"/>
            <a:r>
              <a:rPr lang="en-US" sz="2000" b="0" dirty="0"/>
              <a:t>While this presentation has been reviewed and cleared for dissemination, the materials and views expressed here are those of the authors and are not intended to represent the views nor policies of the U.S. EPA</a:t>
            </a:r>
            <a:endParaRPr lang="en-US" sz="2000" dirty="0"/>
          </a:p>
        </p:txBody>
      </p:sp>
      <p:sp>
        <p:nvSpPr>
          <p:cNvPr id="7" name="Slide Number Placeholder 6"/>
          <p:cNvSpPr>
            <a:spLocks noGrp="1"/>
          </p:cNvSpPr>
          <p:nvPr>
            <p:ph type="sldNum" sz="quarter" idx="13"/>
          </p:nvPr>
        </p:nvSpPr>
        <p:spPr/>
        <p:txBody>
          <a:bodyPr/>
          <a:lstStyle/>
          <a:p>
            <a:fld id="{6D3FAE4D-9488-4B48-8F4A-A56CB5A28AF9}" type="slidenum">
              <a:rPr lang="en-US" smtClean="0"/>
              <a:pPr/>
              <a:t>2</a:t>
            </a:fld>
            <a:endParaRPr lang="en-US" dirty="0"/>
          </a:p>
        </p:txBody>
      </p:sp>
    </p:spTree>
    <p:extLst>
      <p:ext uri="{BB962C8B-B14F-4D97-AF65-F5344CB8AC3E}">
        <p14:creationId xmlns:p14="http://schemas.microsoft.com/office/powerpoint/2010/main" val="1021141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latin typeface="+mj-lt"/>
              </a:rPr>
              <a:t>Introduction</a:t>
            </a:r>
          </a:p>
        </p:txBody>
      </p:sp>
      <p:sp>
        <p:nvSpPr>
          <p:cNvPr id="5" name="TextBox 4"/>
          <p:cNvSpPr txBox="1"/>
          <p:nvPr/>
        </p:nvSpPr>
        <p:spPr>
          <a:xfrm>
            <a:off x="429853" y="1598225"/>
            <a:ext cx="7907104" cy="461665"/>
          </a:xfrm>
          <a:prstGeom prst="rect">
            <a:avLst/>
          </a:prstGeom>
          <a:noFill/>
        </p:spPr>
        <p:txBody>
          <a:bodyPr wrap="square" rtlCol="0">
            <a:spAutoFit/>
          </a:bodyPr>
          <a:lstStyle/>
          <a:p>
            <a:r>
              <a:rPr lang="en-US" sz="2400" dirty="0">
                <a:latin typeface="+mj-lt"/>
                <a:cs typeface="Arial" panose="020B0604020202020204" pitchFamily="34" charset="0"/>
              </a:rPr>
              <a:t>Integrated Assessment Models (IAMs):</a:t>
            </a:r>
          </a:p>
        </p:txBody>
      </p:sp>
      <p:sp>
        <p:nvSpPr>
          <p:cNvPr id="7" name="Slide Number Placeholder 6"/>
          <p:cNvSpPr>
            <a:spLocks noGrp="1"/>
          </p:cNvSpPr>
          <p:nvPr>
            <p:ph type="sldNum" sz="quarter" idx="13"/>
          </p:nvPr>
        </p:nvSpPr>
        <p:spPr/>
        <p:txBody>
          <a:bodyPr/>
          <a:lstStyle/>
          <a:p>
            <a:fld id="{6D3FAE4D-9488-4B48-8F4A-A56CB5A28AF9}" type="slidenum">
              <a:rPr lang="en-US" smtClean="0"/>
              <a:pPr/>
              <a:t>3</a:t>
            </a:fld>
            <a:endParaRPr lang="en-US" dirty="0"/>
          </a:p>
        </p:txBody>
      </p:sp>
      <p:sp>
        <p:nvSpPr>
          <p:cNvPr id="16" name="TextBox 15"/>
          <p:cNvSpPr txBox="1"/>
          <p:nvPr/>
        </p:nvSpPr>
        <p:spPr>
          <a:xfrm>
            <a:off x="429853" y="2059890"/>
            <a:ext cx="83058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Characterize human and earth systems and the interactions among their components</a:t>
            </a:r>
          </a:p>
        </p:txBody>
      </p:sp>
      <p:sp>
        <p:nvSpPr>
          <p:cNvPr id="8" name="TextBox 7"/>
          <p:cNvSpPr txBox="1"/>
          <p:nvPr/>
        </p:nvSpPr>
        <p:spPr>
          <a:xfrm>
            <a:off x="429853" y="2685585"/>
            <a:ext cx="8305800" cy="1015663"/>
          </a:xfrm>
          <a:prstGeom prst="rect">
            <a:avLst/>
          </a:prstGeom>
          <a:noFill/>
        </p:spPr>
        <p:txBody>
          <a:bodyPr wrap="square" rtlCol="0">
            <a:spAutoFit/>
          </a:bodyPr>
          <a:lstStyle/>
          <a:p>
            <a:pPr marL="342900" lvl="0" indent="-342900">
              <a:buFont typeface="Arial" panose="020B0604020202020204" pitchFamily="34" charset="0"/>
              <a:buChar char="•"/>
              <a:defRPr/>
            </a:pPr>
            <a:r>
              <a:rPr lang="en-US" sz="2000" dirty="0"/>
              <a:t>Applications: projections of future energy, land use, and water supply and demand; climate impacts assessment; climate change mitigation evaluation</a:t>
            </a:r>
          </a:p>
        </p:txBody>
      </p:sp>
      <p:sp>
        <p:nvSpPr>
          <p:cNvPr id="9" name="TextBox 8"/>
          <p:cNvSpPr txBox="1"/>
          <p:nvPr/>
        </p:nvSpPr>
        <p:spPr>
          <a:xfrm>
            <a:off x="429853" y="3675595"/>
            <a:ext cx="83058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Compared to highly aggregated IAMs, a new class of detailed IAMs includes increasing technological, spatial, and temporal resolution, as well as features of greenhouse gases and air pollutant emissions</a:t>
            </a:r>
          </a:p>
        </p:txBody>
      </p:sp>
    </p:spTree>
    <p:extLst>
      <p:ext uri="{BB962C8B-B14F-4D97-AF65-F5344CB8AC3E}">
        <p14:creationId xmlns:p14="http://schemas.microsoft.com/office/powerpoint/2010/main" val="1739635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29853" y="2059890"/>
            <a:ext cx="83058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A technology-rich Integrated Assessment Model (IAM)</a:t>
            </a:r>
          </a:p>
          <a:p>
            <a:pPr marL="342900" indent="-342900">
              <a:buFont typeface="Arial" panose="020B0604020202020204" pitchFamily="34" charset="0"/>
              <a:buChar char="•"/>
            </a:pPr>
            <a:r>
              <a:rPr lang="en-US" sz="2000" dirty="0"/>
              <a:t>Represents the economy, energy sector, land use, and climate</a:t>
            </a:r>
          </a:p>
          <a:p>
            <a:endParaRPr lang="en-US" sz="2000" dirty="0"/>
          </a:p>
        </p:txBody>
      </p:sp>
      <p:sp>
        <p:nvSpPr>
          <p:cNvPr id="3" name="Text Placeholder 2"/>
          <p:cNvSpPr>
            <a:spLocks noGrp="1"/>
          </p:cNvSpPr>
          <p:nvPr>
            <p:ph type="body" sz="quarter" idx="11"/>
          </p:nvPr>
        </p:nvSpPr>
        <p:spPr/>
        <p:txBody>
          <a:bodyPr/>
          <a:lstStyle/>
          <a:p>
            <a:r>
              <a:rPr lang="en-US" dirty="0">
                <a:latin typeface="+mj-lt"/>
              </a:rPr>
              <a:t>Introduction</a:t>
            </a:r>
          </a:p>
        </p:txBody>
      </p:sp>
      <p:sp>
        <p:nvSpPr>
          <p:cNvPr id="5" name="TextBox 4"/>
          <p:cNvSpPr txBox="1"/>
          <p:nvPr/>
        </p:nvSpPr>
        <p:spPr>
          <a:xfrm>
            <a:off x="304800" y="1501806"/>
            <a:ext cx="8305800" cy="461665"/>
          </a:xfrm>
          <a:prstGeom prst="rect">
            <a:avLst/>
          </a:prstGeom>
          <a:noFill/>
        </p:spPr>
        <p:txBody>
          <a:bodyPr wrap="square" rtlCol="0">
            <a:spAutoFit/>
          </a:bodyPr>
          <a:lstStyle/>
          <a:p>
            <a:r>
              <a:rPr lang="en-US" sz="2400" dirty="0"/>
              <a:t>Global Change Assessment Model (GCAM) version 4.3:</a:t>
            </a:r>
            <a:endParaRPr lang="en-US" sz="2400" dirty="0">
              <a:latin typeface="Trebuchet MS" panose="020B0603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6D3FAE4D-9488-4B48-8F4A-A56CB5A28AF9}" type="slidenum">
              <a:rPr lang="en-US" smtClean="0"/>
              <a:pPr/>
              <a:t>4</a:t>
            </a:fld>
            <a:endParaRPr lang="en-US" dirty="0"/>
          </a:p>
        </p:txBody>
      </p:sp>
      <p:sp>
        <p:nvSpPr>
          <p:cNvPr id="23" name="Rectangle 22"/>
          <p:cNvSpPr/>
          <p:nvPr/>
        </p:nvSpPr>
        <p:spPr>
          <a:xfrm>
            <a:off x="860171" y="2979597"/>
            <a:ext cx="1727378" cy="910065"/>
          </a:xfrm>
          <a:prstGeom prst="rect">
            <a:avLst/>
          </a:prstGeom>
          <a:solidFill>
            <a:srgbClr val="CC99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Economy</a:t>
            </a:r>
            <a:endParaRPr lang="en-US" sz="2400" dirty="0">
              <a:solidFill>
                <a:schemeClr val="tx1"/>
              </a:solidFill>
            </a:endParaRPr>
          </a:p>
          <a:p>
            <a:pPr algn="ctr"/>
            <a:r>
              <a:rPr lang="en-US" sz="1200" dirty="0">
                <a:solidFill>
                  <a:schemeClr val="tx1"/>
                </a:solidFill>
              </a:rPr>
              <a:t>Labor and productivity, GDP</a:t>
            </a:r>
          </a:p>
        </p:txBody>
      </p:sp>
      <p:sp>
        <p:nvSpPr>
          <p:cNvPr id="24" name="Rectangle 23"/>
          <p:cNvSpPr/>
          <p:nvPr/>
        </p:nvSpPr>
        <p:spPr>
          <a:xfrm>
            <a:off x="4604724" y="2979596"/>
            <a:ext cx="1727378" cy="910065"/>
          </a:xfrm>
          <a:prstGeom prst="rect">
            <a:avLst/>
          </a:prstGeom>
          <a:solidFill>
            <a:srgbClr val="92D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Land use</a:t>
            </a:r>
          </a:p>
          <a:p>
            <a:pPr algn="ctr"/>
            <a:r>
              <a:rPr lang="en-US" sz="1200" dirty="0">
                <a:solidFill>
                  <a:schemeClr val="tx1"/>
                </a:solidFill>
              </a:rPr>
              <a:t>Agriculture: food, biomass</a:t>
            </a:r>
          </a:p>
        </p:txBody>
      </p:sp>
      <p:sp>
        <p:nvSpPr>
          <p:cNvPr id="25" name="Rectangle 24"/>
          <p:cNvSpPr/>
          <p:nvPr/>
        </p:nvSpPr>
        <p:spPr>
          <a:xfrm>
            <a:off x="2732447" y="2979597"/>
            <a:ext cx="1727378" cy="910065"/>
          </a:xfrm>
          <a:prstGeom prst="rect">
            <a:avLst/>
          </a:prstGeom>
          <a:solidFill>
            <a:srgbClr val="C000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Energy system</a:t>
            </a:r>
          </a:p>
          <a:p>
            <a:pPr algn="ctr"/>
            <a:r>
              <a:rPr lang="en-US" sz="1200" dirty="0">
                <a:solidFill>
                  <a:schemeClr val="bg1"/>
                </a:solidFill>
              </a:rPr>
              <a:t>Electricity, industry, buildings, transportation</a:t>
            </a:r>
          </a:p>
        </p:txBody>
      </p:sp>
      <p:sp>
        <p:nvSpPr>
          <p:cNvPr id="26" name="Rectangle 25"/>
          <p:cNvSpPr/>
          <p:nvPr/>
        </p:nvSpPr>
        <p:spPr>
          <a:xfrm>
            <a:off x="6477000" y="2979140"/>
            <a:ext cx="1664070" cy="910065"/>
          </a:xfrm>
          <a:prstGeom prst="rect">
            <a:avLst/>
          </a:prstGeom>
          <a:solidFill>
            <a:srgbClr val="FFC0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Environment</a:t>
            </a:r>
          </a:p>
          <a:p>
            <a:pPr algn="ctr"/>
            <a:r>
              <a:rPr lang="en-US" sz="1100" dirty="0">
                <a:solidFill>
                  <a:schemeClr val="tx1"/>
                </a:solidFill>
              </a:rPr>
              <a:t>Carbon cycle, atmospheric composition, temperature, air pollutant emissions</a:t>
            </a:r>
          </a:p>
        </p:txBody>
      </p:sp>
      <p:sp>
        <p:nvSpPr>
          <p:cNvPr id="29" name="TextBox 28"/>
          <p:cNvSpPr txBox="1"/>
          <p:nvPr/>
        </p:nvSpPr>
        <p:spPr>
          <a:xfrm>
            <a:off x="429853" y="3737641"/>
            <a:ext cx="8305800" cy="2246769"/>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000" dirty="0">
                <a:cs typeface="Arial" panose="020B0604020202020204" pitchFamily="34" charset="0"/>
              </a:rPr>
              <a:t>Global coverage, 32 regions</a:t>
            </a:r>
          </a:p>
          <a:p>
            <a:pPr marL="342900" indent="-342900">
              <a:buFont typeface="Arial" panose="020B0604020202020204" pitchFamily="34" charset="0"/>
              <a:buChar char="•"/>
            </a:pPr>
            <a:r>
              <a:rPr lang="en-US" sz="2000" dirty="0">
                <a:cs typeface="Arial" panose="020B0604020202020204" pitchFamily="34" charset="0"/>
              </a:rPr>
              <a:t>Time horizon of 2005-2100 in 5-year time steps</a:t>
            </a:r>
          </a:p>
          <a:p>
            <a:pPr marL="342900" indent="-342900">
              <a:buFont typeface="Arial" panose="020B0604020202020204" pitchFamily="34" charset="0"/>
              <a:buChar char="•"/>
            </a:pPr>
            <a:r>
              <a:rPr lang="en-US" sz="2000" dirty="0">
                <a:latin typeface="+mj-lt"/>
                <a:cs typeface="Arial" panose="020B0604020202020204" pitchFamily="34" charset="0"/>
              </a:rPr>
              <a:t>Emissions cover criteria pollutants: </a:t>
            </a:r>
            <a:r>
              <a:rPr lang="en-US" sz="2000" dirty="0"/>
              <a:t>NO</a:t>
            </a:r>
            <a:r>
              <a:rPr lang="en-US" sz="2000" baseline="-25000" dirty="0"/>
              <a:t>X</a:t>
            </a:r>
            <a:r>
              <a:rPr lang="en-US" sz="2000" dirty="0"/>
              <a:t>, SO</a:t>
            </a:r>
            <a:r>
              <a:rPr lang="en-US" sz="2000" baseline="-25000" dirty="0"/>
              <a:t>2</a:t>
            </a:r>
            <a:r>
              <a:rPr lang="en-US" sz="2000" dirty="0"/>
              <a:t>, PM</a:t>
            </a:r>
            <a:r>
              <a:rPr lang="en-US" sz="2000" baseline="-25000" dirty="0"/>
              <a:t>2.5</a:t>
            </a:r>
            <a:r>
              <a:rPr lang="en-US" sz="2000" dirty="0"/>
              <a:t>, CO, NH</a:t>
            </a:r>
            <a:r>
              <a:rPr lang="en-US" sz="2000" baseline="-25000" dirty="0"/>
              <a:t>3</a:t>
            </a:r>
            <a:r>
              <a:rPr lang="en-US" sz="2000" dirty="0"/>
              <a:t>; Short-lived climate pollutants: BC, OC, SO</a:t>
            </a:r>
            <a:r>
              <a:rPr lang="en-US" sz="2000" baseline="-25000" dirty="0"/>
              <a:t>2 </a:t>
            </a:r>
            <a:r>
              <a:rPr lang="en-US" sz="2000" dirty="0"/>
              <a:t>; Greenhouse gases: CO</a:t>
            </a:r>
            <a:r>
              <a:rPr lang="en-US" sz="2000" baseline="-25000" dirty="0"/>
              <a:t>2</a:t>
            </a:r>
            <a:r>
              <a:rPr lang="en-US" sz="2000" dirty="0"/>
              <a:t>, CH</a:t>
            </a:r>
            <a:r>
              <a:rPr lang="en-US" sz="2000" baseline="-25000" dirty="0"/>
              <a:t>4</a:t>
            </a:r>
            <a:r>
              <a:rPr lang="en-US" sz="2000" dirty="0"/>
              <a:t>, N</a:t>
            </a:r>
            <a:r>
              <a:rPr lang="en-US" sz="2000" baseline="-25000" dirty="0"/>
              <a:t>2</a:t>
            </a:r>
            <a:r>
              <a:rPr lang="en-US" sz="2000" dirty="0"/>
              <a:t>O, HFCs</a:t>
            </a:r>
            <a:endParaRPr lang="en-US" sz="2000" dirty="0">
              <a:latin typeface="+mj-lt"/>
              <a:cs typeface="Arial" panose="020B0604020202020204" pitchFamily="34" charset="0"/>
            </a:endParaRPr>
          </a:p>
          <a:p>
            <a:pPr marL="342900" indent="-342900">
              <a:buFont typeface="Arial" panose="020B0604020202020204" pitchFamily="34" charset="0"/>
              <a:buChar char="•"/>
            </a:pPr>
            <a:r>
              <a:rPr lang="en-US" sz="2000" dirty="0">
                <a:latin typeface="+mj-lt"/>
                <a:cs typeface="Arial" panose="020B0604020202020204" pitchFamily="34" charset="0"/>
              </a:rPr>
              <a:t>open source, free</a:t>
            </a:r>
          </a:p>
          <a:p>
            <a:pPr marL="342900" indent="-342900">
              <a:buFont typeface="Arial" panose="020B0604020202020204" pitchFamily="34" charset="0"/>
              <a:buChar char="•"/>
            </a:pPr>
            <a:r>
              <a:rPr lang="en-US" sz="2000" dirty="0">
                <a:latin typeface="+mj-lt"/>
                <a:cs typeface="Arial" panose="020B0604020202020204" pitchFamily="34" charset="0"/>
              </a:rPr>
              <a:t>~1-2 hour runtime on desktop computer</a:t>
            </a:r>
          </a:p>
        </p:txBody>
      </p:sp>
    </p:spTree>
    <p:extLst>
      <p:ext uri="{BB962C8B-B14F-4D97-AF65-F5344CB8AC3E}">
        <p14:creationId xmlns:p14="http://schemas.microsoft.com/office/powerpoint/2010/main" val="3278458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animBg="1"/>
      <p:bldP spid="24" grpId="0" animBg="1"/>
      <p:bldP spid="25" grpId="0" animBg="1"/>
      <p:bldP spid="26"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latin typeface="+mj-lt"/>
              </a:rPr>
              <a:t>Introduction</a:t>
            </a:r>
          </a:p>
        </p:txBody>
      </p:sp>
      <p:sp>
        <p:nvSpPr>
          <p:cNvPr id="7" name="Slide Number Placeholder 6"/>
          <p:cNvSpPr>
            <a:spLocks noGrp="1"/>
          </p:cNvSpPr>
          <p:nvPr>
            <p:ph type="sldNum" sz="quarter" idx="13"/>
          </p:nvPr>
        </p:nvSpPr>
        <p:spPr/>
        <p:txBody>
          <a:bodyPr/>
          <a:lstStyle/>
          <a:p>
            <a:fld id="{6D3FAE4D-9488-4B48-8F4A-A56CB5A28AF9}" type="slidenum">
              <a:rPr lang="en-US" smtClean="0"/>
              <a:pPr/>
              <a:t>5</a:t>
            </a:fld>
            <a:endParaRPr lang="en-US" dirty="0"/>
          </a:p>
        </p:txBody>
      </p:sp>
      <p:sp>
        <p:nvSpPr>
          <p:cNvPr id="10" name="TextBox 9"/>
          <p:cNvSpPr txBox="1"/>
          <p:nvPr/>
        </p:nvSpPr>
        <p:spPr>
          <a:xfrm>
            <a:off x="429853" y="2059890"/>
            <a:ext cx="83058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Built upon the GCAM 4.3 platform</a:t>
            </a:r>
          </a:p>
          <a:p>
            <a:pPr marL="342900" indent="-342900">
              <a:buFont typeface="Arial" panose="020B0604020202020204" pitchFamily="34" charset="0"/>
              <a:buChar char="•"/>
            </a:pPr>
            <a:r>
              <a:rPr lang="en-US" sz="2000" dirty="0"/>
              <a:t>Resolves the U.S. state-level energy-economic system</a:t>
            </a:r>
          </a:p>
          <a:p>
            <a:endParaRPr lang="en-US" sz="2000" dirty="0"/>
          </a:p>
        </p:txBody>
      </p:sp>
      <p:sp>
        <p:nvSpPr>
          <p:cNvPr id="11" name="TextBox 10"/>
          <p:cNvSpPr txBox="1"/>
          <p:nvPr/>
        </p:nvSpPr>
        <p:spPr>
          <a:xfrm>
            <a:off x="304800" y="1501806"/>
            <a:ext cx="8305800" cy="461665"/>
          </a:xfrm>
          <a:prstGeom prst="rect">
            <a:avLst/>
          </a:prstGeom>
          <a:noFill/>
        </p:spPr>
        <p:txBody>
          <a:bodyPr wrap="square" rtlCol="0">
            <a:spAutoFit/>
          </a:bodyPr>
          <a:lstStyle/>
          <a:p>
            <a:r>
              <a:rPr lang="en-US" sz="2400" dirty="0"/>
              <a:t>GCAM-USA:</a:t>
            </a:r>
            <a:endParaRPr lang="en-US" sz="2400" dirty="0">
              <a:latin typeface="Trebuchet MS" panose="020B0603020202020204" pitchFamily="34" charset="0"/>
              <a:cs typeface="Arial" panose="020B0604020202020204" pitchFamily="34" charset="0"/>
            </a:endParaRPr>
          </a:p>
        </p:txBody>
      </p:sp>
      <p:grpSp>
        <p:nvGrpSpPr>
          <p:cNvPr id="19" name="Group 18"/>
          <p:cNvGrpSpPr/>
          <p:nvPr/>
        </p:nvGrpSpPr>
        <p:grpSpPr>
          <a:xfrm>
            <a:off x="2209800" y="2797175"/>
            <a:ext cx="3886200" cy="2057400"/>
            <a:chOff x="8338118" y="18867877"/>
            <a:chExt cx="8121940" cy="4523873"/>
          </a:xfrm>
        </p:grpSpPr>
        <p:pic>
          <p:nvPicPr>
            <p:cNvPr id="20" name="Picture 19"/>
            <p:cNvPicPr>
              <a:picLocks noChangeAspect="1"/>
            </p:cNvPicPr>
            <p:nvPr/>
          </p:nvPicPr>
          <p:blipFill>
            <a:blip r:embed="rId3"/>
            <a:stretch>
              <a:fillRect/>
            </a:stretch>
          </p:blipFill>
          <p:spPr>
            <a:xfrm>
              <a:off x="9510618" y="18867877"/>
              <a:ext cx="6949440" cy="4523873"/>
            </a:xfrm>
            <a:prstGeom prst="rect">
              <a:avLst/>
            </a:prstGeom>
          </p:spPr>
        </p:pic>
        <p:pic>
          <p:nvPicPr>
            <p:cNvPr id="21" name="Picture 20"/>
            <p:cNvPicPr>
              <a:picLocks noChangeAspect="1"/>
            </p:cNvPicPr>
            <p:nvPr/>
          </p:nvPicPr>
          <p:blipFill>
            <a:blip r:embed="rId4"/>
            <a:stretch>
              <a:fillRect/>
            </a:stretch>
          </p:blipFill>
          <p:spPr>
            <a:xfrm>
              <a:off x="8338118" y="20763753"/>
              <a:ext cx="2344998" cy="1466850"/>
            </a:xfrm>
            <a:prstGeom prst="rect">
              <a:avLst/>
            </a:prstGeom>
            <a:ln w="12700">
              <a:solidFill>
                <a:schemeClr val="tx1"/>
              </a:solidFill>
            </a:ln>
          </p:spPr>
        </p:pic>
        <p:cxnSp>
          <p:nvCxnSpPr>
            <p:cNvPr id="27" name="Straight Connector 26"/>
            <p:cNvCxnSpPr/>
            <p:nvPr/>
          </p:nvCxnSpPr>
          <p:spPr bwMode="auto">
            <a:xfrm flipV="1">
              <a:off x="8371560" y="20215927"/>
              <a:ext cx="2311556" cy="521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V="1">
              <a:off x="10697934" y="20701622"/>
              <a:ext cx="746572" cy="15192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10662127" y="20286839"/>
              <a:ext cx="935150" cy="47554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325120" y="5043213"/>
            <a:ext cx="8305800" cy="707886"/>
          </a:xfrm>
          <a:prstGeom prst="rect">
            <a:avLst/>
          </a:prstGeom>
          <a:noFill/>
        </p:spPr>
        <p:txBody>
          <a:bodyPr wrap="square" rtlCol="0">
            <a:spAutoFit/>
          </a:bodyPr>
          <a:lstStyle/>
          <a:p>
            <a:r>
              <a:rPr lang="en-US" sz="2000" dirty="0"/>
              <a:t>The goal of our research is to explore how GCAM-USA can be used to address air, climate, and energy system goals simultaneously and cost-effectively.</a:t>
            </a:r>
          </a:p>
        </p:txBody>
      </p:sp>
    </p:spTree>
    <p:extLst>
      <p:ext uri="{BB962C8B-B14F-4D97-AF65-F5344CB8AC3E}">
        <p14:creationId xmlns:p14="http://schemas.microsoft.com/office/powerpoint/2010/main" val="3903246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latin typeface="+mj-lt"/>
              </a:rPr>
              <a:t>Research Approach</a:t>
            </a:r>
          </a:p>
        </p:txBody>
      </p:sp>
      <p:sp>
        <p:nvSpPr>
          <p:cNvPr id="7" name="Slide Number Placeholder 6"/>
          <p:cNvSpPr>
            <a:spLocks noGrp="1"/>
          </p:cNvSpPr>
          <p:nvPr>
            <p:ph type="sldNum" sz="quarter" idx="13"/>
          </p:nvPr>
        </p:nvSpPr>
        <p:spPr/>
        <p:txBody>
          <a:bodyPr/>
          <a:lstStyle/>
          <a:p>
            <a:fld id="{6D3FAE4D-9488-4B48-8F4A-A56CB5A28AF9}" type="slidenum">
              <a:rPr lang="en-US" smtClean="0"/>
              <a:pPr/>
              <a:t>6</a:t>
            </a:fld>
            <a:endParaRPr lang="en-US" dirty="0"/>
          </a:p>
        </p:txBody>
      </p:sp>
      <p:sp>
        <p:nvSpPr>
          <p:cNvPr id="11" name="TextBox 10"/>
          <p:cNvSpPr txBox="1"/>
          <p:nvPr/>
        </p:nvSpPr>
        <p:spPr>
          <a:xfrm>
            <a:off x="304800" y="1501806"/>
            <a:ext cx="8305800" cy="1015663"/>
          </a:xfrm>
          <a:prstGeom prst="rect">
            <a:avLst/>
          </a:prstGeom>
          <a:noFill/>
        </p:spPr>
        <p:txBody>
          <a:bodyPr wrap="square" rtlCol="0">
            <a:spAutoFit/>
          </a:bodyPr>
          <a:lstStyle/>
          <a:p>
            <a:r>
              <a:rPr lang="en-US" sz="2000" dirty="0"/>
              <a:t>We incorporate characterizations of U.S. air pollutant emission factors, air pollutant controls as well as state-level air pollutant and energy policies into GCAM-USA.</a:t>
            </a:r>
            <a:endParaRPr lang="en-US" sz="2000" dirty="0">
              <a:latin typeface="Trebuchet MS" panose="020B0603020202020204" pitchFamily="34" charset="0"/>
              <a:cs typeface="Arial" panose="020B0604020202020204" pitchFamily="34" charset="0"/>
            </a:endParaRPr>
          </a:p>
        </p:txBody>
      </p:sp>
      <p:sp>
        <p:nvSpPr>
          <p:cNvPr id="13" name="TextBox 12"/>
          <p:cNvSpPr txBox="1"/>
          <p:nvPr/>
        </p:nvSpPr>
        <p:spPr>
          <a:xfrm>
            <a:off x="503583" y="2590800"/>
            <a:ext cx="83058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70C0"/>
                </a:solidFill>
              </a:rPr>
              <a:t>Future-year Emission Factors</a:t>
            </a:r>
            <a:r>
              <a:rPr lang="en-US" sz="2000" dirty="0"/>
              <a:t>: represent on-the-books regulations and harmonized with emission factors from EPA regulatory modeling efforts;</a:t>
            </a:r>
          </a:p>
          <a:p>
            <a:endParaRPr lang="en-US" sz="2000" dirty="0"/>
          </a:p>
        </p:txBody>
      </p:sp>
      <p:sp>
        <p:nvSpPr>
          <p:cNvPr id="14" name="TextBox 13"/>
          <p:cNvSpPr txBox="1"/>
          <p:nvPr/>
        </p:nvSpPr>
        <p:spPr>
          <a:xfrm>
            <a:off x="533400" y="3276255"/>
            <a:ext cx="8610600" cy="954107"/>
          </a:xfrm>
          <a:prstGeom prst="rect">
            <a:avLst/>
          </a:prstGeom>
          <a:noFill/>
        </p:spPr>
        <p:txBody>
          <a:bodyPr wrap="square" rtlCol="0">
            <a:spAutoFit/>
          </a:bodyPr>
          <a:lstStyle/>
          <a:p>
            <a:r>
              <a:rPr lang="en-US" dirty="0"/>
              <a:t>      1) </a:t>
            </a:r>
            <a:r>
              <a:rPr lang="en-US" dirty="0">
                <a:solidFill>
                  <a:schemeClr val="accent6">
                    <a:lumMod val="75000"/>
                  </a:schemeClr>
                </a:solidFill>
              </a:rPr>
              <a:t>Electric sector</a:t>
            </a:r>
            <a:r>
              <a:rPr lang="en-US" dirty="0"/>
              <a:t>: Integrated Planning Model (IPM) v5.13 and v5.14; the Greenhouse  </a:t>
            </a:r>
          </a:p>
          <a:p>
            <a:r>
              <a:rPr lang="en-US" dirty="0"/>
              <a:t>           Gases, Regulated Emissions, and Energy Use in Transportation (GREET)</a:t>
            </a:r>
            <a:endParaRPr lang="en-US" sz="2000" dirty="0"/>
          </a:p>
          <a:p>
            <a:endParaRPr lang="en-US" sz="2000" dirty="0"/>
          </a:p>
        </p:txBody>
      </p:sp>
      <p:sp>
        <p:nvSpPr>
          <p:cNvPr id="17" name="TextBox 16"/>
          <p:cNvSpPr txBox="1"/>
          <p:nvPr/>
        </p:nvSpPr>
        <p:spPr>
          <a:xfrm>
            <a:off x="838200" y="4560500"/>
            <a:ext cx="8610600" cy="984885"/>
          </a:xfrm>
          <a:prstGeom prst="rect">
            <a:avLst/>
          </a:prstGeom>
          <a:noFill/>
        </p:spPr>
        <p:txBody>
          <a:bodyPr wrap="square" rtlCol="0">
            <a:spAutoFit/>
          </a:bodyPr>
          <a:lstStyle/>
          <a:p>
            <a:r>
              <a:rPr lang="en-US" dirty="0"/>
              <a:t>4) </a:t>
            </a:r>
            <a:r>
              <a:rPr lang="en-US" dirty="0">
                <a:solidFill>
                  <a:schemeClr val="accent6">
                    <a:lumMod val="75000"/>
                  </a:schemeClr>
                </a:solidFill>
              </a:rPr>
              <a:t>Non-highway vehicles</a:t>
            </a:r>
            <a:r>
              <a:rPr lang="en-US" dirty="0"/>
              <a:t>: NONROAD model; MARPOL Annex VI</a:t>
            </a:r>
          </a:p>
          <a:p>
            <a:endParaRPr lang="en-US" sz="2000" dirty="0"/>
          </a:p>
          <a:p>
            <a:endParaRPr lang="en-US" sz="2000" dirty="0"/>
          </a:p>
        </p:txBody>
      </p:sp>
      <p:sp>
        <p:nvSpPr>
          <p:cNvPr id="18" name="TextBox 17"/>
          <p:cNvSpPr txBox="1"/>
          <p:nvPr/>
        </p:nvSpPr>
        <p:spPr>
          <a:xfrm>
            <a:off x="533400" y="3860960"/>
            <a:ext cx="8610600" cy="369332"/>
          </a:xfrm>
          <a:prstGeom prst="rect">
            <a:avLst/>
          </a:prstGeom>
          <a:noFill/>
        </p:spPr>
        <p:txBody>
          <a:bodyPr wrap="square" rtlCol="0">
            <a:spAutoFit/>
          </a:bodyPr>
          <a:lstStyle/>
          <a:p>
            <a:r>
              <a:rPr lang="en-US" dirty="0"/>
              <a:t>      2) </a:t>
            </a:r>
            <a:r>
              <a:rPr lang="en-US" dirty="0">
                <a:solidFill>
                  <a:schemeClr val="accent6">
                    <a:lumMod val="75000"/>
                  </a:schemeClr>
                </a:solidFill>
              </a:rPr>
              <a:t>Industrial sector</a:t>
            </a:r>
            <a:r>
              <a:rPr lang="en-US" dirty="0"/>
              <a:t>: GREET; EPAUS9r2014 MARKAL</a:t>
            </a:r>
            <a:endParaRPr lang="en-US" sz="2000" dirty="0"/>
          </a:p>
        </p:txBody>
      </p:sp>
      <p:sp>
        <p:nvSpPr>
          <p:cNvPr id="22" name="TextBox 21"/>
          <p:cNvSpPr txBox="1"/>
          <p:nvPr/>
        </p:nvSpPr>
        <p:spPr>
          <a:xfrm>
            <a:off x="838200" y="4191168"/>
            <a:ext cx="8610600" cy="369332"/>
          </a:xfrm>
          <a:prstGeom prst="rect">
            <a:avLst/>
          </a:prstGeom>
          <a:noFill/>
        </p:spPr>
        <p:txBody>
          <a:bodyPr wrap="square" rtlCol="0">
            <a:spAutoFit/>
          </a:bodyPr>
          <a:lstStyle/>
          <a:p>
            <a:r>
              <a:rPr lang="en-US" dirty="0"/>
              <a:t>3) </a:t>
            </a:r>
            <a:r>
              <a:rPr lang="en-US" dirty="0">
                <a:solidFill>
                  <a:schemeClr val="accent6">
                    <a:lumMod val="75000"/>
                  </a:schemeClr>
                </a:solidFill>
              </a:rPr>
              <a:t>Light- and heavy-duty vehicles</a:t>
            </a:r>
            <a:r>
              <a:rPr lang="en-US" dirty="0"/>
              <a:t>: Mobile Vehicle Emission Simulator (MOVES) 2014</a:t>
            </a:r>
            <a:endParaRPr lang="en-US" sz="2000" dirty="0"/>
          </a:p>
        </p:txBody>
      </p:sp>
    </p:spTree>
    <p:extLst>
      <p:ext uri="{BB962C8B-B14F-4D97-AF65-F5344CB8AC3E}">
        <p14:creationId xmlns:p14="http://schemas.microsoft.com/office/powerpoint/2010/main" val="745863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latin typeface="+mj-lt"/>
              </a:rPr>
              <a:t>Research Approach</a:t>
            </a:r>
          </a:p>
        </p:txBody>
      </p:sp>
      <p:sp>
        <p:nvSpPr>
          <p:cNvPr id="7" name="Slide Number Placeholder 6"/>
          <p:cNvSpPr>
            <a:spLocks noGrp="1"/>
          </p:cNvSpPr>
          <p:nvPr>
            <p:ph type="sldNum" sz="quarter" idx="13"/>
          </p:nvPr>
        </p:nvSpPr>
        <p:spPr/>
        <p:txBody>
          <a:bodyPr/>
          <a:lstStyle/>
          <a:p>
            <a:fld id="{6D3FAE4D-9488-4B48-8F4A-A56CB5A28AF9}" type="slidenum">
              <a:rPr lang="en-US" smtClean="0"/>
              <a:pPr/>
              <a:t>7</a:t>
            </a:fld>
            <a:endParaRPr lang="en-US" dirty="0"/>
          </a:p>
        </p:txBody>
      </p:sp>
      <p:sp>
        <p:nvSpPr>
          <p:cNvPr id="11" name="TextBox 10"/>
          <p:cNvSpPr txBox="1"/>
          <p:nvPr/>
        </p:nvSpPr>
        <p:spPr>
          <a:xfrm>
            <a:off x="304800" y="1501806"/>
            <a:ext cx="8305800" cy="1015663"/>
          </a:xfrm>
          <a:prstGeom prst="rect">
            <a:avLst/>
          </a:prstGeom>
          <a:noFill/>
        </p:spPr>
        <p:txBody>
          <a:bodyPr wrap="square" rtlCol="0">
            <a:spAutoFit/>
          </a:bodyPr>
          <a:lstStyle/>
          <a:p>
            <a:r>
              <a:rPr lang="en-US" sz="2000" dirty="0"/>
              <a:t>We incorporate characterizations of U.S. air pollutant emission factors, air pollutant controls as well as state-level air pollutant and energy policies into GCAM-USA.</a:t>
            </a:r>
            <a:endParaRPr lang="en-US" sz="2000" dirty="0">
              <a:latin typeface="Trebuchet MS" panose="020B0603020202020204" pitchFamily="34" charset="0"/>
              <a:cs typeface="Arial" panose="020B0604020202020204" pitchFamily="34" charset="0"/>
            </a:endParaRPr>
          </a:p>
        </p:txBody>
      </p:sp>
      <p:sp>
        <p:nvSpPr>
          <p:cNvPr id="13" name="TextBox 12"/>
          <p:cNvSpPr txBox="1"/>
          <p:nvPr/>
        </p:nvSpPr>
        <p:spPr>
          <a:xfrm>
            <a:off x="503583" y="2590800"/>
            <a:ext cx="83058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70C0"/>
                </a:solidFill>
              </a:rPr>
              <a:t>Future-year Emission Factors</a:t>
            </a:r>
            <a:r>
              <a:rPr lang="en-US" sz="2000" dirty="0"/>
              <a:t>: represent on-the-books regulations and harmonized with emission factors from EPA regulatory modeling efforts;</a:t>
            </a:r>
          </a:p>
          <a:p>
            <a:endParaRPr lang="en-US" sz="2000" dirty="0"/>
          </a:p>
        </p:txBody>
      </p:sp>
      <p:sp>
        <p:nvSpPr>
          <p:cNvPr id="14" name="TextBox 13"/>
          <p:cNvSpPr txBox="1"/>
          <p:nvPr/>
        </p:nvSpPr>
        <p:spPr>
          <a:xfrm>
            <a:off x="508000" y="4954568"/>
            <a:ext cx="83058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70C0"/>
                </a:solidFill>
              </a:rPr>
              <a:t>Transport Sector Fuel Economy</a:t>
            </a:r>
            <a:r>
              <a:rPr lang="en-US" sz="2000" dirty="0"/>
              <a:t>: Corporate Average Fuel Economy (CAFE) standard reduces energy consumption by increasing the fuel economy of light-duty vehicles (2015 Annual Energy Outlook).</a:t>
            </a:r>
          </a:p>
          <a:p>
            <a:pPr marL="342900" indent="-342900">
              <a:buFont typeface="Arial" panose="020B0604020202020204" pitchFamily="34" charset="0"/>
              <a:buChar char="•"/>
            </a:pPr>
            <a:endParaRPr lang="en-US" sz="2000" dirty="0"/>
          </a:p>
          <a:p>
            <a:endParaRPr lang="en-US" sz="2000" dirty="0"/>
          </a:p>
          <a:p>
            <a:endParaRPr lang="en-US" sz="2000" dirty="0"/>
          </a:p>
        </p:txBody>
      </p:sp>
      <p:sp>
        <p:nvSpPr>
          <p:cNvPr id="15" name="TextBox 14"/>
          <p:cNvSpPr txBox="1"/>
          <p:nvPr/>
        </p:nvSpPr>
        <p:spPr>
          <a:xfrm>
            <a:off x="503583" y="3276600"/>
            <a:ext cx="8305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70C0"/>
                </a:solidFill>
              </a:rPr>
              <a:t>State-level Emission Caps</a:t>
            </a:r>
            <a:r>
              <a:rPr lang="en-US" sz="2000" dirty="0"/>
              <a:t>: Cross-State Air Pollution Rule (CSAPR) places electric sector NO</a:t>
            </a:r>
            <a:r>
              <a:rPr lang="en-US" sz="2000" baseline="-25000" dirty="0"/>
              <a:t>X</a:t>
            </a:r>
            <a:r>
              <a:rPr lang="en-US" sz="2000" dirty="0"/>
              <a:t> and SO</a:t>
            </a:r>
            <a:r>
              <a:rPr lang="en-US" sz="2000" baseline="-25000" dirty="0"/>
              <a:t>2</a:t>
            </a:r>
            <a:r>
              <a:rPr lang="en-US" sz="2000" dirty="0"/>
              <a:t> caps in 23 states along Mississippi Valley and eastward.</a:t>
            </a:r>
          </a:p>
          <a:p>
            <a:endParaRPr lang="en-US" sz="2000" dirty="0"/>
          </a:p>
          <a:p>
            <a:endParaRPr lang="en-US" sz="2000" dirty="0"/>
          </a:p>
        </p:txBody>
      </p:sp>
      <p:sp>
        <p:nvSpPr>
          <p:cNvPr id="16" name="TextBox 15"/>
          <p:cNvSpPr txBox="1"/>
          <p:nvPr/>
        </p:nvSpPr>
        <p:spPr>
          <a:xfrm>
            <a:off x="493091" y="4271853"/>
            <a:ext cx="83058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70C0"/>
                </a:solidFill>
              </a:rPr>
              <a:t>Electric Sector Controls</a:t>
            </a:r>
            <a:r>
              <a:rPr lang="en-US" sz="2000" dirty="0"/>
              <a:t>: marginal abatement cost curves for NO</a:t>
            </a:r>
            <a:r>
              <a:rPr lang="en-US" sz="2000" baseline="-25000" dirty="0"/>
              <a:t>X</a:t>
            </a:r>
            <a:r>
              <a:rPr lang="en-US" sz="2000" dirty="0"/>
              <a:t> and SO</a:t>
            </a:r>
            <a:r>
              <a:rPr lang="en-US" sz="2000" baseline="-25000" dirty="0"/>
              <a:t>2 </a:t>
            </a:r>
            <a:r>
              <a:rPr lang="en-US" sz="2000" dirty="0"/>
              <a:t>are derived from IPM v5.13. </a:t>
            </a:r>
          </a:p>
        </p:txBody>
      </p:sp>
    </p:spTree>
    <p:extLst>
      <p:ext uri="{BB962C8B-B14F-4D97-AF65-F5344CB8AC3E}">
        <p14:creationId xmlns:p14="http://schemas.microsoft.com/office/powerpoint/2010/main" val="1482472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0" y="609600"/>
            <a:ext cx="6096000" cy="685800"/>
          </a:xfrm>
        </p:spPr>
        <p:txBody>
          <a:bodyPr>
            <a:noAutofit/>
          </a:bodyPr>
          <a:lstStyle/>
          <a:p>
            <a:r>
              <a:rPr lang="en-US" sz="2700" dirty="0">
                <a:latin typeface="+mj-lt"/>
              </a:rPr>
              <a:t>Model Evaluation: Emissions Projections</a:t>
            </a:r>
          </a:p>
        </p:txBody>
      </p:sp>
      <p:sp>
        <p:nvSpPr>
          <p:cNvPr id="7" name="Slide Number Placeholder 6"/>
          <p:cNvSpPr>
            <a:spLocks noGrp="1"/>
          </p:cNvSpPr>
          <p:nvPr>
            <p:ph type="sldNum" sz="quarter" idx="13"/>
          </p:nvPr>
        </p:nvSpPr>
        <p:spPr/>
        <p:txBody>
          <a:bodyPr/>
          <a:lstStyle/>
          <a:p>
            <a:fld id="{6D3FAE4D-9488-4B48-8F4A-A56CB5A28AF9}" type="slidenum">
              <a:rPr lang="en-US" smtClean="0"/>
              <a:pPr/>
              <a:t>8</a:t>
            </a:fld>
            <a:endParaRPr lang="en-US" dirty="0"/>
          </a:p>
        </p:txBody>
      </p:sp>
      <p:sp>
        <p:nvSpPr>
          <p:cNvPr id="21" name="TextBox 20"/>
          <p:cNvSpPr txBox="1"/>
          <p:nvPr/>
        </p:nvSpPr>
        <p:spPr>
          <a:xfrm>
            <a:off x="488373" y="4773106"/>
            <a:ext cx="83058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GCAM 4.3 and GCAM-USA emissions compared to 2011 Emissions Modeling Platform and inventory projections at 2017 and 2025.</a:t>
            </a:r>
          </a:p>
          <a:p>
            <a:pPr marL="285750" indent="-285750">
              <a:buFont typeface="Arial" panose="020B0604020202020204" pitchFamily="34" charset="0"/>
              <a:buChar char="•"/>
            </a:pPr>
            <a:r>
              <a:rPr lang="en-US" sz="1600" dirty="0"/>
              <a:t>The 2011 inventory refers to 2011 Modeling Inventory. The 2017 and 2025 projections incorporate CSAPR, CAFE, and Tier 3, as well as various industrial New Source Performance Standards. </a:t>
            </a:r>
          </a:p>
        </p:txBody>
      </p:sp>
      <p:grpSp>
        <p:nvGrpSpPr>
          <p:cNvPr id="2" name="Group 1"/>
          <p:cNvGrpSpPr/>
          <p:nvPr/>
        </p:nvGrpSpPr>
        <p:grpSpPr>
          <a:xfrm>
            <a:off x="423553" y="2019823"/>
            <a:ext cx="8296894" cy="2542046"/>
            <a:chOff x="423553" y="2019823"/>
            <a:chExt cx="8296894" cy="2542046"/>
          </a:xfrm>
        </p:grpSpPr>
        <p:graphicFrame>
          <p:nvGraphicFramePr>
            <p:cNvPr id="12" name="Chart 11"/>
            <p:cNvGraphicFramePr>
              <a:graphicFrameLocks/>
            </p:cNvGraphicFramePr>
            <p:nvPr>
              <p:extLst>
                <p:ext uri="{D42A27DB-BD31-4B8C-83A1-F6EECF244321}">
                  <p14:modId xmlns:p14="http://schemas.microsoft.com/office/powerpoint/2010/main" val="862091246"/>
                </p:ext>
              </p:extLst>
            </p:nvPr>
          </p:nvGraphicFramePr>
          <p:xfrm>
            <a:off x="423553" y="2019823"/>
            <a:ext cx="27432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3597833589"/>
                </p:ext>
              </p:extLst>
            </p:nvPr>
          </p:nvGraphicFramePr>
          <p:xfrm>
            <a:off x="3200400" y="2019823"/>
            <a:ext cx="27432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032499624"/>
                </p:ext>
              </p:extLst>
            </p:nvPr>
          </p:nvGraphicFramePr>
          <p:xfrm>
            <a:off x="5977247" y="2019823"/>
            <a:ext cx="27432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365817606"/>
                </p:ext>
              </p:extLst>
            </p:nvPr>
          </p:nvGraphicFramePr>
          <p:xfrm>
            <a:off x="985697" y="4263069"/>
            <a:ext cx="7068312" cy="298800"/>
          </p:xfrm>
          <a:graphic>
            <a:graphicData uri="http://schemas.openxmlformats.org/drawingml/2006/chart">
              <c:chart xmlns:c="http://schemas.openxmlformats.org/drawingml/2006/chart" xmlns:r="http://schemas.openxmlformats.org/officeDocument/2006/relationships" r:id="rId6"/>
            </a:graphicData>
          </a:graphic>
        </p:graphicFrame>
      </p:grpSp>
      <p:sp>
        <p:nvSpPr>
          <p:cNvPr id="10" name="TextBox 9"/>
          <p:cNvSpPr txBox="1"/>
          <p:nvPr/>
        </p:nvSpPr>
        <p:spPr>
          <a:xfrm>
            <a:off x="488373" y="6202461"/>
            <a:ext cx="8305800" cy="307777"/>
          </a:xfrm>
          <a:prstGeom prst="rect">
            <a:avLst/>
          </a:prstGeom>
          <a:noFill/>
        </p:spPr>
        <p:txBody>
          <a:bodyPr wrap="square" rtlCol="0">
            <a:spAutoFit/>
          </a:bodyPr>
          <a:lstStyle/>
          <a:p>
            <a:r>
              <a:rPr lang="en-US" sz="1400" dirty="0"/>
              <a:t>* PM</a:t>
            </a:r>
            <a:r>
              <a:rPr lang="en-US" sz="1400" baseline="-25000" dirty="0"/>
              <a:t>2.5</a:t>
            </a:r>
            <a:r>
              <a:rPr lang="en-US" sz="1400" dirty="0"/>
              <a:t> is not an output in GCAM 4.3.</a:t>
            </a:r>
          </a:p>
        </p:txBody>
      </p:sp>
    </p:spTree>
    <p:extLst>
      <p:ext uri="{BB962C8B-B14F-4D97-AF65-F5344CB8AC3E}">
        <p14:creationId xmlns:p14="http://schemas.microsoft.com/office/powerpoint/2010/main" val="2731738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85000" lnSpcReduction="10000"/>
          </a:bodyPr>
          <a:lstStyle/>
          <a:p>
            <a:r>
              <a:rPr lang="en-US" dirty="0">
                <a:latin typeface="+mj-lt"/>
              </a:rPr>
              <a:t>Model Evaluation: Sectoral Emissions</a:t>
            </a:r>
          </a:p>
        </p:txBody>
      </p:sp>
      <p:sp>
        <p:nvSpPr>
          <p:cNvPr id="7" name="Slide Number Placeholder 6"/>
          <p:cNvSpPr>
            <a:spLocks noGrp="1"/>
          </p:cNvSpPr>
          <p:nvPr>
            <p:ph type="sldNum" sz="quarter" idx="13"/>
          </p:nvPr>
        </p:nvSpPr>
        <p:spPr/>
        <p:txBody>
          <a:bodyPr/>
          <a:lstStyle/>
          <a:p>
            <a:fld id="{6D3FAE4D-9488-4B48-8F4A-A56CB5A28AF9}" type="slidenum">
              <a:rPr lang="en-US" smtClean="0"/>
              <a:pPr/>
              <a:t>9</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128607721"/>
              </p:ext>
            </p:extLst>
          </p:nvPr>
        </p:nvGraphicFramePr>
        <p:xfrm>
          <a:off x="460169" y="4064541"/>
          <a:ext cx="2743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910360435"/>
              </p:ext>
            </p:extLst>
          </p:nvPr>
        </p:nvGraphicFramePr>
        <p:xfrm>
          <a:off x="3203369" y="4064541"/>
          <a:ext cx="27432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317409527"/>
              </p:ext>
            </p:extLst>
          </p:nvPr>
        </p:nvGraphicFramePr>
        <p:xfrm>
          <a:off x="5946569" y="4070350"/>
          <a:ext cx="2743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p:nvPr>
            <p:extLst>
              <p:ext uri="{D42A27DB-BD31-4B8C-83A1-F6EECF244321}">
                <p14:modId xmlns:p14="http://schemas.microsoft.com/office/powerpoint/2010/main" val="857378295"/>
              </p:ext>
            </p:extLst>
          </p:nvPr>
        </p:nvGraphicFramePr>
        <p:xfrm>
          <a:off x="457200" y="1600200"/>
          <a:ext cx="27432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p:cNvGraphicFramePr/>
          <p:nvPr>
            <p:extLst>
              <p:ext uri="{D42A27DB-BD31-4B8C-83A1-F6EECF244321}">
                <p14:modId xmlns:p14="http://schemas.microsoft.com/office/powerpoint/2010/main" val="3404076624"/>
              </p:ext>
            </p:extLst>
          </p:nvPr>
        </p:nvGraphicFramePr>
        <p:xfrm>
          <a:off x="3200400" y="1600200"/>
          <a:ext cx="27432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p:cNvSpPr txBox="1"/>
          <p:nvPr/>
        </p:nvSpPr>
        <p:spPr>
          <a:xfrm>
            <a:off x="6072619" y="1600200"/>
            <a:ext cx="2614181" cy="738664"/>
          </a:xfrm>
          <a:prstGeom prst="rect">
            <a:avLst/>
          </a:prstGeom>
          <a:noFill/>
        </p:spPr>
        <p:txBody>
          <a:bodyPr wrap="square" rtlCol="0">
            <a:spAutoFit/>
          </a:bodyPr>
          <a:lstStyle/>
          <a:p>
            <a:r>
              <a:rPr lang="en-US" sz="1400" b="1" dirty="0">
                <a:solidFill>
                  <a:srgbClr val="00B0F0"/>
                </a:solidFill>
                <a:cs typeface="Arial" panose="020B0604020202020204" pitchFamily="34" charset="0"/>
              </a:rPr>
              <a:t>EGUs (Electric Generating Units)</a:t>
            </a:r>
          </a:p>
          <a:p>
            <a:r>
              <a:rPr lang="en-US" sz="1400" b="1" dirty="0">
                <a:solidFill>
                  <a:srgbClr val="FF66FF"/>
                </a:solidFill>
              </a:rPr>
              <a:t>Industrial</a:t>
            </a:r>
            <a:r>
              <a:rPr lang="en-US" sz="1400" b="1" dirty="0"/>
              <a:t> </a:t>
            </a:r>
            <a:r>
              <a:rPr lang="en-US" sz="1400" b="1" dirty="0">
                <a:solidFill>
                  <a:srgbClr val="FF66FF"/>
                </a:solidFill>
              </a:rPr>
              <a:t>sector</a:t>
            </a:r>
          </a:p>
          <a:p>
            <a:r>
              <a:rPr lang="en-US" sz="1400" b="1" dirty="0">
                <a:solidFill>
                  <a:srgbClr val="00B050"/>
                </a:solidFill>
              </a:rPr>
              <a:t>Building</a:t>
            </a:r>
            <a:r>
              <a:rPr lang="en-US" sz="1400" b="1" dirty="0"/>
              <a:t> </a:t>
            </a:r>
            <a:r>
              <a:rPr lang="en-US" sz="1400" b="1" dirty="0">
                <a:solidFill>
                  <a:srgbClr val="00B050"/>
                </a:solidFill>
              </a:rPr>
              <a:t>sector</a:t>
            </a:r>
          </a:p>
        </p:txBody>
      </p:sp>
    </p:spTree>
    <p:extLst>
      <p:ext uri="{BB962C8B-B14F-4D97-AF65-F5344CB8AC3E}">
        <p14:creationId xmlns:p14="http://schemas.microsoft.com/office/powerpoint/2010/main" val="13907562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4BC55E7-CFAA-4CAA-8811-9731E1876048}">
  <ds:schemaRefs>
    <ds:schemaRef ds:uri="ESRI.ArcGIS.Mapping.OfficeIntegration.PowerPointInfo"/>
  </ds:schemaRefs>
</ds:datastoreItem>
</file>

<file path=customXml/itemProps2.xml><?xml version="1.0" encoding="utf-8"?>
<ds:datastoreItem xmlns:ds="http://schemas.openxmlformats.org/officeDocument/2006/customXml" ds:itemID="{3EA65A59-16F6-43B9-B3A1-92C0FE106594}">
  <ds:schemaRefs>
    <ds:schemaRef ds:uri="ESRI.ArcGIS.Mapping.OfficeIntegration.PowerPointInfo"/>
  </ds:schemaRefs>
</ds:datastoreItem>
</file>

<file path=customXml/itemProps3.xml><?xml version="1.0" encoding="utf-8"?>
<ds:datastoreItem xmlns:ds="http://schemas.openxmlformats.org/officeDocument/2006/customXml" ds:itemID="{9213ED2E-7D59-4490-BFF9-1A458483D11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5528</TotalTime>
  <Words>1739</Words>
  <Application>Microsoft Macintosh PowerPoint</Application>
  <PresentationFormat>On-screen Show (4:3)</PresentationFormat>
  <Paragraphs>195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Completely Blanc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Wenjing Shi</cp:lastModifiedBy>
  <cp:revision>369</cp:revision>
  <cp:lastPrinted>2017-10-23T17:11:23Z</cp:lastPrinted>
  <dcterms:created xsi:type="dcterms:W3CDTF">2013-09-27T18:09:44Z</dcterms:created>
  <dcterms:modified xsi:type="dcterms:W3CDTF">2017-10-24T15:32:09Z</dcterms:modified>
</cp:coreProperties>
</file>