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9"/>
  </p:notesMasterIdLst>
  <p:sldIdLst>
    <p:sldId id="268" r:id="rId3"/>
    <p:sldId id="445" r:id="rId4"/>
    <p:sldId id="448" r:id="rId5"/>
    <p:sldId id="391" r:id="rId6"/>
    <p:sldId id="325" r:id="rId7"/>
    <p:sldId id="449" r:id="rId8"/>
    <p:sldId id="450" r:id="rId9"/>
    <p:sldId id="318" r:id="rId10"/>
    <p:sldId id="451" r:id="rId11"/>
    <p:sldId id="453" r:id="rId12"/>
    <p:sldId id="434" r:id="rId13"/>
    <p:sldId id="454" r:id="rId14"/>
    <p:sldId id="457" r:id="rId15"/>
    <p:sldId id="455" r:id="rId16"/>
    <p:sldId id="394" r:id="rId17"/>
    <p:sldId id="39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in, Momei" initials="QM" lastIdx="2" clrIdx="0">
    <p:extLst>
      <p:ext uri="{19B8F6BF-5375-455C-9EA6-DF929625EA0E}">
        <p15:presenceInfo xmlns:p15="http://schemas.microsoft.com/office/powerpoint/2012/main" userId="S-1-5-21-1177238915-2111687655-1060284298-10203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41" autoAdjust="0"/>
    <p:restoredTop sz="67276" autoAdjust="0"/>
  </p:normalViewPr>
  <p:slideViewPr>
    <p:cSldViewPr snapToGrid="0">
      <p:cViewPr varScale="1">
        <p:scale>
          <a:sx n="49" d="100"/>
          <a:sy n="49" d="100"/>
        </p:scale>
        <p:origin x="1590"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309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9C423-F7A1-421C-8E0B-7740CEBD3729}" type="datetimeFigureOut">
              <a:rPr lang="en-US" smtClean="0"/>
              <a:t>10/25/2017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4CA5E1-72A4-4B86-A970-D8D585746298}" type="slidenum">
              <a:rPr lang="en-US" smtClean="0"/>
              <a:t>‹#›</a:t>
            </a:fld>
            <a:endParaRPr lang="en-US"/>
          </a:p>
        </p:txBody>
      </p:sp>
    </p:spTree>
    <p:extLst>
      <p:ext uri="{BB962C8B-B14F-4D97-AF65-F5344CB8AC3E}">
        <p14:creationId xmlns:p14="http://schemas.microsoft.com/office/powerpoint/2010/main" val="1324444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3600" dirty="0" smtClean="0">
                <a:latin typeface="Arial" panose="020B0604020202020204" pitchFamily="34" charset="0"/>
                <a:cs typeface="Arial" panose="020B0604020202020204" pitchFamily="34" charset="0"/>
              </a:rPr>
              <a:t>G</a:t>
            </a:r>
            <a:r>
              <a:rPr lang="en-US" sz="3600" baseline="0" dirty="0" smtClean="0">
                <a:latin typeface="Arial" panose="020B0604020202020204" pitchFamily="34" charset="0"/>
                <a:cs typeface="Arial" panose="020B0604020202020204" pitchFamily="34" charset="0"/>
              </a:rPr>
              <a:t>ood afternoon, everyone. I am </a:t>
            </a:r>
            <a:r>
              <a:rPr lang="en-US" sz="3600" baseline="0" dirty="0" err="1" smtClean="0">
                <a:latin typeface="Arial" panose="020B0604020202020204" pitchFamily="34" charset="0"/>
                <a:cs typeface="Arial" panose="020B0604020202020204" pitchFamily="34" charset="0"/>
              </a:rPr>
              <a:t>Momei</a:t>
            </a:r>
            <a:r>
              <a:rPr lang="en-US" sz="3600" baseline="0" dirty="0" smtClean="0">
                <a:latin typeface="Arial" panose="020B0604020202020204" pitchFamily="34" charset="0"/>
                <a:cs typeface="Arial" panose="020B0604020202020204" pitchFamily="34" charset="0"/>
              </a:rPr>
              <a:t>, a postdoc from Georgia Tech.</a:t>
            </a:r>
          </a:p>
          <a:p>
            <a:pPr marL="0" indent="0">
              <a:buFont typeface="Arial" panose="020B0604020202020204" pitchFamily="34" charset="0"/>
              <a:buNone/>
            </a:pPr>
            <a:r>
              <a:rPr lang="en-US" sz="3600" baseline="0" dirty="0" smtClean="0">
                <a:latin typeface="Arial" panose="020B0604020202020204" pitchFamily="34" charset="0"/>
                <a:cs typeface="Arial" panose="020B0604020202020204" pitchFamily="34" charset="0"/>
              </a:rPr>
              <a:t> I’m going to talk about the factors contributing to O3 overestimation by CMAQ in the Great Lakes Region.</a:t>
            </a:r>
          </a:p>
          <a:p>
            <a:pPr marL="0" indent="0">
              <a:buFont typeface="Arial" panose="020B0604020202020204" pitchFamily="34" charset="0"/>
              <a:buNone/>
            </a:pPr>
            <a:r>
              <a:rPr lang="en-US" sz="3600" baseline="0" dirty="0" smtClean="0">
                <a:latin typeface="Arial" panose="020B0604020202020204" pitchFamily="34" charset="0"/>
                <a:cs typeface="Arial" panose="020B0604020202020204" pitchFamily="34" charset="0"/>
              </a:rPr>
              <a:t>This project is funded by EPRI and NASA HAQAST. And I would like to acknowledge the co-authors of this presentation</a:t>
            </a:r>
          </a:p>
          <a:p>
            <a:endParaRPr lang="en-US" dirty="0"/>
          </a:p>
        </p:txBody>
      </p:sp>
      <p:sp>
        <p:nvSpPr>
          <p:cNvPr id="4" name="Slide Number Placeholder 3"/>
          <p:cNvSpPr>
            <a:spLocks noGrp="1"/>
          </p:cNvSpPr>
          <p:nvPr>
            <p:ph type="sldNum" sz="quarter" idx="10"/>
          </p:nvPr>
        </p:nvSpPr>
        <p:spPr/>
        <p:txBody>
          <a:bodyPr/>
          <a:lstStyle/>
          <a:p>
            <a:fld id="{3B4CA5E1-72A4-4B86-A970-D8D585746298}" type="slidenum">
              <a:rPr lang="en-US" smtClean="0"/>
              <a:t>1</a:t>
            </a:fld>
            <a:endParaRPr lang="en-US"/>
          </a:p>
        </p:txBody>
      </p:sp>
    </p:spTree>
    <p:extLst>
      <p:ext uri="{BB962C8B-B14F-4D97-AF65-F5344CB8AC3E}">
        <p14:creationId xmlns:p14="http://schemas.microsoft.com/office/powerpoint/2010/main" val="874220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monthly</a:t>
            </a:r>
            <a:r>
              <a:rPr lang="en-US" altLang="zh-CN" baseline="0" dirty="0" smtClean="0"/>
              <a:t> mean O3 increased in urban area as titration of Nox was suppressed, with domain-wide decrease of MDA8 O3.</a:t>
            </a:r>
          </a:p>
          <a:p>
            <a:r>
              <a:rPr lang="en-US" altLang="zh-CN" baseline="0" dirty="0" smtClean="0"/>
              <a:t>High biases of MDA8 O3 along the shoreline remained while MDA8 O3 was underestimated in other areas. Compared to the baseline, simulation of MDA8 O3 was improved along the coast. </a:t>
            </a:r>
          </a:p>
          <a:p>
            <a:r>
              <a:rPr lang="en-US" altLang="zh-CN" baseline="0" dirty="0" smtClean="0"/>
              <a:t>Similarly, CMAQ performed better along the coast while worse at most sites.</a:t>
            </a:r>
          </a:p>
          <a:p>
            <a:r>
              <a:rPr lang="en-US" altLang="zh-CN" baseline="0" dirty="0" smtClean="0"/>
              <a:t>One of the good things is that high bias of O3 in the middle of the day decreased with reduction of NOx emissions. On the other hand, high bias in the morning went up. </a:t>
            </a:r>
          </a:p>
          <a:p>
            <a:r>
              <a:rPr lang="en-US" altLang="zh-CN" baseline="0" dirty="0" smtClean="0"/>
              <a:t>50% reduction of NOx emissions can lead to O3 1-2 ppb lower than baseline, with more reduction in MDA8 O3 larger than 60ppb. </a:t>
            </a:r>
          </a:p>
          <a:p>
            <a:r>
              <a:rPr lang="en-US" altLang="zh-CN" baseline="0" dirty="0" smtClean="0"/>
              <a:t>Overestimation of MDA8 O3 was still present at coastal sites while MDA8 O3 larger than 60ppb was underestimated.</a:t>
            </a:r>
          </a:p>
        </p:txBody>
      </p:sp>
      <p:sp>
        <p:nvSpPr>
          <p:cNvPr id="4" name="灯片编号占位符 3"/>
          <p:cNvSpPr>
            <a:spLocks noGrp="1"/>
          </p:cNvSpPr>
          <p:nvPr>
            <p:ph type="sldNum" sz="quarter" idx="10"/>
          </p:nvPr>
        </p:nvSpPr>
        <p:spPr/>
        <p:txBody>
          <a:bodyPr/>
          <a:lstStyle/>
          <a:p>
            <a:fld id="{3B4CA5E1-72A4-4B86-A970-D8D585746298}" type="slidenum">
              <a:rPr lang="en-US" smtClean="0"/>
              <a:t>10</a:t>
            </a:fld>
            <a:endParaRPr lang="en-US"/>
          </a:p>
        </p:txBody>
      </p:sp>
    </p:spTree>
    <p:extLst>
      <p:ext uri="{BB962C8B-B14F-4D97-AF65-F5344CB8AC3E}">
        <p14:creationId xmlns:p14="http://schemas.microsoft.com/office/powerpoint/2010/main" val="1558259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Now</a:t>
            </a:r>
            <a:r>
              <a:rPr lang="en-US" altLang="zh-CN" baseline="0" dirty="0" smtClean="0"/>
              <a:t> l</a:t>
            </a:r>
            <a:r>
              <a:rPr lang="en-US" altLang="zh-CN" dirty="0" smtClean="0"/>
              <a:t>et’s take</a:t>
            </a:r>
            <a:r>
              <a:rPr lang="en-US" altLang="zh-CN" baseline="0" dirty="0" smtClean="0"/>
              <a:t> a look at the evaluation of NOx. As you can see, with 50% reduction of NOx, two peaks of the model bias during the rush-hour decreased significantly. Simulated NOx concentration was about ~1 ppb lower than observation</a:t>
            </a:r>
            <a:endParaRPr lang="zh-CN" altLang="en-US" dirty="0"/>
          </a:p>
        </p:txBody>
      </p:sp>
      <p:sp>
        <p:nvSpPr>
          <p:cNvPr id="4" name="灯片编号占位符 3"/>
          <p:cNvSpPr>
            <a:spLocks noGrp="1"/>
          </p:cNvSpPr>
          <p:nvPr>
            <p:ph type="sldNum" sz="quarter" idx="10"/>
          </p:nvPr>
        </p:nvSpPr>
        <p:spPr/>
        <p:txBody>
          <a:bodyPr/>
          <a:lstStyle/>
          <a:p>
            <a:fld id="{3B4CA5E1-72A4-4B86-A970-D8D585746298}" type="slidenum">
              <a:rPr lang="en-US" smtClean="0"/>
              <a:t>11</a:t>
            </a:fld>
            <a:endParaRPr lang="en-US"/>
          </a:p>
        </p:txBody>
      </p:sp>
    </p:spTree>
    <p:extLst>
      <p:ext uri="{BB962C8B-B14F-4D97-AF65-F5344CB8AC3E}">
        <p14:creationId xmlns:p14="http://schemas.microsoft.com/office/powerpoint/2010/main" val="2240112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Using</a:t>
            </a:r>
            <a:r>
              <a:rPr lang="en-US" altLang="zh-CN" baseline="0" dirty="0" smtClean="0"/>
              <a:t> CB6, CMAQ simulated lower MDA8 O3, compared to the baseline, which used CB05. The difference can reach 4 ppb over southern Lake Michigan. </a:t>
            </a:r>
          </a:p>
          <a:p>
            <a:r>
              <a:rPr lang="en-US" altLang="zh-CN" baseline="0" dirty="0" smtClean="0"/>
              <a:t>Compared with observation, MDA8 O3 was overestimated in some locations, for example, along the coast. In these locations, CB6 will be better than CB05 in O3 simulation. Similar to the baseline, MDA8 O3 larger than 60 ppb was underestimated generally, and the negative biases became larger with CB6.</a:t>
            </a:r>
          </a:p>
          <a:p>
            <a:endParaRPr lang="en-US" altLang="zh-CN" baseline="0" dirty="0" smtClean="0"/>
          </a:p>
          <a:p>
            <a:r>
              <a:rPr lang="en-US" altLang="zh-CN" baseline="0" dirty="0" smtClean="0"/>
              <a:t>When we examined the diurnal pattern of mean bias, we found that the mean bias of cb6 is close to that using cb05.</a:t>
            </a:r>
          </a:p>
          <a:p>
            <a:endParaRPr lang="en-US" altLang="zh-CN" baseline="0" dirty="0" smtClean="0"/>
          </a:p>
          <a:p>
            <a:r>
              <a:rPr lang="en-US" altLang="zh-CN" baseline="0" dirty="0" smtClean="0"/>
              <a:t>monthly mean was </a:t>
            </a:r>
            <a:r>
              <a:rPr lang="en-US" altLang="zh-CN" baseline="0" dirty="0" err="1" smtClean="0"/>
              <a:t>caculated</a:t>
            </a:r>
            <a:r>
              <a:rPr lang="en-US" altLang="zh-CN" baseline="0" dirty="0" smtClean="0"/>
              <a:t>, as shown in the table, cb6 produced 1ppb lower MDA8 O3 than CB05, along with approximately 2ppb lower of MDA8 O3 larger than 60 ppb. However, switching to cb6 will not have large effect on simulated NOx concentration.</a:t>
            </a:r>
            <a:endParaRPr lang="zh-CN" altLang="en-US" dirty="0"/>
          </a:p>
        </p:txBody>
      </p:sp>
      <p:sp>
        <p:nvSpPr>
          <p:cNvPr id="4" name="灯片编号占位符 3"/>
          <p:cNvSpPr>
            <a:spLocks noGrp="1"/>
          </p:cNvSpPr>
          <p:nvPr>
            <p:ph type="sldNum" sz="quarter" idx="10"/>
          </p:nvPr>
        </p:nvSpPr>
        <p:spPr/>
        <p:txBody>
          <a:bodyPr/>
          <a:lstStyle/>
          <a:p>
            <a:fld id="{3B4CA5E1-72A4-4B86-A970-D8D585746298}" type="slidenum">
              <a:rPr lang="en-US" smtClean="0"/>
              <a:t>12</a:t>
            </a:fld>
            <a:endParaRPr lang="en-US"/>
          </a:p>
        </p:txBody>
      </p:sp>
    </p:spTree>
    <p:extLst>
      <p:ext uri="{BB962C8B-B14F-4D97-AF65-F5344CB8AC3E}">
        <p14:creationId xmlns:p14="http://schemas.microsoft.com/office/powerpoint/2010/main" val="2618195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Finally, I will summarize</a:t>
            </a:r>
            <a:r>
              <a:rPr lang="en-US" altLang="zh-CN" baseline="0" dirty="0" smtClean="0"/>
              <a:t> </a:t>
            </a:r>
            <a:r>
              <a:rPr lang="en-US" altLang="zh-CN" dirty="0" smtClean="0"/>
              <a:t>our</a:t>
            </a:r>
            <a:r>
              <a:rPr lang="en-US" altLang="zh-CN" baseline="0" dirty="0" smtClean="0"/>
              <a:t> findings in the current work with this table. The baseline simulated higher MDA8 O3 than observation, ~10% in the coastal and 5% inland farther, </a:t>
            </a:r>
            <a:r>
              <a:rPr lang="en-US" altLang="zh-CN" baseline="0" dirty="0" err="1" smtClean="0"/>
              <a:t>parcticularly</a:t>
            </a:r>
            <a:r>
              <a:rPr lang="en-US" altLang="zh-CN" baseline="0" dirty="0" smtClean="0"/>
              <a:t> after midnight and in the afternoon. Either reduction of NOx emissions or using CB6 can produce lower MDA8 O3, compared to the baseline, and the high biases near the lake significantly decreased.</a:t>
            </a:r>
          </a:p>
          <a:p>
            <a:r>
              <a:rPr lang="en-US" altLang="zh-CN" baseline="0" dirty="0" smtClean="0"/>
              <a:t>MDA8 O3 larger than 60ppb was biased low, the positive biases became larger with changed NOx emission or CB6.</a:t>
            </a:r>
          </a:p>
          <a:p>
            <a:r>
              <a:rPr lang="en-US" altLang="zh-CN" baseline="0" dirty="0" smtClean="0"/>
              <a:t>Nox concentration was biased high by 15-20%, especially over the rush hour. It was biased low when the emissions were cut, cb6 had minor difference with cb05.</a:t>
            </a:r>
          </a:p>
          <a:p>
            <a:endParaRPr lang="zh-CN" altLang="en-US" dirty="0"/>
          </a:p>
        </p:txBody>
      </p:sp>
      <p:sp>
        <p:nvSpPr>
          <p:cNvPr id="4" name="灯片编号占位符 3"/>
          <p:cNvSpPr>
            <a:spLocks noGrp="1"/>
          </p:cNvSpPr>
          <p:nvPr>
            <p:ph type="sldNum" sz="quarter" idx="10"/>
          </p:nvPr>
        </p:nvSpPr>
        <p:spPr/>
        <p:txBody>
          <a:bodyPr/>
          <a:lstStyle/>
          <a:p>
            <a:fld id="{3B4CA5E1-72A4-4B86-A970-D8D585746298}" type="slidenum">
              <a:rPr lang="en-US" smtClean="0"/>
              <a:t>13</a:t>
            </a:fld>
            <a:endParaRPr lang="en-US"/>
          </a:p>
        </p:txBody>
      </p:sp>
    </p:spTree>
    <p:extLst>
      <p:ext uri="{BB962C8B-B14F-4D97-AF65-F5344CB8AC3E}">
        <p14:creationId xmlns:p14="http://schemas.microsoft.com/office/powerpoint/2010/main" val="3354132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outline of my talk.</a:t>
            </a:r>
          </a:p>
          <a:p>
            <a:r>
              <a:rPr lang="en-US" dirty="0" smtClean="0"/>
              <a:t>After</a:t>
            </a:r>
            <a:r>
              <a:rPr lang="en-US" baseline="0" dirty="0" smtClean="0"/>
              <a:t> a brief introduction of background and model configurations, I will present baseline evaluations. </a:t>
            </a:r>
          </a:p>
          <a:p>
            <a:r>
              <a:rPr lang="en-US" dirty="0" smtClean="0"/>
              <a:t>The</a:t>
            </a:r>
            <a:r>
              <a:rPr lang="en-US" baseline="0" dirty="0" smtClean="0"/>
              <a:t> evaluation shows CMAQ overestimated O3 and NOx, so we did several tests with changed emissions, chemistry and dry deposition of ozone. </a:t>
            </a:r>
          </a:p>
          <a:p>
            <a:r>
              <a:rPr lang="en-US" baseline="0" dirty="0" smtClean="0"/>
              <a:t>Using MEGAN instead of BEIS, or increasing dry deposition of O3 over fresh water even by a factor 10 will not improve model performance, so I will not talk about that.</a:t>
            </a:r>
          </a:p>
          <a:p>
            <a:endParaRPr lang="en-US" baseline="0" dirty="0" smtClean="0"/>
          </a:p>
          <a:p>
            <a:r>
              <a:rPr lang="en-US" baseline="0" dirty="0" smtClean="0"/>
              <a:t>This presentation focuses on the test with 50% reduction of NOx from mobile sources and the other test using CB6 instead of CB05.</a:t>
            </a:r>
          </a:p>
          <a:p>
            <a:endParaRPr lang="en-US" dirty="0"/>
          </a:p>
        </p:txBody>
      </p:sp>
      <p:sp>
        <p:nvSpPr>
          <p:cNvPr id="4" name="Slide Number Placeholder 3"/>
          <p:cNvSpPr>
            <a:spLocks noGrp="1"/>
          </p:cNvSpPr>
          <p:nvPr>
            <p:ph type="sldNum" sz="quarter" idx="10"/>
          </p:nvPr>
        </p:nvSpPr>
        <p:spPr/>
        <p:txBody>
          <a:bodyPr/>
          <a:lstStyle/>
          <a:p>
            <a:fld id="{3B4CA5E1-72A4-4B86-A970-D8D585746298}" type="slidenum">
              <a:rPr lang="en-US" smtClean="0"/>
              <a:t>2</a:t>
            </a:fld>
            <a:endParaRPr lang="en-US"/>
          </a:p>
        </p:txBody>
      </p:sp>
    </p:spTree>
    <p:extLst>
      <p:ext uri="{BB962C8B-B14F-4D97-AF65-F5344CB8AC3E}">
        <p14:creationId xmlns:p14="http://schemas.microsoft.com/office/powerpoint/2010/main" val="1812763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Non-attainment</a:t>
            </a:r>
            <a:r>
              <a:rPr lang="en-US" baseline="0" dirty="0" smtClean="0"/>
              <a:t> of O3 is still of concern in the Great Lakes Region.</a:t>
            </a:r>
          </a:p>
          <a:p>
            <a:r>
              <a:rPr lang="en-US" baseline="0" dirty="0" smtClean="0"/>
              <a:t>On the other hand, air quality mode</a:t>
            </a:r>
            <a:r>
              <a:rPr lang="en-US" altLang="zh-CN" baseline="0" dirty="0" smtClean="0"/>
              <a:t>l</a:t>
            </a:r>
            <a:r>
              <a:rPr lang="en-US" baseline="0" dirty="0" smtClean="0"/>
              <a:t> tends to overestimate O3 over water</a:t>
            </a:r>
          </a:p>
          <a:p>
            <a:r>
              <a:rPr lang="en-US" baseline="0" dirty="0" smtClean="0"/>
              <a:t>For example, this figure shows the differences between simulated O3 in a 48hr forecast and ferry observations. The maximum of high bias can reach about 17ppb over the lake.</a:t>
            </a:r>
          </a:p>
          <a:p>
            <a:r>
              <a:rPr lang="en-US" baseline="0" dirty="0" smtClean="0"/>
              <a:t>In this study, we were </a:t>
            </a:r>
            <a:r>
              <a:rPr lang="en-US" baseline="0" dirty="0" err="1" smtClean="0"/>
              <a:t>tying</a:t>
            </a:r>
            <a:r>
              <a:rPr lang="en-US" baseline="0" dirty="0" smtClean="0"/>
              <a:t> to figure out what factors could be responsible for such overestimation.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B4CA5E1-72A4-4B86-A970-D8D585746298}" type="slidenum">
              <a:rPr lang="en-US" smtClean="0"/>
              <a:t>3</a:t>
            </a:fld>
            <a:endParaRPr lang="en-US"/>
          </a:p>
        </p:txBody>
      </p:sp>
    </p:spTree>
    <p:extLst>
      <p:ext uri="{BB962C8B-B14F-4D97-AF65-F5344CB8AC3E}">
        <p14:creationId xmlns:p14="http://schemas.microsoft.com/office/powerpoint/2010/main" val="714985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600"/>
              </a:spcAft>
              <a:buFont typeface="Arial" panose="020B0604020202020204" pitchFamily="34" charset="0"/>
              <a:buNone/>
            </a:pPr>
            <a:r>
              <a:rPr lang="en-US" altLang="zh-CN" sz="2000" dirty="0" smtClean="0">
                <a:solidFill>
                  <a:schemeClr val="tx1"/>
                </a:solidFill>
              </a:rPr>
              <a:t>This</a:t>
            </a:r>
            <a:r>
              <a:rPr lang="en-US" altLang="zh-CN" sz="2000" baseline="0" dirty="0" smtClean="0">
                <a:solidFill>
                  <a:schemeClr val="tx1"/>
                </a:solidFill>
              </a:rPr>
              <a:t> slide shows WRF configurations</a:t>
            </a:r>
          </a:p>
          <a:p>
            <a:pPr marL="0" indent="0">
              <a:lnSpc>
                <a:spcPct val="100000"/>
              </a:lnSpc>
              <a:spcBef>
                <a:spcPts val="0"/>
              </a:spcBef>
              <a:spcAft>
                <a:spcPts val="600"/>
              </a:spcAft>
              <a:buFont typeface="Arial" panose="020B0604020202020204" pitchFamily="34" charset="0"/>
              <a:buNone/>
            </a:pPr>
            <a:r>
              <a:rPr lang="en-US" altLang="zh-CN" sz="2000" baseline="0" dirty="0" smtClean="0">
                <a:solidFill>
                  <a:schemeClr val="tx1"/>
                </a:solidFill>
              </a:rPr>
              <a:t>WRFv3.8.1 was used, and the simulation period went from Jun 15</a:t>
            </a:r>
            <a:r>
              <a:rPr lang="en-US" altLang="zh-CN" sz="2000" baseline="30000" dirty="0" smtClean="0">
                <a:solidFill>
                  <a:schemeClr val="tx1"/>
                </a:solidFill>
              </a:rPr>
              <a:t>th</a:t>
            </a:r>
            <a:r>
              <a:rPr lang="en-US" altLang="zh-CN" sz="2000" baseline="0" dirty="0" smtClean="0">
                <a:solidFill>
                  <a:schemeClr val="tx1"/>
                </a:solidFill>
              </a:rPr>
              <a:t> to Aug 1</a:t>
            </a:r>
            <a:r>
              <a:rPr lang="en-US" altLang="zh-CN" sz="2000" baseline="30000" dirty="0" smtClean="0">
                <a:solidFill>
                  <a:schemeClr val="tx1"/>
                </a:solidFill>
              </a:rPr>
              <a:t>st</a:t>
            </a:r>
            <a:r>
              <a:rPr lang="en-US" altLang="zh-CN" sz="2000" baseline="0" dirty="0" smtClean="0">
                <a:solidFill>
                  <a:schemeClr val="tx1"/>
                </a:solidFill>
              </a:rPr>
              <a:t>, 2011.</a:t>
            </a:r>
          </a:p>
          <a:p>
            <a:pPr marL="0" indent="0">
              <a:lnSpc>
                <a:spcPct val="100000"/>
              </a:lnSpc>
              <a:spcBef>
                <a:spcPts val="0"/>
              </a:spcBef>
              <a:spcAft>
                <a:spcPts val="600"/>
              </a:spcAft>
              <a:buFont typeface="Arial" panose="020B0604020202020204" pitchFamily="34" charset="0"/>
              <a:buNone/>
            </a:pPr>
            <a:r>
              <a:rPr lang="en-US" altLang="zh-CN" sz="2000" baseline="0" dirty="0" smtClean="0">
                <a:solidFill>
                  <a:schemeClr val="tx1"/>
                </a:solidFill>
              </a:rPr>
              <a:t>One-way nested runs were conducted. The 12-km domain covers the entire continental US and the 4-km domain pays attention to the Great Lakes Region.</a:t>
            </a:r>
          </a:p>
          <a:p>
            <a:pPr marL="0" indent="0">
              <a:lnSpc>
                <a:spcPct val="100000"/>
              </a:lnSpc>
              <a:spcBef>
                <a:spcPts val="0"/>
              </a:spcBef>
              <a:spcAft>
                <a:spcPts val="600"/>
              </a:spcAft>
              <a:buFont typeface="Arial" panose="020B0604020202020204" pitchFamily="34" charset="0"/>
              <a:buNone/>
            </a:pPr>
            <a:r>
              <a:rPr lang="en-US" altLang="zh-CN" sz="2000" baseline="0" dirty="0" smtClean="0">
                <a:solidFill>
                  <a:schemeClr val="tx1"/>
                </a:solidFill>
              </a:rPr>
              <a:t>The table on the right hand shows the major options, for instance, grid nudging above the PBL was applied in the 12-km simulation only, and we didn’t use surface nudging.</a:t>
            </a:r>
          </a:p>
          <a:p>
            <a:pPr marL="0" indent="0">
              <a:lnSpc>
                <a:spcPct val="100000"/>
              </a:lnSpc>
              <a:spcBef>
                <a:spcPts val="0"/>
              </a:spcBef>
              <a:spcAft>
                <a:spcPts val="600"/>
              </a:spcAft>
              <a:buFont typeface="Arial" panose="020B0604020202020204" pitchFamily="34" charset="0"/>
              <a:buNone/>
            </a:pPr>
            <a:endParaRPr lang="en-US" altLang="zh-CN" sz="2000" baseline="0" dirty="0" smtClean="0">
              <a:solidFill>
                <a:schemeClr val="tx1"/>
              </a:solidFill>
            </a:endParaRPr>
          </a:p>
          <a:p>
            <a:pPr marL="0" indent="0">
              <a:lnSpc>
                <a:spcPct val="100000"/>
              </a:lnSpc>
              <a:spcBef>
                <a:spcPts val="0"/>
              </a:spcBef>
              <a:spcAft>
                <a:spcPts val="600"/>
              </a:spcAft>
              <a:buFont typeface="Arial" panose="020B0604020202020204" pitchFamily="34" charset="0"/>
              <a:buNone/>
            </a:pPr>
            <a:endParaRPr lang="en-US" altLang="zh-CN" sz="1600" dirty="0" smtClean="0">
              <a:solidFill>
                <a:schemeClr val="accent5">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3B4CA5E1-72A4-4B86-A970-D8D585746298}" type="slidenum">
              <a:rPr lang="en-US" smtClean="0"/>
              <a:t>4</a:t>
            </a:fld>
            <a:endParaRPr lang="en-US"/>
          </a:p>
        </p:txBody>
      </p:sp>
    </p:spTree>
    <p:extLst>
      <p:ext uri="{BB962C8B-B14F-4D97-AF65-F5344CB8AC3E}">
        <p14:creationId xmlns:p14="http://schemas.microsoft.com/office/powerpoint/2010/main" val="188633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slide shows the configuration</a:t>
            </a:r>
            <a:r>
              <a:rPr lang="en-US" baseline="0" dirty="0" smtClean="0"/>
              <a:t>s in CMAQ.</a:t>
            </a:r>
          </a:p>
          <a:p>
            <a:r>
              <a:rPr lang="en-US" baseline="0" dirty="0" smtClean="0"/>
              <a:t>CMAQ version 5.1 was applied. The horizontal grids were similar to that in WRF. There were 35 grids in vertical direction.</a:t>
            </a:r>
          </a:p>
          <a:p>
            <a:r>
              <a:rPr lang="en-US" baseline="0" dirty="0" smtClean="0"/>
              <a:t>CB05 was applied. The anthropogenic emissions were obtained from 2011 NEI. One should note that plume rise of point sources and biogenic emissions were calculated in-line in CMAQ. </a:t>
            </a:r>
          </a:p>
          <a:p>
            <a:r>
              <a:rPr lang="en-US" baseline="0" dirty="0" smtClean="0"/>
              <a:t>This table shows some other options.</a:t>
            </a:r>
          </a:p>
          <a:p>
            <a:r>
              <a:rPr lang="en-US" baseline="0" dirty="0" smtClean="0"/>
              <a:t>Next, let’s take a look at WRF performance.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905ECC4-5514-48B2-9434-BED01F28158C}" type="slidenum">
              <a:rPr lang="en-US" smtClean="0"/>
              <a:t>5</a:t>
            </a:fld>
            <a:endParaRPr lang="en-US"/>
          </a:p>
        </p:txBody>
      </p:sp>
    </p:spTree>
    <p:extLst>
      <p:ext uri="{BB962C8B-B14F-4D97-AF65-F5344CB8AC3E}">
        <p14:creationId xmlns:p14="http://schemas.microsoft.com/office/powerpoint/2010/main" val="918985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When</a:t>
            </a:r>
            <a:r>
              <a:rPr lang="en-US" altLang="zh-CN" baseline="0" dirty="0" smtClean="0"/>
              <a:t> we did model evaluation, the observational sites were grouped into three categories, i.e. inland sites, sites in buffer area and coastal sites, based on the distance from the shoreline.</a:t>
            </a:r>
            <a:endParaRPr lang="en-US" altLang="zh-CN" dirty="0" smtClean="0"/>
          </a:p>
          <a:p>
            <a:r>
              <a:rPr lang="en-US" altLang="zh-CN" dirty="0" smtClean="0"/>
              <a:t>WRF was able to reproduce surface</a:t>
            </a:r>
            <a:r>
              <a:rPr lang="en-US" altLang="zh-CN" baseline="0" dirty="0" smtClean="0"/>
              <a:t> temperature and humidity successfully. I didn’t show the results here.</a:t>
            </a:r>
          </a:p>
          <a:p>
            <a:r>
              <a:rPr lang="en-US" altLang="zh-CN" baseline="0" dirty="0" smtClean="0"/>
              <a:t>As you can see in the figure, there were model-observation gaps in wind speed, regardless of the resolution, or the site categories. </a:t>
            </a:r>
          </a:p>
          <a:p>
            <a:r>
              <a:rPr lang="en-US" altLang="zh-CN" baseline="0" dirty="0" smtClean="0"/>
              <a:t>High biases occurred during the nighttime and in the early morning, when wind speed is low.</a:t>
            </a:r>
          </a:p>
          <a:p>
            <a:r>
              <a:rPr lang="en-US" altLang="zh-CN" baseline="0" dirty="0" smtClean="0"/>
              <a:t>Let’s go to the evaluation of CMAQ baseline simulation.</a:t>
            </a:r>
          </a:p>
          <a:p>
            <a:endParaRPr lang="en-US" altLang="zh-CN" baseline="0" dirty="0" smtClean="0"/>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fld id="{3B4CA5E1-72A4-4B86-A970-D8D585746298}" type="slidenum">
              <a:rPr lang="en-US" smtClean="0"/>
              <a:t>6</a:t>
            </a:fld>
            <a:endParaRPr lang="en-US"/>
          </a:p>
        </p:txBody>
      </p:sp>
    </p:spTree>
    <p:extLst>
      <p:ext uri="{BB962C8B-B14F-4D97-AF65-F5344CB8AC3E}">
        <p14:creationId xmlns:p14="http://schemas.microsoft.com/office/powerpoint/2010/main" val="3529778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a:t>
            </a:r>
            <a:r>
              <a:rPr lang="en-US" altLang="zh-CN" baseline="0" dirty="0" smtClean="0"/>
              <a:t> figure in the top right corner shows monthly mean of simulated daily maximum 8 hour average O3. I will refer to it as MDA8 O3. We can see elevated O3 over the lake.</a:t>
            </a:r>
          </a:p>
          <a:p>
            <a:r>
              <a:rPr lang="en-US" altLang="zh-CN" baseline="0" dirty="0" smtClean="0"/>
              <a:t>The top row of the figures show mean biases for MDA8 O3 in 12-km and 4-km simulation, and the differences in absolute mean biases </a:t>
            </a:r>
            <a:r>
              <a:rPr lang="en-US" altLang="zh-CN" baseline="0" dirty="0" smtClean="0"/>
              <a:t>between </a:t>
            </a:r>
            <a:r>
              <a:rPr lang="en-US" altLang="zh-CN" baseline="0" dirty="0" smtClean="0"/>
              <a:t>the two cases. The negative values, shown in blue, mean 4-km is better. The red mean 4-km is worse than 12-km.</a:t>
            </a:r>
          </a:p>
          <a:p>
            <a:r>
              <a:rPr lang="en-US" altLang="zh-CN" baseline="0" dirty="0" smtClean="0"/>
              <a:t>Likewise, the bottom row shows the evaluation of MDA8 O3 larger than 60 ppb.</a:t>
            </a:r>
          </a:p>
          <a:p>
            <a:endParaRPr lang="en-US" altLang="zh-CN" baseline="0" dirty="0" smtClean="0"/>
          </a:p>
          <a:p>
            <a:r>
              <a:rPr lang="en-US" altLang="zh-CN" baseline="0" dirty="0" smtClean="0"/>
              <a:t>CMAQ tended to overestimate MDA8 O3, particularly along the coast. The maximum of the bias reached 10 ppb or higher.</a:t>
            </a:r>
          </a:p>
          <a:p>
            <a:r>
              <a:rPr lang="en-US" altLang="zh-CN" baseline="0" dirty="0" smtClean="0"/>
              <a:t>MDA8 O3 larger than 60ppb was underestimated at most sites except coastal area.</a:t>
            </a:r>
          </a:p>
          <a:p>
            <a:endParaRPr lang="en-US" altLang="zh-CN" baseline="0" dirty="0" smtClean="0"/>
          </a:p>
          <a:p>
            <a:r>
              <a:rPr lang="en-US" altLang="zh-CN" baseline="0" dirty="0" smtClean="0"/>
              <a:t>Comparing the simulations at different resolutions, it was found that CMAQ performed better on MDA8 O3 at 4-km resolution. For MDA8 O3 larger than 60ppb, 4-km was better in the coastal area.</a:t>
            </a:r>
          </a:p>
          <a:p>
            <a:endParaRPr lang="en-US" altLang="zh-CN" baseline="0" dirty="0" smtClean="0"/>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fld id="{3B4CA5E1-72A4-4B86-A970-D8D585746298}" type="slidenum">
              <a:rPr lang="en-US" smtClean="0"/>
              <a:t>7</a:t>
            </a:fld>
            <a:endParaRPr lang="en-US"/>
          </a:p>
        </p:txBody>
      </p:sp>
    </p:spTree>
    <p:extLst>
      <p:ext uri="{BB962C8B-B14F-4D97-AF65-F5344CB8AC3E}">
        <p14:creationId xmlns:p14="http://schemas.microsoft.com/office/powerpoint/2010/main" val="3729971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a:t>
            </a:r>
            <a:r>
              <a:rPr lang="en-US" altLang="zh-CN" baseline="0" dirty="0" smtClean="0"/>
              <a:t> table shows monthly average. In 4-km simulation, the simulated MDA8 O3 was about 5 and 2ppb higher than observations in coastal and inland area, respectively. For MDA8 O3 larger than 60 ppb, the simulation was about 2 and 3 ppb lower.</a:t>
            </a:r>
          </a:p>
          <a:p>
            <a:endParaRPr lang="en-US" altLang="zh-CN" baseline="0" dirty="0" smtClean="0"/>
          </a:p>
          <a:p>
            <a:r>
              <a:rPr lang="en-US" altLang="zh-CN" baseline="0" dirty="0" smtClean="0"/>
              <a:t>When we look at the diurnal pattern, we can see that the positive bias was highest around noon at coastal sites.</a:t>
            </a:r>
          </a:p>
          <a:p>
            <a:r>
              <a:rPr lang="en-US" altLang="zh-CN" baseline="0" dirty="0" smtClean="0"/>
              <a:t>In inland area, the positive bias was higher at night and in the morning.</a:t>
            </a:r>
            <a:endParaRPr lang="zh-CN" altLang="en-US" dirty="0"/>
          </a:p>
        </p:txBody>
      </p:sp>
      <p:sp>
        <p:nvSpPr>
          <p:cNvPr id="4" name="灯片编号占位符 3"/>
          <p:cNvSpPr>
            <a:spLocks noGrp="1"/>
          </p:cNvSpPr>
          <p:nvPr>
            <p:ph type="sldNum" sz="quarter" idx="10"/>
          </p:nvPr>
        </p:nvSpPr>
        <p:spPr/>
        <p:txBody>
          <a:bodyPr/>
          <a:lstStyle/>
          <a:p>
            <a:fld id="{3B4CA5E1-72A4-4B86-A970-D8D585746298}" type="slidenum">
              <a:rPr lang="en-US" smtClean="0"/>
              <a:t>8</a:t>
            </a:fld>
            <a:endParaRPr lang="en-US"/>
          </a:p>
        </p:txBody>
      </p:sp>
    </p:spTree>
    <p:extLst>
      <p:ext uri="{BB962C8B-B14F-4D97-AF65-F5344CB8AC3E}">
        <p14:creationId xmlns:p14="http://schemas.microsoft.com/office/powerpoint/2010/main" val="1866583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simulated NOx</a:t>
            </a:r>
            <a:r>
              <a:rPr lang="en-US" altLang="zh-CN" baseline="0" dirty="0" smtClean="0"/>
              <a:t> shows high mixing ratio in urban areas. Compared to the observations, simulated NOx was about 2 ppb higher based on </a:t>
            </a:r>
            <a:r>
              <a:rPr lang="en-US" altLang="zh-CN" baseline="0" dirty="0" err="1" smtClean="0"/>
              <a:t>montly</a:t>
            </a:r>
            <a:r>
              <a:rPr lang="en-US" altLang="zh-CN" baseline="0" dirty="0" smtClean="0"/>
              <a:t> average. </a:t>
            </a:r>
          </a:p>
          <a:p>
            <a:r>
              <a:rPr lang="en-US" altLang="zh-CN" baseline="0" dirty="0" smtClean="0"/>
              <a:t>Simulated NOx reached maximum at 5 a.m. and 8 p.m. due to rush-hour traffic. The high </a:t>
            </a:r>
            <a:r>
              <a:rPr lang="en-US" altLang="zh-CN" baseline="0" dirty="0" err="1" smtClean="0"/>
              <a:t>biaes</a:t>
            </a:r>
            <a:r>
              <a:rPr lang="en-US" altLang="zh-CN" baseline="0" dirty="0" smtClean="0"/>
              <a:t> also peaked over rush-hour, which could be an evidence that NOx </a:t>
            </a:r>
            <a:r>
              <a:rPr lang="en-US" altLang="zh-CN" baseline="0" dirty="0" err="1" smtClean="0"/>
              <a:t>emisions</a:t>
            </a:r>
            <a:r>
              <a:rPr lang="en-US" altLang="zh-CN" baseline="0" dirty="0" smtClean="0"/>
              <a:t> from mobile sources was overestimated. If this was true, how will it affect O3 simulation?</a:t>
            </a:r>
          </a:p>
          <a:p>
            <a:r>
              <a:rPr lang="en-US" altLang="zh-CN" baseline="0" dirty="0" smtClean="0"/>
              <a:t>So we did a test with 50% reduction in Nox emissions from mobile sources. I will show the result next.</a:t>
            </a:r>
            <a:endParaRPr lang="zh-CN" altLang="en-US" dirty="0"/>
          </a:p>
        </p:txBody>
      </p:sp>
      <p:sp>
        <p:nvSpPr>
          <p:cNvPr id="4" name="灯片编号占位符 3"/>
          <p:cNvSpPr>
            <a:spLocks noGrp="1"/>
          </p:cNvSpPr>
          <p:nvPr>
            <p:ph type="sldNum" sz="quarter" idx="10"/>
          </p:nvPr>
        </p:nvSpPr>
        <p:spPr/>
        <p:txBody>
          <a:bodyPr/>
          <a:lstStyle/>
          <a:p>
            <a:fld id="{3B4CA5E1-72A4-4B86-A970-D8D585746298}" type="slidenum">
              <a:rPr lang="en-US" smtClean="0"/>
              <a:t>9</a:t>
            </a:fld>
            <a:endParaRPr lang="en-US"/>
          </a:p>
        </p:txBody>
      </p:sp>
    </p:spTree>
    <p:extLst>
      <p:ext uri="{BB962C8B-B14F-4D97-AF65-F5344CB8AC3E}">
        <p14:creationId xmlns:p14="http://schemas.microsoft.com/office/powerpoint/2010/main" val="2560863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400">
                <a:solidFill>
                  <a:schemeClr val="tx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0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sz="1100">
                <a:latin typeface="Arial" panose="020B0604020202020204" pitchFamily="34" charset="0"/>
                <a:cs typeface="Arial" panose="020B0604020202020204" pitchFamily="34" charset="0"/>
              </a:defRPr>
            </a:lvl1pPr>
          </a:lstStyle>
          <a:p>
            <a:fld id="{3360FC28-4142-4B9C-A8D1-B474C5C2D11A}" type="datetime1">
              <a:rPr lang="en-US" altLang="zh-CN" smtClean="0"/>
              <a:t>10/25/2017</a:t>
            </a:fld>
            <a:endParaRPr lang="en-US"/>
          </a:p>
        </p:txBody>
      </p:sp>
      <p:sp>
        <p:nvSpPr>
          <p:cNvPr id="5" name="Footer Placeholder 4"/>
          <p:cNvSpPr>
            <a:spLocks noGrp="1"/>
          </p:cNvSpPr>
          <p:nvPr>
            <p:ph type="ftr" sz="quarter" idx="11"/>
          </p:nvPr>
        </p:nvSpPr>
        <p:spPr/>
        <p:txBody>
          <a:bodyPr/>
          <a:lstStyle>
            <a:lvl1pPr>
              <a:defRPr sz="1100">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sz="1100">
                <a:latin typeface="Arial" panose="020B0604020202020204" pitchFamily="34" charset="0"/>
                <a:cs typeface="Arial" panose="020B0604020202020204" pitchFamily="34" charset="0"/>
              </a:defRPr>
            </a:lvl1pPr>
          </a:lstStyle>
          <a:p>
            <a:fld id="{F5C71696-FDC2-4DB8-8B3C-48C49F112D6B}" type="slidenum">
              <a:rPr lang="en-US" smtClean="0"/>
              <a:pPr/>
              <a:t>‹#›</a:t>
            </a:fld>
            <a:endParaRPr lang="en-US"/>
          </a:p>
        </p:txBody>
      </p:sp>
    </p:spTree>
    <p:extLst>
      <p:ext uri="{BB962C8B-B14F-4D97-AF65-F5344CB8AC3E}">
        <p14:creationId xmlns:p14="http://schemas.microsoft.com/office/powerpoint/2010/main" val="235297323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12F697-585E-4D28-9303-73C05788AD16}" type="datetime1">
              <a:rPr lang="en-US" altLang="zh-CN"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71696-FDC2-4DB8-8B3C-48C49F112D6B}" type="slidenum">
              <a:rPr lang="en-US" smtClean="0"/>
              <a:t>‹#›</a:t>
            </a:fld>
            <a:endParaRPr lang="en-US"/>
          </a:p>
        </p:txBody>
      </p:sp>
    </p:spTree>
    <p:extLst>
      <p:ext uri="{BB962C8B-B14F-4D97-AF65-F5344CB8AC3E}">
        <p14:creationId xmlns:p14="http://schemas.microsoft.com/office/powerpoint/2010/main" val="1918451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7BBE95-386B-40DB-899B-2718EC0FCF26}" type="datetime1">
              <a:rPr lang="en-US" altLang="zh-CN"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71696-FDC2-4DB8-8B3C-48C49F112D6B}" type="slidenum">
              <a:rPr lang="en-US" smtClean="0"/>
              <a:t>‹#›</a:t>
            </a:fld>
            <a:endParaRPr lang="en-US"/>
          </a:p>
        </p:txBody>
      </p:sp>
    </p:spTree>
    <p:extLst>
      <p:ext uri="{BB962C8B-B14F-4D97-AF65-F5344CB8AC3E}">
        <p14:creationId xmlns:p14="http://schemas.microsoft.com/office/powerpoint/2010/main" val="805685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01600" y="6643688"/>
            <a:ext cx="4064000" cy="214312"/>
          </a:xfrm>
          <a:prstGeom prst="rect">
            <a:avLst/>
          </a:prstGeom>
          <a:noFill/>
          <a:ln w="9525">
            <a:noFill/>
            <a:miter lim="800000"/>
            <a:headEnd/>
            <a:tailEnd/>
          </a:ln>
          <a:effectLst/>
        </p:spPr>
        <p:txBody>
          <a:bodyPr>
            <a:spAutoFit/>
          </a:bodyPr>
          <a:lstStyle/>
          <a:p>
            <a:pPr eaLnBrk="0" hangingPunct="0">
              <a:spcBef>
                <a:spcPct val="50000"/>
              </a:spcBef>
              <a:defRPr/>
            </a:pPr>
            <a:r>
              <a:rPr lang="en-US" sz="800">
                <a:solidFill>
                  <a:srgbClr val="FFFFFF"/>
                </a:solidFill>
                <a:cs typeface="Arial" panose="020B0604020202020204" pitchFamily="34" charset="0"/>
              </a:rPr>
              <a:t>Template</a:t>
            </a:r>
          </a:p>
        </p:txBody>
      </p:sp>
      <p:sp>
        <p:nvSpPr>
          <p:cNvPr id="5" name="Text Box 5"/>
          <p:cNvSpPr txBox="1">
            <a:spLocks noChangeArrowheads="1"/>
          </p:cNvSpPr>
          <p:nvPr/>
        </p:nvSpPr>
        <p:spPr bwMode="auto">
          <a:xfrm>
            <a:off x="101600" y="6643688"/>
            <a:ext cx="4064000" cy="214312"/>
          </a:xfrm>
          <a:prstGeom prst="rect">
            <a:avLst/>
          </a:prstGeom>
          <a:noFill/>
          <a:ln w="9525">
            <a:noFill/>
            <a:miter lim="800000"/>
            <a:headEnd/>
            <a:tailEnd/>
          </a:ln>
          <a:effectLst/>
        </p:spPr>
        <p:txBody>
          <a:bodyPr>
            <a:spAutoFit/>
          </a:bodyPr>
          <a:lstStyle/>
          <a:p>
            <a:pPr eaLnBrk="0" hangingPunct="0">
              <a:spcBef>
                <a:spcPct val="50000"/>
              </a:spcBef>
              <a:defRPr/>
            </a:pPr>
            <a:r>
              <a:rPr lang="en-US" sz="800">
                <a:solidFill>
                  <a:srgbClr val="FFFFFF"/>
                </a:solidFill>
                <a:cs typeface="Arial" panose="020B0604020202020204" pitchFamily="34" charset="0"/>
              </a:rPr>
              <a:t>Template</a:t>
            </a:r>
          </a:p>
        </p:txBody>
      </p:sp>
      <p:pic>
        <p:nvPicPr>
          <p:cNvPr id="6" name="Picture 6" descr="Environlogo_PMS_548 nob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1685" y="6553201"/>
            <a:ext cx="18923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7"/>
          <p:cNvGrpSpPr>
            <a:grpSpLocks/>
          </p:cNvGrpSpPr>
          <p:nvPr/>
        </p:nvGrpSpPr>
        <p:grpSpPr bwMode="auto">
          <a:xfrm>
            <a:off x="681567" y="2182814"/>
            <a:ext cx="10763251" cy="1398587"/>
            <a:chOff x="811" y="1702"/>
            <a:chExt cx="3775" cy="654"/>
          </a:xfrm>
        </p:grpSpPr>
        <p:pic>
          <p:nvPicPr>
            <p:cNvPr id="8" name="Picture 8" descr="balloon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32" y="1702"/>
              <a:ext cx="654" cy="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oldHands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11" y="1702"/>
              <a:ext cx="654" cy="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GreenJar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371" y="1702"/>
              <a:ext cx="654" cy="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helix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91" y="1702"/>
              <a:ext cx="654" cy="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PurpleRain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51" y="1702"/>
              <a:ext cx="654" cy="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7283" name="Rectangle 3"/>
          <p:cNvSpPr>
            <a:spLocks noGrp="1" noChangeArrowheads="1"/>
          </p:cNvSpPr>
          <p:nvPr>
            <p:ph type="ctrTitle"/>
          </p:nvPr>
        </p:nvSpPr>
        <p:spPr>
          <a:xfrm>
            <a:off x="914400" y="381001"/>
            <a:ext cx="10363200" cy="1470025"/>
          </a:xfrm>
        </p:spPr>
        <p:txBody>
          <a:bodyPr tIns="45720" bIns="45720" anchor="ctr" anchorCtr="0"/>
          <a:lstStyle>
            <a:lvl1pPr>
              <a:defRPr sz="3800"/>
            </a:lvl1pPr>
          </a:lstStyle>
          <a:p>
            <a:r>
              <a:rPr lang="en-US"/>
              <a:t>Click to edit Master title style</a:t>
            </a:r>
          </a:p>
        </p:txBody>
      </p:sp>
      <p:sp>
        <p:nvSpPr>
          <p:cNvPr id="97284" name="Rectangle 4"/>
          <p:cNvSpPr>
            <a:spLocks noGrp="1" noChangeArrowheads="1"/>
          </p:cNvSpPr>
          <p:nvPr>
            <p:ph type="subTitle" idx="1"/>
          </p:nvPr>
        </p:nvSpPr>
        <p:spPr>
          <a:xfrm>
            <a:off x="1828800" y="3962400"/>
            <a:ext cx="8534400" cy="1752600"/>
          </a:xfrm>
        </p:spPr>
        <p:txBody>
          <a:bodyPr/>
          <a:lstStyle>
            <a:lvl1pPr marL="0" indent="0" algn="ctr">
              <a:buFontTx/>
              <a:buNone/>
              <a:defRPr sz="2800"/>
            </a:lvl1pPr>
          </a:lstStyle>
          <a:p>
            <a:r>
              <a:rPr lang="en-US"/>
              <a:t>Click to edit Master subtitle style</a:t>
            </a:r>
          </a:p>
        </p:txBody>
      </p:sp>
    </p:spTree>
    <p:extLst>
      <p:ext uri="{BB962C8B-B14F-4D97-AF65-F5344CB8AC3E}">
        <p14:creationId xmlns:p14="http://schemas.microsoft.com/office/powerpoint/2010/main" val="3014902003"/>
      </p:ext>
    </p:extLst>
  </p:cSld>
  <p:clrMapOvr>
    <a:masterClrMapping/>
  </p:clrMapOvr>
  <p:transition>
    <p:cut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E55149A6-39C5-47B5-87D3-F8DD269A69E9}" type="datetime1">
              <a:rPr lang="en-US" altLang="zh-CN" smtClean="0">
                <a:solidFill>
                  <a:srgbClr val="808080"/>
                </a:solidFill>
              </a:rPr>
              <a:t>10/25/2017</a:t>
            </a:fld>
            <a:endParaRPr lang="en-US">
              <a:solidFill>
                <a:srgbClr val="80808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808080"/>
              </a:solidFill>
            </a:endParaRPr>
          </a:p>
        </p:txBody>
      </p:sp>
      <p:sp>
        <p:nvSpPr>
          <p:cNvPr id="6" name="Rectangle 6"/>
          <p:cNvSpPr>
            <a:spLocks noGrp="1" noChangeArrowheads="1"/>
          </p:cNvSpPr>
          <p:nvPr>
            <p:ph type="sldNum" sz="quarter" idx="12"/>
          </p:nvPr>
        </p:nvSpPr>
        <p:spPr>
          <a:ln/>
        </p:spPr>
        <p:txBody>
          <a:bodyPr/>
          <a:lstStyle>
            <a:lvl1pPr>
              <a:defRPr/>
            </a:lvl1pPr>
          </a:lstStyle>
          <a:p>
            <a:fld id="{9A43A2CD-64B3-4123-ABF8-475252EAD2F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44902354"/>
      </p:ext>
    </p:extLst>
  </p:cSld>
  <p:clrMapOvr>
    <a:masterClrMapping/>
  </p:clrMapOvr>
  <p:transition>
    <p:cut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6970548-5571-4135-AFD5-B9E5278E329C}" type="datetime1">
              <a:rPr lang="en-US" altLang="zh-CN" smtClean="0">
                <a:solidFill>
                  <a:srgbClr val="808080"/>
                </a:solidFill>
              </a:rPr>
              <a:t>10/25/2017</a:t>
            </a:fld>
            <a:endParaRPr lang="en-US">
              <a:solidFill>
                <a:srgbClr val="80808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808080"/>
              </a:solidFill>
            </a:endParaRPr>
          </a:p>
        </p:txBody>
      </p:sp>
      <p:sp>
        <p:nvSpPr>
          <p:cNvPr id="6" name="Rectangle 6"/>
          <p:cNvSpPr>
            <a:spLocks noGrp="1" noChangeArrowheads="1"/>
          </p:cNvSpPr>
          <p:nvPr>
            <p:ph type="sldNum" sz="quarter" idx="12"/>
          </p:nvPr>
        </p:nvSpPr>
        <p:spPr>
          <a:ln/>
        </p:spPr>
        <p:txBody>
          <a:bodyPr/>
          <a:lstStyle>
            <a:lvl1pPr>
              <a:defRPr/>
            </a:lvl1pPr>
          </a:lstStyle>
          <a:p>
            <a:fld id="{3D4BDCEA-ADA1-4F8A-B7E7-0B2D177E55E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83253495"/>
      </p:ext>
    </p:extLst>
  </p:cSld>
  <p:clrMapOvr>
    <a:masterClrMapping/>
  </p:clrMapOvr>
  <p:transition>
    <p:cut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3200" y="1295400"/>
            <a:ext cx="5791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95400"/>
            <a:ext cx="5791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7BF42D3-52AE-4409-98F8-FE4970D9D114}" type="datetime1">
              <a:rPr lang="en-US" altLang="zh-CN" smtClean="0">
                <a:solidFill>
                  <a:srgbClr val="808080"/>
                </a:solidFill>
              </a:rPr>
              <a:t>10/25/2017</a:t>
            </a:fld>
            <a:endParaRPr lang="en-US">
              <a:solidFill>
                <a:srgbClr val="80808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808080"/>
              </a:solidFill>
            </a:endParaRPr>
          </a:p>
        </p:txBody>
      </p:sp>
      <p:sp>
        <p:nvSpPr>
          <p:cNvPr id="7" name="Rectangle 6"/>
          <p:cNvSpPr>
            <a:spLocks noGrp="1" noChangeArrowheads="1"/>
          </p:cNvSpPr>
          <p:nvPr>
            <p:ph type="sldNum" sz="quarter" idx="12"/>
          </p:nvPr>
        </p:nvSpPr>
        <p:spPr>
          <a:ln/>
        </p:spPr>
        <p:txBody>
          <a:bodyPr/>
          <a:lstStyle>
            <a:lvl1pPr>
              <a:defRPr/>
            </a:lvl1pPr>
          </a:lstStyle>
          <a:p>
            <a:fld id="{6E376BB6-69DD-48A0-90A7-566EB9E65B6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1110380"/>
      </p:ext>
    </p:extLst>
  </p:cSld>
  <p:clrMapOvr>
    <a:masterClrMapping/>
  </p:clrMapOvr>
  <p:transition>
    <p:cut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5A5C49E-C1E9-4FF1-9CC9-7CDD470E1B32}" type="datetime1">
              <a:rPr lang="en-US" altLang="zh-CN" smtClean="0">
                <a:solidFill>
                  <a:srgbClr val="808080"/>
                </a:solidFill>
              </a:rPr>
              <a:t>10/25/2017</a:t>
            </a:fld>
            <a:endParaRPr lang="en-US">
              <a:solidFill>
                <a:srgbClr val="80808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808080"/>
              </a:solidFill>
            </a:endParaRPr>
          </a:p>
        </p:txBody>
      </p:sp>
      <p:sp>
        <p:nvSpPr>
          <p:cNvPr id="9" name="Rectangle 6"/>
          <p:cNvSpPr>
            <a:spLocks noGrp="1" noChangeArrowheads="1"/>
          </p:cNvSpPr>
          <p:nvPr>
            <p:ph type="sldNum" sz="quarter" idx="12"/>
          </p:nvPr>
        </p:nvSpPr>
        <p:spPr>
          <a:ln/>
        </p:spPr>
        <p:txBody>
          <a:bodyPr/>
          <a:lstStyle>
            <a:lvl1pPr>
              <a:defRPr/>
            </a:lvl1pPr>
          </a:lstStyle>
          <a:p>
            <a:fld id="{DA287ADB-0072-4EB7-A36E-F8204E6635C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7492103"/>
      </p:ext>
    </p:extLst>
  </p:cSld>
  <p:clrMapOvr>
    <a:masterClrMapping/>
  </p:clrMapOvr>
  <p:transition>
    <p:cut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8C5DC1A4-FEE4-4FC5-BE1C-1632260DF3D2}" type="datetime1">
              <a:rPr lang="en-US" altLang="zh-CN" smtClean="0">
                <a:solidFill>
                  <a:srgbClr val="808080"/>
                </a:solidFill>
              </a:rPr>
              <a:t>10/25/2017</a:t>
            </a:fld>
            <a:endParaRPr lang="en-US">
              <a:solidFill>
                <a:srgbClr val="80808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808080"/>
              </a:solidFill>
            </a:endParaRPr>
          </a:p>
        </p:txBody>
      </p:sp>
      <p:sp>
        <p:nvSpPr>
          <p:cNvPr id="5" name="Rectangle 6"/>
          <p:cNvSpPr>
            <a:spLocks noGrp="1" noChangeArrowheads="1"/>
          </p:cNvSpPr>
          <p:nvPr>
            <p:ph type="sldNum" sz="quarter" idx="12"/>
          </p:nvPr>
        </p:nvSpPr>
        <p:spPr>
          <a:ln/>
        </p:spPr>
        <p:txBody>
          <a:bodyPr/>
          <a:lstStyle>
            <a:lvl1pPr>
              <a:defRPr/>
            </a:lvl1pPr>
          </a:lstStyle>
          <a:p>
            <a:fld id="{583D3D80-05EF-4721-ACF5-FC96A7C718B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3602452"/>
      </p:ext>
    </p:extLst>
  </p:cSld>
  <p:clrMapOvr>
    <a:masterClrMapping/>
  </p:clrMapOvr>
  <p:transition>
    <p:cut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E74D751-F9EF-4E74-B9B2-D72CA5A53986}" type="datetime1">
              <a:rPr lang="en-US" altLang="zh-CN" smtClean="0">
                <a:solidFill>
                  <a:srgbClr val="808080"/>
                </a:solidFill>
              </a:rPr>
              <a:t>10/25/2017</a:t>
            </a:fld>
            <a:endParaRPr lang="en-US">
              <a:solidFill>
                <a:srgbClr val="80808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808080"/>
              </a:solidFill>
            </a:endParaRPr>
          </a:p>
        </p:txBody>
      </p:sp>
      <p:sp>
        <p:nvSpPr>
          <p:cNvPr id="4" name="Rectangle 6"/>
          <p:cNvSpPr>
            <a:spLocks noGrp="1" noChangeArrowheads="1"/>
          </p:cNvSpPr>
          <p:nvPr>
            <p:ph type="sldNum" sz="quarter" idx="12"/>
          </p:nvPr>
        </p:nvSpPr>
        <p:spPr>
          <a:ln/>
        </p:spPr>
        <p:txBody>
          <a:bodyPr/>
          <a:lstStyle>
            <a:lvl1pPr>
              <a:defRPr/>
            </a:lvl1pPr>
          </a:lstStyle>
          <a:p>
            <a:fld id="{76D1AD5F-E77D-4C46-A554-23585B1E8C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3416310"/>
      </p:ext>
    </p:extLst>
  </p:cSld>
  <p:clrMapOvr>
    <a:masterClrMapping/>
  </p:clrMapOvr>
  <p:transition>
    <p:cut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28BC178-2626-44EE-99E0-F8C867B30626}" type="datetime1">
              <a:rPr lang="en-US" altLang="zh-CN" smtClean="0">
                <a:solidFill>
                  <a:srgbClr val="808080"/>
                </a:solidFill>
              </a:rPr>
              <a:t>10/25/2017</a:t>
            </a:fld>
            <a:endParaRPr lang="en-US">
              <a:solidFill>
                <a:srgbClr val="80808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808080"/>
              </a:solidFill>
            </a:endParaRPr>
          </a:p>
        </p:txBody>
      </p:sp>
      <p:sp>
        <p:nvSpPr>
          <p:cNvPr id="7" name="Rectangle 6"/>
          <p:cNvSpPr>
            <a:spLocks noGrp="1" noChangeArrowheads="1"/>
          </p:cNvSpPr>
          <p:nvPr>
            <p:ph type="sldNum" sz="quarter" idx="12"/>
          </p:nvPr>
        </p:nvSpPr>
        <p:spPr>
          <a:ln/>
        </p:spPr>
        <p:txBody>
          <a:bodyPr/>
          <a:lstStyle>
            <a:lvl1pPr>
              <a:defRPr/>
            </a:lvl1pPr>
          </a:lstStyle>
          <a:p>
            <a:fld id="{07C0E06E-36A3-4358-A931-A1259BB6E59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0418159"/>
      </p:ext>
    </p:extLst>
  </p:cSld>
  <p:clrMapOvr>
    <a:masterClrMapping/>
  </p:clrMapOvr>
  <p:transition>
    <p:cut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8680" y="357445"/>
            <a:ext cx="10515600" cy="731520"/>
          </a:xfrm>
        </p:spPr>
        <p:txBody>
          <a:bodyPr>
            <a:normAutofit/>
          </a:bodyPr>
          <a:lstStyle>
            <a:lvl1pPr>
              <a:defRPr sz="3200">
                <a:solidFill>
                  <a:schemeClr val="tx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184857"/>
            <a:ext cx="10515600" cy="4992106"/>
          </a:xfrm>
        </p:spPr>
        <p:txBody>
          <a:bodyPr>
            <a:normAutofit/>
          </a:bodyPr>
          <a:lstStyle>
            <a:lvl1pPr>
              <a:defRPr sz="2400" b="1">
                <a:latin typeface="Arial" panose="020B0604020202020204" pitchFamily="34" charset="0"/>
                <a:cs typeface="Arial" panose="020B0604020202020204" pitchFamily="34" charset="0"/>
              </a:defRPr>
            </a:lvl1pPr>
            <a:lvl2pPr>
              <a:defRPr sz="2000" b="0">
                <a:latin typeface="Arial" panose="020B0604020202020204" pitchFamily="34" charset="0"/>
                <a:cs typeface="Arial" panose="020B0604020202020204" pitchFamily="34" charset="0"/>
              </a:defRPr>
            </a:lvl2pPr>
            <a:lvl3pPr>
              <a:defRPr sz="1800" b="0">
                <a:latin typeface="Arial" panose="020B0604020202020204" pitchFamily="34" charset="0"/>
                <a:cs typeface="Arial" panose="020B0604020202020204" pitchFamily="34" charset="0"/>
              </a:defRPr>
            </a:lvl3pPr>
            <a:lvl4pPr>
              <a:defRPr sz="1600" b="0">
                <a:latin typeface="Arial" panose="020B0604020202020204" pitchFamily="34" charset="0"/>
                <a:cs typeface="Arial" panose="020B0604020202020204" pitchFamily="34" charset="0"/>
              </a:defRPr>
            </a:lvl4pPr>
            <a:lvl5pPr>
              <a:defRPr sz="1600" b="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47BF61-AF17-4E05-B067-3A39E8F6C5A8}" type="datetime1">
              <a:rPr lang="en-US" altLang="zh-CN"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5C71696-FDC2-4DB8-8B3C-48C49F112D6B}" type="slidenum">
              <a:rPr lang="en-US" smtClean="0"/>
              <a:pPr/>
              <a:t>‹#›</a:t>
            </a:fld>
            <a:endParaRPr lang="en-US" dirty="0"/>
          </a:p>
        </p:txBody>
      </p:sp>
    </p:spTree>
    <p:extLst>
      <p:ext uri="{BB962C8B-B14F-4D97-AF65-F5344CB8AC3E}">
        <p14:creationId xmlns:p14="http://schemas.microsoft.com/office/powerpoint/2010/main" val="248839823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6480EF1-8B26-445F-9B57-E6711B129D6F}" type="datetime1">
              <a:rPr lang="en-US" altLang="zh-CN" smtClean="0">
                <a:solidFill>
                  <a:srgbClr val="808080"/>
                </a:solidFill>
              </a:rPr>
              <a:t>10/25/2017</a:t>
            </a:fld>
            <a:endParaRPr lang="en-US">
              <a:solidFill>
                <a:srgbClr val="80808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808080"/>
              </a:solidFill>
            </a:endParaRPr>
          </a:p>
        </p:txBody>
      </p:sp>
      <p:sp>
        <p:nvSpPr>
          <p:cNvPr id="7" name="Rectangle 6"/>
          <p:cNvSpPr>
            <a:spLocks noGrp="1" noChangeArrowheads="1"/>
          </p:cNvSpPr>
          <p:nvPr>
            <p:ph type="sldNum" sz="quarter" idx="12"/>
          </p:nvPr>
        </p:nvSpPr>
        <p:spPr>
          <a:ln/>
        </p:spPr>
        <p:txBody>
          <a:bodyPr/>
          <a:lstStyle>
            <a:lvl1pPr>
              <a:defRPr/>
            </a:lvl1pPr>
          </a:lstStyle>
          <a:p>
            <a:fld id="{417FC230-F068-41CC-AD22-75B4B65422A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4895717"/>
      </p:ext>
    </p:extLst>
  </p:cSld>
  <p:clrMapOvr>
    <a:masterClrMapping/>
  </p:clrMapOvr>
  <p:transition>
    <p:cut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C56D141-CAD3-4E1E-B685-E9684BB0215C}" type="datetime1">
              <a:rPr lang="en-US" altLang="zh-CN" smtClean="0">
                <a:solidFill>
                  <a:srgbClr val="808080"/>
                </a:solidFill>
              </a:rPr>
              <a:t>10/25/2017</a:t>
            </a:fld>
            <a:endParaRPr lang="en-US">
              <a:solidFill>
                <a:srgbClr val="80808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808080"/>
              </a:solidFill>
            </a:endParaRPr>
          </a:p>
        </p:txBody>
      </p:sp>
      <p:sp>
        <p:nvSpPr>
          <p:cNvPr id="6" name="Rectangle 6"/>
          <p:cNvSpPr>
            <a:spLocks noGrp="1" noChangeArrowheads="1"/>
          </p:cNvSpPr>
          <p:nvPr>
            <p:ph type="sldNum" sz="quarter" idx="12"/>
          </p:nvPr>
        </p:nvSpPr>
        <p:spPr>
          <a:ln/>
        </p:spPr>
        <p:txBody>
          <a:bodyPr/>
          <a:lstStyle>
            <a:lvl1pPr>
              <a:defRPr/>
            </a:lvl1pPr>
          </a:lstStyle>
          <a:p>
            <a:fld id="{F594F294-F765-4080-835B-9875FF8F745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5223475"/>
      </p:ext>
    </p:extLst>
  </p:cSld>
  <p:clrMapOvr>
    <a:masterClrMapping/>
  </p:clrMapOvr>
  <p:transition>
    <p:cut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352426"/>
            <a:ext cx="2946400" cy="6124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3200" y="352426"/>
            <a:ext cx="8636000" cy="6124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CBAC95E-934A-48F3-8DFE-38765B2F63F7}" type="datetime1">
              <a:rPr lang="en-US" altLang="zh-CN" smtClean="0">
                <a:solidFill>
                  <a:srgbClr val="808080"/>
                </a:solidFill>
              </a:rPr>
              <a:t>10/25/2017</a:t>
            </a:fld>
            <a:endParaRPr lang="en-US">
              <a:solidFill>
                <a:srgbClr val="80808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808080"/>
              </a:solidFill>
            </a:endParaRPr>
          </a:p>
        </p:txBody>
      </p:sp>
      <p:sp>
        <p:nvSpPr>
          <p:cNvPr id="6" name="Rectangle 6"/>
          <p:cNvSpPr>
            <a:spLocks noGrp="1" noChangeArrowheads="1"/>
          </p:cNvSpPr>
          <p:nvPr>
            <p:ph type="sldNum" sz="quarter" idx="12"/>
          </p:nvPr>
        </p:nvSpPr>
        <p:spPr>
          <a:ln/>
        </p:spPr>
        <p:txBody>
          <a:bodyPr/>
          <a:lstStyle>
            <a:lvl1pPr>
              <a:defRPr/>
            </a:lvl1pPr>
          </a:lstStyle>
          <a:p>
            <a:fld id="{EDD599D4-5136-4739-91C7-37623540A2B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5049633"/>
      </p:ext>
    </p:extLst>
  </p:cSld>
  <p:clrMapOvr>
    <a:masterClrMapping/>
  </p:clrMapOvr>
  <p:transition>
    <p:cut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352425"/>
            <a:ext cx="117856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3200" y="1295400"/>
            <a:ext cx="57912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295400"/>
            <a:ext cx="57912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62400"/>
            <a:ext cx="57912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D8B3A9D0-C939-4CF0-959A-B9CFD16F8BA2}" type="datetime1">
              <a:rPr lang="en-US" altLang="zh-CN" smtClean="0">
                <a:solidFill>
                  <a:srgbClr val="808080"/>
                </a:solidFill>
              </a:rPr>
              <a:t>10/25/2017</a:t>
            </a:fld>
            <a:endParaRPr lang="en-US">
              <a:solidFill>
                <a:srgbClr val="80808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808080"/>
              </a:solidFill>
            </a:endParaRPr>
          </a:p>
        </p:txBody>
      </p:sp>
      <p:sp>
        <p:nvSpPr>
          <p:cNvPr id="8" name="Rectangle 6"/>
          <p:cNvSpPr>
            <a:spLocks noGrp="1" noChangeArrowheads="1"/>
          </p:cNvSpPr>
          <p:nvPr>
            <p:ph type="sldNum" sz="quarter" idx="12"/>
          </p:nvPr>
        </p:nvSpPr>
        <p:spPr>
          <a:ln/>
        </p:spPr>
        <p:txBody>
          <a:bodyPr/>
          <a:lstStyle>
            <a:lvl1pPr>
              <a:defRPr/>
            </a:lvl1pPr>
          </a:lstStyle>
          <a:p>
            <a:fld id="{41416DE9-AEAA-4EA1-8793-1B3EE4F0587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91585320"/>
      </p:ext>
    </p:extLst>
  </p:cSld>
  <p:clrMapOvr>
    <a:masterClrMapping/>
  </p:clrMapOvr>
  <p:transition>
    <p:cut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352425"/>
            <a:ext cx="117856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3200" y="1295400"/>
            <a:ext cx="57912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95400"/>
            <a:ext cx="57912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3758979-B749-4391-B911-83ACEA349AFF}" type="datetime1">
              <a:rPr lang="en-US" altLang="zh-CN" smtClean="0">
                <a:solidFill>
                  <a:srgbClr val="808080"/>
                </a:solidFill>
              </a:rPr>
              <a:t>10/25/2017</a:t>
            </a:fld>
            <a:endParaRPr lang="en-US">
              <a:solidFill>
                <a:srgbClr val="80808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808080"/>
              </a:solidFill>
            </a:endParaRPr>
          </a:p>
        </p:txBody>
      </p:sp>
      <p:sp>
        <p:nvSpPr>
          <p:cNvPr id="7" name="Rectangle 6"/>
          <p:cNvSpPr>
            <a:spLocks noGrp="1" noChangeArrowheads="1"/>
          </p:cNvSpPr>
          <p:nvPr>
            <p:ph type="sldNum" sz="quarter" idx="12"/>
          </p:nvPr>
        </p:nvSpPr>
        <p:spPr>
          <a:ln/>
        </p:spPr>
        <p:txBody>
          <a:bodyPr/>
          <a:lstStyle>
            <a:lvl1pPr>
              <a:defRPr/>
            </a:lvl1pPr>
          </a:lstStyle>
          <a:p>
            <a:fld id="{D106C8AF-9A82-4757-ABE2-08CD211C6E4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2349045"/>
      </p:ext>
    </p:extLst>
  </p:cSld>
  <p:clrMapOvr>
    <a:masterClrMapping/>
  </p:clrMapOvr>
  <p:transition>
    <p:cut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77BF1A-F879-48A8-9479-6077B3908156}" type="datetime1">
              <a:rPr lang="en-US" altLang="zh-CN"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71696-FDC2-4DB8-8B3C-48C49F112D6B}" type="slidenum">
              <a:rPr lang="en-US" smtClean="0"/>
              <a:t>‹#›</a:t>
            </a:fld>
            <a:endParaRPr lang="en-US"/>
          </a:p>
        </p:txBody>
      </p:sp>
    </p:spTree>
    <p:extLst>
      <p:ext uri="{BB962C8B-B14F-4D97-AF65-F5344CB8AC3E}">
        <p14:creationId xmlns:p14="http://schemas.microsoft.com/office/powerpoint/2010/main" val="26797772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C4FF60-0E30-4270-934D-D1A1C0742ECC}" type="datetime1">
              <a:rPr lang="en-US" altLang="zh-CN"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71696-FDC2-4DB8-8B3C-48C49F112D6B}" type="slidenum">
              <a:rPr lang="en-US" smtClean="0"/>
              <a:t>‹#›</a:t>
            </a:fld>
            <a:endParaRPr lang="en-US"/>
          </a:p>
        </p:txBody>
      </p:sp>
    </p:spTree>
    <p:extLst>
      <p:ext uri="{BB962C8B-B14F-4D97-AF65-F5344CB8AC3E}">
        <p14:creationId xmlns:p14="http://schemas.microsoft.com/office/powerpoint/2010/main" val="48763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C730E6-019F-4AF8-9D53-7C1A5FB49C1A}" type="datetime1">
              <a:rPr lang="en-US" altLang="zh-CN" smtClean="0"/>
              <a:t>10/25/2017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C71696-FDC2-4DB8-8B3C-48C49F112D6B}" type="slidenum">
              <a:rPr lang="en-US" smtClean="0"/>
              <a:t>‹#›</a:t>
            </a:fld>
            <a:endParaRPr lang="en-US"/>
          </a:p>
        </p:txBody>
      </p:sp>
    </p:spTree>
    <p:extLst>
      <p:ext uri="{BB962C8B-B14F-4D97-AF65-F5344CB8AC3E}">
        <p14:creationId xmlns:p14="http://schemas.microsoft.com/office/powerpoint/2010/main" val="71101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C74051-F7BB-4D59-8CC9-FC19B0A19A83}" type="datetime1">
              <a:rPr lang="en-US" altLang="zh-CN" smtClean="0"/>
              <a:t>10/25/2017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C71696-FDC2-4DB8-8B3C-48C49F112D6B}" type="slidenum">
              <a:rPr lang="en-US" smtClean="0"/>
              <a:t>‹#›</a:t>
            </a:fld>
            <a:endParaRPr lang="en-US"/>
          </a:p>
        </p:txBody>
      </p:sp>
    </p:spTree>
    <p:extLst>
      <p:ext uri="{BB962C8B-B14F-4D97-AF65-F5344CB8AC3E}">
        <p14:creationId xmlns:p14="http://schemas.microsoft.com/office/powerpoint/2010/main" val="134938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424727-B203-48B8-A556-D73115EEF633}" type="datetime1">
              <a:rPr lang="en-US" altLang="zh-CN" smtClean="0"/>
              <a:t>10/25/2017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C71696-FDC2-4DB8-8B3C-48C49F112D6B}" type="slidenum">
              <a:rPr lang="en-US" smtClean="0"/>
              <a:t>‹#›</a:t>
            </a:fld>
            <a:endParaRPr lang="en-US"/>
          </a:p>
        </p:txBody>
      </p:sp>
    </p:spTree>
    <p:extLst>
      <p:ext uri="{BB962C8B-B14F-4D97-AF65-F5344CB8AC3E}">
        <p14:creationId xmlns:p14="http://schemas.microsoft.com/office/powerpoint/2010/main" val="3836118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A13B81-30AD-4255-8FD7-CC4D77D27176}" type="datetime1">
              <a:rPr lang="en-US" altLang="zh-CN"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71696-FDC2-4DB8-8B3C-48C49F112D6B}" type="slidenum">
              <a:rPr lang="en-US" smtClean="0"/>
              <a:t>‹#›</a:t>
            </a:fld>
            <a:endParaRPr lang="en-US"/>
          </a:p>
        </p:txBody>
      </p:sp>
    </p:spTree>
    <p:extLst>
      <p:ext uri="{BB962C8B-B14F-4D97-AF65-F5344CB8AC3E}">
        <p14:creationId xmlns:p14="http://schemas.microsoft.com/office/powerpoint/2010/main" val="3123288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BBA1E-FF95-4714-A330-2DD3660E50E4}" type="datetime1">
              <a:rPr lang="en-US" altLang="zh-CN"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71696-FDC2-4DB8-8B3C-48C49F112D6B}" type="slidenum">
              <a:rPr lang="en-US" smtClean="0"/>
              <a:t>‹#›</a:t>
            </a:fld>
            <a:endParaRPr lang="en-US"/>
          </a:p>
        </p:txBody>
      </p:sp>
    </p:spTree>
    <p:extLst>
      <p:ext uri="{BB962C8B-B14F-4D97-AF65-F5344CB8AC3E}">
        <p14:creationId xmlns:p14="http://schemas.microsoft.com/office/powerpoint/2010/main" val="367508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19" Type="http://schemas.openxmlformats.org/officeDocument/2006/relationships/image" Target="../media/image5.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95372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424354"/>
            <a:ext cx="10515600" cy="475260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4234D0-6946-461B-A538-BC185B794876}" type="datetime1">
              <a:rPr lang="en-US" altLang="zh-CN" smtClean="0"/>
              <a:t>10/25/2017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C71696-FDC2-4DB8-8B3C-48C49F112D6B}" type="slidenum">
              <a:rPr lang="en-US" smtClean="0"/>
              <a:t>‹#›</a:t>
            </a:fld>
            <a:endParaRPr lang="en-US"/>
          </a:p>
        </p:txBody>
      </p:sp>
    </p:spTree>
    <p:extLst>
      <p:ext uri="{BB962C8B-B14F-4D97-AF65-F5344CB8AC3E}">
        <p14:creationId xmlns:p14="http://schemas.microsoft.com/office/powerpoint/2010/main" val="144301112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3200" y="352425"/>
            <a:ext cx="11785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t" anchorCtr="1"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03200" y="1295400"/>
            <a:ext cx="11785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6260" name="Rectangle 4"/>
          <p:cNvSpPr>
            <a:spLocks noGrp="1" noChangeArrowheads="1"/>
          </p:cNvSpPr>
          <p:nvPr>
            <p:ph type="dt" sz="half" idx="2"/>
          </p:nvPr>
        </p:nvSpPr>
        <p:spPr bwMode="auto">
          <a:xfrm>
            <a:off x="8128000" y="6602414"/>
            <a:ext cx="2540000" cy="249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800">
                <a:solidFill>
                  <a:schemeClr val="bg2"/>
                </a:solidFill>
                <a:latin typeface="+mn-lt"/>
                <a:cs typeface="+mn-cs"/>
              </a:defRPr>
            </a:lvl1pPr>
          </a:lstStyle>
          <a:p>
            <a:pPr>
              <a:defRPr/>
            </a:pPr>
            <a:fld id="{B2B47E9F-9C75-4A7B-B594-872ABC2E0A9B}" type="datetime1">
              <a:rPr lang="en-US" altLang="zh-CN" smtClean="0">
                <a:solidFill>
                  <a:srgbClr val="808080"/>
                </a:solidFill>
              </a:rPr>
              <a:t>10/25/2017</a:t>
            </a:fld>
            <a:endParaRPr lang="en-US">
              <a:solidFill>
                <a:srgbClr val="808080"/>
              </a:solidFill>
            </a:endParaRPr>
          </a:p>
        </p:txBody>
      </p:sp>
      <p:sp>
        <p:nvSpPr>
          <p:cNvPr id="96261" name="Rectangle 5"/>
          <p:cNvSpPr>
            <a:spLocks noGrp="1" noChangeArrowheads="1"/>
          </p:cNvSpPr>
          <p:nvPr>
            <p:ph type="ftr" sz="quarter" idx="3"/>
          </p:nvPr>
        </p:nvSpPr>
        <p:spPr bwMode="auto">
          <a:xfrm>
            <a:off x="4165600" y="6600825"/>
            <a:ext cx="3860800" cy="242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800">
                <a:solidFill>
                  <a:schemeClr val="bg2"/>
                </a:solidFill>
                <a:latin typeface="+mn-lt"/>
                <a:cs typeface="+mn-cs"/>
              </a:defRPr>
            </a:lvl1pPr>
          </a:lstStyle>
          <a:p>
            <a:pPr>
              <a:defRPr/>
            </a:pPr>
            <a:endParaRPr lang="en-US">
              <a:solidFill>
                <a:srgbClr val="808080"/>
              </a:solidFill>
            </a:endParaRPr>
          </a:p>
        </p:txBody>
      </p:sp>
      <p:sp>
        <p:nvSpPr>
          <p:cNvPr id="96262" name="Rectangle 6"/>
          <p:cNvSpPr>
            <a:spLocks noGrp="1" noChangeArrowheads="1"/>
          </p:cNvSpPr>
          <p:nvPr>
            <p:ph type="sldNum" sz="quarter" idx="4"/>
          </p:nvPr>
        </p:nvSpPr>
        <p:spPr bwMode="auto">
          <a:xfrm>
            <a:off x="10769601" y="6605588"/>
            <a:ext cx="1350433" cy="252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chemeClr val="tx2"/>
                </a:solidFill>
                <a:latin typeface="Tw Cen MT" panose="020B0602020104020603" pitchFamily="34" charset="0"/>
              </a:defRPr>
            </a:lvl1pPr>
          </a:lstStyle>
          <a:p>
            <a:pPr fontAlgn="base">
              <a:spcBef>
                <a:spcPct val="0"/>
              </a:spcBef>
              <a:spcAft>
                <a:spcPct val="0"/>
              </a:spcAft>
            </a:pPr>
            <a:fld id="{4AC834AC-CA32-427A-97EB-F5DC469D3DA1}" type="slidenum">
              <a:rPr lang="en-US" altLang="en-US" smtClean="0">
                <a:solidFill>
                  <a:srgbClr val="000000"/>
                </a:solidFill>
                <a:cs typeface="Arial" panose="020B0604020202020204" pitchFamily="34" charset="0"/>
              </a:rPr>
              <a:pPr fontAlgn="base">
                <a:spcBef>
                  <a:spcPct val="0"/>
                </a:spcBef>
                <a:spcAft>
                  <a:spcPct val="0"/>
                </a:spcAft>
              </a:pPr>
              <a:t>‹#›</a:t>
            </a:fld>
            <a:endParaRPr lang="en-US" altLang="en-US" smtClean="0">
              <a:solidFill>
                <a:srgbClr val="000000"/>
              </a:solidFill>
              <a:cs typeface="Arial" panose="020B0604020202020204" pitchFamily="34" charset="0"/>
            </a:endParaRPr>
          </a:p>
        </p:txBody>
      </p:sp>
      <p:sp>
        <p:nvSpPr>
          <p:cNvPr id="96263" name="Text Box 7"/>
          <p:cNvSpPr txBox="1">
            <a:spLocks noChangeArrowheads="1"/>
          </p:cNvSpPr>
          <p:nvPr/>
        </p:nvSpPr>
        <p:spPr bwMode="auto">
          <a:xfrm>
            <a:off x="101600" y="6643688"/>
            <a:ext cx="4064000" cy="214312"/>
          </a:xfrm>
          <a:prstGeom prst="rect">
            <a:avLst/>
          </a:prstGeom>
          <a:noFill/>
          <a:ln w="9525">
            <a:noFill/>
            <a:miter lim="800000"/>
            <a:headEnd/>
            <a:tailEnd/>
          </a:ln>
          <a:effectLst/>
        </p:spPr>
        <p:txBody>
          <a:bodyPr>
            <a:spAutoFit/>
          </a:bodyPr>
          <a:lstStyle/>
          <a:p>
            <a:pPr eaLnBrk="0" hangingPunct="0">
              <a:spcBef>
                <a:spcPct val="50000"/>
              </a:spcBef>
              <a:defRPr/>
            </a:pPr>
            <a:r>
              <a:rPr lang="en-US" sz="800" dirty="0">
                <a:solidFill>
                  <a:srgbClr val="808080"/>
                </a:solidFill>
                <a:cs typeface="Arial" panose="020B0604020202020204" pitchFamily="34" charset="0"/>
              </a:rPr>
              <a:t>CB6 Presentation for CMAS</a:t>
            </a:r>
          </a:p>
        </p:txBody>
      </p:sp>
      <p:grpSp>
        <p:nvGrpSpPr>
          <p:cNvPr id="1032" name="Group 8"/>
          <p:cNvGrpSpPr>
            <a:grpSpLocks/>
          </p:cNvGrpSpPr>
          <p:nvPr/>
        </p:nvGrpSpPr>
        <p:grpSpPr bwMode="auto">
          <a:xfrm>
            <a:off x="203200" y="69850"/>
            <a:ext cx="2032000" cy="273050"/>
            <a:chOff x="120" y="337"/>
            <a:chExt cx="982" cy="170"/>
          </a:xfrm>
        </p:grpSpPr>
        <p:pic>
          <p:nvPicPr>
            <p:cNvPr id="1034" name="Picture 9" descr="balloon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32" y="337"/>
              <a:ext cx="17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0" descr="GoldHands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20" y="337"/>
              <a:ext cx="17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1" descr="GreenJar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525" y="337"/>
              <a:ext cx="17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2" descr="helix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322" y="337"/>
              <a:ext cx="17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3" descr="PurpleRain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28" y="337"/>
              <a:ext cx="171"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3" name="Picture 14" descr="Environlogo_PMS_548 nobar"/>
          <p:cNvPicPr>
            <a:picLocks noChangeAspect="1" noChangeArrowheads="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45700" y="85726"/>
            <a:ext cx="19558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59927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cut thruBlk="1"/>
  </p:transition>
  <p:timing>
    <p:tnLst>
      <p:par>
        <p:cTn id="1" dur="indefinite" restart="never" nodeType="tmRoot"/>
      </p:par>
    </p:tnLst>
  </p:timing>
  <p:hf hdr="0" ftr="0" dt="0"/>
  <p:txStyles>
    <p:titleStyle>
      <a:lvl1pPr algn="ctr" rtl="0" eaLnBrk="0" fontAlgn="base" hangingPunct="0">
        <a:spcBef>
          <a:spcPct val="0"/>
        </a:spcBef>
        <a:spcAft>
          <a:spcPct val="0"/>
        </a:spcAft>
        <a:defRPr sz="3400" b="1">
          <a:solidFill>
            <a:schemeClr val="tx1"/>
          </a:solidFill>
          <a:latin typeface="+mj-lt"/>
          <a:ea typeface="+mj-ea"/>
          <a:cs typeface="+mj-cs"/>
        </a:defRPr>
      </a:lvl1pPr>
      <a:lvl2pPr algn="ctr" rtl="0" eaLnBrk="0" fontAlgn="base" hangingPunct="0">
        <a:spcBef>
          <a:spcPct val="0"/>
        </a:spcBef>
        <a:spcAft>
          <a:spcPct val="0"/>
        </a:spcAft>
        <a:defRPr sz="3400" b="1">
          <a:solidFill>
            <a:schemeClr val="tx1"/>
          </a:solidFill>
          <a:latin typeface="Tw Cen MT" pitchFamily="34" charset="0"/>
        </a:defRPr>
      </a:lvl2pPr>
      <a:lvl3pPr algn="ctr" rtl="0" eaLnBrk="0" fontAlgn="base" hangingPunct="0">
        <a:spcBef>
          <a:spcPct val="0"/>
        </a:spcBef>
        <a:spcAft>
          <a:spcPct val="0"/>
        </a:spcAft>
        <a:defRPr sz="3400" b="1">
          <a:solidFill>
            <a:schemeClr val="tx1"/>
          </a:solidFill>
          <a:latin typeface="Tw Cen MT" pitchFamily="34" charset="0"/>
        </a:defRPr>
      </a:lvl3pPr>
      <a:lvl4pPr algn="ctr" rtl="0" eaLnBrk="0" fontAlgn="base" hangingPunct="0">
        <a:spcBef>
          <a:spcPct val="0"/>
        </a:spcBef>
        <a:spcAft>
          <a:spcPct val="0"/>
        </a:spcAft>
        <a:defRPr sz="3400" b="1">
          <a:solidFill>
            <a:schemeClr val="tx1"/>
          </a:solidFill>
          <a:latin typeface="Tw Cen MT" pitchFamily="34" charset="0"/>
        </a:defRPr>
      </a:lvl4pPr>
      <a:lvl5pPr algn="ctr" rtl="0" eaLnBrk="0" fontAlgn="base" hangingPunct="0">
        <a:spcBef>
          <a:spcPct val="0"/>
        </a:spcBef>
        <a:spcAft>
          <a:spcPct val="0"/>
        </a:spcAft>
        <a:defRPr sz="3400" b="1">
          <a:solidFill>
            <a:schemeClr val="tx1"/>
          </a:solidFill>
          <a:latin typeface="Tw Cen MT" pitchFamily="34" charset="0"/>
        </a:defRPr>
      </a:lvl5pPr>
      <a:lvl6pPr marL="457200" algn="ctr" rtl="0" eaLnBrk="0" fontAlgn="base" hangingPunct="0">
        <a:spcBef>
          <a:spcPct val="0"/>
        </a:spcBef>
        <a:spcAft>
          <a:spcPct val="0"/>
        </a:spcAft>
        <a:defRPr sz="3400" b="1">
          <a:solidFill>
            <a:schemeClr val="tx1"/>
          </a:solidFill>
          <a:latin typeface="Tw Cen MT" pitchFamily="34" charset="0"/>
        </a:defRPr>
      </a:lvl6pPr>
      <a:lvl7pPr marL="914400" algn="ctr" rtl="0" eaLnBrk="0" fontAlgn="base" hangingPunct="0">
        <a:spcBef>
          <a:spcPct val="0"/>
        </a:spcBef>
        <a:spcAft>
          <a:spcPct val="0"/>
        </a:spcAft>
        <a:defRPr sz="3400" b="1">
          <a:solidFill>
            <a:schemeClr val="tx1"/>
          </a:solidFill>
          <a:latin typeface="Tw Cen MT" pitchFamily="34" charset="0"/>
        </a:defRPr>
      </a:lvl7pPr>
      <a:lvl8pPr marL="1371600" algn="ctr" rtl="0" eaLnBrk="0" fontAlgn="base" hangingPunct="0">
        <a:spcBef>
          <a:spcPct val="0"/>
        </a:spcBef>
        <a:spcAft>
          <a:spcPct val="0"/>
        </a:spcAft>
        <a:defRPr sz="3400" b="1">
          <a:solidFill>
            <a:schemeClr val="tx1"/>
          </a:solidFill>
          <a:latin typeface="Tw Cen MT" pitchFamily="34" charset="0"/>
        </a:defRPr>
      </a:lvl8pPr>
      <a:lvl9pPr marL="1828800" algn="ctr" rtl="0" eaLnBrk="0" fontAlgn="base" hangingPunct="0">
        <a:spcBef>
          <a:spcPct val="0"/>
        </a:spcBef>
        <a:spcAft>
          <a:spcPct val="0"/>
        </a:spcAft>
        <a:defRPr sz="3400" b="1">
          <a:solidFill>
            <a:schemeClr val="tx1"/>
          </a:solidFill>
          <a:latin typeface="Tw Cen MT" pitchFamily="34" charset="0"/>
        </a:defRPr>
      </a:lvl9pPr>
    </p:titleStyle>
    <p:bodyStyle>
      <a:lvl1pPr marL="342900" indent="-342900" algn="l" rtl="0" eaLnBrk="0" fontAlgn="base" hangingPunct="0">
        <a:spcBef>
          <a:spcPct val="20000"/>
        </a:spcBef>
        <a:spcAft>
          <a:spcPct val="0"/>
        </a:spcAft>
        <a:buSzPct val="12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rgbClr val="404040"/>
          </a:solidFill>
          <a:latin typeface="+mn-lt"/>
        </a:defRPr>
      </a:lvl2pPr>
      <a:lvl3pPr marL="1143000" indent="-228600" algn="l" rtl="0" eaLnBrk="0" fontAlgn="base" hangingPunct="0">
        <a:spcBef>
          <a:spcPct val="20000"/>
        </a:spcBef>
        <a:spcAft>
          <a:spcPct val="0"/>
        </a:spcAft>
        <a:buSzPct val="105000"/>
        <a:buFont typeface="Wingdings" panose="05000000000000000000" pitchFamily="2" charset="2"/>
        <a:buChar char="§"/>
        <a:defRPr sz="2400">
          <a:solidFill>
            <a:srgbClr val="404040"/>
          </a:solidFill>
          <a:latin typeface="+mn-lt"/>
        </a:defRPr>
      </a:lvl3pPr>
      <a:lvl4pPr marL="1600200" indent="-228600" algn="l" rtl="0" eaLnBrk="0" fontAlgn="base" hangingPunct="0">
        <a:spcBef>
          <a:spcPct val="20000"/>
        </a:spcBef>
        <a:spcAft>
          <a:spcPct val="0"/>
        </a:spcAft>
        <a:buChar char="–"/>
        <a:defRPr sz="2000">
          <a:solidFill>
            <a:srgbClr val="404040"/>
          </a:solidFill>
          <a:latin typeface="+mn-lt"/>
        </a:defRPr>
      </a:lvl4pPr>
      <a:lvl5pPr marL="2057400" indent="-228600" algn="l" rtl="0" eaLnBrk="0" fontAlgn="base" hangingPunct="0">
        <a:spcBef>
          <a:spcPct val="20000"/>
        </a:spcBef>
        <a:spcAft>
          <a:spcPct val="0"/>
        </a:spcAft>
        <a:buFont typeface="Wingdings" panose="05000000000000000000" pitchFamily="2" charset="2"/>
        <a:buChar char="»"/>
        <a:defRPr sz="2000">
          <a:solidFill>
            <a:srgbClr val="404040"/>
          </a:solidFill>
          <a:latin typeface="+mn-lt"/>
        </a:defRPr>
      </a:lvl5pPr>
      <a:lvl6pPr marL="2514600" indent="-228600" algn="l" rtl="0" eaLnBrk="0" fontAlgn="base" hangingPunct="0">
        <a:spcBef>
          <a:spcPct val="20000"/>
        </a:spcBef>
        <a:spcAft>
          <a:spcPct val="0"/>
        </a:spcAft>
        <a:buFont typeface="Wingdings" pitchFamily="2" charset="2"/>
        <a:defRPr sz="2000">
          <a:solidFill>
            <a:srgbClr val="4D4D4D"/>
          </a:solidFill>
          <a:latin typeface="+mn-lt"/>
        </a:defRPr>
      </a:lvl6pPr>
      <a:lvl7pPr marL="2971800" indent="-228600" algn="l" rtl="0" eaLnBrk="0" fontAlgn="base" hangingPunct="0">
        <a:spcBef>
          <a:spcPct val="20000"/>
        </a:spcBef>
        <a:spcAft>
          <a:spcPct val="0"/>
        </a:spcAft>
        <a:buFont typeface="Wingdings" pitchFamily="2" charset="2"/>
        <a:defRPr sz="2000">
          <a:solidFill>
            <a:srgbClr val="4D4D4D"/>
          </a:solidFill>
          <a:latin typeface="+mn-lt"/>
        </a:defRPr>
      </a:lvl7pPr>
      <a:lvl8pPr marL="3429000" indent="-228600" algn="l" rtl="0" eaLnBrk="0" fontAlgn="base" hangingPunct="0">
        <a:spcBef>
          <a:spcPct val="20000"/>
        </a:spcBef>
        <a:spcAft>
          <a:spcPct val="0"/>
        </a:spcAft>
        <a:buFont typeface="Wingdings" pitchFamily="2" charset="2"/>
        <a:defRPr sz="2000">
          <a:solidFill>
            <a:srgbClr val="4D4D4D"/>
          </a:solidFill>
          <a:latin typeface="+mn-lt"/>
        </a:defRPr>
      </a:lvl8pPr>
      <a:lvl9pPr marL="3886200" indent="-228600" algn="l" rtl="0" eaLnBrk="0" fontAlgn="base" hangingPunct="0">
        <a:spcBef>
          <a:spcPct val="20000"/>
        </a:spcBef>
        <a:spcAft>
          <a:spcPct val="0"/>
        </a:spcAft>
        <a:buFont typeface="Wingdings" pitchFamily="2" charset="2"/>
        <a:defRPr sz="2000">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xml"/><Relationship Id="rId7" Type="http://schemas.openxmlformats.org/officeDocument/2006/relationships/image" Target="../media/image13.jpg"/><Relationship Id="rId2" Type="http://schemas.openxmlformats.org/officeDocument/2006/relationships/vmlDrawing" Target="../drawings/vmlDrawing1.vml"/><Relationship Id="rId1" Type="http://schemas.openxmlformats.org/officeDocument/2006/relationships/themeOverride" Target="../theme/themeOverride1.xml"/><Relationship Id="rId6" Type="http://schemas.openxmlformats.org/officeDocument/2006/relationships/image" Target="../media/image12.wmf"/><Relationship Id="rId5" Type="http://schemas.openxmlformats.org/officeDocument/2006/relationships/oleObject" Target="../embeddings/oleObject1.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4.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8.tiff"/></Relationships>
</file>

<file path=ppt/slides/_rels/slide6.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tiff"/></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3.tiff"/><Relationship Id="rId4" Type="http://schemas.openxmlformats.org/officeDocument/2006/relationships/image" Target="../media/image22.tif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ctrTitle"/>
          </p:nvPr>
        </p:nvSpPr>
        <p:spPr>
          <a:xfrm>
            <a:off x="1524000" y="1358138"/>
            <a:ext cx="9144000" cy="2387600"/>
          </a:xfrm>
        </p:spPr>
        <p:txBody>
          <a:bodyPr>
            <a:noAutofit/>
          </a:bodyPr>
          <a:lstStyle/>
          <a:p>
            <a:r>
              <a:rPr lang="en-US" sz="3600" dirty="0"/>
              <a:t>What factors contribute to O</a:t>
            </a:r>
            <a:r>
              <a:rPr lang="en-US" sz="3600" baseline="-25000" dirty="0"/>
              <a:t>3</a:t>
            </a:r>
            <a:r>
              <a:rPr lang="en-US" sz="3600" dirty="0"/>
              <a:t> overestimation by the CMAQ Model in the Great Lakes Region</a:t>
            </a:r>
            <a:r>
              <a:rPr lang="en-US" sz="3600" dirty="0" smtClean="0"/>
              <a:t>?</a:t>
            </a:r>
            <a:br>
              <a:rPr lang="en-US" sz="3600" dirty="0" smtClean="0"/>
            </a:br>
            <a:r>
              <a:rPr lang="en-US" sz="2000" dirty="0" smtClean="0"/>
              <a:t> </a:t>
            </a:r>
            <a:endParaRPr lang="en-US" sz="3600" dirty="0"/>
          </a:p>
        </p:txBody>
      </p:sp>
      <p:sp>
        <p:nvSpPr>
          <p:cNvPr id="9" name="Subtitle 4"/>
          <p:cNvSpPr>
            <a:spLocks noGrp="1"/>
          </p:cNvSpPr>
          <p:nvPr>
            <p:ph type="subTitle" idx="1"/>
          </p:nvPr>
        </p:nvSpPr>
        <p:spPr>
          <a:xfrm>
            <a:off x="1524000" y="3882634"/>
            <a:ext cx="9144000" cy="2628281"/>
          </a:xfrm>
        </p:spPr>
        <p:txBody>
          <a:bodyPr>
            <a:normAutofit lnSpcReduction="10000"/>
          </a:bodyPr>
          <a:lstStyle/>
          <a:p>
            <a:r>
              <a:rPr lang="en-US" dirty="0"/>
              <a:t>Momei Qin, </a:t>
            </a:r>
            <a:r>
              <a:rPr lang="en-US" dirty="0" err="1"/>
              <a:t>Yongtao</a:t>
            </a:r>
            <a:r>
              <a:rPr lang="en-US" dirty="0"/>
              <a:t> Hu, M. </a:t>
            </a:r>
            <a:r>
              <a:rPr lang="en-US" dirty="0" err="1"/>
              <a:t>Talat</a:t>
            </a:r>
            <a:r>
              <a:rPr lang="en-US" dirty="0"/>
              <a:t> </a:t>
            </a:r>
            <a:r>
              <a:rPr lang="en-US" dirty="0" err="1"/>
              <a:t>Odman</a:t>
            </a:r>
            <a:r>
              <a:rPr lang="en-US" dirty="0"/>
              <a:t>, Armistead G. Russell, </a:t>
            </a:r>
            <a:r>
              <a:rPr lang="en-US" dirty="0" err="1"/>
              <a:t>Arastoo</a:t>
            </a:r>
            <a:r>
              <a:rPr lang="en-US" dirty="0"/>
              <a:t> P. </a:t>
            </a:r>
            <a:r>
              <a:rPr lang="en-US" dirty="0" err="1"/>
              <a:t>Biazar</a:t>
            </a:r>
            <a:r>
              <a:rPr lang="en-US" dirty="0"/>
              <a:t>, Kevin Doty and Richard T. McNider</a:t>
            </a: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altLang="zh-CN" dirty="0" smtClean="0"/>
          </a:p>
          <a:p>
            <a:r>
              <a:rPr lang="en-US" altLang="zh-CN" dirty="0" smtClean="0"/>
              <a:t>October 25</a:t>
            </a:r>
            <a:r>
              <a:rPr lang="en-US" sz="2000" dirty="0" smtClean="0">
                <a:latin typeface="Arial" panose="020B0604020202020204" pitchFamily="34" charset="0"/>
                <a:cs typeface="Arial" panose="020B0604020202020204" pitchFamily="34" charset="0"/>
              </a:rPr>
              <a:t>, 2017</a:t>
            </a:r>
          </a:p>
          <a:p>
            <a:r>
              <a:rPr lang="en-US" altLang="zh-CN" dirty="0" smtClean="0">
                <a:latin typeface="Arial" panose="020B0604020202020204" pitchFamily="34" charset="0"/>
                <a:cs typeface="Arial" panose="020B0604020202020204" pitchFamily="34" charset="0"/>
              </a:rPr>
              <a:t>CMAS Conference</a:t>
            </a:r>
            <a:endParaRPr lang="en-US" dirty="0">
              <a:latin typeface="Arial" panose="020B0604020202020204" pitchFamily="34" charset="0"/>
              <a:cs typeface="Arial" panose="020B0604020202020204" pitchFamily="34"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3382495734"/>
              </p:ext>
            </p:extLst>
          </p:nvPr>
        </p:nvGraphicFramePr>
        <p:xfrm>
          <a:off x="4724400" y="4558508"/>
          <a:ext cx="2728942" cy="914400"/>
        </p:xfrm>
        <a:graphic>
          <a:graphicData uri="http://schemas.openxmlformats.org/presentationml/2006/ole">
            <mc:AlternateContent xmlns:mc="http://schemas.openxmlformats.org/markup-compatibility/2006">
              <mc:Choice xmlns:v="urn:schemas-microsoft-com:vml" Requires="v">
                <p:oleObj spid="_x0000_s1172" name="Picture" r:id="rId5" imgW="3042360" imgH="1018440" progId="Word.Picture.8">
                  <p:embed/>
                </p:oleObj>
              </mc:Choice>
              <mc:Fallback>
                <p:oleObj name="Picture" r:id="rId5" imgW="3042360" imgH="1018440" progId="Word.Picture.8">
                  <p:embed/>
                  <p:pic>
                    <p:nvPicPr>
                      <p:cNvPr id="0" name=""/>
                      <p:cNvPicPr>
                        <a:picLocks noChangeAspect="1" noChangeArrowheads="1"/>
                      </p:cNvPicPr>
                      <p:nvPr/>
                    </p:nvPicPr>
                    <p:blipFill>
                      <a:blip r:embed="rId6"/>
                      <a:srcRect/>
                      <a:stretch>
                        <a:fillRect/>
                      </a:stretch>
                    </p:blipFill>
                    <p:spPr bwMode="auto">
                      <a:xfrm>
                        <a:off x="4724400" y="4558508"/>
                        <a:ext cx="272894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5785" y="445708"/>
            <a:ext cx="3819525" cy="628650"/>
          </a:xfrm>
          <a:prstGeom prst="rect">
            <a:avLst/>
          </a:prstGeom>
        </p:spPr>
      </p:pic>
      <p:pic>
        <p:nvPicPr>
          <p:cNvPr id="6" name="Picture 5"/>
          <p:cNvPicPr>
            <a:picLocks noChangeAspect="1"/>
          </p:cNvPicPr>
          <p:nvPr/>
        </p:nvPicPr>
        <p:blipFill rotWithShape="1">
          <a:blip r:embed="rId8">
            <a:extLst>
              <a:ext uri="{28A0092B-C50C-407E-A947-70E740481C1C}">
                <a14:useLocalDpi xmlns:a14="http://schemas.microsoft.com/office/drawing/2010/main" val="0"/>
              </a:ext>
            </a:extLst>
          </a:blip>
          <a:srcRect l="75556"/>
          <a:stretch/>
        </p:blipFill>
        <p:spPr>
          <a:xfrm>
            <a:off x="9091804" y="168585"/>
            <a:ext cx="1294874" cy="1280160"/>
          </a:xfrm>
          <a:prstGeom prst="rect">
            <a:avLst/>
          </a:prstGeom>
        </p:spPr>
      </p:pic>
      <p:pic>
        <p:nvPicPr>
          <p:cNvPr id="7" name="Picture 6"/>
          <p:cNvPicPr>
            <a:picLocks noChangeAspect="1"/>
          </p:cNvPicPr>
          <p:nvPr/>
        </p:nvPicPr>
        <p:blipFill rotWithShape="1">
          <a:blip r:embed="rId8">
            <a:extLst>
              <a:ext uri="{28A0092B-C50C-407E-A947-70E740481C1C}">
                <a14:useLocalDpi xmlns:a14="http://schemas.microsoft.com/office/drawing/2010/main" val="0"/>
              </a:ext>
            </a:extLst>
          </a:blip>
          <a:srcRect l="-873" r="78334"/>
          <a:stretch/>
        </p:blipFill>
        <p:spPr>
          <a:xfrm>
            <a:off x="7904043" y="168585"/>
            <a:ext cx="1193973" cy="1280160"/>
          </a:xfrm>
          <a:prstGeom prst="rect">
            <a:avLst/>
          </a:prstGeom>
        </p:spPr>
      </p:pic>
    </p:spTree>
    <p:extLst>
      <p:ext uri="{BB962C8B-B14F-4D97-AF65-F5344CB8AC3E}">
        <p14:creationId xmlns:p14="http://schemas.microsoft.com/office/powerpoint/2010/main" val="1722089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59504" y="1070470"/>
            <a:ext cx="5306424" cy="52858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 name="Title 1"/>
          <p:cNvSpPr>
            <a:spLocks noGrp="1"/>
          </p:cNvSpPr>
          <p:nvPr>
            <p:ph type="title"/>
          </p:nvPr>
        </p:nvSpPr>
        <p:spPr>
          <a:xfrm>
            <a:off x="868680" y="357445"/>
            <a:ext cx="10631658" cy="731520"/>
          </a:xfrm>
        </p:spPr>
        <p:txBody>
          <a:bodyPr>
            <a:normAutofit fontScale="90000"/>
          </a:bodyPr>
          <a:lstStyle/>
          <a:p>
            <a:r>
              <a:rPr lang="en-US" dirty="0"/>
              <a:t>50% NO</a:t>
            </a:r>
            <a:r>
              <a:rPr lang="en-US" baseline="-25000" dirty="0"/>
              <a:t>x</a:t>
            </a:r>
            <a:r>
              <a:rPr lang="en-US" dirty="0"/>
              <a:t> emissions from mobile </a:t>
            </a:r>
            <a:r>
              <a:rPr lang="en-US" dirty="0" smtClean="0"/>
              <a:t>sources</a:t>
            </a:r>
            <a:r>
              <a:rPr lang="zh-CN" altLang="en-US" dirty="0" smtClean="0"/>
              <a:t>：</a:t>
            </a:r>
            <a:r>
              <a:rPr lang="en-US" altLang="zh-CN" dirty="0" smtClean="0"/>
              <a:t>O</a:t>
            </a:r>
            <a:r>
              <a:rPr lang="en-US" altLang="zh-CN" baseline="-25000" dirty="0" smtClean="0"/>
              <a:t>3</a:t>
            </a:r>
            <a:r>
              <a:rPr lang="en-US" altLang="zh-CN" dirty="0" smtClean="0"/>
              <a:t> performance</a:t>
            </a:r>
            <a:endParaRPr lang="en-US" dirty="0"/>
          </a:p>
        </p:txBody>
      </p:sp>
      <p:sp>
        <p:nvSpPr>
          <p:cNvPr id="4" name="Slide Number Placeholder 3"/>
          <p:cNvSpPr>
            <a:spLocks noGrp="1"/>
          </p:cNvSpPr>
          <p:nvPr>
            <p:ph type="sldNum" sz="quarter" idx="12"/>
          </p:nvPr>
        </p:nvSpPr>
        <p:spPr/>
        <p:txBody>
          <a:bodyPr/>
          <a:lstStyle/>
          <a:p>
            <a:fld id="{F5C71696-FDC2-4DB8-8B3C-48C49F112D6B}" type="slidenum">
              <a:rPr lang="en-US" smtClean="0"/>
              <a:pPr/>
              <a:t>10</a:t>
            </a:fld>
            <a:endParaRPr lang="en-US" dirty="0"/>
          </a:p>
        </p:txBody>
      </p:sp>
      <p:pic>
        <p:nvPicPr>
          <p:cNvPr id="5"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2716" y="2749411"/>
            <a:ext cx="2653212" cy="1768808"/>
          </a:xfrm>
          <a:prstGeom prst="rect">
            <a:avLst/>
          </a:prstGeom>
        </p:spPr>
      </p:pic>
      <p:pic>
        <p:nvPicPr>
          <p:cNvPr id="6"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504" y="2749411"/>
            <a:ext cx="2653212" cy="1768808"/>
          </a:xfrm>
          <a:prstGeom prst="rect">
            <a:avLst/>
          </a:prstGeom>
        </p:spPr>
      </p:pic>
      <p:pic>
        <p:nvPicPr>
          <p:cNvPr id="7"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504" y="4542303"/>
            <a:ext cx="2653851" cy="1770086"/>
          </a:xfrm>
          <a:prstGeom prst="rect">
            <a:avLst/>
          </a:prstGeom>
        </p:spPr>
      </p:pic>
      <p:pic>
        <p:nvPicPr>
          <p:cNvPr id="8" name="图片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2077" y="4542303"/>
            <a:ext cx="2653851" cy="1770086"/>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091503995"/>
              </p:ext>
            </p:extLst>
          </p:nvPr>
        </p:nvGraphicFramePr>
        <p:xfrm>
          <a:off x="5862269" y="3108543"/>
          <a:ext cx="5807086" cy="3247807"/>
        </p:xfrm>
        <a:graphic>
          <a:graphicData uri="http://schemas.openxmlformats.org/drawingml/2006/table">
            <a:tbl>
              <a:tblPr firstRow="1" bandRow="1">
                <a:tableStyleId>{C083E6E3-FA7D-4D7B-A595-EF9225AFEA82}</a:tableStyleId>
              </a:tblPr>
              <a:tblGrid>
                <a:gridCol w="1358091">
                  <a:extLst>
                    <a:ext uri="{9D8B030D-6E8A-4147-A177-3AD203B41FA5}">
                      <a16:colId xmlns:a16="http://schemas.microsoft.com/office/drawing/2014/main" val="20000"/>
                    </a:ext>
                  </a:extLst>
                </a:gridCol>
                <a:gridCol w="1169854">
                  <a:extLst>
                    <a:ext uri="{9D8B030D-6E8A-4147-A177-3AD203B41FA5}">
                      <a16:colId xmlns:a16="http://schemas.microsoft.com/office/drawing/2014/main" val="20001"/>
                    </a:ext>
                  </a:extLst>
                </a:gridCol>
                <a:gridCol w="1093047">
                  <a:extLst>
                    <a:ext uri="{9D8B030D-6E8A-4147-A177-3AD203B41FA5}">
                      <a16:colId xmlns:a16="http://schemas.microsoft.com/office/drawing/2014/main" val="20002"/>
                    </a:ext>
                  </a:extLst>
                </a:gridCol>
                <a:gridCol w="1093047">
                  <a:extLst>
                    <a:ext uri="{9D8B030D-6E8A-4147-A177-3AD203B41FA5}">
                      <a16:colId xmlns:a16="http://schemas.microsoft.com/office/drawing/2014/main" val="20003"/>
                    </a:ext>
                  </a:extLst>
                </a:gridCol>
                <a:gridCol w="1093047">
                  <a:extLst>
                    <a:ext uri="{9D8B030D-6E8A-4147-A177-3AD203B41FA5}">
                      <a16:colId xmlns:a16="http://schemas.microsoft.com/office/drawing/2014/main" val="20004"/>
                    </a:ext>
                  </a:extLst>
                </a:gridCol>
              </a:tblGrid>
              <a:tr h="692197">
                <a:tc gridSpan="2">
                  <a:txBody>
                    <a:bodyPr/>
                    <a:lstStyle/>
                    <a:p>
                      <a:pPr marL="0" marR="0" algn="ctr">
                        <a:lnSpc>
                          <a:spcPct val="107000"/>
                        </a:lnSpc>
                        <a:spcBef>
                          <a:spcPts val="200"/>
                        </a:spcBef>
                        <a:spcAft>
                          <a:spcPts val="200"/>
                        </a:spcAft>
                      </a:pPr>
                      <a:r>
                        <a:rPr lang="en-US" sz="1800" dirty="0">
                          <a:effectLst/>
                          <a:latin typeface="Arial" panose="020B0604020202020204" pitchFamily="34" charset="0"/>
                          <a:cs typeface="Arial" panose="020B0604020202020204" pitchFamily="34" charset="0"/>
                        </a:rPr>
                        <a:t>Group</a:t>
                      </a:r>
                      <a:endParaRPr lang="en-US" sz="18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hMerge="1">
                  <a:txBody>
                    <a:bodyPr/>
                    <a:lstStyle/>
                    <a:p>
                      <a:endParaRPr lang="en-US"/>
                    </a:p>
                  </a:txBody>
                  <a:tcPr/>
                </a:tc>
                <a:tc>
                  <a:txBody>
                    <a:bodyPr/>
                    <a:lstStyle/>
                    <a:p>
                      <a:pPr marL="0" marR="0" algn="ctr">
                        <a:lnSpc>
                          <a:spcPct val="107000"/>
                        </a:lnSpc>
                        <a:spcBef>
                          <a:spcPts val="200"/>
                        </a:spcBef>
                        <a:spcAft>
                          <a:spcPts val="200"/>
                        </a:spcAft>
                      </a:pPr>
                      <a:r>
                        <a:rPr lang="en-US" sz="1800" dirty="0">
                          <a:effectLst/>
                          <a:latin typeface="Arial" panose="020B0604020202020204" pitchFamily="34" charset="0"/>
                          <a:cs typeface="Arial" panose="020B0604020202020204" pitchFamily="34" charset="0"/>
                        </a:rPr>
                        <a:t>&lt;20km</a:t>
                      </a:r>
                      <a:endParaRPr lang="en-US" sz="18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a:effectLst/>
                          <a:latin typeface="Arial" panose="020B0604020202020204" pitchFamily="34" charset="0"/>
                          <a:cs typeface="Arial" panose="020B0604020202020204" pitchFamily="34" charset="0"/>
                        </a:rPr>
                        <a:t>20 – 100km</a:t>
                      </a:r>
                      <a:endParaRPr lang="en-US" sz="18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a:effectLst/>
                          <a:latin typeface="Arial" panose="020B0604020202020204" pitchFamily="34" charset="0"/>
                          <a:cs typeface="Arial" panose="020B0604020202020204" pitchFamily="34" charset="0"/>
                        </a:rPr>
                        <a:t>&gt;100km</a:t>
                      </a:r>
                      <a:endParaRPr lang="en-US" sz="18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425935">
                <a:tc rowSpan="3">
                  <a:txBody>
                    <a:bodyPr/>
                    <a:lstStyle/>
                    <a:p>
                      <a:pPr marL="0" marR="0" algn="ctr">
                        <a:lnSpc>
                          <a:spcPct val="107000"/>
                        </a:lnSpc>
                        <a:spcBef>
                          <a:spcPts val="200"/>
                        </a:spcBef>
                        <a:spcAft>
                          <a:spcPts val="200"/>
                        </a:spcAft>
                      </a:pPr>
                      <a:r>
                        <a:rPr lang="en-US" sz="1800" dirty="0">
                          <a:effectLst/>
                          <a:latin typeface="Arial" panose="020B0604020202020204" pitchFamily="34" charset="0"/>
                          <a:cs typeface="Arial" panose="020B0604020202020204" pitchFamily="34" charset="0"/>
                        </a:rPr>
                        <a:t>MDA8 O</a:t>
                      </a:r>
                      <a:r>
                        <a:rPr lang="en-US" sz="1800" baseline="-25000" dirty="0">
                          <a:effectLst/>
                          <a:latin typeface="Arial" panose="020B0604020202020204" pitchFamily="34" charset="0"/>
                          <a:cs typeface="Arial" panose="020B0604020202020204" pitchFamily="34" charset="0"/>
                        </a:rPr>
                        <a:t>3</a:t>
                      </a:r>
                      <a:endParaRPr lang="en-US" sz="1800" baseline="-25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err="1" smtClean="0">
                          <a:effectLst/>
                          <a:latin typeface="Arial" panose="020B0604020202020204" pitchFamily="34" charset="0"/>
                          <a:cs typeface="Arial" panose="020B0604020202020204" pitchFamily="34" charset="0"/>
                        </a:rPr>
                        <a:t>Obs</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800" dirty="0" smtClean="0">
                          <a:latin typeface="Arial" panose="020B0604020202020204" pitchFamily="34" charset="0"/>
                          <a:cs typeface="Arial" panose="020B0604020202020204" pitchFamily="34" charset="0"/>
                        </a:rPr>
                        <a:t>51.2</a:t>
                      </a:r>
                      <a:endParaRPr lang="en-US" sz="1800" dirty="0">
                        <a:latin typeface="Arial" panose="020B0604020202020204" pitchFamily="34" charset="0"/>
                        <a:cs typeface="Arial" panose="020B0604020202020204" pitchFamily="34" charset="0"/>
                      </a:endParaRPr>
                    </a:p>
                  </a:txBody>
                  <a:tcPr anchor="ctr"/>
                </a:tc>
                <a:tc>
                  <a:txBody>
                    <a:bodyPr/>
                    <a:lstStyle/>
                    <a:p>
                      <a:pPr algn="ctr"/>
                      <a:r>
                        <a:rPr lang="en-US" sz="1800" dirty="0" smtClean="0">
                          <a:latin typeface="Arial" panose="020B0604020202020204" pitchFamily="34" charset="0"/>
                          <a:cs typeface="Arial" panose="020B0604020202020204" pitchFamily="34" charset="0"/>
                        </a:rPr>
                        <a:t>50.9</a:t>
                      </a:r>
                      <a:endParaRPr lang="en-US" sz="1800" dirty="0">
                        <a:latin typeface="Arial" panose="020B0604020202020204" pitchFamily="34" charset="0"/>
                        <a:cs typeface="Arial" panose="020B0604020202020204" pitchFamily="34" charset="0"/>
                      </a:endParaRPr>
                    </a:p>
                  </a:txBody>
                  <a:tcPr anchor="ctr"/>
                </a:tc>
                <a:tc>
                  <a:txBody>
                    <a:bodyPr/>
                    <a:lstStyle/>
                    <a:p>
                      <a:pPr algn="ctr"/>
                      <a:r>
                        <a:rPr lang="en-US" sz="1800" dirty="0" smtClean="0">
                          <a:latin typeface="Arial" panose="020B0604020202020204" pitchFamily="34" charset="0"/>
                          <a:cs typeface="Arial" panose="020B0604020202020204" pitchFamily="34" charset="0"/>
                        </a:rPr>
                        <a:t>54.1</a:t>
                      </a:r>
                      <a:endParaRPr lang="en-US" sz="1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425935">
                <a:tc vMerge="1">
                  <a:txBody>
                    <a:bodyPr/>
                    <a:lstStyle/>
                    <a:p>
                      <a:endParaRPr lang="en-US"/>
                    </a:p>
                  </a:txBody>
                  <a:tcPr/>
                </a:tc>
                <a:tc>
                  <a:txBody>
                    <a:bodyPr/>
                    <a:lstStyle/>
                    <a:p>
                      <a:pPr marL="0" marR="0" algn="ctr">
                        <a:lnSpc>
                          <a:spcPct val="107000"/>
                        </a:lnSpc>
                        <a:spcBef>
                          <a:spcPts val="200"/>
                        </a:spcBef>
                        <a:spcAft>
                          <a:spcPts val="200"/>
                        </a:spcAft>
                      </a:pPr>
                      <a:r>
                        <a:rPr lang="en-US" sz="1800" dirty="0" smtClean="0">
                          <a:effectLst/>
                          <a:latin typeface="Arial" panose="020B0604020202020204" pitchFamily="34" charset="0"/>
                          <a:cs typeface="Arial" panose="020B0604020202020204" pitchFamily="34" charset="0"/>
                        </a:rPr>
                        <a:t>Base</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800" dirty="0" smtClean="0">
                          <a:latin typeface="Arial" panose="020B0604020202020204" pitchFamily="34" charset="0"/>
                          <a:cs typeface="Arial" panose="020B0604020202020204" pitchFamily="34" charset="0"/>
                        </a:rPr>
                        <a:t>56.6</a:t>
                      </a:r>
                      <a:endParaRPr lang="en-US" sz="1800" dirty="0">
                        <a:latin typeface="Arial" panose="020B0604020202020204" pitchFamily="34" charset="0"/>
                        <a:cs typeface="Arial" panose="020B0604020202020204" pitchFamily="34" charset="0"/>
                      </a:endParaRPr>
                    </a:p>
                  </a:txBody>
                  <a:tcPr anchor="ctr"/>
                </a:tc>
                <a:tc>
                  <a:txBody>
                    <a:bodyPr/>
                    <a:lstStyle/>
                    <a:p>
                      <a:pPr algn="ctr"/>
                      <a:r>
                        <a:rPr lang="en-US" sz="1800" dirty="0" smtClean="0">
                          <a:latin typeface="Arial" panose="020B0604020202020204" pitchFamily="34" charset="0"/>
                          <a:cs typeface="Arial" panose="020B0604020202020204" pitchFamily="34" charset="0"/>
                        </a:rPr>
                        <a:t>52.5</a:t>
                      </a:r>
                      <a:endParaRPr lang="en-US" sz="1800" dirty="0">
                        <a:latin typeface="Arial" panose="020B0604020202020204" pitchFamily="34" charset="0"/>
                        <a:cs typeface="Arial" panose="020B0604020202020204" pitchFamily="34" charset="0"/>
                      </a:endParaRPr>
                    </a:p>
                  </a:txBody>
                  <a:tcPr anchor="ctr"/>
                </a:tc>
                <a:tc>
                  <a:txBody>
                    <a:bodyPr/>
                    <a:lstStyle/>
                    <a:p>
                      <a:pPr algn="ctr"/>
                      <a:r>
                        <a:rPr lang="en-US" sz="1800" dirty="0" smtClean="0">
                          <a:latin typeface="Arial" panose="020B0604020202020204" pitchFamily="34" charset="0"/>
                          <a:cs typeface="Arial" panose="020B0604020202020204" pitchFamily="34" charset="0"/>
                        </a:rPr>
                        <a:t>56.4</a:t>
                      </a:r>
                      <a:endParaRPr lang="en-US" sz="1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425935">
                <a:tc vMerge="1">
                  <a:txBody>
                    <a:bodyPr/>
                    <a:lstStyle/>
                    <a:p>
                      <a:endParaRPr lang="en-US"/>
                    </a:p>
                  </a:txBody>
                  <a:tcPr/>
                </a:tc>
                <a:tc>
                  <a:txBody>
                    <a:bodyPr/>
                    <a:lstStyle/>
                    <a:p>
                      <a:pPr marL="0" marR="0" algn="ctr">
                        <a:lnSpc>
                          <a:spcPct val="107000"/>
                        </a:lnSpc>
                        <a:spcBef>
                          <a:spcPts val="200"/>
                        </a:spcBef>
                        <a:spcAft>
                          <a:spcPts val="200"/>
                        </a:spcAft>
                      </a:pPr>
                      <a:r>
                        <a:rPr lang="en-US" sz="1800" dirty="0" smtClean="0">
                          <a:effectLst/>
                          <a:latin typeface="Arial" panose="020B0604020202020204" pitchFamily="34" charset="0"/>
                          <a:cs typeface="Arial" panose="020B0604020202020204" pitchFamily="34" charset="0"/>
                        </a:rPr>
                        <a:t>0.5NO</a:t>
                      </a:r>
                      <a:r>
                        <a:rPr lang="en-US" sz="1800" baseline="-25000" dirty="0" smtClean="0">
                          <a:effectLst/>
                          <a:latin typeface="Arial" panose="020B0604020202020204" pitchFamily="34" charset="0"/>
                          <a:cs typeface="Arial" panose="020B0604020202020204" pitchFamily="34" charset="0"/>
                        </a:rPr>
                        <a:t>x</a:t>
                      </a:r>
                      <a:r>
                        <a:rPr lang="en-US" sz="1800" dirty="0" smtClean="0">
                          <a:effectLst/>
                          <a:latin typeface="Arial" panose="020B0604020202020204" pitchFamily="34" charset="0"/>
                          <a:cs typeface="Arial" panose="020B0604020202020204" pitchFamily="34" charset="0"/>
                        </a:rPr>
                        <a:t> </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800" dirty="0" smtClean="0">
                          <a:latin typeface="Arial" panose="020B0604020202020204" pitchFamily="34" charset="0"/>
                          <a:cs typeface="Arial" panose="020B0604020202020204" pitchFamily="34" charset="0"/>
                        </a:rPr>
                        <a:t>55.2</a:t>
                      </a:r>
                      <a:endParaRPr lang="en-US" sz="1800" dirty="0">
                        <a:latin typeface="Arial" panose="020B0604020202020204" pitchFamily="34" charset="0"/>
                        <a:cs typeface="Arial" panose="020B0604020202020204" pitchFamily="34" charset="0"/>
                      </a:endParaRPr>
                    </a:p>
                  </a:txBody>
                  <a:tcPr anchor="ctr"/>
                </a:tc>
                <a:tc>
                  <a:txBody>
                    <a:bodyPr/>
                    <a:lstStyle/>
                    <a:p>
                      <a:pPr algn="ctr"/>
                      <a:r>
                        <a:rPr lang="en-US" sz="1800" dirty="0" smtClean="0">
                          <a:latin typeface="Arial" panose="020B0604020202020204" pitchFamily="34" charset="0"/>
                          <a:cs typeface="Arial" panose="020B0604020202020204" pitchFamily="34" charset="0"/>
                        </a:rPr>
                        <a:t>50.6</a:t>
                      </a:r>
                      <a:endParaRPr lang="en-US" sz="1800" dirty="0">
                        <a:latin typeface="Arial" panose="020B0604020202020204" pitchFamily="34" charset="0"/>
                        <a:cs typeface="Arial" panose="020B0604020202020204" pitchFamily="34" charset="0"/>
                      </a:endParaRPr>
                    </a:p>
                  </a:txBody>
                  <a:tcPr anchor="ctr"/>
                </a:tc>
                <a:tc>
                  <a:txBody>
                    <a:bodyPr/>
                    <a:lstStyle/>
                    <a:p>
                      <a:pPr algn="ctr"/>
                      <a:r>
                        <a:rPr lang="en-US" sz="1800" dirty="0" smtClean="0">
                          <a:latin typeface="Arial" panose="020B0604020202020204" pitchFamily="34" charset="0"/>
                          <a:cs typeface="Arial" panose="020B0604020202020204" pitchFamily="34" charset="0"/>
                        </a:rPr>
                        <a:t>54.3</a:t>
                      </a:r>
                      <a:endParaRPr lang="en-US" sz="1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3"/>
                  </a:ext>
                </a:extLst>
              </a:tr>
              <a:tr h="425935">
                <a:tc rowSpan="3">
                  <a:txBody>
                    <a:bodyPr/>
                    <a:lstStyle/>
                    <a:p>
                      <a:pPr marL="0" marR="0" lvl="0" indent="0" algn="ctr" defTabSz="914400" rtl="0" eaLnBrk="1" fontAlgn="auto" latinLnBrk="0" hangingPunct="1">
                        <a:lnSpc>
                          <a:spcPct val="107000"/>
                        </a:lnSpc>
                        <a:spcBef>
                          <a:spcPts val="200"/>
                        </a:spcBef>
                        <a:spcAft>
                          <a:spcPts val="200"/>
                        </a:spcAft>
                        <a:buClrTx/>
                        <a:buSzTx/>
                        <a:buFontTx/>
                        <a:buNone/>
                        <a:tabLst/>
                        <a:defRPr/>
                      </a:pPr>
                      <a:r>
                        <a:rPr lang="en-US" sz="1800" dirty="0" smtClean="0">
                          <a:effectLst/>
                          <a:latin typeface="Arial" panose="020B0604020202020204" pitchFamily="34" charset="0"/>
                          <a:cs typeface="Arial" panose="020B0604020202020204" pitchFamily="34" charset="0"/>
                        </a:rPr>
                        <a:t>MDA8 O</a:t>
                      </a:r>
                      <a:r>
                        <a:rPr lang="en-US" sz="1800" baseline="-25000" dirty="0" smtClean="0">
                          <a:effectLst/>
                          <a:latin typeface="Arial" panose="020B0604020202020204" pitchFamily="34" charset="0"/>
                          <a:cs typeface="Arial" panose="020B0604020202020204" pitchFamily="34" charset="0"/>
                        </a:rPr>
                        <a:t>3</a:t>
                      </a:r>
                    </a:p>
                    <a:p>
                      <a:pPr marL="0" marR="0" algn="ctr">
                        <a:lnSpc>
                          <a:spcPct val="107000"/>
                        </a:lnSpc>
                        <a:spcBef>
                          <a:spcPts val="200"/>
                        </a:spcBef>
                        <a:spcAft>
                          <a:spcPts val="200"/>
                        </a:spcAft>
                      </a:pPr>
                      <a:r>
                        <a:rPr lang="en-US" sz="1800" dirty="0" smtClean="0">
                          <a:effectLst/>
                          <a:latin typeface="Arial" panose="020B0604020202020204" pitchFamily="34" charset="0"/>
                          <a:cs typeface="Arial" panose="020B0604020202020204" pitchFamily="34" charset="0"/>
                        </a:rPr>
                        <a:t>(&gt;60ppb)</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err="1" smtClean="0">
                          <a:effectLst/>
                          <a:latin typeface="Arial" panose="020B0604020202020204" pitchFamily="34" charset="0"/>
                          <a:cs typeface="Arial" panose="020B0604020202020204" pitchFamily="34" charset="0"/>
                        </a:rPr>
                        <a:t>Obs</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smtClean="0">
                          <a:effectLst/>
                          <a:latin typeface="Arial" panose="020B0604020202020204" pitchFamily="34" charset="0"/>
                          <a:cs typeface="Arial" panose="020B0604020202020204" pitchFamily="34" charset="0"/>
                        </a:rPr>
                        <a:t>69.1</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smtClean="0">
                          <a:effectLst/>
                          <a:latin typeface="Arial" panose="020B0604020202020204" pitchFamily="34" charset="0"/>
                          <a:cs typeface="Arial" panose="020B0604020202020204" pitchFamily="34" charset="0"/>
                        </a:rPr>
                        <a:t>67.8</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smtClean="0">
                          <a:effectLst/>
                          <a:latin typeface="Arial" panose="020B0604020202020204" pitchFamily="34" charset="0"/>
                          <a:cs typeface="Arial" panose="020B0604020202020204" pitchFamily="34" charset="0"/>
                        </a:rPr>
                        <a:t>68.1</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0007"/>
                  </a:ext>
                </a:extLst>
              </a:tr>
              <a:tr h="425935">
                <a:tc vMerge="1">
                  <a:txBody>
                    <a:bodyPr/>
                    <a:lstStyle/>
                    <a:p>
                      <a:pPr marL="0" marR="0" algn="ctr">
                        <a:lnSpc>
                          <a:spcPct val="107000"/>
                        </a:lnSpc>
                        <a:spcBef>
                          <a:spcPts val="200"/>
                        </a:spcBef>
                        <a:spcAft>
                          <a:spcPts val="200"/>
                        </a:spcAft>
                      </a:pP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noFill/>
                      <a:prstDash val="solid"/>
                      <a:round/>
                      <a:headEnd type="none" w="med" len="med"/>
                      <a:tailEnd type="none" w="med" len="med"/>
                    </a:lnL>
                  </a:tcPr>
                </a:tc>
                <a:tc>
                  <a:txBody>
                    <a:bodyPr/>
                    <a:lstStyle/>
                    <a:p>
                      <a:pPr marL="0" marR="0" algn="ctr">
                        <a:lnSpc>
                          <a:spcPct val="107000"/>
                        </a:lnSpc>
                        <a:spcBef>
                          <a:spcPts val="200"/>
                        </a:spcBef>
                        <a:spcAft>
                          <a:spcPts val="200"/>
                        </a:spcAft>
                      </a:pPr>
                      <a:r>
                        <a:rPr lang="en-US" sz="1800" dirty="0" smtClean="0">
                          <a:effectLst/>
                          <a:latin typeface="Arial" panose="020B0604020202020204" pitchFamily="34" charset="0"/>
                          <a:cs typeface="Arial" panose="020B0604020202020204" pitchFamily="34" charset="0"/>
                        </a:rPr>
                        <a:t>Base</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smtClean="0">
                          <a:effectLst/>
                          <a:latin typeface="Arial" panose="020B0604020202020204" pitchFamily="34" charset="0"/>
                          <a:cs typeface="Arial" panose="020B0604020202020204" pitchFamily="34" charset="0"/>
                        </a:rPr>
                        <a:t>67.4</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smtClean="0">
                          <a:effectLst/>
                          <a:latin typeface="Arial" panose="020B0604020202020204" pitchFamily="34" charset="0"/>
                          <a:cs typeface="Arial" panose="020B0604020202020204" pitchFamily="34" charset="0"/>
                        </a:rPr>
                        <a:t>61.5</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smtClean="0">
                          <a:effectLst/>
                          <a:latin typeface="Arial" panose="020B0604020202020204" pitchFamily="34" charset="0"/>
                          <a:cs typeface="Arial" panose="020B0604020202020204" pitchFamily="34" charset="0"/>
                        </a:rPr>
                        <a:t>64.7</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0008"/>
                  </a:ext>
                </a:extLst>
              </a:tr>
              <a:tr h="425935">
                <a:tc vMerge="1">
                  <a:txBody>
                    <a:bodyPr/>
                    <a:lstStyle/>
                    <a:p>
                      <a:pPr marL="0" marR="0" algn="ctr">
                        <a:lnSpc>
                          <a:spcPct val="107000"/>
                        </a:lnSpc>
                        <a:spcBef>
                          <a:spcPts val="200"/>
                        </a:spcBef>
                        <a:spcAft>
                          <a:spcPts val="200"/>
                        </a:spcAft>
                      </a:pP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noFill/>
                      <a:prstDash val="solid"/>
                      <a:round/>
                      <a:headEnd type="none" w="med" len="med"/>
                      <a:tailEnd type="none" w="med" len="med"/>
                    </a:lnL>
                  </a:tcPr>
                </a:tc>
                <a:tc>
                  <a:txBody>
                    <a:bodyPr/>
                    <a:lstStyle/>
                    <a:p>
                      <a:pPr marL="0" marR="0" algn="ctr">
                        <a:lnSpc>
                          <a:spcPct val="107000"/>
                        </a:lnSpc>
                        <a:spcBef>
                          <a:spcPts val="200"/>
                        </a:spcBef>
                        <a:spcAft>
                          <a:spcPts val="200"/>
                        </a:spcAft>
                      </a:pPr>
                      <a:r>
                        <a:rPr lang="en-US" sz="1800" dirty="0" smtClean="0">
                          <a:effectLst/>
                          <a:latin typeface="Arial" panose="020B0604020202020204" pitchFamily="34" charset="0"/>
                          <a:cs typeface="Arial" panose="020B0604020202020204" pitchFamily="34" charset="0"/>
                        </a:rPr>
                        <a:t>0.5NO</a:t>
                      </a:r>
                      <a:r>
                        <a:rPr lang="en-US" sz="1800" baseline="-25000" dirty="0" smtClean="0">
                          <a:effectLst/>
                          <a:latin typeface="Arial" panose="020B0604020202020204" pitchFamily="34" charset="0"/>
                          <a:cs typeface="Arial" panose="020B0604020202020204" pitchFamily="34" charset="0"/>
                        </a:rPr>
                        <a:t>x</a:t>
                      </a:r>
                      <a:endParaRPr lang="en-US" sz="1800" baseline="-25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800" dirty="0" smtClean="0">
                          <a:latin typeface="Arial" panose="020B0604020202020204" pitchFamily="34" charset="0"/>
                          <a:cs typeface="Arial" panose="020B0604020202020204" pitchFamily="34" charset="0"/>
                        </a:rPr>
                        <a:t>65.1</a:t>
                      </a:r>
                      <a:endParaRPr lang="en-US" sz="1800" dirty="0">
                        <a:latin typeface="Arial" panose="020B0604020202020204" pitchFamily="34" charset="0"/>
                        <a:cs typeface="Arial" panose="020B0604020202020204" pitchFamily="34" charset="0"/>
                      </a:endParaRPr>
                    </a:p>
                  </a:txBody>
                  <a:tcPr anchor="ctr"/>
                </a:tc>
                <a:tc>
                  <a:txBody>
                    <a:bodyPr/>
                    <a:lstStyle/>
                    <a:p>
                      <a:pPr algn="ctr"/>
                      <a:r>
                        <a:rPr lang="en-US" sz="1800" dirty="0" smtClean="0">
                          <a:latin typeface="Arial" panose="020B0604020202020204" pitchFamily="34" charset="0"/>
                          <a:cs typeface="Arial" panose="020B0604020202020204" pitchFamily="34" charset="0"/>
                        </a:rPr>
                        <a:t>58.7</a:t>
                      </a:r>
                      <a:endParaRPr lang="en-US" sz="1800" dirty="0">
                        <a:latin typeface="Arial" panose="020B0604020202020204" pitchFamily="34" charset="0"/>
                        <a:cs typeface="Arial" panose="020B0604020202020204" pitchFamily="34" charset="0"/>
                      </a:endParaRPr>
                    </a:p>
                  </a:txBody>
                  <a:tcPr anchor="ctr"/>
                </a:tc>
                <a:tc>
                  <a:txBody>
                    <a:bodyPr/>
                    <a:lstStyle/>
                    <a:p>
                      <a:pPr algn="ctr"/>
                      <a:r>
                        <a:rPr lang="en-US" sz="1800" dirty="0" smtClean="0">
                          <a:latin typeface="Arial" panose="020B0604020202020204" pitchFamily="34" charset="0"/>
                          <a:cs typeface="Arial" panose="020B0604020202020204" pitchFamily="34" charset="0"/>
                        </a:rPr>
                        <a:t>61.8</a:t>
                      </a:r>
                      <a:endParaRPr lang="en-US" sz="1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9"/>
                  </a:ext>
                </a:extLst>
              </a:tr>
            </a:tbl>
          </a:graphicData>
        </a:graphic>
      </p:graphicFrame>
      <p:pic>
        <p:nvPicPr>
          <p:cNvPr id="10"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62269" y="1070470"/>
            <a:ext cx="5807085" cy="1935695"/>
          </a:xfrm>
          <a:prstGeom prst="rect">
            <a:avLst/>
          </a:prstGeom>
        </p:spPr>
      </p:pic>
      <p:cxnSp>
        <p:nvCxnSpPr>
          <p:cNvPr id="11" name="直接连接符 20"/>
          <p:cNvCxnSpPr/>
          <p:nvPr/>
        </p:nvCxnSpPr>
        <p:spPr>
          <a:xfrm>
            <a:off x="6283424" y="2340662"/>
            <a:ext cx="5385930" cy="908"/>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pic>
        <p:nvPicPr>
          <p:cNvPr id="12" name="Content Placeholder 10"/>
          <p:cNvPicPr>
            <a:picLocks noGrp="1" noChangeAspect="1"/>
          </p:cNvPicPr>
          <p:nvPr>
            <p:ph idx="1"/>
          </p:nvPr>
        </p:nvPicPr>
        <p:blipFill>
          <a:blip r:embed="rId8" cstate="print">
            <a:extLst>
              <a:ext uri="{28A0092B-C50C-407E-A947-70E740481C1C}">
                <a14:useLocalDpi xmlns:a14="http://schemas.microsoft.com/office/drawing/2010/main" val="0"/>
              </a:ext>
            </a:extLst>
          </a:blip>
          <a:stretch>
            <a:fillRect/>
          </a:stretch>
        </p:blipFill>
        <p:spPr>
          <a:xfrm>
            <a:off x="3155569" y="1070470"/>
            <a:ext cx="2455906" cy="1637271"/>
          </a:xfr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9663" y="1070471"/>
            <a:ext cx="2455906" cy="1637271"/>
          </a:xfrm>
          <a:prstGeom prst="rect">
            <a:avLst/>
          </a:prstGeom>
        </p:spPr>
      </p:pic>
    </p:spTree>
    <p:extLst>
      <p:ext uri="{BB962C8B-B14F-4D97-AF65-F5344CB8AC3E}">
        <p14:creationId xmlns:p14="http://schemas.microsoft.com/office/powerpoint/2010/main" val="518865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2066637117"/>
              </p:ext>
            </p:extLst>
          </p:nvPr>
        </p:nvGraphicFramePr>
        <p:xfrm>
          <a:off x="7035633" y="1983156"/>
          <a:ext cx="4492180" cy="2449863"/>
        </p:xfrm>
        <a:graphic>
          <a:graphicData uri="http://schemas.openxmlformats.org/drawingml/2006/table">
            <a:tbl>
              <a:tblPr firstRow="1" bandRow="1">
                <a:tableStyleId>{C083E6E3-FA7D-4D7B-A595-EF9225AFEA82}</a:tableStyleId>
              </a:tblPr>
              <a:tblGrid>
                <a:gridCol w="705994">
                  <a:extLst>
                    <a:ext uri="{9D8B030D-6E8A-4147-A177-3AD203B41FA5}">
                      <a16:colId xmlns:a16="http://schemas.microsoft.com/office/drawing/2014/main" val="20000"/>
                    </a:ext>
                  </a:extLst>
                </a:gridCol>
                <a:gridCol w="927588">
                  <a:extLst>
                    <a:ext uri="{9D8B030D-6E8A-4147-A177-3AD203B41FA5}">
                      <a16:colId xmlns:a16="http://schemas.microsoft.com/office/drawing/2014/main" val="20001"/>
                    </a:ext>
                  </a:extLst>
                </a:gridCol>
                <a:gridCol w="952866">
                  <a:extLst>
                    <a:ext uri="{9D8B030D-6E8A-4147-A177-3AD203B41FA5}">
                      <a16:colId xmlns:a16="http://schemas.microsoft.com/office/drawing/2014/main" val="20002"/>
                    </a:ext>
                  </a:extLst>
                </a:gridCol>
                <a:gridCol w="952866">
                  <a:extLst>
                    <a:ext uri="{9D8B030D-6E8A-4147-A177-3AD203B41FA5}">
                      <a16:colId xmlns:a16="http://schemas.microsoft.com/office/drawing/2014/main" val="20003"/>
                    </a:ext>
                  </a:extLst>
                </a:gridCol>
                <a:gridCol w="952866">
                  <a:extLst>
                    <a:ext uri="{9D8B030D-6E8A-4147-A177-3AD203B41FA5}">
                      <a16:colId xmlns:a16="http://schemas.microsoft.com/office/drawing/2014/main" val="20004"/>
                    </a:ext>
                  </a:extLst>
                </a:gridCol>
              </a:tblGrid>
              <a:tr h="1008366">
                <a:tc gridSpan="2">
                  <a:txBody>
                    <a:bodyPr/>
                    <a:lstStyle/>
                    <a:p>
                      <a:pPr marL="0" marR="0" algn="ctr">
                        <a:lnSpc>
                          <a:spcPct val="107000"/>
                        </a:lnSpc>
                        <a:spcBef>
                          <a:spcPts val="200"/>
                        </a:spcBef>
                        <a:spcAft>
                          <a:spcPts val="200"/>
                        </a:spcAft>
                      </a:pPr>
                      <a:r>
                        <a:rPr lang="en-US" sz="1800" dirty="0">
                          <a:effectLst/>
                          <a:latin typeface="Arial" panose="020B0604020202020204" pitchFamily="34" charset="0"/>
                          <a:cs typeface="Arial" panose="020B0604020202020204" pitchFamily="34" charset="0"/>
                        </a:rPr>
                        <a:t>Group</a:t>
                      </a:r>
                      <a:endParaRPr lang="en-US" sz="18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hMerge="1">
                  <a:txBody>
                    <a:bodyPr/>
                    <a:lstStyle/>
                    <a:p>
                      <a:endParaRPr lang="en-US"/>
                    </a:p>
                  </a:txBody>
                  <a:tcPr/>
                </a:tc>
                <a:tc>
                  <a:txBody>
                    <a:bodyPr/>
                    <a:lstStyle/>
                    <a:p>
                      <a:pPr marL="0" marR="0" algn="ctr">
                        <a:lnSpc>
                          <a:spcPct val="107000"/>
                        </a:lnSpc>
                        <a:spcBef>
                          <a:spcPts val="200"/>
                        </a:spcBef>
                        <a:spcAft>
                          <a:spcPts val="200"/>
                        </a:spcAft>
                      </a:pPr>
                      <a:r>
                        <a:rPr lang="en-US" sz="1800" dirty="0">
                          <a:effectLst/>
                          <a:latin typeface="Arial" panose="020B0604020202020204" pitchFamily="34" charset="0"/>
                          <a:cs typeface="Arial" panose="020B0604020202020204" pitchFamily="34" charset="0"/>
                        </a:rPr>
                        <a:t>&lt;20km</a:t>
                      </a:r>
                      <a:endParaRPr lang="en-US" sz="18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a:effectLst/>
                          <a:latin typeface="Arial" panose="020B0604020202020204" pitchFamily="34" charset="0"/>
                          <a:cs typeface="Arial" panose="020B0604020202020204" pitchFamily="34" charset="0"/>
                        </a:rPr>
                        <a:t>20 – 100km</a:t>
                      </a:r>
                      <a:endParaRPr lang="en-US" sz="18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a:effectLst/>
                          <a:latin typeface="Arial" panose="020B0604020202020204" pitchFamily="34" charset="0"/>
                          <a:cs typeface="Arial" panose="020B0604020202020204" pitchFamily="34" charset="0"/>
                        </a:rPr>
                        <a:t>&gt;100km</a:t>
                      </a:r>
                      <a:endParaRPr lang="en-US" sz="18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480499">
                <a:tc rowSpan="3">
                  <a:txBody>
                    <a:bodyPr/>
                    <a:lstStyle/>
                    <a:p>
                      <a:pPr marL="0" marR="0" algn="ctr">
                        <a:lnSpc>
                          <a:spcPct val="107000"/>
                        </a:lnSpc>
                        <a:spcBef>
                          <a:spcPts val="200"/>
                        </a:spcBef>
                        <a:spcAft>
                          <a:spcPts val="200"/>
                        </a:spcAft>
                      </a:pPr>
                      <a:r>
                        <a:rPr lang="en-US" sz="1800" dirty="0" smtClean="0">
                          <a:effectLst/>
                          <a:latin typeface="Arial" panose="020B0604020202020204" pitchFamily="34" charset="0"/>
                          <a:cs typeface="Arial" panose="020B0604020202020204" pitchFamily="34" charset="0"/>
                        </a:rPr>
                        <a:t>NO</a:t>
                      </a:r>
                      <a:r>
                        <a:rPr lang="en-US" sz="1800" baseline="-25000" dirty="0" smtClean="0">
                          <a:effectLst/>
                          <a:latin typeface="Arial" panose="020B0604020202020204" pitchFamily="34" charset="0"/>
                          <a:cs typeface="Arial" panose="020B0604020202020204" pitchFamily="34" charset="0"/>
                        </a:rPr>
                        <a:t>x</a:t>
                      </a:r>
                      <a:endParaRPr lang="en-US" sz="1800" baseline="-25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err="1" smtClean="0">
                          <a:effectLst/>
                          <a:latin typeface="Arial" panose="020B0604020202020204" pitchFamily="34" charset="0"/>
                          <a:cs typeface="Arial" panose="020B0604020202020204" pitchFamily="34" charset="0"/>
                        </a:rPr>
                        <a:t>Obs</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kern="1200" dirty="0">
                          <a:effectLst/>
                          <a:latin typeface="Arial" panose="020B0604020202020204" pitchFamily="34" charset="0"/>
                          <a:cs typeface="Arial" panose="020B0604020202020204" pitchFamily="34" charset="0"/>
                        </a:rPr>
                        <a:t>15.3</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kern="1200" dirty="0">
                          <a:effectLst/>
                          <a:latin typeface="Arial" panose="020B0604020202020204" pitchFamily="34" charset="0"/>
                          <a:cs typeface="Arial" panose="020B0604020202020204" pitchFamily="34" charset="0"/>
                        </a:rPr>
                        <a:t>4.4</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kern="1200" dirty="0">
                          <a:effectLst/>
                          <a:latin typeface="Arial" panose="020B0604020202020204" pitchFamily="34" charset="0"/>
                          <a:cs typeface="Arial" panose="020B0604020202020204" pitchFamily="34" charset="0"/>
                        </a:rPr>
                        <a:t>9.0</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r h="480499">
                <a:tc vMerge="1">
                  <a:txBody>
                    <a:bodyPr/>
                    <a:lstStyle/>
                    <a:p>
                      <a:pPr marL="0" marR="0" algn="ctr">
                        <a:lnSpc>
                          <a:spcPct val="107000"/>
                        </a:lnSpc>
                        <a:spcBef>
                          <a:spcPts val="200"/>
                        </a:spcBef>
                        <a:spcAft>
                          <a:spcPts val="200"/>
                        </a:spcAft>
                      </a:pP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smtClean="0">
                          <a:effectLst/>
                          <a:latin typeface="Arial" panose="020B0604020202020204" pitchFamily="34" charset="0"/>
                          <a:cs typeface="Arial" panose="020B0604020202020204" pitchFamily="34" charset="0"/>
                        </a:rPr>
                        <a:t>Base</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kern="1200" dirty="0">
                          <a:effectLst/>
                          <a:latin typeface="Arial" panose="020B0604020202020204" pitchFamily="34" charset="0"/>
                          <a:cs typeface="Arial" panose="020B0604020202020204" pitchFamily="34" charset="0"/>
                        </a:rPr>
                        <a:t>17.5</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kern="1200" dirty="0">
                          <a:effectLst/>
                          <a:latin typeface="Arial" panose="020B0604020202020204" pitchFamily="34" charset="0"/>
                          <a:cs typeface="Arial" panose="020B0604020202020204" pitchFamily="34" charset="0"/>
                        </a:rPr>
                        <a:t>4.5</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kern="1200" dirty="0">
                          <a:effectLst/>
                          <a:latin typeface="Arial" panose="020B0604020202020204" pitchFamily="34" charset="0"/>
                          <a:cs typeface="Arial" panose="020B0604020202020204" pitchFamily="34" charset="0"/>
                        </a:rPr>
                        <a:t>10.7</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0005"/>
                  </a:ext>
                </a:extLst>
              </a:tr>
              <a:tr h="480499">
                <a:tc vMerge="1">
                  <a:txBody>
                    <a:bodyPr/>
                    <a:lstStyle/>
                    <a:p>
                      <a:pPr marL="0" marR="0" algn="ctr">
                        <a:lnSpc>
                          <a:spcPct val="107000"/>
                        </a:lnSpc>
                        <a:spcBef>
                          <a:spcPts val="200"/>
                        </a:spcBef>
                        <a:spcAft>
                          <a:spcPts val="200"/>
                        </a:spcAft>
                      </a:pP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smtClean="0">
                          <a:effectLst/>
                          <a:latin typeface="Arial" panose="020B0604020202020204" pitchFamily="34" charset="0"/>
                          <a:cs typeface="Arial" panose="020B0604020202020204" pitchFamily="34" charset="0"/>
                        </a:rPr>
                        <a:t>0.5NO</a:t>
                      </a:r>
                      <a:r>
                        <a:rPr lang="en-US" sz="1800" baseline="-25000" dirty="0" smtClean="0">
                          <a:effectLst/>
                          <a:latin typeface="Arial" panose="020B0604020202020204" pitchFamily="34" charset="0"/>
                          <a:cs typeface="Arial" panose="020B0604020202020204" pitchFamily="34" charset="0"/>
                        </a:rPr>
                        <a:t>x</a:t>
                      </a:r>
                      <a:endParaRPr lang="en-US" sz="1800" baseline="-25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altLang="zh-CN" sz="1800" dirty="0" smtClean="0">
                          <a:latin typeface="Arial" panose="020B0604020202020204" pitchFamily="34" charset="0"/>
                          <a:cs typeface="Arial" panose="020B0604020202020204" pitchFamily="34" charset="0"/>
                        </a:rPr>
                        <a:t>13.8</a:t>
                      </a:r>
                      <a:endParaRPr lang="en-US" sz="1800" dirty="0">
                        <a:latin typeface="Arial" panose="020B0604020202020204" pitchFamily="34" charset="0"/>
                        <a:cs typeface="Arial" panose="020B0604020202020204" pitchFamily="34" charset="0"/>
                      </a:endParaRPr>
                    </a:p>
                  </a:txBody>
                  <a:tcPr anchor="ctr"/>
                </a:tc>
                <a:tc>
                  <a:txBody>
                    <a:bodyPr/>
                    <a:lstStyle/>
                    <a:p>
                      <a:pPr algn="ctr"/>
                      <a:r>
                        <a:rPr lang="en-US" altLang="zh-CN" sz="1800" dirty="0" smtClean="0">
                          <a:latin typeface="Arial" panose="020B0604020202020204" pitchFamily="34" charset="0"/>
                          <a:cs typeface="Arial" panose="020B0604020202020204" pitchFamily="34" charset="0"/>
                        </a:rPr>
                        <a:t>3.1</a:t>
                      </a:r>
                      <a:endParaRPr lang="en-US" sz="1800" dirty="0">
                        <a:latin typeface="Arial" panose="020B0604020202020204" pitchFamily="34" charset="0"/>
                        <a:cs typeface="Arial" panose="020B0604020202020204" pitchFamily="34" charset="0"/>
                      </a:endParaRPr>
                    </a:p>
                  </a:txBody>
                  <a:tcPr anchor="ctr"/>
                </a:tc>
                <a:tc>
                  <a:txBody>
                    <a:bodyPr/>
                    <a:lstStyle/>
                    <a:p>
                      <a:pPr algn="ctr"/>
                      <a:r>
                        <a:rPr lang="en-US" altLang="zh-CN" sz="1800" dirty="0" smtClean="0">
                          <a:latin typeface="Arial" panose="020B0604020202020204" pitchFamily="34" charset="0"/>
                          <a:cs typeface="Arial" panose="020B0604020202020204" pitchFamily="34" charset="0"/>
                        </a:rPr>
                        <a:t>8.2</a:t>
                      </a:r>
                      <a:endParaRPr lang="en-US" sz="1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6"/>
                  </a:ext>
                </a:extLst>
              </a:tr>
            </a:tbl>
          </a:graphicData>
        </a:graphic>
      </p:graphicFrame>
      <p:sp>
        <p:nvSpPr>
          <p:cNvPr id="4" name="标题 3"/>
          <p:cNvSpPr>
            <a:spLocks noGrp="1"/>
          </p:cNvSpPr>
          <p:nvPr>
            <p:ph type="title"/>
          </p:nvPr>
        </p:nvSpPr>
        <p:spPr>
          <a:xfrm>
            <a:off x="868679" y="357445"/>
            <a:ext cx="10789921" cy="731520"/>
          </a:xfrm>
        </p:spPr>
        <p:txBody>
          <a:bodyPr>
            <a:normAutofit fontScale="90000"/>
          </a:bodyPr>
          <a:lstStyle/>
          <a:p>
            <a:r>
              <a:rPr lang="en-US" dirty="0"/>
              <a:t>50% NO</a:t>
            </a:r>
            <a:r>
              <a:rPr lang="en-US" baseline="-25000" dirty="0"/>
              <a:t>x</a:t>
            </a:r>
            <a:r>
              <a:rPr lang="en-US" dirty="0"/>
              <a:t> emissions from mobile </a:t>
            </a:r>
            <a:r>
              <a:rPr lang="en-US" dirty="0" smtClean="0"/>
              <a:t>sources: NO</a:t>
            </a:r>
            <a:r>
              <a:rPr lang="en-US" baseline="-25000" dirty="0" smtClean="0"/>
              <a:t>x</a:t>
            </a:r>
            <a:r>
              <a:rPr lang="en-US" dirty="0" smtClean="0"/>
              <a:t> performance</a:t>
            </a:r>
            <a:endParaRPr lang="zh-CN" altLang="en-US" dirty="0"/>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575" y="3335739"/>
            <a:ext cx="6008415" cy="2194560"/>
          </a:xfrm>
          <a:prstGeom prst="rect">
            <a:avLst/>
          </a:prstGeom>
        </p:spPr>
      </p:pic>
      <p:cxnSp>
        <p:nvCxnSpPr>
          <p:cNvPr id="19" name="直接连接符 18"/>
          <p:cNvCxnSpPr/>
          <p:nvPr/>
        </p:nvCxnSpPr>
        <p:spPr>
          <a:xfrm>
            <a:off x="1204507" y="4603874"/>
            <a:ext cx="5688414" cy="0"/>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2" name="灯片编号占位符 1"/>
          <p:cNvSpPr>
            <a:spLocks noGrp="1"/>
          </p:cNvSpPr>
          <p:nvPr>
            <p:ph type="sldNum" sz="quarter" idx="12"/>
          </p:nvPr>
        </p:nvSpPr>
        <p:spPr/>
        <p:txBody>
          <a:bodyPr/>
          <a:lstStyle/>
          <a:p>
            <a:fld id="{F5C71696-FDC2-4DB8-8B3C-48C49F112D6B}" type="slidenum">
              <a:rPr lang="en-US" smtClean="0"/>
              <a:t>11</a:t>
            </a:fld>
            <a:endParaRPr lang="en-US"/>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5080" y="1324059"/>
            <a:ext cx="3017841" cy="201168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5714" y="1324059"/>
            <a:ext cx="3016069" cy="2011680"/>
          </a:xfrm>
          <a:prstGeom prst="rect">
            <a:avLst/>
          </a:prstGeom>
        </p:spPr>
      </p:pic>
    </p:spTree>
    <p:extLst>
      <p:ext uri="{BB962C8B-B14F-4D97-AF65-F5344CB8AC3E}">
        <p14:creationId xmlns:p14="http://schemas.microsoft.com/office/powerpoint/2010/main" val="21646562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CB6 compared to baseline (CB05)</a:t>
            </a:r>
            <a:endParaRPr lang="en-US" dirty="0"/>
          </a:p>
        </p:txBody>
      </p:sp>
      <p:sp>
        <p:nvSpPr>
          <p:cNvPr id="3" name="Content Placeholder 2"/>
          <p:cNvSpPr>
            <a:spLocks noGrp="1"/>
          </p:cNvSpPr>
          <p:nvPr>
            <p:ph idx="1"/>
          </p:nvPr>
        </p:nvSpPr>
        <p:spPr>
          <a:xfrm>
            <a:off x="838200" y="960571"/>
            <a:ext cx="10515600" cy="4992106"/>
          </a:xfrm>
        </p:spPr>
        <p:txBody>
          <a:bodyPr/>
          <a:lstStyle/>
          <a:p>
            <a:r>
              <a:rPr lang="en-US" dirty="0" smtClean="0"/>
              <a:t>O</a:t>
            </a:r>
            <a:r>
              <a:rPr lang="en-US" baseline="-25000" dirty="0" smtClean="0"/>
              <a:t>3</a:t>
            </a:r>
            <a:endParaRPr lang="en-US" baseline="-25000" dirty="0"/>
          </a:p>
        </p:txBody>
      </p:sp>
      <p:sp>
        <p:nvSpPr>
          <p:cNvPr id="4" name="Slide Number Placeholder 3"/>
          <p:cNvSpPr>
            <a:spLocks noGrp="1"/>
          </p:cNvSpPr>
          <p:nvPr>
            <p:ph type="sldNum" sz="quarter" idx="12"/>
          </p:nvPr>
        </p:nvSpPr>
        <p:spPr/>
        <p:txBody>
          <a:bodyPr/>
          <a:lstStyle/>
          <a:p>
            <a:fld id="{F5C71696-FDC2-4DB8-8B3C-48C49F112D6B}" type="slidenum">
              <a:rPr lang="en-US" smtClean="0"/>
              <a:pPr/>
              <a:t>12</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2022" y="-10806"/>
            <a:ext cx="3013650" cy="201168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8764" y="3185114"/>
            <a:ext cx="2741881" cy="1828800"/>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r="2075"/>
          <a:stretch/>
        </p:blipFill>
        <p:spPr>
          <a:xfrm>
            <a:off x="1007781" y="3187273"/>
            <a:ext cx="2684987" cy="18288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58764" y="1399206"/>
            <a:ext cx="2741881" cy="18288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7783" y="4841883"/>
            <a:ext cx="5192862" cy="1729130"/>
          </a:xfrm>
          <a:prstGeom prst="rect">
            <a:avLst/>
          </a:prstGeom>
        </p:spPr>
      </p:pic>
      <p:cxnSp>
        <p:nvCxnSpPr>
          <p:cNvPr id="11" name="直接连接符 18"/>
          <p:cNvCxnSpPr/>
          <p:nvPr/>
        </p:nvCxnSpPr>
        <p:spPr>
          <a:xfrm>
            <a:off x="1348314" y="5863364"/>
            <a:ext cx="4843535" cy="6082"/>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val="1402194386"/>
              </p:ext>
            </p:extLst>
          </p:nvPr>
        </p:nvGraphicFramePr>
        <p:xfrm>
          <a:off x="6370228" y="2157902"/>
          <a:ext cx="4929478" cy="4198448"/>
        </p:xfrm>
        <a:graphic>
          <a:graphicData uri="http://schemas.openxmlformats.org/drawingml/2006/table">
            <a:tbl>
              <a:tblPr firstRow="1" bandRow="1">
                <a:tableStyleId>{C083E6E3-FA7D-4D7B-A595-EF9225AFEA82}</a:tableStyleId>
              </a:tblPr>
              <a:tblGrid>
                <a:gridCol w="1152846">
                  <a:extLst>
                    <a:ext uri="{9D8B030D-6E8A-4147-A177-3AD203B41FA5}">
                      <a16:colId xmlns:a16="http://schemas.microsoft.com/office/drawing/2014/main" val="20000"/>
                    </a:ext>
                  </a:extLst>
                </a:gridCol>
                <a:gridCol w="993058">
                  <a:extLst>
                    <a:ext uri="{9D8B030D-6E8A-4147-A177-3AD203B41FA5}">
                      <a16:colId xmlns:a16="http://schemas.microsoft.com/office/drawing/2014/main" val="20001"/>
                    </a:ext>
                  </a:extLst>
                </a:gridCol>
                <a:gridCol w="927858">
                  <a:extLst>
                    <a:ext uri="{9D8B030D-6E8A-4147-A177-3AD203B41FA5}">
                      <a16:colId xmlns:a16="http://schemas.microsoft.com/office/drawing/2014/main" val="20002"/>
                    </a:ext>
                  </a:extLst>
                </a:gridCol>
                <a:gridCol w="927858">
                  <a:extLst>
                    <a:ext uri="{9D8B030D-6E8A-4147-A177-3AD203B41FA5}">
                      <a16:colId xmlns:a16="http://schemas.microsoft.com/office/drawing/2014/main" val="20003"/>
                    </a:ext>
                  </a:extLst>
                </a:gridCol>
                <a:gridCol w="927858">
                  <a:extLst>
                    <a:ext uri="{9D8B030D-6E8A-4147-A177-3AD203B41FA5}">
                      <a16:colId xmlns:a16="http://schemas.microsoft.com/office/drawing/2014/main" val="20004"/>
                    </a:ext>
                  </a:extLst>
                </a:gridCol>
              </a:tblGrid>
              <a:tr h="904718">
                <a:tc gridSpan="2">
                  <a:txBody>
                    <a:bodyPr/>
                    <a:lstStyle/>
                    <a:p>
                      <a:pPr marL="0" marR="0" algn="ctr">
                        <a:lnSpc>
                          <a:spcPct val="107000"/>
                        </a:lnSpc>
                        <a:spcBef>
                          <a:spcPts val="200"/>
                        </a:spcBef>
                        <a:spcAft>
                          <a:spcPts val="200"/>
                        </a:spcAft>
                      </a:pPr>
                      <a:r>
                        <a:rPr lang="en-US" sz="1800" dirty="0">
                          <a:effectLst/>
                          <a:latin typeface="Arial" panose="020B0604020202020204" pitchFamily="34" charset="0"/>
                          <a:cs typeface="Arial" panose="020B0604020202020204" pitchFamily="34" charset="0"/>
                        </a:rPr>
                        <a:t>Group</a:t>
                      </a:r>
                      <a:endParaRPr lang="en-US" sz="18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hMerge="1">
                  <a:txBody>
                    <a:bodyPr/>
                    <a:lstStyle/>
                    <a:p>
                      <a:endParaRPr lang="en-US"/>
                    </a:p>
                  </a:txBody>
                  <a:tcPr/>
                </a:tc>
                <a:tc>
                  <a:txBody>
                    <a:bodyPr/>
                    <a:lstStyle/>
                    <a:p>
                      <a:pPr marL="0" marR="0" algn="ctr">
                        <a:lnSpc>
                          <a:spcPct val="107000"/>
                        </a:lnSpc>
                        <a:spcBef>
                          <a:spcPts val="200"/>
                        </a:spcBef>
                        <a:spcAft>
                          <a:spcPts val="200"/>
                        </a:spcAft>
                      </a:pPr>
                      <a:r>
                        <a:rPr lang="en-US" sz="1800" dirty="0">
                          <a:effectLst/>
                          <a:latin typeface="Arial" panose="020B0604020202020204" pitchFamily="34" charset="0"/>
                          <a:cs typeface="Arial" panose="020B0604020202020204" pitchFamily="34" charset="0"/>
                        </a:rPr>
                        <a:t>&lt;20km</a:t>
                      </a:r>
                      <a:endParaRPr lang="en-US" sz="18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a:effectLst/>
                          <a:latin typeface="Arial" panose="020B0604020202020204" pitchFamily="34" charset="0"/>
                          <a:cs typeface="Arial" panose="020B0604020202020204" pitchFamily="34" charset="0"/>
                        </a:rPr>
                        <a:t>20 – 100km</a:t>
                      </a:r>
                      <a:endParaRPr lang="en-US" sz="18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a:effectLst/>
                          <a:latin typeface="Arial" panose="020B0604020202020204" pitchFamily="34" charset="0"/>
                          <a:cs typeface="Arial" panose="020B0604020202020204" pitchFamily="34" charset="0"/>
                        </a:rPr>
                        <a:t>&gt;100km</a:t>
                      </a:r>
                      <a:endParaRPr lang="en-US" sz="18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365970">
                <a:tc rowSpan="3">
                  <a:txBody>
                    <a:bodyPr/>
                    <a:lstStyle/>
                    <a:p>
                      <a:pPr marL="0" marR="0" algn="ctr">
                        <a:lnSpc>
                          <a:spcPct val="107000"/>
                        </a:lnSpc>
                        <a:spcBef>
                          <a:spcPts val="200"/>
                        </a:spcBef>
                        <a:spcAft>
                          <a:spcPts val="200"/>
                        </a:spcAft>
                      </a:pPr>
                      <a:r>
                        <a:rPr lang="en-US" sz="1800" dirty="0">
                          <a:effectLst/>
                          <a:latin typeface="Arial" panose="020B0604020202020204" pitchFamily="34" charset="0"/>
                          <a:cs typeface="Arial" panose="020B0604020202020204" pitchFamily="34" charset="0"/>
                        </a:rPr>
                        <a:t>MDA8 O</a:t>
                      </a:r>
                      <a:r>
                        <a:rPr lang="en-US" sz="1800" baseline="-25000" dirty="0">
                          <a:effectLst/>
                          <a:latin typeface="Arial" panose="020B0604020202020204" pitchFamily="34" charset="0"/>
                          <a:cs typeface="Arial" panose="020B0604020202020204" pitchFamily="34" charset="0"/>
                        </a:rPr>
                        <a:t>3</a:t>
                      </a:r>
                      <a:endParaRPr lang="en-US" sz="1800" baseline="-25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err="1" smtClean="0">
                          <a:effectLst/>
                          <a:latin typeface="Arial" panose="020B0604020202020204" pitchFamily="34" charset="0"/>
                          <a:cs typeface="Arial" panose="020B0604020202020204" pitchFamily="34" charset="0"/>
                        </a:rPr>
                        <a:t>Obs</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800" dirty="0" smtClean="0">
                          <a:latin typeface="Arial" panose="020B0604020202020204" pitchFamily="34" charset="0"/>
                          <a:cs typeface="Arial" panose="020B0604020202020204" pitchFamily="34" charset="0"/>
                        </a:rPr>
                        <a:t>51.2</a:t>
                      </a:r>
                      <a:endParaRPr lang="en-US" sz="1800" dirty="0">
                        <a:latin typeface="Arial" panose="020B0604020202020204" pitchFamily="34" charset="0"/>
                        <a:cs typeface="Arial" panose="020B0604020202020204" pitchFamily="34" charset="0"/>
                      </a:endParaRPr>
                    </a:p>
                  </a:txBody>
                  <a:tcPr anchor="ctr"/>
                </a:tc>
                <a:tc>
                  <a:txBody>
                    <a:bodyPr/>
                    <a:lstStyle/>
                    <a:p>
                      <a:pPr algn="ctr"/>
                      <a:r>
                        <a:rPr lang="en-US" sz="1800" dirty="0" smtClean="0">
                          <a:latin typeface="Arial" panose="020B0604020202020204" pitchFamily="34" charset="0"/>
                          <a:cs typeface="Arial" panose="020B0604020202020204" pitchFamily="34" charset="0"/>
                        </a:rPr>
                        <a:t>50.9</a:t>
                      </a:r>
                      <a:endParaRPr lang="en-US" sz="1800" dirty="0">
                        <a:latin typeface="Arial" panose="020B0604020202020204" pitchFamily="34" charset="0"/>
                        <a:cs typeface="Arial" panose="020B0604020202020204" pitchFamily="34" charset="0"/>
                      </a:endParaRPr>
                    </a:p>
                  </a:txBody>
                  <a:tcPr anchor="ctr"/>
                </a:tc>
                <a:tc>
                  <a:txBody>
                    <a:bodyPr/>
                    <a:lstStyle/>
                    <a:p>
                      <a:pPr algn="ctr"/>
                      <a:r>
                        <a:rPr lang="en-US" sz="1800" dirty="0" smtClean="0">
                          <a:latin typeface="Arial" panose="020B0604020202020204" pitchFamily="34" charset="0"/>
                          <a:cs typeface="Arial" panose="020B0604020202020204" pitchFamily="34" charset="0"/>
                        </a:rPr>
                        <a:t>54.1</a:t>
                      </a:r>
                      <a:endParaRPr lang="en-US" sz="1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365970">
                <a:tc vMerge="1">
                  <a:txBody>
                    <a:bodyPr/>
                    <a:lstStyle/>
                    <a:p>
                      <a:endParaRPr lang="en-US"/>
                    </a:p>
                  </a:txBody>
                  <a:tcPr/>
                </a:tc>
                <a:tc>
                  <a:txBody>
                    <a:bodyPr/>
                    <a:lstStyle/>
                    <a:p>
                      <a:pPr marL="0" marR="0" algn="ctr">
                        <a:lnSpc>
                          <a:spcPct val="107000"/>
                        </a:lnSpc>
                        <a:spcBef>
                          <a:spcPts val="200"/>
                        </a:spcBef>
                        <a:spcAft>
                          <a:spcPts val="200"/>
                        </a:spcAft>
                      </a:pPr>
                      <a:r>
                        <a:rPr lang="en-US" sz="1800" dirty="0" smtClean="0">
                          <a:effectLst/>
                          <a:latin typeface="Arial" panose="020B0604020202020204" pitchFamily="34" charset="0"/>
                          <a:cs typeface="Arial" panose="020B0604020202020204" pitchFamily="34" charset="0"/>
                        </a:rPr>
                        <a:t>Base</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800" dirty="0" smtClean="0">
                          <a:latin typeface="Arial" panose="020B0604020202020204" pitchFamily="34" charset="0"/>
                          <a:cs typeface="Arial" panose="020B0604020202020204" pitchFamily="34" charset="0"/>
                        </a:rPr>
                        <a:t>56.6</a:t>
                      </a:r>
                      <a:endParaRPr lang="en-US" sz="1800" dirty="0">
                        <a:latin typeface="Arial" panose="020B0604020202020204" pitchFamily="34" charset="0"/>
                        <a:cs typeface="Arial" panose="020B0604020202020204" pitchFamily="34" charset="0"/>
                      </a:endParaRPr>
                    </a:p>
                  </a:txBody>
                  <a:tcPr anchor="ctr"/>
                </a:tc>
                <a:tc>
                  <a:txBody>
                    <a:bodyPr/>
                    <a:lstStyle/>
                    <a:p>
                      <a:pPr algn="ctr"/>
                      <a:r>
                        <a:rPr lang="en-US" sz="1800" dirty="0" smtClean="0">
                          <a:latin typeface="Arial" panose="020B0604020202020204" pitchFamily="34" charset="0"/>
                          <a:cs typeface="Arial" panose="020B0604020202020204" pitchFamily="34" charset="0"/>
                        </a:rPr>
                        <a:t>52.5</a:t>
                      </a:r>
                      <a:endParaRPr lang="en-US" sz="1800" dirty="0">
                        <a:latin typeface="Arial" panose="020B0604020202020204" pitchFamily="34" charset="0"/>
                        <a:cs typeface="Arial" panose="020B0604020202020204" pitchFamily="34" charset="0"/>
                      </a:endParaRPr>
                    </a:p>
                  </a:txBody>
                  <a:tcPr anchor="ctr"/>
                </a:tc>
                <a:tc>
                  <a:txBody>
                    <a:bodyPr/>
                    <a:lstStyle/>
                    <a:p>
                      <a:pPr algn="ctr"/>
                      <a:r>
                        <a:rPr lang="en-US" sz="1800" dirty="0" smtClean="0">
                          <a:latin typeface="Arial" panose="020B0604020202020204" pitchFamily="34" charset="0"/>
                          <a:cs typeface="Arial" panose="020B0604020202020204" pitchFamily="34" charset="0"/>
                        </a:rPr>
                        <a:t>56.4</a:t>
                      </a:r>
                      <a:endParaRPr lang="en-US" sz="1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365970">
                <a:tc vMerge="1">
                  <a:txBody>
                    <a:bodyPr/>
                    <a:lstStyle/>
                    <a:p>
                      <a:endParaRPr lang="en-US"/>
                    </a:p>
                  </a:txBody>
                  <a:tcPr/>
                </a:tc>
                <a:tc>
                  <a:txBody>
                    <a:bodyPr/>
                    <a:lstStyle/>
                    <a:p>
                      <a:pPr marL="0" marR="0" algn="ctr">
                        <a:lnSpc>
                          <a:spcPct val="107000"/>
                        </a:lnSpc>
                        <a:spcBef>
                          <a:spcPts val="200"/>
                        </a:spcBef>
                        <a:spcAft>
                          <a:spcPts val="200"/>
                        </a:spcAft>
                      </a:pPr>
                      <a:r>
                        <a:rPr lang="en-US" sz="1800" dirty="0" smtClean="0">
                          <a:effectLst/>
                          <a:latin typeface="Arial" panose="020B0604020202020204" pitchFamily="34" charset="0"/>
                          <a:cs typeface="Arial" panose="020B0604020202020204" pitchFamily="34" charset="0"/>
                        </a:rPr>
                        <a:t>CB6 </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800" dirty="0" smtClean="0">
                          <a:latin typeface="Arial" panose="020B0604020202020204" pitchFamily="34" charset="0"/>
                          <a:cs typeface="Arial" panose="020B0604020202020204" pitchFamily="34" charset="0"/>
                        </a:rPr>
                        <a:t>55.4</a:t>
                      </a:r>
                      <a:endParaRPr lang="en-US" sz="1800" dirty="0">
                        <a:latin typeface="Arial" panose="020B0604020202020204" pitchFamily="34" charset="0"/>
                        <a:cs typeface="Arial" panose="020B0604020202020204" pitchFamily="34" charset="0"/>
                      </a:endParaRPr>
                    </a:p>
                  </a:txBody>
                  <a:tcPr anchor="ctr"/>
                </a:tc>
                <a:tc>
                  <a:txBody>
                    <a:bodyPr/>
                    <a:lstStyle/>
                    <a:p>
                      <a:pPr algn="ctr"/>
                      <a:r>
                        <a:rPr lang="en-US" sz="1800" dirty="0" smtClean="0">
                          <a:latin typeface="Arial" panose="020B0604020202020204" pitchFamily="34" charset="0"/>
                          <a:cs typeface="Arial" panose="020B0604020202020204" pitchFamily="34" charset="0"/>
                        </a:rPr>
                        <a:t>51.9</a:t>
                      </a:r>
                      <a:endParaRPr lang="en-US" sz="1800" dirty="0">
                        <a:latin typeface="Arial" panose="020B0604020202020204" pitchFamily="34" charset="0"/>
                        <a:cs typeface="Arial" panose="020B0604020202020204" pitchFamily="34" charset="0"/>
                      </a:endParaRPr>
                    </a:p>
                  </a:txBody>
                  <a:tcPr anchor="ctr"/>
                </a:tc>
                <a:tc>
                  <a:txBody>
                    <a:bodyPr/>
                    <a:lstStyle/>
                    <a:p>
                      <a:pPr algn="ctr"/>
                      <a:r>
                        <a:rPr lang="en-US" sz="1800" dirty="0" smtClean="0">
                          <a:latin typeface="Arial" panose="020B0604020202020204" pitchFamily="34" charset="0"/>
                          <a:cs typeface="Arial" panose="020B0604020202020204" pitchFamily="34" charset="0"/>
                        </a:rPr>
                        <a:t>55.5</a:t>
                      </a:r>
                      <a:endParaRPr lang="en-US" sz="1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3"/>
                  </a:ext>
                </a:extLst>
              </a:tr>
              <a:tr h="365970">
                <a:tc rowSpan="3">
                  <a:txBody>
                    <a:bodyPr/>
                    <a:lstStyle/>
                    <a:p>
                      <a:pPr marL="0" marR="0" lvl="0" indent="0" algn="ctr" defTabSz="914400" rtl="0" eaLnBrk="1" fontAlgn="auto" latinLnBrk="0" hangingPunct="1">
                        <a:lnSpc>
                          <a:spcPct val="107000"/>
                        </a:lnSpc>
                        <a:spcBef>
                          <a:spcPts val="200"/>
                        </a:spcBef>
                        <a:spcAft>
                          <a:spcPts val="200"/>
                        </a:spcAft>
                        <a:buClrTx/>
                        <a:buSzTx/>
                        <a:buFontTx/>
                        <a:buNone/>
                        <a:tabLst/>
                        <a:defRPr/>
                      </a:pPr>
                      <a:r>
                        <a:rPr lang="en-US" sz="1800" dirty="0" smtClean="0">
                          <a:effectLst/>
                          <a:latin typeface="Arial" panose="020B0604020202020204" pitchFamily="34" charset="0"/>
                          <a:cs typeface="Arial" panose="020B0604020202020204" pitchFamily="34" charset="0"/>
                        </a:rPr>
                        <a:t>MDA8 O</a:t>
                      </a:r>
                      <a:r>
                        <a:rPr lang="en-US" sz="1800" baseline="-25000" dirty="0" smtClean="0">
                          <a:effectLst/>
                          <a:latin typeface="Arial" panose="020B0604020202020204" pitchFamily="34" charset="0"/>
                          <a:cs typeface="Arial" panose="020B0604020202020204" pitchFamily="34" charset="0"/>
                        </a:rPr>
                        <a:t>3</a:t>
                      </a:r>
                    </a:p>
                    <a:p>
                      <a:pPr marL="0" marR="0" algn="ctr">
                        <a:lnSpc>
                          <a:spcPct val="107000"/>
                        </a:lnSpc>
                        <a:spcBef>
                          <a:spcPts val="200"/>
                        </a:spcBef>
                        <a:spcAft>
                          <a:spcPts val="200"/>
                        </a:spcAft>
                      </a:pPr>
                      <a:r>
                        <a:rPr lang="en-US" sz="1800" dirty="0" smtClean="0">
                          <a:effectLst/>
                          <a:latin typeface="Arial" panose="020B0604020202020204" pitchFamily="34" charset="0"/>
                          <a:cs typeface="Arial" panose="020B0604020202020204" pitchFamily="34" charset="0"/>
                        </a:rPr>
                        <a:t>(&gt;60ppb)</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err="1" smtClean="0">
                          <a:effectLst/>
                          <a:latin typeface="Arial" panose="020B0604020202020204" pitchFamily="34" charset="0"/>
                          <a:cs typeface="Arial" panose="020B0604020202020204" pitchFamily="34" charset="0"/>
                        </a:rPr>
                        <a:t>Obs</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smtClean="0">
                          <a:effectLst/>
                          <a:latin typeface="Arial" panose="020B0604020202020204" pitchFamily="34" charset="0"/>
                          <a:cs typeface="Arial" panose="020B0604020202020204" pitchFamily="34" charset="0"/>
                        </a:rPr>
                        <a:t>69.1</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smtClean="0">
                          <a:effectLst/>
                          <a:latin typeface="Arial" panose="020B0604020202020204" pitchFamily="34" charset="0"/>
                          <a:cs typeface="Arial" panose="020B0604020202020204" pitchFamily="34" charset="0"/>
                        </a:rPr>
                        <a:t>67.8</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smtClean="0">
                          <a:effectLst/>
                          <a:latin typeface="Arial" panose="020B0604020202020204" pitchFamily="34" charset="0"/>
                          <a:cs typeface="Arial" panose="020B0604020202020204" pitchFamily="34" charset="0"/>
                        </a:rPr>
                        <a:t>68.1</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0007"/>
                  </a:ext>
                </a:extLst>
              </a:tr>
              <a:tr h="365970">
                <a:tc vMerge="1">
                  <a:txBody>
                    <a:bodyPr/>
                    <a:lstStyle/>
                    <a:p>
                      <a:pPr marL="0" marR="0" algn="ctr">
                        <a:lnSpc>
                          <a:spcPct val="107000"/>
                        </a:lnSpc>
                        <a:spcBef>
                          <a:spcPts val="200"/>
                        </a:spcBef>
                        <a:spcAft>
                          <a:spcPts val="200"/>
                        </a:spcAft>
                      </a:pP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noFill/>
                      <a:prstDash val="solid"/>
                      <a:round/>
                      <a:headEnd type="none" w="med" len="med"/>
                      <a:tailEnd type="none" w="med" len="med"/>
                    </a:lnL>
                  </a:tcPr>
                </a:tc>
                <a:tc>
                  <a:txBody>
                    <a:bodyPr/>
                    <a:lstStyle/>
                    <a:p>
                      <a:pPr marL="0" marR="0" algn="ctr">
                        <a:lnSpc>
                          <a:spcPct val="107000"/>
                        </a:lnSpc>
                        <a:spcBef>
                          <a:spcPts val="200"/>
                        </a:spcBef>
                        <a:spcAft>
                          <a:spcPts val="200"/>
                        </a:spcAft>
                      </a:pPr>
                      <a:r>
                        <a:rPr lang="en-US" sz="1800" dirty="0" smtClean="0">
                          <a:effectLst/>
                          <a:latin typeface="Arial" panose="020B0604020202020204" pitchFamily="34" charset="0"/>
                          <a:cs typeface="Arial" panose="020B0604020202020204" pitchFamily="34" charset="0"/>
                        </a:rPr>
                        <a:t>Base</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smtClean="0">
                          <a:effectLst/>
                          <a:latin typeface="Arial" panose="020B0604020202020204" pitchFamily="34" charset="0"/>
                          <a:cs typeface="Arial" panose="020B0604020202020204" pitchFamily="34" charset="0"/>
                        </a:rPr>
                        <a:t>67.4</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smtClean="0">
                          <a:effectLst/>
                          <a:latin typeface="Arial" panose="020B0604020202020204" pitchFamily="34" charset="0"/>
                          <a:cs typeface="Arial" panose="020B0604020202020204" pitchFamily="34" charset="0"/>
                        </a:rPr>
                        <a:t>61.5</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smtClean="0">
                          <a:effectLst/>
                          <a:latin typeface="Arial" panose="020B0604020202020204" pitchFamily="34" charset="0"/>
                          <a:cs typeface="Arial" panose="020B0604020202020204" pitchFamily="34" charset="0"/>
                        </a:rPr>
                        <a:t>64.7</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0008"/>
                  </a:ext>
                </a:extLst>
              </a:tr>
              <a:tr h="365970">
                <a:tc vMerge="1">
                  <a:txBody>
                    <a:bodyPr/>
                    <a:lstStyle/>
                    <a:p>
                      <a:pPr marL="0" marR="0" algn="ctr">
                        <a:lnSpc>
                          <a:spcPct val="107000"/>
                        </a:lnSpc>
                        <a:spcBef>
                          <a:spcPts val="200"/>
                        </a:spcBef>
                        <a:spcAft>
                          <a:spcPts val="200"/>
                        </a:spcAft>
                      </a:pP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noFill/>
                      <a:prstDash val="solid"/>
                      <a:round/>
                      <a:headEnd type="none" w="med" len="med"/>
                      <a:tailEnd type="none" w="med" len="med"/>
                    </a:lnL>
                  </a:tcPr>
                </a:tc>
                <a:tc>
                  <a:txBody>
                    <a:bodyPr/>
                    <a:lstStyle/>
                    <a:p>
                      <a:pPr marL="0" marR="0" algn="ctr">
                        <a:lnSpc>
                          <a:spcPct val="107000"/>
                        </a:lnSpc>
                        <a:spcBef>
                          <a:spcPts val="200"/>
                        </a:spcBef>
                        <a:spcAft>
                          <a:spcPts val="200"/>
                        </a:spcAft>
                      </a:pPr>
                      <a:r>
                        <a:rPr lang="en-US" sz="1800" dirty="0" smtClean="0">
                          <a:effectLst/>
                          <a:latin typeface="Arial" panose="020B0604020202020204" pitchFamily="34" charset="0"/>
                          <a:cs typeface="Arial" panose="020B0604020202020204" pitchFamily="34" charset="0"/>
                        </a:rPr>
                        <a:t>CB6</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800" dirty="0" smtClean="0">
                          <a:latin typeface="Arial" panose="020B0604020202020204" pitchFamily="34" charset="0"/>
                          <a:cs typeface="Arial" panose="020B0604020202020204" pitchFamily="34" charset="0"/>
                        </a:rPr>
                        <a:t>64.9</a:t>
                      </a:r>
                      <a:endParaRPr lang="en-US" sz="1800" dirty="0">
                        <a:latin typeface="Arial" panose="020B0604020202020204" pitchFamily="34" charset="0"/>
                        <a:cs typeface="Arial" panose="020B0604020202020204" pitchFamily="34" charset="0"/>
                      </a:endParaRPr>
                    </a:p>
                  </a:txBody>
                  <a:tcPr anchor="ctr"/>
                </a:tc>
                <a:tc>
                  <a:txBody>
                    <a:bodyPr/>
                    <a:lstStyle/>
                    <a:p>
                      <a:pPr algn="ctr"/>
                      <a:r>
                        <a:rPr lang="en-US" sz="1800" dirty="0" smtClean="0">
                          <a:latin typeface="Arial" panose="020B0604020202020204" pitchFamily="34" charset="0"/>
                          <a:cs typeface="Arial" panose="020B0604020202020204" pitchFamily="34" charset="0"/>
                        </a:rPr>
                        <a:t>60.0</a:t>
                      </a:r>
                      <a:endParaRPr lang="en-US" sz="1800" dirty="0">
                        <a:latin typeface="Arial" panose="020B0604020202020204" pitchFamily="34" charset="0"/>
                        <a:cs typeface="Arial" panose="020B0604020202020204" pitchFamily="34" charset="0"/>
                      </a:endParaRPr>
                    </a:p>
                  </a:txBody>
                  <a:tcPr anchor="ctr"/>
                </a:tc>
                <a:tc>
                  <a:txBody>
                    <a:bodyPr/>
                    <a:lstStyle/>
                    <a:p>
                      <a:pPr algn="ctr"/>
                      <a:r>
                        <a:rPr lang="en-US" sz="1800" dirty="0" smtClean="0">
                          <a:latin typeface="Arial" panose="020B0604020202020204" pitchFamily="34" charset="0"/>
                          <a:cs typeface="Arial" panose="020B0604020202020204" pitchFamily="34" charset="0"/>
                        </a:rPr>
                        <a:t>63.3</a:t>
                      </a:r>
                      <a:endParaRPr lang="en-US" sz="1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9"/>
                  </a:ext>
                </a:extLst>
              </a:tr>
              <a:tr h="365970">
                <a:tc rowSpan="3">
                  <a:txBody>
                    <a:bodyPr/>
                    <a:lstStyle/>
                    <a:p>
                      <a:pPr marL="0" marR="0" algn="ctr">
                        <a:lnSpc>
                          <a:spcPct val="107000"/>
                        </a:lnSpc>
                        <a:spcBef>
                          <a:spcPts val="200"/>
                        </a:spcBef>
                        <a:spcAft>
                          <a:spcPts val="200"/>
                        </a:spcAft>
                      </a:pPr>
                      <a:r>
                        <a:rPr lang="en-US" sz="1800" dirty="0" smtClean="0">
                          <a:effectLst/>
                          <a:latin typeface="Arial" panose="020B0604020202020204" pitchFamily="34" charset="0"/>
                          <a:ea typeface="SimSun" panose="02010600030101010101" pitchFamily="2" charset="-122"/>
                          <a:cs typeface="Arial" panose="020B0604020202020204" pitchFamily="34" charset="0"/>
                        </a:rPr>
                        <a:t>NO</a:t>
                      </a:r>
                      <a:r>
                        <a:rPr lang="en-US" sz="1800" baseline="-25000" dirty="0" smtClean="0">
                          <a:effectLst/>
                          <a:latin typeface="Arial" panose="020B0604020202020204" pitchFamily="34" charset="0"/>
                          <a:ea typeface="SimSun" panose="02010600030101010101" pitchFamily="2" charset="-122"/>
                          <a:cs typeface="Arial" panose="020B0604020202020204" pitchFamily="34" charset="0"/>
                        </a:rPr>
                        <a:t>x</a:t>
                      </a:r>
                      <a:endParaRPr lang="en-US" sz="1800" baseline="-25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err="1" smtClean="0">
                          <a:effectLst/>
                          <a:latin typeface="Arial" panose="020B0604020202020204" pitchFamily="34" charset="0"/>
                          <a:cs typeface="Arial" panose="020B0604020202020204" pitchFamily="34" charset="0"/>
                        </a:rPr>
                        <a:t>Obs</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kern="1200" dirty="0">
                          <a:effectLst/>
                          <a:latin typeface="Arial" panose="020B0604020202020204" pitchFamily="34" charset="0"/>
                          <a:cs typeface="Arial" panose="020B0604020202020204" pitchFamily="34" charset="0"/>
                        </a:rPr>
                        <a:t>15.3</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kern="1200" dirty="0">
                          <a:effectLst/>
                          <a:latin typeface="Arial" panose="020B0604020202020204" pitchFamily="34" charset="0"/>
                          <a:cs typeface="Arial" panose="020B0604020202020204" pitchFamily="34" charset="0"/>
                        </a:rPr>
                        <a:t>4.4</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kern="1200" dirty="0">
                          <a:effectLst/>
                          <a:latin typeface="Arial" panose="020B0604020202020204" pitchFamily="34" charset="0"/>
                          <a:cs typeface="Arial" panose="020B0604020202020204" pitchFamily="34" charset="0"/>
                        </a:rPr>
                        <a:t>9.0</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0010"/>
                  </a:ext>
                </a:extLst>
              </a:tr>
              <a:tr h="365970">
                <a:tc vMerge="1">
                  <a:txBody>
                    <a:bodyPr/>
                    <a:lstStyle/>
                    <a:p>
                      <a:pPr marL="0" marR="0" algn="ctr">
                        <a:lnSpc>
                          <a:spcPct val="107000"/>
                        </a:lnSpc>
                        <a:spcBef>
                          <a:spcPts val="200"/>
                        </a:spcBef>
                        <a:spcAft>
                          <a:spcPts val="200"/>
                        </a:spcAft>
                      </a:pP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smtClean="0">
                          <a:effectLst/>
                          <a:latin typeface="Arial" panose="020B0604020202020204" pitchFamily="34" charset="0"/>
                          <a:ea typeface="+mn-ea"/>
                          <a:cs typeface="Arial" panose="020B0604020202020204" pitchFamily="34" charset="0"/>
                        </a:rPr>
                        <a:t>Base</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kern="1200" dirty="0">
                          <a:effectLst/>
                          <a:latin typeface="Arial" panose="020B0604020202020204" pitchFamily="34" charset="0"/>
                          <a:cs typeface="Arial" panose="020B0604020202020204" pitchFamily="34" charset="0"/>
                        </a:rPr>
                        <a:t>17.5</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kern="1200" dirty="0">
                          <a:effectLst/>
                          <a:latin typeface="Arial" panose="020B0604020202020204" pitchFamily="34" charset="0"/>
                          <a:cs typeface="Arial" panose="020B0604020202020204" pitchFamily="34" charset="0"/>
                        </a:rPr>
                        <a:t>4.5</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kern="1200" dirty="0">
                          <a:effectLst/>
                          <a:latin typeface="Arial" panose="020B0604020202020204" pitchFamily="34" charset="0"/>
                          <a:cs typeface="Arial" panose="020B0604020202020204" pitchFamily="34" charset="0"/>
                        </a:rPr>
                        <a:t>10.7</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0011"/>
                  </a:ext>
                </a:extLst>
              </a:tr>
              <a:tr h="365970">
                <a:tc vMerge="1">
                  <a:txBody>
                    <a:bodyPr/>
                    <a:lstStyle/>
                    <a:p>
                      <a:pPr marL="0" marR="0" algn="ctr">
                        <a:lnSpc>
                          <a:spcPct val="107000"/>
                        </a:lnSpc>
                        <a:spcBef>
                          <a:spcPts val="200"/>
                        </a:spcBef>
                        <a:spcAft>
                          <a:spcPts val="200"/>
                        </a:spcAft>
                      </a:pP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smtClean="0">
                          <a:effectLst/>
                          <a:latin typeface="Arial" panose="020B0604020202020204" pitchFamily="34" charset="0"/>
                          <a:ea typeface="SimSun" panose="02010600030101010101" pitchFamily="2" charset="-122"/>
                          <a:cs typeface="Arial" panose="020B0604020202020204" pitchFamily="34" charset="0"/>
                        </a:rPr>
                        <a:t>CB6</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800" dirty="0" smtClean="0">
                          <a:latin typeface="Arial" panose="020B0604020202020204" pitchFamily="34" charset="0"/>
                          <a:cs typeface="Arial" panose="020B0604020202020204" pitchFamily="34" charset="0"/>
                        </a:rPr>
                        <a:t>17.6</a:t>
                      </a:r>
                      <a:endParaRPr lang="en-US" sz="1800" dirty="0">
                        <a:latin typeface="Arial" panose="020B0604020202020204" pitchFamily="34" charset="0"/>
                        <a:cs typeface="Arial" panose="020B0604020202020204" pitchFamily="34" charset="0"/>
                      </a:endParaRPr>
                    </a:p>
                  </a:txBody>
                  <a:tcPr anchor="ctr"/>
                </a:tc>
                <a:tc>
                  <a:txBody>
                    <a:bodyPr/>
                    <a:lstStyle/>
                    <a:p>
                      <a:pPr algn="ctr"/>
                      <a:r>
                        <a:rPr lang="en-US" sz="1800" dirty="0" smtClean="0">
                          <a:latin typeface="Arial" panose="020B0604020202020204" pitchFamily="34" charset="0"/>
                          <a:cs typeface="Arial" panose="020B0604020202020204" pitchFamily="34" charset="0"/>
                        </a:rPr>
                        <a:t>4.5</a:t>
                      </a:r>
                      <a:endParaRPr lang="en-US" sz="1800" dirty="0">
                        <a:latin typeface="Arial" panose="020B0604020202020204" pitchFamily="34" charset="0"/>
                        <a:cs typeface="Arial" panose="020B0604020202020204" pitchFamily="34" charset="0"/>
                      </a:endParaRPr>
                    </a:p>
                  </a:txBody>
                  <a:tcPr anchor="ctr"/>
                </a:tc>
                <a:tc>
                  <a:txBody>
                    <a:bodyPr/>
                    <a:lstStyle/>
                    <a:p>
                      <a:pPr algn="ctr"/>
                      <a:r>
                        <a:rPr lang="en-US" sz="1800" dirty="0" smtClean="0">
                          <a:latin typeface="Arial" panose="020B0604020202020204" pitchFamily="34" charset="0"/>
                          <a:cs typeface="Arial" panose="020B0604020202020204" pitchFamily="34" charset="0"/>
                        </a:rPr>
                        <a:t>10.8</a:t>
                      </a:r>
                      <a:endParaRPr lang="en-US" sz="1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12"/>
                  </a:ext>
                </a:extLst>
              </a:tr>
            </a:tbl>
          </a:graphicData>
        </a:graphic>
      </p:graphicFrame>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7783" y="1399206"/>
            <a:ext cx="2741881" cy="1828800"/>
          </a:xfrm>
          <a:prstGeom prst="rect">
            <a:avLst/>
          </a:prstGeom>
        </p:spPr>
      </p:pic>
    </p:spTree>
    <p:extLst>
      <p:ext uri="{BB962C8B-B14F-4D97-AF65-F5344CB8AC3E}">
        <p14:creationId xmlns:p14="http://schemas.microsoft.com/office/powerpoint/2010/main" val="37163861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Conclusions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28625228"/>
              </p:ext>
            </p:extLst>
          </p:nvPr>
        </p:nvGraphicFramePr>
        <p:xfrm>
          <a:off x="868679" y="1246801"/>
          <a:ext cx="10515599" cy="5004529"/>
        </p:xfrm>
        <a:graphic>
          <a:graphicData uri="http://schemas.openxmlformats.org/drawingml/2006/table">
            <a:tbl>
              <a:tblPr firstRow="1" bandRow="1">
                <a:tableStyleId>{C083E6E3-FA7D-4D7B-A595-EF9225AFEA82}</a:tableStyleId>
              </a:tblPr>
              <a:tblGrid>
                <a:gridCol w="1398416">
                  <a:extLst>
                    <a:ext uri="{9D8B030D-6E8A-4147-A177-3AD203B41FA5}">
                      <a16:colId xmlns:a16="http://schemas.microsoft.com/office/drawing/2014/main" val="20000"/>
                    </a:ext>
                  </a:extLst>
                </a:gridCol>
                <a:gridCol w="3039061">
                  <a:extLst>
                    <a:ext uri="{9D8B030D-6E8A-4147-A177-3AD203B41FA5}">
                      <a16:colId xmlns:a16="http://schemas.microsoft.com/office/drawing/2014/main" val="20001"/>
                    </a:ext>
                  </a:extLst>
                </a:gridCol>
                <a:gridCol w="3039061">
                  <a:extLst>
                    <a:ext uri="{9D8B030D-6E8A-4147-A177-3AD203B41FA5}">
                      <a16:colId xmlns:a16="http://schemas.microsoft.com/office/drawing/2014/main" val="20002"/>
                    </a:ext>
                  </a:extLst>
                </a:gridCol>
                <a:gridCol w="3039061">
                  <a:extLst>
                    <a:ext uri="{9D8B030D-6E8A-4147-A177-3AD203B41FA5}">
                      <a16:colId xmlns:a16="http://schemas.microsoft.com/office/drawing/2014/main" val="20003"/>
                    </a:ext>
                  </a:extLst>
                </a:gridCol>
              </a:tblGrid>
              <a:tr h="867346">
                <a:tc>
                  <a:txBody>
                    <a:bodyPr/>
                    <a:lstStyle/>
                    <a:p>
                      <a:pPr algn="ctr"/>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smtClean="0">
                          <a:latin typeface="Arial" panose="020B0604020202020204" pitchFamily="34" charset="0"/>
                          <a:cs typeface="Arial" panose="020B0604020202020204" pitchFamily="34" charset="0"/>
                        </a:rPr>
                        <a:t>Baseline</a:t>
                      </a:r>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smtClean="0">
                          <a:latin typeface="Arial" panose="020B0604020202020204" pitchFamily="34" charset="0"/>
                          <a:cs typeface="Arial" panose="020B0604020202020204" pitchFamily="34" charset="0"/>
                        </a:rPr>
                        <a:t>50% NO</a:t>
                      </a:r>
                      <a:r>
                        <a:rPr lang="en-US" baseline="-25000" dirty="0" smtClean="0">
                          <a:latin typeface="Arial" panose="020B0604020202020204" pitchFamily="34" charset="0"/>
                          <a:cs typeface="Arial" panose="020B0604020202020204" pitchFamily="34" charset="0"/>
                        </a:rPr>
                        <a:t>x</a:t>
                      </a:r>
                      <a:r>
                        <a:rPr lang="en-US" dirty="0" smtClean="0">
                          <a:latin typeface="Arial" panose="020B0604020202020204" pitchFamily="34" charset="0"/>
                          <a:cs typeface="Arial" panose="020B0604020202020204" pitchFamily="34" charset="0"/>
                        </a:rPr>
                        <a:t> emissions from mobile sources</a:t>
                      </a:r>
                      <a:endParaRPr lang="en-US" dirty="0">
                        <a:latin typeface="Arial" panose="020B0604020202020204" pitchFamily="34" charset="0"/>
                        <a:cs typeface="Arial" panose="020B0604020202020204" pitchFamily="34" charset="0"/>
                      </a:endParaRPr>
                    </a:p>
                  </a:txBody>
                  <a:tcPr anchor="ctr"/>
                </a:tc>
                <a:tc>
                  <a:txBody>
                    <a:bodyPr/>
                    <a:lstStyle/>
                    <a:p>
                      <a:pPr algn="ctr"/>
                      <a:r>
                        <a:rPr lang="en-US" altLang="zh-CN" dirty="0" smtClean="0">
                          <a:latin typeface="Arial" panose="020B0604020202020204" pitchFamily="34" charset="0"/>
                          <a:cs typeface="Arial" panose="020B0604020202020204" pitchFamily="34" charset="0"/>
                        </a:rPr>
                        <a:t>CB6</a:t>
                      </a:r>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2106413">
                <a:tc>
                  <a:txBody>
                    <a:bodyPr/>
                    <a:lstStyle/>
                    <a:p>
                      <a:pPr algn="ctr"/>
                      <a:r>
                        <a:rPr lang="en-US" dirty="0" smtClean="0">
                          <a:latin typeface="Arial" panose="020B0604020202020204" pitchFamily="34" charset="0"/>
                          <a:cs typeface="Arial" panose="020B0604020202020204" pitchFamily="34" charset="0"/>
                        </a:rPr>
                        <a:t>MDA8 O</a:t>
                      </a:r>
                      <a:r>
                        <a:rPr lang="en-US" baseline="-25000" dirty="0" smtClean="0">
                          <a:latin typeface="Arial" panose="020B0604020202020204" pitchFamily="34" charset="0"/>
                          <a:cs typeface="Arial" panose="020B0604020202020204" pitchFamily="34" charset="0"/>
                        </a:rPr>
                        <a:t>3</a:t>
                      </a:r>
                      <a:endParaRPr lang="en-US" baseline="-25000" dirty="0">
                        <a:latin typeface="Arial" panose="020B0604020202020204" pitchFamily="34" charset="0"/>
                        <a:cs typeface="Arial" panose="020B0604020202020204" pitchFamily="34" charset="0"/>
                      </a:endParaRPr>
                    </a:p>
                  </a:txBody>
                  <a:tcPr anchor="ctr"/>
                </a:tc>
                <a:tc>
                  <a:txBody>
                    <a:bodyPr/>
                    <a:lstStyle/>
                    <a:p>
                      <a:pPr marL="285750" indent="-285750" algn="l">
                        <a:buFont typeface="Arial" panose="020B0604020202020204" pitchFamily="34" charset="0"/>
                        <a:buChar char="•"/>
                      </a:pPr>
                      <a:r>
                        <a:rPr lang="en-US" sz="1600" dirty="0" smtClean="0">
                          <a:latin typeface="Arial" panose="020B0604020202020204" pitchFamily="34" charset="0"/>
                          <a:cs typeface="Arial" panose="020B0604020202020204" pitchFamily="34" charset="0"/>
                        </a:rPr>
                        <a:t>Higher than observation </a:t>
                      </a:r>
                    </a:p>
                    <a:p>
                      <a:pPr marL="285750" indent="-285750" algn="l">
                        <a:buFont typeface="Arial" panose="020B0604020202020204" pitchFamily="34" charset="0"/>
                        <a:buChar char="•"/>
                      </a:pPr>
                      <a:r>
                        <a:rPr lang="en-US" sz="1600" dirty="0" smtClean="0">
                          <a:latin typeface="Arial" panose="020B0604020202020204" pitchFamily="34" charset="0"/>
                          <a:cs typeface="Arial" panose="020B0604020202020204" pitchFamily="34" charset="0"/>
                        </a:rPr>
                        <a:t>Coastal (~10%) vs. inland (~5%)</a:t>
                      </a:r>
                    </a:p>
                    <a:p>
                      <a:pPr marL="285750" indent="-285750" algn="l">
                        <a:buFont typeface="Arial" panose="020B0604020202020204" pitchFamily="34" charset="0"/>
                        <a:buChar char="•"/>
                      </a:pPr>
                      <a:r>
                        <a:rPr lang="en-US" sz="1600" dirty="0" smtClean="0">
                          <a:latin typeface="Arial" panose="020B0604020202020204" pitchFamily="34" charset="0"/>
                          <a:cs typeface="Arial" panose="020B0604020202020204" pitchFamily="34" charset="0"/>
                        </a:rPr>
                        <a:t>After midnight and in the afternoon</a:t>
                      </a:r>
                    </a:p>
                    <a:p>
                      <a:pPr marL="285750" indent="-285750" algn="l">
                        <a:buFont typeface="Arial" panose="020B0604020202020204" pitchFamily="34" charset="0"/>
                        <a:buChar char="•"/>
                      </a:pPr>
                      <a:r>
                        <a:rPr lang="en-US" sz="1600" dirty="0" smtClean="0">
                          <a:latin typeface="Arial" panose="020B0604020202020204" pitchFamily="34" charset="0"/>
                          <a:cs typeface="Arial" panose="020B0604020202020204" pitchFamily="34" charset="0"/>
                        </a:rPr>
                        <a:t>Better performance at 4-km resolution (compared to 12-km)</a:t>
                      </a:r>
                    </a:p>
                  </a:txBody>
                  <a:tcPr anchor="ctr"/>
                </a:tc>
                <a:tc>
                  <a:txBody>
                    <a:bodyPr/>
                    <a:lstStyle/>
                    <a:p>
                      <a:pPr marL="285750" indent="-285750" algn="l">
                        <a:buFont typeface="Arial" panose="020B0604020202020204" pitchFamily="34" charset="0"/>
                        <a:buChar char="•"/>
                      </a:pPr>
                      <a:r>
                        <a:rPr lang="en-US" sz="1600" dirty="0" smtClean="0">
                          <a:latin typeface="Arial" panose="020B0604020202020204" pitchFamily="34" charset="0"/>
                          <a:cs typeface="Arial" panose="020B0604020202020204" pitchFamily="34" charset="0"/>
                        </a:rPr>
                        <a:t>Domain-wide reduction (1-2 ppb)</a:t>
                      </a:r>
                    </a:p>
                    <a:p>
                      <a:pPr marL="285750" indent="-285750" algn="l">
                        <a:buFont typeface="Arial" panose="020B0604020202020204" pitchFamily="34" charset="0"/>
                        <a:buChar char="•"/>
                      </a:pPr>
                      <a:r>
                        <a:rPr lang="en-US" sz="1600" dirty="0" smtClean="0">
                          <a:latin typeface="Arial" panose="020B0604020202020204" pitchFamily="34" charset="0"/>
                          <a:cs typeface="Arial" panose="020B0604020202020204" pitchFamily="34" charset="0"/>
                        </a:rPr>
                        <a:t>High biases decreased significantly near the lake</a:t>
                      </a:r>
                      <a:endParaRPr lang="en-US" sz="1600" dirty="0">
                        <a:latin typeface="Arial" panose="020B0604020202020204" pitchFamily="34" charset="0"/>
                        <a:cs typeface="Arial" panose="020B0604020202020204" pitchFamily="34" charset="0"/>
                      </a:endParaRPr>
                    </a:p>
                  </a:txBody>
                  <a:tcPr anchor="ctr"/>
                </a:tc>
                <a:tc>
                  <a:txBody>
                    <a:bodyPr/>
                    <a:lstStyle/>
                    <a:p>
                      <a:pPr marL="285750" indent="-285750" algn="l">
                        <a:buFont typeface="Arial" panose="020B0604020202020204" pitchFamily="34" charset="0"/>
                        <a:buChar char="•"/>
                      </a:pPr>
                      <a:r>
                        <a:rPr lang="en-US" sz="1600" baseline="0" dirty="0" smtClean="0">
                          <a:latin typeface="Arial" panose="020B0604020202020204" pitchFamily="34" charset="0"/>
                          <a:cs typeface="Arial" panose="020B0604020202020204" pitchFamily="34" charset="0"/>
                        </a:rPr>
                        <a:t>Up to 4ppb reduction over southern Lake Michigan</a:t>
                      </a:r>
                    </a:p>
                    <a:p>
                      <a:pPr marL="285750" indent="-285750" algn="l">
                        <a:buFont typeface="Arial" panose="020B0604020202020204" pitchFamily="34" charset="0"/>
                        <a:buChar char="•"/>
                      </a:pPr>
                      <a:r>
                        <a:rPr lang="en-US" altLang="zh-CN" sz="1600" dirty="0" smtClean="0">
                          <a:latin typeface="Arial" panose="020B0604020202020204" pitchFamily="34" charset="0"/>
                          <a:cs typeface="Arial" panose="020B0604020202020204" pitchFamily="34" charset="0"/>
                        </a:rPr>
                        <a:t>B</a:t>
                      </a:r>
                      <a:r>
                        <a:rPr lang="en-US" sz="1600" dirty="0" smtClean="0">
                          <a:latin typeface="Arial" panose="020B0604020202020204" pitchFamily="34" charset="0"/>
                          <a:cs typeface="Arial" panose="020B0604020202020204" pitchFamily="34" charset="0"/>
                        </a:rPr>
                        <a:t>etter</a:t>
                      </a:r>
                      <a:r>
                        <a:rPr lang="en-US" sz="1600" baseline="0" dirty="0" smtClean="0">
                          <a:latin typeface="Arial" panose="020B0604020202020204" pitchFamily="34" charset="0"/>
                          <a:cs typeface="Arial" panose="020B0604020202020204" pitchFamily="34" charset="0"/>
                        </a:rPr>
                        <a:t> agreement with observation along the Lake Michigan</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1015385">
                <a:tc>
                  <a:txBody>
                    <a:bodyPr/>
                    <a:lstStyle/>
                    <a:p>
                      <a:pPr algn="ctr"/>
                      <a:r>
                        <a:rPr lang="en-US" dirty="0" smtClean="0">
                          <a:latin typeface="Arial" panose="020B0604020202020204" pitchFamily="34" charset="0"/>
                          <a:cs typeface="Arial" panose="020B0604020202020204" pitchFamily="34" charset="0"/>
                        </a:rPr>
                        <a:t>MDA8 O</a:t>
                      </a:r>
                      <a:r>
                        <a:rPr lang="en-US" baseline="-25000" dirty="0" smtClean="0">
                          <a:latin typeface="Arial" panose="020B0604020202020204" pitchFamily="34" charset="0"/>
                          <a:cs typeface="Arial" panose="020B0604020202020204" pitchFamily="34" charset="0"/>
                        </a:rPr>
                        <a:t>3</a:t>
                      </a:r>
                      <a:r>
                        <a:rPr lang="en-US" dirty="0" smtClean="0">
                          <a:latin typeface="Arial" panose="020B0604020202020204" pitchFamily="34" charset="0"/>
                          <a:cs typeface="Arial" panose="020B0604020202020204" pitchFamily="34" charset="0"/>
                        </a:rPr>
                        <a:t> </a:t>
                      </a:r>
                    </a:p>
                    <a:p>
                      <a:pPr algn="ctr"/>
                      <a:r>
                        <a:rPr lang="en-US" dirty="0" smtClean="0">
                          <a:latin typeface="Arial" panose="020B0604020202020204" pitchFamily="34" charset="0"/>
                          <a:cs typeface="Arial" panose="020B0604020202020204" pitchFamily="34" charset="0"/>
                        </a:rPr>
                        <a:t>(&gt; 60ppb)</a:t>
                      </a:r>
                      <a:endParaRPr lang="en-US" dirty="0">
                        <a:latin typeface="Arial" panose="020B0604020202020204" pitchFamily="34" charset="0"/>
                        <a:cs typeface="Arial" panose="020B0604020202020204" pitchFamily="34" charset="0"/>
                      </a:endParaRPr>
                    </a:p>
                  </a:txBody>
                  <a:tcPr anchor="ctr"/>
                </a:tc>
                <a:tc>
                  <a:txBody>
                    <a:bodyPr/>
                    <a:lstStyle/>
                    <a:p>
                      <a:pPr marL="285750" indent="-285750" algn="l">
                        <a:buFont typeface="Arial" panose="020B0604020202020204" pitchFamily="34" charset="0"/>
                        <a:buChar char="•"/>
                      </a:pPr>
                      <a:r>
                        <a:rPr lang="en-US" sz="1600" dirty="0" smtClean="0">
                          <a:latin typeface="Arial" panose="020B0604020202020204" pitchFamily="34" charset="0"/>
                          <a:cs typeface="Arial" panose="020B0604020202020204" pitchFamily="34" charset="0"/>
                        </a:rPr>
                        <a:t>Biased low</a:t>
                      </a:r>
                      <a:endParaRPr lang="en-US" sz="1600" dirty="0">
                        <a:latin typeface="Arial" panose="020B0604020202020204" pitchFamily="34" charset="0"/>
                        <a:cs typeface="Arial" panose="020B0604020202020204" pitchFamily="34" charset="0"/>
                      </a:endParaRPr>
                    </a:p>
                  </a:txBody>
                  <a:tcPr anchor="ctr"/>
                </a:tc>
                <a:tc>
                  <a:txBody>
                    <a:bodyPr/>
                    <a:lstStyle/>
                    <a:p>
                      <a:pPr marL="285750" indent="-285750" algn="l">
                        <a:buFont typeface="Arial" panose="020B0604020202020204" pitchFamily="34" charset="0"/>
                        <a:buChar char="•"/>
                      </a:pPr>
                      <a:r>
                        <a:rPr lang="en-US" sz="1600" dirty="0" smtClean="0">
                          <a:latin typeface="Arial" panose="020B0604020202020204" pitchFamily="34" charset="0"/>
                          <a:cs typeface="Arial" panose="020B0604020202020204" pitchFamily="34" charset="0"/>
                        </a:rPr>
                        <a:t>Negative biases became larger</a:t>
                      </a:r>
                      <a:endParaRPr lang="en-US" sz="1600" dirty="0">
                        <a:latin typeface="Arial" panose="020B0604020202020204" pitchFamily="34" charset="0"/>
                        <a:cs typeface="Arial" panose="020B0604020202020204" pitchFamily="34" charset="0"/>
                      </a:endParaRP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latin typeface="Arial" panose="020B0604020202020204" pitchFamily="34" charset="0"/>
                          <a:cs typeface="Arial" panose="020B0604020202020204" pitchFamily="34" charset="0"/>
                        </a:rPr>
                        <a:t>Negative biases became larger</a:t>
                      </a:r>
                    </a:p>
                  </a:txBody>
                  <a:tcPr anchor="ctr"/>
                </a:tc>
                <a:extLst>
                  <a:ext uri="{0D108BD9-81ED-4DB2-BD59-A6C34878D82A}">
                    <a16:rowId xmlns:a16="http://schemas.microsoft.com/office/drawing/2014/main" val="10002"/>
                  </a:ext>
                </a:extLst>
              </a:tr>
              <a:tr h="1015385">
                <a:tc>
                  <a:txBody>
                    <a:bodyPr/>
                    <a:lstStyle/>
                    <a:p>
                      <a:pPr algn="ctr"/>
                      <a:r>
                        <a:rPr lang="en-US" dirty="0" smtClean="0">
                          <a:latin typeface="Arial" panose="020B0604020202020204" pitchFamily="34" charset="0"/>
                          <a:cs typeface="Arial" panose="020B0604020202020204" pitchFamily="34" charset="0"/>
                        </a:rPr>
                        <a:t>NO</a:t>
                      </a:r>
                      <a:r>
                        <a:rPr lang="en-US" baseline="-25000" dirty="0" smtClean="0">
                          <a:latin typeface="Arial" panose="020B0604020202020204" pitchFamily="34" charset="0"/>
                          <a:cs typeface="Arial" panose="020B0604020202020204" pitchFamily="34" charset="0"/>
                        </a:rPr>
                        <a:t>x</a:t>
                      </a:r>
                      <a:endParaRPr lang="en-US" baseline="-25000" dirty="0">
                        <a:latin typeface="Arial" panose="020B0604020202020204" pitchFamily="34" charset="0"/>
                        <a:cs typeface="Arial" panose="020B0604020202020204" pitchFamily="34" charset="0"/>
                      </a:endParaRPr>
                    </a:p>
                  </a:txBody>
                  <a:tcPr anchor="ctr"/>
                </a:tc>
                <a:tc>
                  <a:txBody>
                    <a:bodyPr/>
                    <a:lstStyle/>
                    <a:p>
                      <a:pPr marL="285750" indent="-285750" algn="l">
                        <a:buFont typeface="Arial" panose="020B0604020202020204" pitchFamily="34" charset="0"/>
                        <a:buChar char="•"/>
                      </a:pPr>
                      <a:r>
                        <a:rPr lang="en-US" sz="1600" dirty="0" smtClean="0">
                          <a:latin typeface="Arial" panose="020B0604020202020204" pitchFamily="34" charset="0"/>
                          <a:cs typeface="Arial" panose="020B0604020202020204" pitchFamily="34" charset="0"/>
                        </a:rPr>
                        <a:t>Biased high by 15-20%</a:t>
                      </a:r>
                    </a:p>
                    <a:p>
                      <a:pPr marL="285750" indent="-285750" algn="l">
                        <a:buFont typeface="Arial" panose="020B0604020202020204" pitchFamily="34" charset="0"/>
                        <a:buChar char="•"/>
                      </a:pPr>
                      <a:r>
                        <a:rPr lang="en-US" sz="1600" dirty="0" smtClean="0">
                          <a:latin typeface="Arial" panose="020B0604020202020204" pitchFamily="34" charset="0"/>
                          <a:cs typeface="Arial" panose="020B0604020202020204" pitchFamily="34" charset="0"/>
                        </a:rPr>
                        <a:t>Around 5 am and 8 pm CST</a:t>
                      </a:r>
                    </a:p>
                  </a:txBody>
                  <a:tcPr anchor="ctr"/>
                </a:tc>
                <a:tc>
                  <a:txBody>
                    <a:bodyPr/>
                    <a:lstStyle/>
                    <a:p>
                      <a:pPr marL="285750" indent="-285750" algn="l">
                        <a:buFont typeface="Arial" panose="020B0604020202020204" pitchFamily="34" charset="0"/>
                        <a:buChar char="•"/>
                      </a:pPr>
                      <a:r>
                        <a:rPr lang="en-US" sz="1600" dirty="0" smtClean="0">
                          <a:latin typeface="Arial" panose="020B0604020202020204" pitchFamily="34" charset="0"/>
                          <a:cs typeface="Arial" panose="020B0604020202020204" pitchFamily="34" charset="0"/>
                        </a:rPr>
                        <a:t>Biased low</a:t>
                      </a:r>
                      <a:endParaRPr lang="en-US" sz="1600" dirty="0">
                        <a:latin typeface="Arial" panose="020B0604020202020204" pitchFamily="34" charset="0"/>
                        <a:cs typeface="Arial" panose="020B0604020202020204" pitchFamily="34" charset="0"/>
                      </a:endParaRPr>
                    </a:p>
                  </a:txBody>
                  <a:tcPr anchor="ctr"/>
                </a:tc>
                <a:tc>
                  <a:txBody>
                    <a:bodyPr/>
                    <a:lstStyle/>
                    <a:p>
                      <a:pPr marL="285750" indent="-285750" algn="l">
                        <a:buFont typeface="Arial" panose="020B0604020202020204" pitchFamily="34" charset="0"/>
                        <a:buChar char="•"/>
                      </a:pPr>
                      <a:r>
                        <a:rPr lang="en-US" sz="1600" dirty="0" smtClean="0">
                          <a:latin typeface="Arial" panose="020B0604020202020204" pitchFamily="34" charset="0"/>
                          <a:cs typeface="Arial" panose="020B0604020202020204" pitchFamily="34" charset="0"/>
                        </a:rPr>
                        <a:t>Minor change</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fld id="{F5C71696-FDC2-4DB8-8B3C-48C49F112D6B}" type="slidenum">
              <a:rPr lang="en-US" smtClean="0"/>
              <a:pPr/>
              <a:t>13</a:t>
            </a:fld>
            <a:endParaRPr lang="en-US" dirty="0"/>
          </a:p>
        </p:txBody>
      </p:sp>
    </p:spTree>
    <p:extLst>
      <p:ext uri="{BB962C8B-B14F-4D97-AF65-F5344CB8AC3E}">
        <p14:creationId xmlns:p14="http://schemas.microsoft.com/office/powerpoint/2010/main" val="3084880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C71696-FDC2-4DB8-8B3C-48C49F112D6B}" type="slidenum">
              <a:rPr lang="en-US" smtClean="0"/>
              <a:pPr/>
              <a:t>14</a:t>
            </a:fld>
            <a:endParaRPr lang="en-US" dirty="0"/>
          </a:p>
        </p:txBody>
      </p:sp>
      <p:sp>
        <p:nvSpPr>
          <p:cNvPr id="5" name="TextBox 4"/>
          <p:cNvSpPr txBox="1"/>
          <p:nvPr/>
        </p:nvSpPr>
        <p:spPr>
          <a:xfrm>
            <a:off x="3182816" y="2945422"/>
            <a:ext cx="6049108" cy="1569660"/>
          </a:xfrm>
          <a:prstGeom prst="rect">
            <a:avLst/>
          </a:prstGeom>
          <a:noFill/>
        </p:spPr>
        <p:txBody>
          <a:bodyPr wrap="square" rtlCol="0">
            <a:spAutoFit/>
          </a:bodyPr>
          <a:lstStyle/>
          <a:p>
            <a:pPr algn="ctr"/>
            <a:r>
              <a:rPr lang="en-US" sz="3200" b="1" dirty="0" smtClean="0">
                <a:latin typeface="Arial" panose="020B0604020202020204" pitchFamily="34" charset="0"/>
                <a:cs typeface="Arial" panose="020B0604020202020204" pitchFamily="34" charset="0"/>
              </a:rPr>
              <a:t>Thank you for your attention!</a:t>
            </a:r>
          </a:p>
          <a:p>
            <a:endParaRPr lang="en-US" sz="3200" b="1" dirty="0">
              <a:latin typeface="Arial" panose="020B0604020202020204" pitchFamily="34" charset="0"/>
              <a:cs typeface="Arial" panose="020B0604020202020204" pitchFamily="34" charset="0"/>
            </a:endParaRPr>
          </a:p>
          <a:p>
            <a:pPr algn="ctr"/>
            <a:r>
              <a:rPr lang="en-US" sz="3200" b="1" dirty="0" smtClean="0">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2843472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smtClean="0"/>
              <a:t>Conclusions</a:t>
            </a:r>
            <a:endParaRPr lang="zh-CN" altLang="en-US" dirty="0"/>
          </a:p>
        </p:txBody>
      </p:sp>
      <p:sp>
        <p:nvSpPr>
          <p:cNvPr id="8" name="内容占位符 7"/>
          <p:cNvSpPr>
            <a:spLocks noGrp="1"/>
          </p:cNvSpPr>
          <p:nvPr>
            <p:ph idx="1"/>
          </p:nvPr>
        </p:nvSpPr>
        <p:spPr/>
        <p:txBody>
          <a:bodyPr/>
          <a:lstStyle/>
          <a:p>
            <a:pPr marL="254003" indent="-254003" algn="just">
              <a:spcBef>
                <a:spcPts val="1067"/>
              </a:spcBef>
            </a:pPr>
            <a:r>
              <a:rPr lang="en-US" altLang="zh-CN" dirty="0" smtClean="0"/>
              <a:t>Baseline O</a:t>
            </a:r>
            <a:r>
              <a:rPr lang="en-US" altLang="zh-CN" baseline="-25000" dirty="0" smtClean="0"/>
              <a:t>3</a:t>
            </a:r>
            <a:r>
              <a:rPr lang="en-US" altLang="zh-CN" dirty="0" smtClean="0"/>
              <a:t> </a:t>
            </a:r>
            <a:r>
              <a:rPr lang="en-US" altLang="zh-CN" dirty="0"/>
              <a:t>Performance</a:t>
            </a:r>
          </a:p>
          <a:p>
            <a:pPr marL="711203" lvl="1" indent="-254003" algn="just">
              <a:spcBef>
                <a:spcPts val="1067"/>
              </a:spcBef>
            </a:pPr>
            <a:r>
              <a:rPr lang="en-US" altLang="zh-CN" dirty="0" smtClean="0"/>
              <a:t>Higher simulated O</a:t>
            </a:r>
            <a:r>
              <a:rPr lang="en-US" altLang="zh-CN" baseline="-25000" dirty="0" smtClean="0"/>
              <a:t>3</a:t>
            </a:r>
            <a:r>
              <a:rPr lang="en-US" altLang="zh-CN" dirty="0" smtClean="0"/>
              <a:t> </a:t>
            </a:r>
            <a:r>
              <a:rPr lang="en-US" altLang="zh-CN" dirty="0"/>
              <a:t>than observed, particularly along </a:t>
            </a:r>
            <a:r>
              <a:rPr lang="en-US" altLang="zh-CN" dirty="0" smtClean="0"/>
              <a:t>Lake </a:t>
            </a:r>
            <a:r>
              <a:rPr lang="en-US" altLang="zh-CN" dirty="0"/>
              <a:t>Michigan’s shoreline, </a:t>
            </a:r>
            <a:r>
              <a:rPr lang="en-US" altLang="zh-CN" dirty="0" smtClean="0"/>
              <a:t>after </a:t>
            </a:r>
            <a:r>
              <a:rPr lang="en-US" altLang="zh-CN" dirty="0"/>
              <a:t>midnight and in the afternoon</a:t>
            </a:r>
          </a:p>
          <a:p>
            <a:pPr marL="711203" lvl="1" indent="-254003" algn="just">
              <a:spcBef>
                <a:spcPts val="1067"/>
              </a:spcBef>
            </a:pPr>
            <a:r>
              <a:rPr lang="en-US" altLang="zh-CN" dirty="0"/>
              <a:t>At 4-km resolution, MDA8 O</a:t>
            </a:r>
            <a:r>
              <a:rPr lang="en-US" altLang="zh-CN" baseline="-25000" dirty="0"/>
              <a:t>3</a:t>
            </a:r>
            <a:r>
              <a:rPr lang="en-US" altLang="zh-CN" dirty="0"/>
              <a:t> was </a:t>
            </a:r>
            <a:r>
              <a:rPr lang="en-US" altLang="zh-CN" dirty="0" smtClean="0"/>
              <a:t>biased high </a:t>
            </a:r>
            <a:r>
              <a:rPr lang="en-US" altLang="zh-CN" dirty="0"/>
              <a:t>by ~10% on average </a:t>
            </a:r>
            <a:r>
              <a:rPr lang="en-US" altLang="zh-CN" dirty="0" smtClean="0"/>
              <a:t>in coastal </a:t>
            </a:r>
            <a:r>
              <a:rPr lang="en-US" altLang="zh-CN" dirty="0"/>
              <a:t>areas and ~5% </a:t>
            </a:r>
            <a:r>
              <a:rPr lang="en-US" altLang="zh-CN" dirty="0" smtClean="0"/>
              <a:t>in </a:t>
            </a:r>
            <a:r>
              <a:rPr lang="en-US" altLang="zh-CN" dirty="0"/>
              <a:t>inland </a:t>
            </a:r>
            <a:r>
              <a:rPr lang="en-US" altLang="zh-CN" dirty="0" smtClean="0"/>
              <a:t>areas, while elevated MDA8 O</a:t>
            </a:r>
            <a:r>
              <a:rPr lang="en-US" altLang="zh-CN" baseline="-25000" dirty="0" smtClean="0"/>
              <a:t>3</a:t>
            </a:r>
            <a:r>
              <a:rPr lang="en-US" altLang="zh-CN" dirty="0" smtClean="0"/>
              <a:t> (&gt; 60 ppb) was biased low</a:t>
            </a:r>
            <a:endParaRPr lang="en-US" altLang="zh-CN" dirty="0"/>
          </a:p>
          <a:p>
            <a:pPr marL="711203" lvl="1" indent="-254003" algn="just">
              <a:spcBef>
                <a:spcPts val="1067"/>
              </a:spcBef>
            </a:pPr>
            <a:r>
              <a:rPr lang="en-US" altLang="zh-CN" dirty="0" smtClean="0"/>
              <a:t>Better performance at </a:t>
            </a:r>
            <a:r>
              <a:rPr lang="en-US" altLang="zh-CN" dirty="0"/>
              <a:t>4-km </a:t>
            </a:r>
            <a:r>
              <a:rPr lang="en-US" altLang="zh-CN" dirty="0" smtClean="0"/>
              <a:t>resolution (compared to 12-km simulation), </a:t>
            </a:r>
            <a:r>
              <a:rPr lang="en-US" altLang="zh-CN" dirty="0"/>
              <a:t>particularly in </a:t>
            </a:r>
            <a:r>
              <a:rPr lang="en-US" altLang="zh-CN" dirty="0" smtClean="0"/>
              <a:t>coastal areas</a:t>
            </a:r>
            <a:endParaRPr lang="en-US" altLang="zh-CN" dirty="0"/>
          </a:p>
          <a:p>
            <a:pPr marL="254003" indent="-254003" algn="just">
              <a:spcBef>
                <a:spcPts val="1067"/>
              </a:spcBef>
            </a:pPr>
            <a:r>
              <a:rPr lang="en-US" altLang="zh-CN" dirty="0" smtClean="0"/>
              <a:t>Baseline NO</a:t>
            </a:r>
            <a:r>
              <a:rPr lang="en-US" altLang="zh-CN" baseline="-25000" dirty="0" smtClean="0"/>
              <a:t>x</a:t>
            </a:r>
            <a:r>
              <a:rPr lang="en-US" altLang="zh-CN" dirty="0" smtClean="0"/>
              <a:t> </a:t>
            </a:r>
            <a:r>
              <a:rPr lang="en-US" altLang="zh-CN" dirty="0"/>
              <a:t>Performance</a:t>
            </a:r>
          </a:p>
          <a:p>
            <a:pPr marL="711203" lvl="1" indent="-254003" algn="just">
              <a:spcBef>
                <a:spcPts val="1067"/>
              </a:spcBef>
            </a:pPr>
            <a:r>
              <a:rPr lang="en-US" altLang="zh-CN" dirty="0"/>
              <a:t>Higher positive biases </a:t>
            </a:r>
            <a:r>
              <a:rPr lang="en-US" altLang="zh-CN" dirty="0" smtClean="0"/>
              <a:t>around 5 am </a:t>
            </a:r>
            <a:r>
              <a:rPr lang="en-US" altLang="zh-CN" dirty="0"/>
              <a:t>and 8 </a:t>
            </a:r>
            <a:r>
              <a:rPr lang="en-US" altLang="zh-CN" dirty="0" smtClean="0"/>
              <a:t>pm </a:t>
            </a:r>
            <a:r>
              <a:rPr lang="en-US" altLang="zh-CN" dirty="0"/>
              <a:t>CST</a:t>
            </a:r>
          </a:p>
          <a:p>
            <a:pPr marL="711203" lvl="1" indent="-254003" algn="just">
              <a:spcBef>
                <a:spcPts val="1067"/>
              </a:spcBef>
            </a:pPr>
            <a:r>
              <a:rPr lang="en-US" altLang="zh-CN" dirty="0" smtClean="0"/>
              <a:t>Biased </a:t>
            </a:r>
            <a:r>
              <a:rPr lang="en-US" altLang="zh-CN" dirty="0"/>
              <a:t>high by 15-20% at 4-km </a:t>
            </a:r>
            <a:r>
              <a:rPr lang="en-US" altLang="zh-CN" dirty="0" smtClean="0"/>
              <a:t>resolution</a:t>
            </a:r>
          </a:p>
          <a:p>
            <a:pPr marL="711203" lvl="1" indent="-254003" algn="just">
              <a:spcBef>
                <a:spcPts val="1067"/>
              </a:spcBef>
            </a:pPr>
            <a:r>
              <a:rPr lang="en-US" altLang="zh-CN" dirty="0" smtClean="0"/>
              <a:t>Better </a:t>
            </a:r>
            <a:r>
              <a:rPr lang="en-US" altLang="zh-CN" dirty="0"/>
              <a:t>performance </a:t>
            </a:r>
            <a:r>
              <a:rPr lang="en-US" altLang="zh-CN" dirty="0" smtClean="0"/>
              <a:t>at </a:t>
            </a:r>
            <a:r>
              <a:rPr lang="en-US" altLang="zh-CN" dirty="0"/>
              <a:t>4-km resolution than 12-km </a:t>
            </a:r>
            <a:r>
              <a:rPr lang="en-US" altLang="zh-CN" dirty="0" smtClean="0"/>
              <a:t>simulation in coastal areas</a:t>
            </a:r>
            <a:endParaRPr lang="en-US" altLang="zh-CN" dirty="0"/>
          </a:p>
          <a:p>
            <a:endParaRPr lang="zh-CN" altLang="en-US" dirty="0"/>
          </a:p>
        </p:txBody>
      </p:sp>
      <p:sp>
        <p:nvSpPr>
          <p:cNvPr id="4" name="灯片编号占位符 3"/>
          <p:cNvSpPr>
            <a:spLocks noGrp="1"/>
          </p:cNvSpPr>
          <p:nvPr>
            <p:ph type="sldNum" sz="quarter" idx="12"/>
          </p:nvPr>
        </p:nvSpPr>
        <p:spPr/>
        <p:txBody>
          <a:bodyPr/>
          <a:lstStyle/>
          <a:p>
            <a:fld id="{F5C71696-FDC2-4DB8-8B3C-48C49F112D6B}" type="slidenum">
              <a:rPr lang="en-US" smtClean="0"/>
              <a:t>15</a:t>
            </a:fld>
            <a:endParaRPr lang="en-US"/>
          </a:p>
        </p:txBody>
      </p:sp>
    </p:spTree>
    <p:extLst>
      <p:ext uri="{BB962C8B-B14F-4D97-AF65-F5344CB8AC3E}">
        <p14:creationId xmlns:p14="http://schemas.microsoft.com/office/powerpoint/2010/main" val="1524453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smtClean="0"/>
              <a:t>Conclusions</a:t>
            </a:r>
            <a:endParaRPr lang="zh-CN" altLang="en-US" dirty="0"/>
          </a:p>
        </p:txBody>
      </p:sp>
      <p:sp>
        <p:nvSpPr>
          <p:cNvPr id="3" name="Content Placeholder 2"/>
          <p:cNvSpPr>
            <a:spLocks noGrp="1"/>
          </p:cNvSpPr>
          <p:nvPr>
            <p:ph idx="1"/>
          </p:nvPr>
        </p:nvSpPr>
        <p:spPr/>
        <p:txBody>
          <a:bodyPr>
            <a:noAutofit/>
          </a:bodyPr>
          <a:lstStyle/>
          <a:p>
            <a:pPr>
              <a:lnSpc>
                <a:spcPct val="100000"/>
              </a:lnSpc>
              <a:spcBef>
                <a:spcPts val="1200"/>
              </a:spcBef>
            </a:pPr>
            <a:r>
              <a:rPr lang="en-US" sz="2400" dirty="0" smtClean="0">
                <a:latin typeface="Arial" panose="020B0604020202020204" pitchFamily="34" charset="0"/>
                <a:cs typeface="Arial" panose="020B0604020202020204" pitchFamily="34" charset="0"/>
              </a:rPr>
              <a:t>50% reduction in NO</a:t>
            </a:r>
            <a:r>
              <a:rPr lang="en-US" sz="2400" baseline="-25000" dirty="0" smtClean="0">
                <a:latin typeface="Arial" panose="020B0604020202020204" pitchFamily="34" charset="0"/>
                <a:cs typeface="Arial" panose="020B0604020202020204" pitchFamily="34" charset="0"/>
              </a:rPr>
              <a:t>x</a:t>
            </a:r>
            <a:r>
              <a:rPr lang="en-US" sz="2400" dirty="0" smtClean="0">
                <a:latin typeface="Arial" panose="020B0604020202020204" pitchFamily="34" charset="0"/>
                <a:cs typeface="Arial" panose="020B0604020202020204" pitchFamily="34" charset="0"/>
              </a:rPr>
              <a:t> emissions from mobile sources</a:t>
            </a:r>
          </a:p>
          <a:p>
            <a:pPr lvl="1">
              <a:lnSpc>
                <a:spcPct val="100000"/>
              </a:lnSpc>
              <a:spcBef>
                <a:spcPts val="1200"/>
              </a:spcBef>
            </a:pPr>
            <a:r>
              <a:rPr lang="en-US" sz="2000" dirty="0" smtClean="0">
                <a:latin typeface="Arial" panose="020B0604020202020204" pitchFamily="34" charset="0"/>
                <a:cs typeface="Arial" panose="020B0604020202020204" pitchFamily="34" charset="0"/>
              </a:rPr>
              <a:t>Domain-wide reduction of MDA8 O</a:t>
            </a:r>
            <a:r>
              <a:rPr lang="en-US" sz="2000" baseline="-25000" dirty="0" smtClean="0"/>
              <a:t>3 </a:t>
            </a:r>
            <a:r>
              <a:rPr lang="en-US" dirty="0" smtClean="0"/>
              <a:t>(~ 1-2 ppb</a:t>
            </a:r>
            <a:r>
              <a:rPr lang="en-US" dirty="0"/>
              <a:t>) </a:t>
            </a:r>
            <a:endParaRPr lang="en-US" baseline="-25000" dirty="0"/>
          </a:p>
          <a:p>
            <a:pPr lvl="1">
              <a:lnSpc>
                <a:spcPct val="100000"/>
              </a:lnSpc>
              <a:spcBef>
                <a:spcPts val="1200"/>
              </a:spcBef>
            </a:pPr>
            <a:r>
              <a:rPr lang="en-US" sz="2000" dirty="0" smtClean="0">
                <a:latin typeface="Arial" panose="020B0604020202020204" pitchFamily="34" charset="0"/>
                <a:cs typeface="Arial" panose="020B0604020202020204" pitchFamily="34" charset="0"/>
              </a:rPr>
              <a:t>High biases of MDA8 O</a:t>
            </a:r>
            <a:r>
              <a:rPr lang="en-US" sz="2000" baseline="-25000" dirty="0" smtClean="0">
                <a:latin typeface="Arial" panose="020B0604020202020204" pitchFamily="34" charset="0"/>
                <a:cs typeface="Arial" panose="020B0604020202020204" pitchFamily="34" charset="0"/>
              </a:rPr>
              <a:t>3</a:t>
            </a:r>
            <a:r>
              <a:rPr lang="en-US" sz="2000" dirty="0" smtClean="0">
                <a:latin typeface="Arial" panose="020B0604020202020204" pitchFamily="34" charset="0"/>
                <a:cs typeface="Arial" panose="020B0604020202020204" pitchFamily="34" charset="0"/>
              </a:rPr>
              <a:t> decreased significantly near the lake, while negative biases of elevated MDA8 O</a:t>
            </a:r>
            <a:r>
              <a:rPr lang="en-US" sz="2000" baseline="-25000" dirty="0" smtClean="0">
                <a:latin typeface="Arial" panose="020B0604020202020204" pitchFamily="34" charset="0"/>
                <a:cs typeface="Arial" panose="020B0604020202020204" pitchFamily="34" charset="0"/>
              </a:rPr>
              <a:t>3</a:t>
            </a:r>
            <a:r>
              <a:rPr lang="en-US" sz="2000" dirty="0" smtClean="0">
                <a:latin typeface="Arial" panose="020B0604020202020204" pitchFamily="34" charset="0"/>
                <a:cs typeface="Arial" panose="020B0604020202020204" pitchFamily="34" charset="0"/>
              </a:rPr>
              <a:t> (&gt; 60 ppb) became larger</a:t>
            </a:r>
          </a:p>
          <a:p>
            <a:pPr lvl="1">
              <a:lnSpc>
                <a:spcPct val="100000"/>
              </a:lnSpc>
              <a:spcBef>
                <a:spcPts val="1200"/>
              </a:spcBef>
            </a:pPr>
            <a:r>
              <a:rPr lang="en-US" sz="2000" dirty="0" smtClean="0">
                <a:latin typeface="Arial" panose="020B0604020202020204" pitchFamily="34" charset="0"/>
                <a:cs typeface="Arial" panose="020B0604020202020204" pitchFamily="34" charset="0"/>
              </a:rPr>
              <a:t>NO</a:t>
            </a:r>
            <a:r>
              <a:rPr lang="en-US" sz="2000" baseline="-25000" dirty="0" smtClean="0">
                <a:latin typeface="Arial" panose="020B0604020202020204" pitchFamily="34" charset="0"/>
                <a:cs typeface="Arial" panose="020B0604020202020204" pitchFamily="34" charset="0"/>
              </a:rPr>
              <a:t>x</a:t>
            </a:r>
            <a:r>
              <a:rPr lang="en-US" sz="2000" dirty="0" smtClean="0">
                <a:latin typeface="Arial" panose="020B0604020202020204" pitchFamily="34" charset="0"/>
                <a:cs typeface="Arial" panose="020B0604020202020204" pitchFamily="34" charset="0"/>
              </a:rPr>
              <a:t> was biased low</a:t>
            </a:r>
          </a:p>
          <a:p>
            <a:r>
              <a:rPr lang="en-US" altLang="zh-CN" dirty="0"/>
              <a:t>CB6 compared to CB05</a:t>
            </a:r>
          </a:p>
          <a:p>
            <a:pPr lvl="1"/>
            <a:r>
              <a:rPr lang="en-US" altLang="zh-CN" dirty="0" smtClean="0"/>
              <a:t>MDA8 O</a:t>
            </a:r>
            <a:r>
              <a:rPr lang="en-US" altLang="zh-CN" baseline="-25000" dirty="0" smtClean="0"/>
              <a:t>3</a:t>
            </a:r>
            <a:r>
              <a:rPr lang="en-US" altLang="zh-CN" dirty="0" smtClean="0"/>
              <a:t> decreased up to 4ppb over southern Lake Michigan </a:t>
            </a:r>
          </a:p>
          <a:p>
            <a:pPr lvl="1"/>
            <a:r>
              <a:rPr lang="en-US" altLang="zh-CN" dirty="0" smtClean="0"/>
              <a:t>MDA8 O</a:t>
            </a:r>
            <a:r>
              <a:rPr lang="en-US" altLang="zh-CN" baseline="-25000" dirty="0" smtClean="0"/>
              <a:t>3</a:t>
            </a:r>
            <a:r>
              <a:rPr lang="en-US" altLang="zh-CN" dirty="0" smtClean="0"/>
              <a:t> was in better agreement with observation, while higher MDA8 O</a:t>
            </a:r>
            <a:r>
              <a:rPr lang="en-US" altLang="zh-CN" baseline="-25000" dirty="0" smtClean="0"/>
              <a:t>3</a:t>
            </a:r>
            <a:r>
              <a:rPr lang="en-US" altLang="zh-CN" dirty="0" smtClean="0"/>
              <a:t> (&gt;60ppb) was more biased low</a:t>
            </a:r>
            <a:endParaRPr lang="en-US" altLang="zh-CN" dirty="0"/>
          </a:p>
          <a:p>
            <a:pPr lvl="1"/>
            <a:r>
              <a:rPr lang="en-US" altLang="zh-CN" dirty="0"/>
              <a:t>Minor </a:t>
            </a:r>
            <a:r>
              <a:rPr lang="en-US" altLang="zh-CN" dirty="0" smtClean="0"/>
              <a:t>change in NO</a:t>
            </a:r>
            <a:r>
              <a:rPr lang="en-US" altLang="zh-CN" baseline="-25000" dirty="0" smtClean="0"/>
              <a:t>x</a:t>
            </a:r>
            <a:endParaRPr lang="en-US" altLang="zh-CN" baseline="-25000" dirty="0"/>
          </a:p>
        </p:txBody>
      </p:sp>
      <p:sp>
        <p:nvSpPr>
          <p:cNvPr id="5" name="灯片编号占位符 4"/>
          <p:cNvSpPr>
            <a:spLocks noGrp="1"/>
          </p:cNvSpPr>
          <p:nvPr>
            <p:ph type="sldNum" sz="quarter" idx="12"/>
          </p:nvPr>
        </p:nvSpPr>
        <p:spPr/>
        <p:txBody>
          <a:bodyPr/>
          <a:lstStyle/>
          <a:p>
            <a:fld id="{F5C71696-FDC2-4DB8-8B3C-48C49F112D6B}" type="slidenum">
              <a:rPr lang="en-US" smtClean="0"/>
              <a:t>16</a:t>
            </a:fld>
            <a:endParaRPr lang="en-US"/>
          </a:p>
        </p:txBody>
      </p:sp>
    </p:spTree>
    <p:extLst>
      <p:ext uri="{BB962C8B-B14F-4D97-AF65-F5344CB8AC3E}">
        <p14:creationId xmlns:p14="http://schemas.microsoft.com/office/powerpoint/2010/main" val="454892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Autofit/>
          </a:bodyPr>
          <a:lstStyle/>
          <a:p>
            <a:r>
              <a:rPr lang="en-US" sz="2000" b="1" dirty="0" smtClean="0"/>
              <a:t>Background</a:t>
            </a:r>
          </a:p>
          <a:p>
            <a:pPr>
              <a:spcBef>
                <a:spcPts val="2400"/>
              </a:spcBef>
            </a:pPr>
            <a:r>
              <a:rPr lang="en-US" altLang="zh-CN" sz="2000" dirty="0" smtClean="0"/>
              <a:t>Model configurations</a:t>
            </a:r>
            <a:endParaRPr lang="en-US" sz="2000" b="1" dirty="0" smtClean="0"/>
          </a:p>
          <a:p>
            <a:pPr>
              <a:spcBef>
                <a:spcPts val="2400"/>
              </a:spcBef>
            </a:pPr>
            <a:r>
              <a:rPr lang="en-US" sz="2000" dirty="0" smtClean="0"/>
              <a:t>Baseline evaluations</a:t>
            </a:r>
          </a:p>
          <a:p>
            <a:pPr lvl="1"/>
            <a:r>
              <a:rPr lang="en-US" sz="1800" dirty="0" smtClean="0"/>
              <a:t>WRF (surface wind speed</a:t>
            </a:r>
            <a:r>
              <a:rPr lang="en-US" sz="1800" dirty="0" smtClean="0">
                <a:solidFill>
                  <a:schemeClr val="tx1">
                    <a:lumMod val="65000"/>
                  </a:schemeClr>
                </a:solidFill>
              </a:rPr>
              <a:t>, temperature, humidity</a:t>
            </a:r>
            <a:r>
              <a:rPr lang="en-US" sz="1800" dirty="0" smtClean="0"/>
              <a:t>)</a:t>
            </a:r>
          </a:p>
          <a:p>
            <a:pPr lvl="1"/>
            <a:r>
              <a:rPr lang="en-US" sz="1800" dirty="0" smtClean="0"/>
              <a:t>CMAQ (O</a:t>
            </a:r>
            <a:r>
              <a:rPr lang="en-US" sz="1800" baseline="-25000" dirty="0" smtClean="0"/>
              <a:t>3</a:t>
            </a:r>
            <a:r>
              <a:rPr lang="en-US" sz="1800" dirty="0"/>
              <a:t>, </a:t>
            </a:r>
            <a:r>
              <a:rPr lang="en-US" sz="1800" dirty="0" smtClean="0"/>
              <a:t>NO</a:t>
            </a:r>
            <a:r>
              <a:rPr lang="en-US" sz="1800" baseline="-25000" dirty="0" smtClean="0"/>
              <a:t>x</a:t>
            </a:r>
            <a:r>
              <a:rPr lang="en-US" sz="1800" dirty="0" smtClean="0"/>
              <a:t>)</a:t>
            </a:r>
            <a:endParaRPr lang="en-US" sz="1800" dirty="0"/>
          </a:p>
          <a:p>
            <a:pPr>
              <a:spcBef>
                <a:spcPts val="2400"/>
              </a:spcBef>
            </a:pPr>
            <a:r>
              <a:rPr lang="en-US" sz="2000" dirty="0" smtClean="0"/>
              <a:t>Emissions</a:t>
            </a:r>
          </a:p>
          <a:p>
            <a:pPr lvl="1"/>
            <a:r>
              <a:rPr lang="en-US" sz="1800" dirty="0" smtClean="0"/>
              <a:t>50% NO</a:t>
            </a:r>
            <a:r>
              <a:rPr lang="en-US" sz="1800" baseline="-25000" dirty="0" smtClean="0"/>
              <a:t>x</a:t>
            </a:r>
            <a:r>
              <a:rPr lang="en-US" sz="1800" dirty="0" smtClean="0"/>
              <a:t> from mobile sources</a:t>
            </a:r>
          </a:p>
          <a:p>
            <a:pPr lvl="1"/>
            <a:r>
              <a:rPr lang="en-US" sz="1800" dirty="0" smtClean="0">
                <a:solidFill>
                  <a:schemeClr val="tx1">
                    <a:lumMod val="65000"/>
                  </a:schemeClr>
                </a:solidFill>
              </a:rPr>
              <a:t>MEGAN vs. BEIS</a:t>
            </a:r>
            <a:endParaRPr lang="en-US" sz="1800" dirty="0">
              <a:solidFill>
                <a:schemeClr val="tx1">
                  <a:lumMod val="65000"/>
                </a:schemeClr>
              </a:solidFill>
            </a:endParaRPr>
          </a:p>
          <a:p>
            <a:r>
              <a:rPr lang="en-US" sz="2000" dirty="0" smtClean="0"/>
              <a:t>Chemistry</a:t>
            </a:r>
          </a:p>
          <a:p>
            <a:pPr lvl="1"/>
            <a:r>
              <a:rPr lang="en-US" sz="1800" dirty="0" smtClean="0"/>
              <a:t>CB6 vs. CB05</a:t>
            </a:r>
            <a:endParaRPr lang="en-US" sz="1800" dirty="0"/>
          </a:p>
          <a:p>
            <a:r>
              <a:rPr lang="en-US" sz="2000" dirty="0" smtClean="0">
                <a:solidFill>
                  <a:schemeClr val="tx1">
                    <a:lumMod val="65000"/>
                  </a:schemeClr>
                </a:solidFill>
              </a:rPr>
              <a:t>Deposition</a:t>
            </a:r>
          </a:p>
          <a:p>
            <a:pPr lvl="1"/>
            <a:r>
              <a:rPr lang="en-US" sz="1800" dirty="0" smtClean="0">
                <a:solidFill>
                  <a:schemeClr val="tx1">
                    <a:lumMod val="65000"/>
                  </a:schemeClr>
                </a:solidFill>
              </a:rPr>
              <a:t>10-fold dry deposition of O</a:t>
            </a:r>
            <a:r>
              <a:rPr lang="en-US" sz="1800" baseline="-25000" dirty="0" smtClean="0">
                <a:solidFill>
                  <a:schemeClr val="tx1">
                    <a:lumMod val="65000"/>
                  </a:schemeClr>
                </a:solidFill>
              </a:rPr>
              <a:t>3</a:t>
            </a:r>
            <a:r>
              <a:rPr lang="en-US" sz="1800" dirty="0" smtClean="0">
                <a:solidFill>
                  <a:schemeClr val="tx1">
                    <a:lumMod val="65000"/>
                  </a:schemeClr>
                </a:solidFill>
              </a:rPr>
              <a:t> over fresh water</a:t>
            </a:r>
            <a:endParaRPr lang="en-US" sz="1800" dirty="0">
              <a:solidFill>
                <a:schemeClr val="tx1">
                  <a:lumMod val="65000"/>
                </a:schemeClr>
              </a:solidFill>
            </a:endParaRPr>
          </a:p>
        </p:txBody>
      </p:sp>
      <p:sp>
        <p:nvSpPr>
          <p:cNvPr id="4" name="Slide Number Placeholder 3"/>
          <p:cNvSpPr>
            <a:spLocks noGrp="1"/>
          </p:cNvSpPr>
          <p:nvPr>
            <p:ph type="sldNum" sz="quarter" idx="12"/>
          </p:nvPr>
        </p:nvSpPr>
        <p:spPr/>
        <p:txBody>
          <a:bodyPr/>
          <a:lstStyle/>
          <a:p>
            <a:fld id="{F5C71696-FDC2-4DB8-8B3C-48C49F112D6B}" type="slidenum">
              <a:rPr lang="en-US" smtClean="0"/>
              <a:pPr/>
              <a:t>2</a:t>
            </a:fld>
            <a:endParaRPr lang="en-US" dirty="0"/>
          </a:p>
        </p:txBody>
      </p:sp>
    </p:spTree>
    <p:extLst>
      <p:ext uri="{BB962C8B-B14F-4D97-AF65-F5344CB8AC3E}">
        <p14:creationId xmlns:p14="http://schemas.microsoft.com/office/powerpoint/2010/main" val="11547582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O</a:t>
            </a:r>
            <a:r>
              <a:rPr lang="en-US" baseline="-25000" dirty="0" smtClean="0"/>
              <a:t>3</a:t>
            </a:r>
            <a:r>
              <a:rPr lang="en-US" dirty="0" smtClean="0"/>
              <a:t> exceedance is still of concern in the Great Lakes Region</a:t>
            </a:r>
          </a:p>
          <a:p>
            <a:pPr>
              <a:spcBef>
                <a:spcPts val="2400"/>
              </a:spcBef>
            </a:pPr>
            <a:r>
              <a:rPr lang="en-US" dirty="0" smtClean="0"/>
              <a:t>Air quality model tends to overestimate O</a:t>
            </a:r>
            <a:r>
              <a:rPr lang="en-US" baseline="-25000" dirty="0" smtClean="0"/>
              <a:t>3</a:t>
            </a:r>
            <a:r>
              <a:rPr lang="en-US" dirty="0" smtClean="0"/>
              <a:t> over cooler bodies of water, e.g. over Lake Michigan</a:t>
            </a:r>
          </a:p>
          <a:p>
            <a:endParaRPr lang="en-US" dirty="0"/>
          </a:p>
        </p:txBody>
      </p:sp>
      <p:sp>
        <p:nvSpPr>
          <p:cNvPr id="4" name="Slide Number Placeholder 3"/>
          <p:cNvSpPr>
            <a:spLocks noGrp="1"/>
          </p:cNvSpPr>
          <p:nvPr>
            <p:ph type="sldNum" sz="quarter" idx="12"/>
          </p:nvPr>
        </p:nvSpPr>
        <p:spPr/>
        <p:txBody>
          <a:bodyPr/>
          <a:lstStyle/>
          <a:p>
            <a:fld id="{F5C71696-FDC2-4DB8-8B3C-48C49F112D6B}" type="slidenum">
              <a:rPr lang="en-US" smtClean="0"/>
              <a:pPr/>
              <a:t>3</a:t>
            </a:fld>
            <a:endParaRPr lang="en-US" dirty="0"/>
          </a:p>
        </p:txBody>
      </p:sp>
      <p:pic>
        <p:nvPicPr>
          <p:cNvPr id="5" name="Picture 4"/>
          <p:cNvPicPr>
            <a:picLocks noChangeAspect="1"/>
          </p:cNvPicPr>
          <p:nvPr/>
        </p:nvPicPr>
        <p:blipFill>
          <a:blip r:embed="rId3"/>
          <a:stretch>
            <a:fillRect/>
          </a:stretch>
        </p:blipFill>
        <p:spPr>
          <a:xfrm>
            <a:off x="2282937" y="2722536"/>
            <a:ext cx="3520528" cy="3200400"/>
          </a:xfrm>
          <a:prstGeom prst="rect">
            <a:avLst/>
          </a:prstGeom>
        </p:spPr>
      </p:pic>
      <p:pic>
        <p:nvPicPr>
          <p:cNvPr id="6" name="Picture 5"/>
          <p:cNvPicPr>
            <a:picLocks noChangeAspect="1"/>
          </p:cNvPicPr>
          <p:nvPr/>
        </p:nvPicPr>
        <p:blipFill>
          <a:blip r:embed="rId4"/>
          <a:stretch>
            <a:fillRect/>
          </a:stretch>
        </p:blipFill>
        <p:spPr>
          <a:xfrm>
            <a:off x="5788269" y="2722536"/>
            <a:ext cx="3480712" cy="3200400"/>
          </a:xfrm>
          <a:prstGeom prst="rect">
            <a:avLst/>
          </a:prstGeom>
        </p:spPr>
      </p:pic>
      <p:sp>
        <p:nvSpPr>
          <p:cNvPr id="7" name="TextBox 6"/>
          <p:cNvSpPr txBox="1"/>
          <p:nvPr/>
        </p:nvSpPr>
        <p:spPr>
          <a:xfrm>
            <a:off x="3191608" y="2748912"/>
            <a:ext cx="2426677" cy="369332"/>
          </a:xfrm>
          <a:prstGeom prst="rect">
            <a:avLst/>
          </a:prstGeom>
          <a:noFill/>
        </p:spPr>
        <p:txBody>
          <a:bodyPr wrap="square" rtlCol="0">
            <a:spAutoFit/>
          </a:bodyPr>
          <a:lstStyle/>
          <a:p>
            <a:r>
              <a:rPr lang="en-US" dirty="0" smtClean="0">
                <a:solidFill>
                  <a:srgbClr val="FF0000"/>
                </a:solidFill>
                <a:latin typeface="Arial" panose="020B0604020202020204" pitchFamily="34" charset="0"/>
                <a:cs typeface="Arial" panose="020B0604020202020204" pitchFamily="34" charset="0"/>
              </a:rPr>
              <a:t>1-24h forecast</a:t>
            </a:r>
            <a:endParaRPr lang="en-US" dirty="0">
              <a:solidFill>
                <a:srgbClr val="FF0000"/>
              </a:solidFill>
              <a:latin typeface="Arial" panose="020B0604020202020204" pitchFamily="34" charset="0"/>
              <a:cs typeface="Arial" panose="020B0604020202020204" pitchFamily="34" charset="0"/>
            </a:endParaRPr>
          </a:p>
        </p:txBody>
      </p:sp>
      <p:sp>
        <p:nvSpPr>
          <p:cNvPr id="8" name="TextBox 7"/>
          <p:cNvSpPr txBox="1"/>
          <p:nvPr/>
        </p:nvSpPr>
        <p:spPr>
          <a:xfrm>
            <a:off x="6649915" y="2748912"/>
            <a:ext cx="2426677" cy="369332"/>
          </a:xfrm>
          <a:prstGeom prst="rect">
            <a:avLst/>
          </a:prstGeom>
          <a:noFill/>
        </p:spPr>
        <p:txBody>
          <a:bodyPr wrap="square" rtlCol="0">
            <a:spAutoFit/>
          </a:bodyPr>
          <a:lstStyle/>
          <a:p>
            <a:r>
              <a:rPr lang="en-US" dirty="0" smtClean="0">
                <a:solidFill>
                  <a:srgbClr val="FF0000"/>
                </a:solidFill>
                <a:latin typeface="Arial" panose="020B0604020202020204" pitchFamily="34" charset="0"/>
                <a:cs typeface="Arial" panose="020B0604020202020204" pitchFamily="34" charset="0"/>
              </a:rPr>
              <a:t>25-48h forecast</a:t>
            </a:r>
            <a:endParaRPr lang="en-US"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8085475" y="6007686"/>
            <a:ext cx="2367012" cy="338554"/>
          </a:xfrm>
          <a:prstGeom prst="rect">
            <a:avLst/>
          </a:prstGeom>
          <a:noFill/>
        </p:spPr>
        <p:txBody>
          <a:bodyPr wrap="square" rtlCol="0">
            <a:spAutoFit/>
          </a:bodyPr>
          <a:lstStyle/>
          <a:p>
            <a:r>
              <a:rPr lang="en-US" sz="1600" dirty="0" smtClean="0">
                <a:solidFill>
                  <a:schemeClr val="tx1">
                    <a:lumMod val="65000"/>
                    <a:lumOff val="35000"/>
                  </a:schemeClr>
                </a:solidFill>
                <a:latin typeface="Arial" panose="020B0604020202020204" pitchFamily="34" charset="0"/>
                <a:cs typeface="Arial" panose="020B0604020202020204" pitchFamily="34" charset="0"/>
              </a:rPr>
              <a:t>Cleary </a:t>
            </a:r>
            <a:r>
              <a:rPr lang="en-US" sz="1600" i="1" dirty="0" smtClean="0">
                <a:solidFill>
                  <a:schemeClr val="tx1">
                    <a:lumMod val="65000"/>
                    <a:lumOff val="35000"/>
                  </a:schemeClr>
                </a:solidFill>
                <a:latin typeface="Arial" panose="020B0604020202020204" pitchFamily="34" charset="0"/>
                <a:cs typeface="Arial" panose="020B0604020202020204" pitchFamily="34" charset="0"/>
              </a:rPr>
              <a:t>et al</a:t>
            </a:r>
            <a:r>
              <a:rPr lang="en-US" sz="1600" dirty="0" smtClean="0">
                <a:solidFill>
                  <a:schemeClr val="tx1">
                    <a:lumMod val="65000"/>
                    <a:lumOff val="35000"/>
                  </a:schemeClr>
                </a:solidFill>
                <a:latin typeface="Arial" panose="020B0604020202020204" pitchFamily="34" charset="0"/>
                <a:cs typeface="Arial" panose="020B0604020202020204" pitchFamily="34" charset="0"/>
              </a:rPr>
              <a:t>., ACP, 2015 </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485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8BD66A4-9361-4FA3-A47E-E7EA14B49FC1}" type="slidenum">
              <a:rPr lang="zh-CN" altLang="en-US" smtClean="0"/>
              <a:t>4</a:t>
            </a:fld>
            <a:endParaRPr lang="zh-CN" altLang="en-US" dirty="0"/>
          </a:p>
        </p:txBody>
      </p:sp>
      <p:sp>
        <p:nvSpPr>
          <p:cNvPr id="7" name="文本框 6"/>
          <p:cNvSpPr txBox="1"/>
          <p:nvPr/>
        </p:nvSpPr>
        <p:spPr>
          <a:xfrm>
            <a:off x="884381" y="3969115"/>
            <a:ext cx="4084782" cy="1826141"/>
          </a:xfrm>
          <a:prstGeom prst="rect">
            <a:avLst/>
          </a:prstGeom>
          <a:noFill/>
        </p:spPr>
        <p:txBody>
          <a:bodyPr wrap="square" rtlCol="0">
            <a:spAutoFit/>
          </a:bodyPr>
          <a:lstStyle/>
          <a:p>
            <a:pPr marL="342900" indent="-342900">
              <a:spcAft>
                <a:spcPts val="500"/>
              </a:spcAft>
              <a:buFont typeface="Arial" panose="020B0604020202020204" pitchFamily="34" charset="0"/>
              <a:buChar char="•"/>
            </a:pPr>
            <a:r>
              <a:rPr lang="en-US" altLang="zh-CN" sz="2000" b="1" dirty="0" smtClean="0">
                <a:solidFill>
                  <a:srgbClr val="FFFF00"/>
                </a:solidFill>
                <a:latin typeface="Arial" panose="020B0604020202020204" pitchFamily="34" charset="0"/>
                <a:cs typeface="Arial" panose="020B0604020202020204" pitchFamily="34" charset="0"/>
              </a:rPr>
              <a:t>WRFv3.8.1</a:t>
            </a:r>
          </a:p>
          <a:p>
            <a:pPr marL="342900" indent="-342900">
              <a:spcAft>
                <a:spcPts val="500"/>
              </a:spcAft>
              <a:buFont typeface="Arial" panose="020B0604020202020204" pitchFamily="34" charset="0"/>
              <a:buChar char="•"/>
            </a:pPr>
            <a:r>
              <a:rPr lang="en-US" altLang="zh-CN" sz="2000" dirty="0" smtClean="0">
                <a:latin typeface="Arial" panose="020B0604020202020204" pitchFamily="34" charset="0"/>
                <a:cs typeface="Arial" panose="020B0604020202020204" pitchFamily="34" charset="0"/>
              </a:rPr>
              <a:t>Jun 15</a:t>
            </a:r>
            <a:r>
              <a:rPr lang="en-US" altLang="zh-CN" sz="2000" baseline="30000" dirty="0" smtClean="0">
                <a:latin typeface="Arial" panose="020B0604020202020204" pitchFamily="34" charset="0"/>
                <a:cs typeface="Arial" panose="020B0604020202020204" pitchFamily="34" charset="0"/>
              </a:rPr>
              <a:t>th</a:t>
            </a:r>
            <a:r>
              <a:rPr lang="en-US" altLang="zh-CN" sz="2000" dirty="0" smtClean="0">
                <a:latin typeface="Arial" panose="020B0604020202020204" pitchFamily="34" charset="0"/>
                <a:cs typeface="Arial" panose="020B0604020202020204" pitchFamily="34" charset="0"/>
              </a:rPr>
              <a:t> to Aug 1</a:t>
            </a:r>
            <a:r>
              <a:rPr lang="en-US" altLang="zh-CN" sz="2000" baseline="30000" dirty="0" smtClean="0">
                <a:latin typeface="Arial" panose="020B0604020202020204" pitchFamily="34" charset="0"/>
                <a:cs typeface="Arial" panose="020B0604020202020204" pitchFamily="34" charset="0"/>
              </a:rPr>
              <a:t>st</a:t>
            </a:r>
            <a:r>
              <a:rPr lang="en-US" altLang="zh-CN" sz="2000" dirty="0" smtClean="0">
                <a:latin typeface="Arial" panose="020B0604020202020204" pitchFamily="34" charset="0"/>
                <a:cs typeface="Arial" panose="020B0604020202020204" pitchFamily="34" charset="0"/>
              </a:rPr>
              <a:t>, 2011</a:t>
            </a:r>
          </a:p>
          <a:p>
            <a:pPr marL="342900" indent="-342900">
              <a:spcAft>
                <a:spcPts val="500"/>
              </a:spcAft>
              <a:buFont typeface="Arial" panose="020B0604020202020204" pitchFamily="34" charset="0"/>
              <a:buChar char="•"/>
            </a:pPr>
            <a:r>
              <a:rPr lang="en-US" altLang="zh-CN" sz="2000" dirty="0" smtClean="0">
                <a:latin typeface="Arial" panose="020B0604020202020204" pitchFamily="34" charset="0"/>
                <a:cs typeface="Arial" panose="020B0604020202020204" pitchFamily="34" charset="0"/>
              </a:rPr>
              <a:t>One-way nested</a:t>
            </a:r>
          </a:p>
          <a:p>
            <a:pPr marL="800100" lvl="1" indent="-342900">
              <a:spcAft>
                <a:spcPts val="500"/>
              </a:spcAft>
              <a:buFont typeface="Arial" panose="020B0604020202020204" pitchFamily="34" charset="0"/>
              <a:buChar char="•"/>
            </a:pPr>
            <a:r>
              <a:rPr lang="en-US" altLang="zh-CN" dirty="0" smtClean="0">
                <a:latin typeface="Arial" panose="020B0604020202020204" pitchFamily="34" charset="0"/>
                <a:cs typeface="Arial" panose="020B0604020202020204" pitchFamily="34" charset="0"/>
              </a:rPr>
              <a:t>12-km (</a:t>
            </a:r>
            <a:r>
              <a:rPr lang="en-US" altLang="zh-CN" dirty="0">
                <a:latin typeface="Arial" panose="020B0604020202020204" pitchFamily="34" charset="0"/>
                <a:cs typeface="Arial" panose="020B0604020202020204" pitchFamily="34" charset="0"/>
              </a:rPr>
              <a:t>402×252</a:t>
            </a:r>
            <a:r>
              <a:rPr lang="en-US" altLang="zh-CN" dirty="0" smtClean="0">
                <a:latin typeface="Arial" panose="020B0604020202020204" pitchFamily="34" charset="0"/>
                <a:cs typeface="Arial" panose="020B0604020202020204" pitchFamily="34" charset="0"/>
              </a:rPr>
              <a:t>)</a:t>
            </a:r>
          </a:p>
          <a:p>
            <a:pPr marL="800100" lvl="1" indent="-342900">
              <a:spcAft>
                <a:spcPts val="500"/>
              </a:spcAft>
              <a:buFont typeface="Arial" panose="020B0604020202020204" pitchFamily="34" charset="0"/>
              <a:buChar char="•"/>
            </a:pPr>
            <a:r>
              <a:rPr lang="en-US" altLang="zh-CN" dirty="0" smtClean="0">
                <a:latin typeface="Arial" panose="020B0604020202020204" pitchFamily="34" charset="0"/>
                <a:cs typeface="Arial" panose="020B0604020202020204" pitchFamily="34" charset="0"/>
              </a:rPr>
              <a:t>4-km (</a:t>
            </a:r>
            <a:r>
              <a:rPr lang="en-US" altLang="zh-CN" dirty="0">
                <a:latin typeface="Arial" panose="020B0604020202020204" pitchFamily="34" charset="0"/>
                <a:cs typeface="Arial" panose="020B0604020202020204" pitchFamily="34" charset="0"/>
              </a:rPr>
              <a:t>390×279</a:t>
            </a:r>
            <a:r>
              <a:rPr lang="en-US" altLang="zh-CN" dirty="0" smtClean="0">
                <a:latin typeface="Arial" panose="020B0604020202020204" pitchFamily="34" charset="0"/>
                <a:cs typeface="Arial" panose="020B0604020202020204" pitchFamily="34" charset="0"/>
              </a:rPr>
              <a:t>)</a:t>
            </a:r>
          </a:p>
        </p:txBody>
      </p:sp>
      <p:graphicFrame>
        <p:nvGraphicFramePr>
          <p:cNvPr id="3" name="表格 2"/>
          <p:cNvGraphicFramePr>
            <a:graphicFrameLocks noGrp="1"/>
          </p:cNvGraphicFramePr>
          <p:nvPr>
            <p:extLst>
              <p:ext uri="{D42A27DB-BD31-4B8C-83A1-F6EECF244321}">
                <p14:modId xmlns:p14="http://schemas.microsoft.com/office/powerpoint/2010/main" val="3880208271"/>
              </p:ext>
            </p:extLst>
          </p:nvPr>
        </p:nvGraphicFramePr>
        <p:xfrm>
          <a:off x="5409720" y="1292412"/>
          <a:ext cx="5974560" cy="4333240"/>
        </p:xfrm>
        <a:graphic>
          <a:graphicData uri="http://schemas.openxmlformats.org/drawingml/2006/table">
            <a:tbl>
              <a:tblPr firstRow="1" bandRow="1">
                <a:tableStyleId>{8799B23B-EC83-4686-B30A-512413B5E67A}</a:tableStyleId>
              </a:tblPr>
              <a:tblGrid>
                <a:gridCol w="1648692">
                  <a:extLst>
                    <a:ext uri="{9D8B030D-6E8A-4147-A177-3AD203B41FA5}">
                      <a16:colId xmlns:a16="http://schemas.microsoft.com/office/drawing/2014/main" val="1693621318"/>
                    </a:ext>
                  </a:extLst>
                </a:gridCol>
                <a:gridCol w="1989150">
                  <a:extLst>
                    <a:ext uri="{9D8B030D-6E8A-4147-A177-3AD203B41FA5}">
                      <a16:colId xmlns:a16="http://schemas.microsoft.com/office/drawing/2014/main" val="4047861545"/>
                    </a:ext>
                  </a:extLst>
                </a:gridCol>
                <a:gridCol w="2336718">
                  <a:extLst>
                    <a:ext uri="{9D8B030D-6E8A-4147-A177-3AD203B41FA5}">
                      <a16:colId xmlns:a16="http://schemas.microsoft.com/office/drawing/2014/main" val="20002"/>
                    </a:ext>
                  </a:extLst>
                </a:gridCol>
              </a:tblGrid>
              <a:tr h="370840">
                <a:tc>
                  <a:txBody>
                    <a:bodyPr/>
                    <a:lstStyle/>
                    <a:p>
                      <a:pPr algn="ctr"/>
                      <a:endParaRPr lang="zh-CN" altLang="en-US" sz="1600" dirty="0">
                        <a:latin typeface="Arial" panose="020B0604020202020204" pitchFamily="34" charset="0"/>
                        <a:cs typeface="Arial" panose="020B0604020202020204" pitchFamily="34" charset="0"/>
                      </a:endParaRPr>
                    </a:p>
                  </a:txBody>
                  <a:tcPr anchor="ctr"/>
                </a:tc>
                <a:tc>
                  <a:txBody>
                    <a:bodyPr/>
                    <a:lstStyle/>
                    <a:p>
                      <a:pPr algn="ctr"/>
                      <a:r>
                        <a:rPr lang="en-US" altLang="zh-CN" sz="1600" dirty="0" smtClean="0">
                          <a:latin typeface="Arial" panose="020B0604020202020204" pitchFamily="34" charset="0"/>
                          <a:cs typeface="Arial" panose="020B0604020202020204" pitchFamily="34" charset="0"/>
                        </a:rPr>
                        <a:t>12-km</a:t>
                      </a:r>
                      <a:endParaRPr lang="zh-CN" altLang="en-US" sz="1600" dirty="0">
                        <a:latin typeface="Arial" panose="020B0604020202020204" pitchFamily="34" charset="0"/>
                        <a:cs typeface="Arial" panose="020B0604020202020204" pitchFamily="34" charset="0"/>
                      </a:endParaRPr>
                    </a:p>
                  </a:txBody>
                  <a:tcPr anchor="ctr"/>
                </a:tc>
                <a:tc>
                  <a:txBody>
                    <a:bodyPr/>
                    <a:lstStyle/>
                    <a:p>
                      <a:pPr algn="ctr"/>
                      <a:r>
                        <a:rPr lang="en-US" altLang="zh-CN" sz="1600" dirty="0" smtClean="0">
                          <a:latin typeface="Arial" panose="020B0604020202020204" pitchFamily="34" charset="0"/>
                          <a:cs typeface="Arial" panose="020B0604020202020204" pitchFamily="34" charset="0"/>
                        </a:rPr>
                        <a:t>4-km</a:t>
                      </a:r>
                      <a:endParaRPr lang="en-US" altLang="zh-CN" sz="1600" baseline="0" dirty="0" smtClean="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25542311"/>
                  </a:ext>
                </a:extLst>
              </a:tr>
              <a:tr h="370840">
                <a:tc>
                  <a:txBody>
                    <a:bodyPr/>
                    <a:lstStyle/>
                    <a:p>
                      <a:pPr algn="ctr"/>
                      <a:r>
                        <a:rPr lang="en-US" altLang="zh-CN" sz="1600" smtClean="0">
                          <a:latin typeface="Arial" panose="020B0604020202020204" pitchFamily="34" charset="0"/>
                          <a:cs typeface="Arial" panose="020B0604020202020204" pitchFamily="34" charset="0"/>
                        </a:rPr>
                        <a:t>Longwave radiation</a:t>
                      </a:r>
                      <a:endParaRPr lang="zh-CN" altLang="en-US" sz="1600">
                        <a:latin typeface="Arial" panose="020B0604020202020204" pitchFamily="34" charset="0"/>
                        <a:cs typeface="Arial" panose="020B0604020202020204" pitchFamily="34" charset="0"/>
                      </a:endParaRPr>
                    </a:p>
                  </a:txBody>
                  <a:tcPr anchor="ctr"/>
                </a:tc>
                <a:tc gridSpan="2">
                  <a:txBody>
                    <a:bodyPr/>
                    <a:lstStyle/>
                    <a:p>
                      <a:pPr algn="ctr"/>
                      <a:r>
                        <a:rPr lang="en-US" altLang="zh-CN" sz="1600" err="1" smtClean="0">
                          <a:latin typeface="Arial" panose="020B0604020202020204" pitchFamily="34" charset="0"/>
                          <a:cs typeface="Arial" panose="020B0604020202020204" pitchFamily="34" charset="0"/>
                        </a:rPr>
                        <a:t>rrtmg</a:t>
                      </a:r>
                      <a:r>
                        <a:rPr lang="en-US" altLang="zh-CN" sz="1600" smtClean="0">
                          <a:latin typeface="Arial" panose="020B0604020202020204" pitchFamily="34" charset="0"/>
                          <a:cs typeface="Arial" panose="020B0604020202020204" pitchFamily="34" charset="0"/>
                        </a:rPr>
                        <a:t> scheme</a:t>
                      </a:r>
                      <a:endParaRPr lang="zh-CN" altLang="en-US" sz="1600">
                        <a:latin typeface="Arial" panose="020B0604020202020204" pitchFamily="34" charset="0"/>
                        <a:cs typeface="Arial" panose="020B0604020202020204" pitchFamily="34" charset="0"/>
                      </a:endParaRPr>
                    </a:p>
                  </a:txBody>
                  <a:tcPr anchor="ctr"/>
                </a:tc>
                <a:tc hMerge="1">
                  <a:txBody>
                    <a:bodyPr/>
                    <a:lstStyle/>
                    <a:p>
                      <a:endParaRPr lang="en-US"/>
                    </a:p>
                  </a:txBody>
                  <a:tcPr/>
                </a:tc>
                <a:extLst>
                  <a:ext uri="{0D108BD9-81ED-4DB2-BD59-A6C34878D82A}">
                    <a16:rowId xmlns:a16="http://schemas.microsoft.com/office/drawing/2014/main" val="2304761737"/>
                  </a:ext>
                </a:extLst>
              </a:tr>
              <a:tr h="579120">
                <a:tc>
                  <a:txBody>
                    <a:bodyPr/>
                    <a:lstStyle/>
                    <a:p>
                      <a:pPr algn="ctr"/>
                      <a:r>
                        <a:rPr lang="en-US" altLang="zh-CN" sz="1600" smtClean="0">
                          <a:latin typeface="Arial" panose="020B0604020202020204" pitchFamily="34" charset="0"/>
                          <a:cs typeface="Arial" panose="020B0604020202020204" pitchFamily="34" charset="0"/>
                        </a:rPr>
                        <a:t>Shortwave radiation</a:t>
                      </a:r>
                      <a:endParaRPr lang="zh-CN" altLang="en-US" sz="1600">
                        <a:latin typeface="Arial" panose="020B0604020202020204" pitchFamily="34" charset="0"/>
                        <a:cs typeface="Arial" panose="020B0604020202020204" pitchFamily="34" charset="0"/>
                      </a:endParaRPr>
                    </a:p>
                  </a:txBody>
                  <a:tcPr anchor="ctr"/>
                </a:tc>
                <a:tc gridSpan="2">
                  <a:txBody>
                    <a:bodyPr/>
                    <a:lstStyle/>
                    <a:p>
                      <a:pPr algn="ctr"/>
                      <a:r>
                        <a:rPr lang="en-US" altLang="zh-CN" sz="1600" dirty="0" err="1" smtClean="0">
                          <a:latin typeface="Arial" panose="020B0604020202020204" pitchFamily="34" charset="0"/>
                          <a:cs typeface="Arial" panose="020B0604020202020204" pitchFamily="34" charset="0"/>
                        </a:rPr>
                        <a:t>rrtmg</a:t>
                      </a:r>
                      <a:r>
                        <a:rPr lang="en-US" altLang="zh-CN" sz="1600" dirty="0" smtClean="0">
                          <a:latin typeface="Arial" panose="020B0604020202020204" pitchFamily="34" charset="0"/>
                          <a:cs typeface="Arial" panose="020B0604020202020204" pitchFamily="34" charset="0"/>
                        </a:rPr>
                        <a:t> scheme</a:t>
                      </a:r>
                      <a:endParaRPr lang="zh-CN" altLang="en-US" sz="1600" dirty="0">
                        <a:latin typeface="Arial" panose="020B0604020202020204" pitchFamily="34" charset="0"/>
                        <a:cs typeface="Arial" panose="020B0604020202020204" pitchFamily="34" charset="0"/>
                      </a:endParaRPr>
                    </a:p>
                  </a:txBody>
                  <a:tcPr anchor="ctr"/>
                </a:tc>
                <a:tc hMerge="1">
                  <a:txBody>
                    <a:bodyPr/>
                    <a:lstStyle/>
                    <a:p>
                      <a:endParaRPr lang="en-US"/>
                    </a:p>
                  </a:txBody>
                  <a:tcPr/>
                </a:tc>
                <a:extLst>
                  <a:ext uri="{0D108BD9-81ED-4DB2-BD59-A6C34878D82A}">
                    <a16:rowId xmlns:a16="http://schemas.microsoft.com/office/drawing/2014/main" val="1018734464"/>
                  </a:ext>
                </a:extLst>
              </a:tr>
              <a:tr h="370840">
                <a:tc>
                  <a:txBody>
                    <a:bodyPr/>
                    <a:lstStyle/>
                    <a:p>
                      <a:pPr algn="ctr"/>
                      <a:r>
                        <a:rPr lang="en-US" altLang="zh-CN" sz="1600" smtClean="0">
                          <a:latin typeface="Arial" panose="020B0604020202020204" pitchFamily="34" charset="0"/>
                          <a:cs typeface="Arial" panose="020B0604020202020204" pitchFamily="34" charset="0"/>
                        </a:rPr>
                        <a:t>Land</a:t>
                      </a:r>
                      <a:r>
                        <a:rPr lang="en-US" altLang="zh-CN" sz="1600" baseline="0" smtClean="0">
                          <a:latin typeface="Arial" panose="020B0604020202020204" pitchFamily="34" charset="0"/>
                          <a:cs typeface="Arial" panose="020B0604020202020204" pitchFamily="34" charset="0"/>
                        </a:rPr>
                        <a:t> surface</a:t>
                      </a:r>
                      <a:endParaRPr lang="zh-CN" altLang="en-US" sz="1600">
                        <a:latin typeface="Arial" panose="020B0604020202020204" pitchFamily="34" charset="0"/>
                        <a:cs typeface="Arial" panose="020B0604020202020204" pitchFamily="34" charset="0"/>
                      </a:endParaRPr>
                    </a:p>
                  </a:txBody>
                  <a:tcPr anchor="ctr"/>
                </a:tc>
                <a:tc gridSpan="2">
                  <a:txBody>
                    <a:bodyPr/>
                    <a:lstStyle/>
                    <a:p>
                      <a:pPr algn="ctr"/>
                      <a:r>
                        <a:rPr lang="en-US" altLang="zh-CN" sz="1600" dirty="0" err="1" smtClean="0">
                          <a:latin typeface="Arial" panose="020B0604020202020204" pitchFamily="34" charset="0"/>
                          <a:cs typeface="Arial" panose="020B0604020202020204" pitchFamily="34" charset="0"/>
                        </a:rPr>
                        <a:t>Pleim-Xiu</a:t>
                      </a:r>
                      <a:r>
                        <a:rPr lang="en-US" altLang="zh-CN" sz="1600" dirty="0" smtClean="0">
                          <a:latin typeface="Arial" panose="020B0604020202020204" pitchFamily="34" charset="0"/>
                          <a:cs typeface="Arial" panose="020B0604020202020204" pitchFamily="34" charset="0"/>
                        </a:rPr>
                        <a:t> LSM</a:t>
                      </a:r>
                      <a:endParaRPr lang="zh-CN" altLang="en-US" sz="1600" dirty="0">
                        <a:latin typeface="Arial" panose="020B0604020202020204" pitchFamily="34" charset="0"/>
                        <a:cs typeface="Arial" panose="020B0604020202020204" pitchFamily="34" charset="0"/>
                      </a:endParaRPr>
                    </a:p>
                  </a:txBody>
                  <a:tcPr anchor="ctr"/>
                </a:tc>
                <a:tc hMerge="1">
                  <a:txBody>
                    <a:bodyPr/>
                    <a:lstStyle/>
                    <a:p>
                      <a:endParaRPr lang="en-US"/>
                    </a:p>
                  </a:txBody>
                  <a:tcPr/>
                </a:tc>
                <a:extLst>
                  <a:ext uri="{0D108BD9-81ED-4DB2-BD59-A6C34878D82A}">
                    <a16:rowId xmlns:a16="http://schemas.microsoft.com/office/drawing/2014/main" val="952847830"/>
                  </a:ext>
                </a:extLst>
              </a:tr>
              <a:tr h="370840">
                <a:tc>
                  <a:txBody>
                    <a:bodyPr/>
                    <a:lstStyle/>
                    <a:p>
                      <a:pPr algn="ctr"/>
                      <a:r>
                        <a:rPr lang="en-US" altLang="zh-CN" sz="1600" dirty="0" smtClean="0">
                          <a:latin typeface="Arial" panose="020B0604020202020204" pitchFamily="34" charset="0"/>
                          <a:cs typeface="Arial" panose="020B0604020202020204" pitchFamily="34" charset="0"/>
                        </a:rPr>
                        <a:t>Cumulus</a:t>
                      </a:r>
                    </a:p>
                  </a:txBody>
                  <a:tcPr anchor="ctr"/>
                </a:tc>
                <a:tc gridSpan="2">
                  <a:txBody>
                    <a:bodyPr/>
                    <a:lstStyle/>
                    <a:p>
                      <a:pPr algn="ctr"/>
                      <a:r>
                        <a:rPr lang="en-US" altLang="zh-CN" sz="1600" err="1" smtClean="0">
                          <a:latin typeface="Arial" panose="020B0604020202020204" pitchFamily="34" charset="0"/>
                          <a:cs typeface="Arial" panose="020B0604020202020204" pitchFamily="34" charset="0"/>
                        </a:rPr>
                        <a:t>Kain</a:t>
                      </a:r>
                      <a:r>
                        <a:rPr lang="en-US" altLang="zh-CN" sz="1600" smtClean="0">
                          <a:latin typeface="Arial" panose="020B0604020202020204" pitchFamily="34" charset="0"/>
                          <a:cs typeface="Arial" panose="020B0604020202020204" pitchFamily="34" charset="0"/>
                        </a:rPr>
                        <a:t>-Fritsch scheme</a:t>
                      </a:r>
                      <a:endParaRPr lang="zh-CN" altLang="en-US" sz="1600">
                        <a:latin typeface="Arial" panose="020B0604020202020204" pitchFamily="34" charset="0"/>
                        <a:cs typeface="Arial" panose="020B0604020202020204" pitchFamily="34" charset="0"/>
                      </a:endParaRPr>
                    </a:p>
                  </a:txBody>
                  <a:tcPr anchor="ctr"/>
                </a:tc>
                <a:tc hMerge="1">
                  <a:txBody>
                    <a:bodyPr/>
                    <a:lstStyle/>
                    <a:p>
                      <a:endParaRPr lang="en-US"/>
                    </a:p>
                  </a:txBody>
                  <a:tcPr/>
                </a:tc>
                <a:extLst>
                  <a:ext uri="{0D108BD9-81ED-4DB2-BD59-A6C34878D82A}">
                    <a16:rowId xmlns:a16="http://schemas.microsoft.com/office/drawing/2014/main" val="1311721208"/>
                  </a:ext>
                </a:extLst>
              </a:tr>
              <a:tr h="370840">
                <a:tc>
                  <a:txBody>
                    <a:bodyPr/>
                    <a:lstStyle/>
                    <a:p>
                      <a:pPr algn="ctr"/>
                      <a:r>
                        <a:rPr lang="en-US" altLang="zh-CN" sz="1600" smtClean="0">
                          <a:latin typeface="Arial" panose="020B0604020202020204" pitchFamily="34" charset="0"/>
                          <a:cs typeface="Arial" panose="020B0604020202020204" pitchFamily="34" charset="0"/>
                        </a:rPr>
                        <a:t>microphysics</a:t>
                      </a:r>
                      <a:endParaRPr lang="zh-CN" altLang="en-US" sz="1600">
                        <a:latin typeface="Arial" panose="020B0604020202020204" pitchFamily="34" charset="0"/>
                        <a:cs typeface="Arial" panose="020B0604020202020204" pitchFamily="34" charset="0"/>
                      </a:endParaRPr>
                    </a:p>
                  </a:txBody>
                  <a:tcPr anchor="ctr"/>
                </a:tc>
                <a:tc gridSpan="2">
                  <a:txBody>
                    <a:bodyPr/>
                    <a:lstStyle/>
                    <a:p>
                      <a:pPr algn="ctr"/>
                      <a:r>
                        <a:rPr lang="en-US" altLang="zh-CN" sz="1600" dirty="0" smtClean="0">
                          <a:latin typeface="Arial" panose="020B0604020202020204" pitchFamily="34" charset="0"/>
                          <a:cs typeface="Arial" panose="020B0604020202020204" pitchFamily="34" charset="0"/>
                        </a:rPr>
                        <a:t>Morrison (2 moments)</a:t>
                      </a:r>
                      <a:endParaRPr lang="zh-CN" altLang="en-US" sz="1600" dirty="0">
                        <a:latin typeface="Arial" panose="020B0604020202020204" pitchFamily="34" charset="0"/>
                        <a:cs typeface="Arial" panose="020B0604020202020204" pitchFamily="34" charset="0"/>
                      </a:endParaRPr>
                    </a:p>
                  </a:txBody>
                  <a:tcPr anchor="ctr"/>
                </a:tc>
                <a:tc hMerge="1">
                  <a:txBody>
                    <a:bodyPr/>
                    <a:lstStyle/>
                    <a:p>
                      <a:endParaRPr lang="en-US"/>
                    </a:p>
                  </a:txBody>
                  <a:tcPr/>
                </a:tc>
                <a:extLst>
                  <a:ext uri="{0D108BD9-81ED-4DB2-BD59-A6C34878D82A}">
                    <a16:rowId xmlns:a16="http://schemas.microsoft.com/office/drawing/2014/main" val="1192657763"/>
                  </a:ext>
                </a:extLst>
              </a:tr>
              <a:tr h="370840">
                <a:tc>
                  <a:txBody>
                    <a:bodyPr/>
                    <a:lstStyle/>
                    <a:p>
                      <a:pPr algn="ctr"/>
                      <a:r>
                        <a:rPr lang="en-US" altLang="zh-CN" sz="1600" smtClean="0">
                          <a:latin typeface="Arial" panose="020B0604020202020204" pitchFamily="34" charset="0"/>
                          <a:cs typeface="Arial" panose="020B0604020202020204" pitchFamily="34" charset="0"/>
                        </a:rPr>
                        <a:t>PBL</a:t>
                      </a:r>
                      <a:endParaRPr lang="zh-CN" altLang="en-US" sz="1600">
                        <a:latin typeface="Arial" panose="020B0604020202020204" pitchFamily="34" charset="0"/>
                        <a:cs typeface="Arial" panose="020B0604020202020204" pitchFamily="34" charset="0"/>
                      </a:endParaRPr>
                    </a:p>
                  </a:txBody>
                  <a:tcPr anchor="ctr"/>
                </a:tc>
                <a:tc gridSpan="2">
                  <a:txBody>
                    <a:bodyPr/>
                    <a:lstStyle/>
                    <a:p>
                      <a:pPr algn="ctr"/>
                      <a:r>
                        <a:rPr lang="en-US" altLang="zh-CN" sz="1600" smtClean="0">
                          <a:latin typeface="Arial" panose="020B0604020202020204" pitchFamily="34" charset="0"/>
                          <a:cs typeface="Arial" panose="020B0604020202020204" pitchFamily="34" charset="0"/>
                        </a:rPr>
                        <a:t>ACM2 (</a:t>
                      </a:r>
                      <a:r>
                        <a:rPr lang="en-US" altLang="zh-CN" sz="1600" err="1" smtClean="0">
                          <a:latin typeface="Arial" panose="020B0604020202020204" pitchFamily="34" charset="0"/>
                          <a:cs typeface="Arial" panose="020B0604020202020204" pitchFamily="34" charset="0"/>
                        </a:rPr>
                        <a:t>Pleim</a:t>
                      </a:r>
                      <a:r>
                        <a:rPr lang="en-US" altLang="zh-CN" sz="1600" smtClean="0">
                          <a:latin typeface="Arial" panose="020B0604020202020204" pitchFamily="34" charset="0"/>
                          <a:cs typeface="Arial" panose="020B0604020202020204" pitchFamily="34" charset="0"/>
                        </a:rPr>
                        <a:t>) PBL</a:t>
                      </a:r>
                      <a:endParaRPr lang="zh-CN" altLang="en-US" sz="1600">
                        <a:latin typeface="Arial" panose="020B0604020202020204" pitchFamily="34" charset="0"/>
                        <a:cs typeface="Arial" panose="020B0604020202020204" pitchFamily="34" charset="0"/>
                      </a:endParaRPr>
                    </a:p>
                  </a:txBody>
                  <a:tcPr anchor="ctr"/>
                </a:tc>
                <a:tc hMerge="1">
                  <a:txBody>
                    <a:bodyPr/>
                    <a:lstStyle/>
                    <a:p>
                      <a:endParaRPr lang="en-US"/>
                    </a:p>
                  </a:txBody>
                  <a:tcPr/>
                </a:tc>
                <a:extLst>
                  <a:ext uri="{0D108BD9-81ED-4DB2-BD59-A6C34878D82A}">
                    <a16:rowId xmlns:a16="http://schemas.microsoft.com/office/drawing/2014/main" val="2636497138"/>
                  </a:ext>
                </a:extLst>
              </a:tr>
              <a:tr h="370840">
                <a:tc>
                  <a:txBody>
                    <a:bodyPr/>
                    <a:lstStyle/>
                    <a:p>
                      <a:pPr algn="ctr"/>
                      <a:r>
                        <a:rPr lang="en-US" altLang="zh-CN" sz="1600" dirty="0" smtClean="0">
                          <a:latin typeface="Arial" panose="020B0604020202020204" pitchFamily="34" charset="0"/>
                          <a:cs typeface="Arial" panose="020B0604020202020204" pitchFamily="34" charset="0"/>
                        </a:rPr>
                        <a:t>Surface nudging</a:t>
                      </a:r>
                      <a:endParaRPr lang="zh-CN" altLang="en-US" sz="1600" dirty="0">
                        <a:latin typeface="Arial" panose="020B0604020202020204" pitchFamily="34" charset="0"/>
                        <a:cs typeface="Arial" panose="020B0604020202020204" pitchFamily="34" charset="0"/>
                      </a:endParaRPr>
                    </a:p>
                  </a:txBody>
                  <a:tcPr anchor="ctr"/>
                </a:tc>
                <a:tc gridSpan="2">
                  <a:txBody>
                    <a:bodyPr/>
                    <a:lstStyle/>
                    <a:p>
                      <a:pPr algn="ctr"/>
                      <a:r>
                        <a:rPr lang="en-US" altLang="zh-CN" sz="1600" smtClean="0">
                          <a:latin typeface="Arial" panose="020B0604020202020204" pitchFamily="34" charset="0"/>
                          <a:cs typeface="Arial" panose="020B0604020202020204" pitchFamily="34" charset="0"/>
                        </a:rPr>
                        <a:t>off</a:t>
                      </a:r>
                      <a:endParaRPr lang="zh-CN" altLang="en-US" sz="1600">
                        <a:latin typeface="Arial" panose="020B0604020202020204" pitchFamily="34" charset="0"/>
                        <a:cs typeface="Arial" panose="020B0604020202020204" pitchFamily="34" charset="0"/>
                      </a:endParaRPr>
                    </a:p>
                  </a:txBody>
                  <a:tcPr anchor="ctr"/>
                </a:tc>
                <a:tc hMerge="1">
                  <a:txBody>
                    <a:bodyPr/>
                    <a:lstStyle/>
                    <a:p>
                      <a:endParaRPr lang="en-US"/>
                    </a:p>
                  </a:txBody>
                  <a:tcPr/>
                </a:tc>
                <a:extLst>
                  <a:ext uri="{0D108BD9-81ED-4DB2-BD59-A6C34878D82A}">
                    <a16:rowId xmlns:a16="http://schemas.microsoft.com/office/drawing/2014/main" val="2872733490"/>
                  </a:ext>
                </a:extLst>
              </a:tr>
              <a:tr h="370840">
                <a:tc>
                  <a:txBody>
                    <a:bodyPr/>
                    <a:lstStyle/>
                    <a:p>
                      <a:pPr algn="ctr"/>
                      <a:r>
                        <a:rPr lang="en-US" altLang="zh-CN" sz="1600" dirty="0" smtClean="0">
                          <a:latin typeface="Arial" panose="020B0604020202020204" pitchFamily="34" charset="0"/>
                          <a:cs typeface="Arial" panose="020B0604020202020204" pitchFamily="34" charset="0"/>
                        </a:rPr>
                        <a:t>Grid</a:t>
                      </a:r>
                      <a:r>
                        <a:rPr lang="en-US" altLang="zh-CN" sz="1600" baseline="0" dirty="0" smtClean="0">
                          <a:latin typeface="Arial" panose="020B0604020202020204" pitchFamily="34" charset="0"/>
                          <a:cs typeface="Arial" panose="020B0604020202020204" pitchFamily="34" charset="0"/>
                        </a:rPr>
                        <a:t> nudging</a:t>
                      </a:r>
                      <a:endParaRPr lang="zh-CN" altLang="en-US" sz="1600" dirty="0">
                        <a:latin typeface="Arial" panose="020B0604020202020204" pitchFamily="34" charset="0"/>
                        <a:cs typeface="Arial" panose="020B0604020202020204" pitchFamily="34" charset="0"/>
                      </a:endParaRPr>
                    </a:p>
                  </a:txBody>
                  <a:tcPr anchor="ctr"/>
                </a:tc>
                <a:tc>
                  <a:txBody>
                    <a:bodyPr/>
                    <a:lstStyle/>
                    <a:p>
                      <a:pPr algn="ctr"/>
                      <a:r>
                        <a:rPr lang="en-US" altLang="zh-CN" sz="1600" smtClean="0">
                          <a:latin typeface="Arial" panose="020B0604020202020204" pitchFamily="34" charset="0"/>
                          <a:cs typeface="Arial" panose="020B0604020202020204" pitchFamily="34" charset="0"/>
                        </a:rPr>
                        <a:t>above the PBL</a:t>
                      </a:r>
                      <a:endParaRPr lang="zh-CN" altLang="en-US" sz="1600">
                        <a:latin typeface="Arial" panose="020B0604020202020204" pitchFamily="34" charset="0"/>
                        <a:cs typeface="Arial" panose="020B0604020202020204" pitchFamily="34" charset="0"/>
                      </a:endParaRPr>
                    </a:p>
                  </a:txBody>
                  <a:tcPr anchor="ctr"/>
                </a:tc>
                <a:tc>
                  <a:txBody>
                    <a:bodyPr/>
                    <a:lstStyle/>
                    <a:p>
                      <a:pPr algn="ctr"/>
                      <a:r>
                        <a:rPr lang="en-US" altLang="zh-CN" sz="1600" dirty="0" smtClean="0">
                          <a:latin typeface="Arial" panose="020B0604020202020204" pitchFamily="34" charset="0"/>
                          <a:cs typeface="Arial" panose="020B0604020202020204" pitchFamily="34" charset="0"/>
                        </a:rPr>
                        <a:t>off</a:t>
                      </a:r>
                      <a:endParaRPr lang="zh-CN" alt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176182760"/>
                  </a:ext>
                </a:extLst>
              </a:tr>
              <a:tr h="370840">
                <a:tc>
                  <a:txBody>
                    <a:bodyPr/>
                    <a:lstStyle/>
                    <a:p>
                      <a:pPr algn="ctr"/>
                      <a:r>
                        <a:rPr lang="en-US" altLang="zh-CN" sz="1600" dirty="0" smtClean="0">
                          <a:latin typeface="Arial" panose="020B0604020202020204" pitchFamily="34" charset="0"/>
                          <a:cs typeface="Arial" panose="020B0604020202020204" pitchFamily="34" charset="0"/>
                        </a:rPr>
                        <a:t>Soil nudging</a:t>
                      </a:r>
                      <a:endParaRPr lang="zh-CN" altLang="en-US" sz="1600" dirty="0">
                        <a:latin typeface="Arial" panose="020B0604020202020204" pitchFamily="34" charset="0"/>
                        <a:cs typeface="Arial" panose="020B0604020202020204" pitchFamily="34" charset="0"/>
                      </a:endParaRPr>
                    </a:p>
                  </a:txBody>
                  <a:tcPr anchor="ctr"/>
                </a:tc>
                <a:tc>
                  <a:txBody>
                    <a:bodyPr/>
                    <a:lstStyle/>
                    <a:p>
                      <a:pPr algn="ctr"/>
                      <a:r>
                        <a:rPr lang="en-US" altLang="zh-CN" sz="1600" smtClean="0">
                          <a:latin typeface="Arial" panose="020B0604020202020204" pitchFamily="34" charset="0"/>
                          <a:cs typeface="Arial" panose="020B0604020202020204" pitchFamily="34" charset="0"/>
                        </a:rPr>
                        <a:t>on </a:t>
                      </a:r>
                      <a:endParaRPr lang="zh-CN" altLang="en-US" sz="1600">
                        <a:latin typeface="Arial" panose="020B0604020202020204" pitchFamily="34" charset="0"/>
                        <a:cs typeface="Arial" panose="020B0604020202020204" pitchFamily="34" charset="0"/>
                      </a:endParaRPr>
                    </a:p>
                  </a:txBody>
                  <a:tcPr anchor="ctr"/>
                </a:tc>
                <a:tc>
                  <a:txBody>
                    <a:bodyPr/>
                    <a:lstStyle/>
                    <a:p>
                      <a:pPr algn="ctr"/>
                      <a:r>
                        <a:rPr lang="en-US" altLang="zh-CN" sz="1600" dirty="0" smtClean="0">
                          <a:latin typeface="Arial" panose="020B0604020202020204" pitchFamily="34" charset="0"/>
                          <a:cs typeface="Arial" panose="020B0604020202020204" pitchFamily="34" charset="0"/>
                        </a:rPr>
                        <a:t>on</a:t>
                      </a:r>
                      <a:endParaRPr lang="zh-CN" altLang="en-US" sz="16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25286582"/>
                  </a:ext>
                </a:extLst>
              </a:tr>
            </a:tbl>
          </a:graphicData>
        </a:graphic>
      </p:graphicFrame>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3866" t="8017" r="29109" b="22734"/>
          <a:stretch/>
        </p:blipFill>
        <p:spPr>
          <a:xfrm>
            <a:off x="868680" y="1211029"/>
            <a:ext cx="4301852" cy="2756635"/>
          </a:xfrm>
          <a:prstGeom prst="rect">
            <a:avLst/>
          </a:prstGeom>
        </p:spPr>
      </p:pic>
      <p:sp>
        <p:nvSpPr>
          <p:cNvPr id="4" name="Title 3"/>
          <p:cNvSpPr>
            <a:spLocks noGrp="1"/>
          </p:cNvSpPr>
          <p:nvPr>
            <p:ph type="title"/>
          </p:nvPr>
        </p:nvSpPr>
        <p:spPr/>
        <p:txBody>
          <a:bodyPr/>
          <a:lstStyle/>
          <a:p>
            <a:r>
              <a:rPr lang="en-US" dirty="0" smtClean="0"/>
              <a:t>WRF configurations</a:t>
            </a:r>
            <a:endParaRPr lang="en-US" dirty="0"/>
          </a:p>
        </p:txBody>
      </p:sp>
    </p:spTree>
    <p:extLst>
      <p:ext uri="{BB962C8B-B14F-4D97-AF65-F5344CB8AC3E}">
        <p14:creationId xmlns:p14="http://schemas.microsoft.com/office/powerpoint/2010/main" val="25385360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1488" t="10279" r="31588" b="19951"/>
          <a:stretch/>
        </p:blipFill>
        <p:spPr>
          <a:xfrm>
            <a:off x="868680" y="1207008"/>
            <a:ext cx="4241349" cy="2743200"/>
          </a:xfrm>
          <a:prstGeom prst="rect">
            <a:avLst/>
          </a:prstGeom>
        </p:spPr>
      </p:pic>
      <p:sp>
        <p:nvSpPr>
          <p:cNvPr id="4" name="灯片编号占位符 3"/>
          <p:cNvSpPr>
            <a:spLocks noGrp="1"/>
          </p:cNvSpPr>
          <p:nvPr>
            <p:ph type="sldNum" sz="quarter" idx="12"/>
          </p:nvPr>
        </p:nvSpPr>
        <p:spPr/>
        <p:txBody>
          <a:bodyPr/>
          <a:lstStyle/>
          <a:p>
            <a:fld id="{F5C71696-FDC2-4DB8-8B3C-48C49F112D6B}" type="slidenum">
              <a:rPr lang="en-US" smtClean="0"/>
              <a:t>5</a:t>
            </a:fld>
            <a:endParaRPr lang="en-US"/>
          </a:p>
        </p:txBody>
      </p:sp>
      <p:sp>
        <p:nvSpPr>
          <p:cNvPr id="5" name="Title 4"/>
          <p:cNvSpPr>
            <a:spLocks noGrp="1"/>
          </p:cNvSpPr>
          <p:nvPr>
            <p:ph type="title"/>
          </p:nvPr>
        </p:nvSpPr>
        <p:spPr/>
        <p:txBody>
          <a:bodyPr/>
          <a:lstStyle/>
          <a:p>
            <a:r>
              <a:rPr lang="en-US" dirty="0" smtClean="0"/>
              <a:t>CMAQ configurations (baseline)</a:t>
            </a:r>
            <a:endParaRPr lang="en-US" dirty="0"/>
          </a:p>
        </p:txBody>
      </p:sp>
      <p:sp>
        <p:nvSpPr>
          <p:cNvPr id="9" name="文本框 6"/>
          <p:cNvSpPr txBox="1"/>
          <p:nvPr/>
        </p:nvSpPr>
        <p:spPr>
          <a:xfrm>
            <a:off x="884381" y="3969115"/>
            <a:ext cx="4084782" cy="2167260"/>
          </a:xfrm>
          <a:prstGeom prst="rect">
            <a:avLst/>
          </a:prstGeom>
          <a:noFill/>
        </p:spPr>
        <p:txBody>
          <a:bodyPr wrap="square" rtlCol="0">
            <a:spAutoFit/>
          </a:bodyPr>
          <a:lstStyle/>
          <a:p>
            <a:pPr marL="342900" indent="-342900">
              <a:spcAft>
                <a:spcPts val="500"/>
              </a:spcAft>
              <a:buFont typeface="Arial" panose="020B0604020202020204" pitchFamily="34" charset="0"/>
              <a:buChar char="•"/>
            </a:pPr>
            <a:r>
              <a:rPr lang="en-US" altLang="zh-CN" sz="2000" b="1" dirty="0" smtClean="0">
                <a:solidFill>
                  <a:srgbClr val="FFFF00"/>
                </a:solidFill>
                <a:latin typeface="Arial" panose="020B0604020202020204" pitchFamily="34" charset="0"/>
                <a:cs typeface="Arial" panose="020B0604020202020204" pitchFamily="34" charset="0"/>
              </a:rPr>
              <a:t>CMAQv5.1</a:t>
            </a:r>
          </a:p>
          <a:p>
            <a:pPr marL="342900" indent="-342900">
              <a:spcAft>
                <a:spcPts val="500"/>
              </a:spcAft>
              <a:buFont typeface="Arial" panose="020B0604020202020204" pitchFamily="34" charset="0"/>
              <a:buChar char="•"/>
            </a:pPr>
            <a:r>
              <a:rPr lang="en-US" altLang="zh-CN" sz="2000" dirty="0" smtClean="0">
                <a:latin typeface="Arial" panose="020B0604020202020204" pitchFamily="34" charset="0"/>
                <a:cs typeface="Arial" panose="020B0604020202020204" pitchFamily="34" charset="0"/>
              </a:rPr>
              <a:t>Jun 21</a:t>
            </a:r>
            <a:r>
              <a:rPr lang="en-US" altLang="zh-CN" sz="2000" baseline="30000" dirty="0" smtClean="0">
                <a:latin typeface="Arial" panose="020B0604020202020204" pitchFamily="34" charset="0"/>
                <a:cs typeface="Arial" panose="020B0604020202020204" pitchFamily="34" charset="0"/>
              </a:rPr>
              <a:t>st</a:t>
            </a:r>
            <a:r>
              <a:rPr lang="en-US" altLang="zh-CN" sz="2000" dirty="0" smtClean="0">
                <a:latin typeface="Arial" panose="020B0604020202020204" pitchFamily="34" charset="0"/>
                <a:cs typeface="Arial" panose="020B0604020202020204" pitchFamily="34" charset="0"/>
              </a:rPr>
              <a:t> to Aug 1</a:t>
            </a:r>
            <a:r>
              <a:rPr lang="en-US" altLang="zh-CN" sz="2000" baseline="30000" dirty="0" smtClean="0">
                <a:latin typeface="Arial" panose="020B0604020202020204" pitchFamily="34" charset="0"/>
                <a:cs typeface="Arial" panose="020B0604020202020204" pitchFamily="34" charset="0"/>
              </a:rPr>
              <a:t>st</a:t>
            </a:r>
            <a:r>
              <a:rPr lang="en-US" altLang="zh-CN" sz="2000" dirty="0" smtClean="0">
                <a:latin typeface="Arial" panose="020B0604020202020204" pitchFamily="34" charset="0"/>
                <a:cs typeface="Arial" panose="020B0604020202020204" pitchFamily="34" charset="0"/>
              </a:rPr>
              <a:t>, 2011</a:t>
            </a:r>
          </a:p>
          <a:p>
            <a:pPr marL="342900" indent="-342900">
              <a:spcAft>
                <a:spcPts val="500"/>
              </a:spcAft>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Grids</a:t>
            </a:r>
            <a:endParaRPr lang="en-US" altLang="zh-CN" sz="2000" dirty="0" smtClean="0">
              <a:latin typeface="Arial" panose="020B0604020202020204" pitchFamily="34" charset="0"/>
              <a:cs typeface="Arial" panose="020B0604020202020204" pitchFamily="34" charset="0"/>
            </a:endParaRPr>
          </a:p>
          <a:p>
            <a:pPr marL="800100" lvl="1" indent="-342900">
              <a:spcAft>
                <a:spcPts val="500"/>
              </a:spcAft>
              <a:buFont typeface="Arial" panose="020B0604020202020204" pitchFamily="34" charset="0"/>
              <a:buChar char="•"/>
            </a:pPr>
            <a:r>
              <a:rPr lang="en-US" altLang="zh-CN" dirty="0" smtClean="0">
                <a:latin typeface="Arial" panose="020B0604020202020204" pitchFamily="34" charset="0"/>
                <a:cs typeface="Arial" panose="020B0604020202020204" pitchFamily="34" charset="0"/>
              </a:rPr>
              <a:t>12-km, </a:t>
            </a:r>
            <a:r>
              <a:rPr lang="en-US" altLang="zh-CN" dirty="0">
                <a:latin typeface="Arial" panose="020B0604020202020204" pitchFamily="34" charset="0"/>
                <a:cs typeface="Arial" panose="020B0604020202020204" pitchFamily="34" charset="0"/>
              </a:rPr>
              <a:t>12US2 (396×246)</a:t>
            </a:r>
          </a:p>
          <a:p>
            <a:pPr marL="800100" lvl="1" indent="-342900">
              <a:spcAft>
                <a:spcPts val="500"/>
              </a:spcAft>
              <a:buFont typeface="Arial" panose="020B0604020202020204" pitchFamily="34" charset="0"/>
              <a:buChar char="•"/>
            </a:pPr>
            <a:r>
              <a:rPr lang="en-US" altLang="zh-CN" dirty="0">
                <a:latin typeface="Arial" panose="020B0604020202020204" pitchFamily="34" charset="0"/>
                <a:cs typeface="Arial" panose="020B0604020202020204" pitchFamily="34" charset="0"/>
              </a:rPr>
              <a:t>4-km, 04GL (384×273)</a:t>
            </a:r>
          </a:p>
          <a:p>
            <a:pPr marL="800100" lvl="1" indent="-342900">
              <a:spcAft>
                <a:spcPts val="500"/>
              </a:spcAft>
              <a:buFont typeface="Arial" panose="020B0604020202020204" pitchFamily="34" charset="0"/>
              <a:buChar char="•"/>
            </a:pPr>
            <a:r>
              <a:rPr lang="en-US" altLang="zh-CN" dirty="0">
                <a:latin typeface="Arial" panose="020B0604020202020204" pitchFamily="34" charset="0"/>
                <a:cs typeface="Arial" panose="020B0604020202020204" pitchFamily="34" charset="0"/>
              </a:rPr>
              <a:t>35 vertical </a:t>
            </a:r>
            <a:r>
              <a:rPr lang="en-US" altLang="zh-CN" dirty="0" smtClean="0">
                <a:latin typeface="Arial" panose="020B0604020202020204" pitchFamily="34" charset="0"/>
                <a:cs typeface="Arial" panose="020B0604020202020204" pitchFamily="34" charset="0"/>
              </a:rPr>
              <a:t>layers</a:t>
            </a:r>
            <a:endParaRPr lang="en-US" altLang="zh-CN" dirty="0">
              <a:latin typeface="Arial" panose="020B0604020202020204" pitchFamily="34" charset="0"/>
              <a:cs typeface="Arial" panose="020B0604020202020204" pitchFamily="34" charset="0"/>
            </a:endParaRPr>
          </a:p>
        </p:txBody>
      </p:sp>
      <p:sp>
        <p:nvSpPr>
          <p:cNvPr id="11" name="文本框 6"/>
          <p:cNvSpPr txBox="1"/>
          <p:nvPr/>
        </p:nvSpPr>
        <p:spPr>
          <a:xfrm>
            <a:off x="5749457" y="1119088"/>
            <a:ext cx="5829300" cy="2477601"/>
          </a:xfrm>
          <a:prstGeom prst="rect">
            <a:avLst/>
          </a:prstGeom>
          <a:noFill/>
        </p:spPr>
        <p:txBody>
          <a:bodyPr wrap="square" rtlCol="0">
            <a:spAutoFit/>
          </a:bodyPr>
          <a:lstStyle/>
          <a:p>
            <a:pPr marL="342900" indent="-342900">
              <a:spcAft>
                <a:spcPts val="500"/>
              </a:spcAft>
              <a:buFont typeface="Arial" panose="020B0604020202020204" pitchFamily="34" charset="0"/>
              <a:buChar char="•"/>
            </a:pPr>
            <a:r>
              <a:rPr lang="en-US" altLang="zh-CN" sz="2000" dirty="0" smtClean="0">
                <a:latin typeface="Arial" panose="020B0604020202020204" pitchFamily="34" charset="0"/>
                <a:cs typeface="Arial" panose="020B0604020202020204" pitchFamily="34" charset="0"/>
              </a:rPr>
              <a:t>Mechanism</a:t>
            </a:r>
          </a:p>
          <a:p>
            <a:pPr marL="800100" lvl="1" indent="-342900">
              <a:spcAft>
                <a:spcPts val="500"/>
              </a:spcAft>
              <a:buFont typeface="Arial" panose="020B0604020202020204" pitchFamily="34" charset="0"/>
              <a:buChar char="•"/>
            </a:pPr>
            <a:r>
              <a:rPr lang="en-US" altLang="zh-CN" dirty="0">
                <a:latin typeface="Arial" panose="020B0604020202020204" pitchFamily="34" charset="0"/>
                <a:cs typeface="Arial" panose="020B0604020202020204" pitchFamily="34" charset="0"/>
              </a:rPr>
              <a:t>Cb05e51, with 6</a:t>
            </a:r>
            <a:r>
              <a:rPr lang="en-US" altLang="zh-CN" baseline="30000" dirty="0">
                <a:latin typeface="Arial" panose="020B0604020202020204" pitchFamily="34" charset="0"/>
                <a:cs typeface="Arial" panose="020B0604020202020204" pitchFamily="34" charset="0"/>
              </a:rPr>
              <a:t>th</a:t>
            </a:r>
            <a:r>
              <a:rPr lang="en-US" altLang="zh-CN" dirty="0">
                <a:latin typeface="Arial" panose="020B0604020202020204" pitchFamily="34" charset="0"/>
                <a:cs typeface="Arial" panose="020B0604020202020204" pitchFamily="34" charset="0"/>
              </a:rPr>
              <a:t> aerosol </a:t>
            </a:r>
            <a:r>
              <a:rPr lang="en-US" altLang="zh-CN" dirty="0" smtClean="0">
                <a:latin typeface="Arial" panose="020B0604020202020204" pitchFamily="34" charset="0"/>
                <a:cs typeface="Arial" panose="020B0604020202020204" pitchFamily="34" charset="0"/>
              </a:rPr>
              <a:t>module</a:t>
            </a:r>
          </a:p>
          <a:p>
            <a:pPr marL="342900" indent="-342900">
              <a:spcAft>
                <a:spcPts val="500"/>
              </a:spcAft>
              <a:buFont typeface="Arial" panose="020B0604020202020204" pitchFamily="34" charset="0"/>
              <a:buChar char="•"/>
            </a:pPr>
            <a:r>
              <a:rPr lang="en-US" altLang="zh-CN" sz="2000" dirty="0" smtClean="0">
                <a:latin typeface="Arial" panose="020B0604020202020204" pitchFamily="34" charset="0"/>
                <a:cs typeface="Arial" panose="020B0604020202020204" pitchFamily="34" charset="0"/>
              </a:rPr>
              <a:t>Emissions</a:t>
            </a:r>
          </a:p>
          <a:p>
            <a:pPr marL="800100" lvl="1" indent="-342900">
              <a:spcAft>
                <a:spcPts val="500"/>
              </a:spcAft>
              <a:buFont typeface="Arial" panose="020B0604020202020204" pitchFamily="34" charset="0"/>
              <a:buChar char="•"/>
            </a:pPr>
            <a:r>
              <a:rPr lang="en-US" altLang="zh-CN" dirty="0">
                <a:latin typeface="Arial" panose="020B0604020202020204" pitchFamily="34" charset="0"/>
                <a:cs typeface="Arial" panose="020B0604020202020204" pitchFamily="34" charset="0"/>
              </a:rPr>
              <a:t>2011 NEI (Version 6.2 Platform)</a:t>
            </a:r>
          </a:p>
          <a:p>
            <a:pPr marL="800100" lvl="1" indent="-342900">
              <a:spcAft>
                <a:spcPts val="500"/>
              </a:spcAft>
              <a:buFont typeface="Arial" panose="020B0604020202020204" pitchFamily="34" charset="0"/>
              <a:buChar char="•"/>
            </a:pPr>
            <a:r>
              <a:rPr lang="en-US" altLang="zh-CN" dirty="0" smtClean="0">
                <a:latin typeface="Arial" panose="020B0604020202020204" pitchFamily="34" charset="0"/>
                <a:cs typeface="Arial" panose="020B0604020202020204" pitchFamily="34" charset="0"/>
              </a:rPr>
              <a:t>In-line calculation in CMAQ</a:t>
            </a:r>
          </a:p>
          <a:p>
            <a:pPr marL="1257300" lvl="2" indent="-342900">
              <a:spcAft>
                <a:spcPts val="500"/>
              </a:spcAft>
              <a:buFont typeface="Wingdings" panose="05000000000000000000" pitchFamily="2" charset="2"/>
              <a:buChar char="Ø"/>
            </a:pPr>
            <a:r>
              <a:rPr lang="en-US" altLang="zh-CN" sz="1600" dirty="0" smtClean="0">
                <a:latin typeface="Arial" panose="020B0604020202020204" pitchFamily="34" charset="0"/>
                <a:cs typeface="Arial" panose="020B0604020202020204" pitchFamily="34" charset="0"/>
              </a:rPr>
              <a:t>Point sources &amp; Biogenic </a:t>
            </a:r>
            <a:r>
              <a:rPr lang="en-US" altLang="zh-CN" sz="1600" dirty="0">
                <a:latin typeface="Arial" panose="020B0604020202020204" pitchFamily="34" charset="0"/>
                <a:cs typeface="Arial" panose="020B0604020202020204" pitchFamily="34" charset="0"/>
              </a:rPr>
              <a:t>emissions </a:t>
            </a:r>
            <a:r>
              <a:rPr lang="en-US" altLang="zh-CN" sz="1600" dirty="0" smtClean="0">
                <a:latin typeface="Arial" panose="020B0604020202020204" pitchFamily="34" charset="0"/>
                <a:cs typeface="Arial" panose="020B0604020202020204" pitchFamily="34" charset="0"/>
              </a:rPr>
              <a:t>(BEIS3)</a:t>
            </a:r>
            <a:endParaRPr lang="en-US" altLang="zh-CN" sz="1600" dirty="0">
              <a:latin typeface="Arial" panose="020B0604020202020204" pitchFamily="34" charset="0"/>
              <a:cs typeface="Arial" panose="020B0604020202020204" pitchFamily="34" charset="0"/>
            </a:endParaRPr>
          </a:p>
          <a:p>
            <a:pPr marL="342900" indent="-342900">
              <a:spcAft>
                <a:spcPts val="500"/>
              </a:spcAft>
              <a:buFont typeface="Arial" panose="020B0604020202020204" pitchFamily="34" charset="0"/>
              <a:buChar char="•"/>
            </a:pPr>
            <a:r>
              <a:rPr lang="en-US" altLang="zh-CN" sz="2000" dirty="0" smtClean="0">
                <a:latin typeface="Arial" panose="020B0604020202020204" pitchFamily="34" charset="0"/>
                <a:cs typeface="Arial" panose="020B0604020202020204" pitchFamily="34" charset="0"/>
              </a:rPr>
              <a:t>Other options</a:t>
            </a:r>
          </a:p>
        </p:txBody>
      </p:sp>
      <p:graphicFrame>
        <p:nvGraphicFramePr>
          <p:cNvPr id="12" name="Table 11"/>
          <p:cNvGraphicFramePr>
            <a:graphicFrameLocks noGrp="1"/>
          </p:cNvGraphicFramePr>
          <p:nvPr>
            <p:extLst>
              <p:ext uri="{D42A27DB-BD31-4B8C-83A1-F6EECF244321}">
                <p14:modId xmlns:p14="http://schemas.microsoft.com/office/powerpoint/2010/main" val="1717515139"/>
              </p:ext>
            </p:extLst>
          </p:nvPr>
        </p:nvGraphicFramePr>
        <p:xfrm>
          <a:off x="5845417" y="3655651"/>
          <a:ext cx="5829300" cy="2381414"/>
        </p:xfrm>
        <a:graphic>
          <a:graphicData uri="http://schemas.openxmlformats.org/drawingml/2006/table">
            <a:tbl>
              <a:tblPr bandRow="1">
                <a:tableStyleId>{8799B23B-EC83-4686-B30A-512413B5E67A}</a:tableStyleId>
              </a:tblPr>
              <a:tblGrid>
                <a:gridCol w="5249008">
                  <a:extLst>
                    <a:ext uri="{9D8B030D-6E8A-4147-A177-3AD203B41FA5}">
                      <a16:colId xmlns:a16="http://schemas.microsoft.com/office/drawing/2014/main" val="20000"/>
                    </a:ext>
                  </a:extLst>
                </a:gridCol>
                <a:gridCol w="580292">
                  <a:extLst>
                    <a:ext uri="{9D8B030D-6E8A-4147-A177-3AD203B41FA5}">
                      <a16:colId xmlns:a16="http://schemas.microsoft.com/office/drawing/2014/main" val="20001"/>
                    </a:ext>
                  </a:extLst>
                </a:gridCol>
              </a:tblGrid>
              <a:tr h="306843">
                <a:tc>
                  <a:txBody>
                    <a:bodyPr/>
                    <a:lstStyle/>
                    <a:p>
                      <a:pPr marL="0" indent="0" algn="l">
                        <a:buFontTx/>
                        <a:buNone/>
                      </a:pPr>
                      <a:r>
                        <a:rPr lang="en-US" sz="1600" dirty="0" smtClean="0">
                          <a:latin typeface="Arial" panose="020B0604020202020204" pitchFamily="34" charset="0"/>
                          <a:cs typeface="Arial" panose="020B0604020202020204" pitchFamily="34" charset="0"/>
                        </a:rPr>
                        <a:t>Use</a:t>
                      </a:r>
                      <a:r>
                        <a:rPr lang="en-US" sz="1600" baseline="0" dirty="0" smtClean="0">
                          <a:latin typeface="Arial" panose="020B0604020202020204" pitchFamily="34" charset="0"/>
                          <a:cs typeface="Arial" panose="020B0604020202020204" pitchFamily="34" charset="0"/>
                        </a:rPr>
                        <a:t> inline windblown dust emissions</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smtClean="0">
                          <a:latin typeface="Arial" panose="020B0604020202020204" pitchFamily="34" charset="0"/>
                          <a:cs typeface="Arial" panose="020B0604020202020204" pitchFamily="34" charset="0"/>
                        </a:rPr>
                        <a:t>N</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306843">
                <a:tc>
                  <a:txBody>
                    <a:bodyPr/>
                    <a:lstStyle/>
                    <a:p>
                      <a:pPr marL="0" indent="0" algn="l">
                        <a:buFontTx/>
                        <a:buNone/>
                      </a:pPr>
                      <a:r>
                        <a:rPr lang="en-US" sz="1600" dirty="0" smtClean="0">
                          <a:latin typeface="Arial" panose="020B0604020202020204" pitchFamily="34" charset="0"/>
                          <a:cs typeface="Arial" panose="020B0604020202020204" pitchFamily="34" charset="0"/>
                        </a:rPr>
                        <a:t>Turn on lightning</a:t>
                      </a:r>
                      <a:r>
                        <a:rPr lang="en-US" sz="1600" baseline="0" dirty="0" smtClean="0">
                          <a:latin typeface="Arial" panose="020B0604020202020204" pitchFamily="34" charset="0"/>
                          <a:cs typeface="Arial" panose="020B0604020202020204" pitchFamily="34" charset="0"/>
                        </a:rPr>
                        <a:t> NO</a:t>
                      </a:r>
                      <a:r>
                        <a:rPr lang="en-US" sz="1600" baseline="-25000" dirty="0" smtClean="0">
                          <a:latin typeface="Arial" panose="020B0604020202020204" pitchFamily="34" charset="0"/>
                          <a:cs typeface="Arial" panose="020B0604020202020204" pitchFamily="34" charset="0"/>
                        </a:rPr>
                        <a:t>x</a:t>
                      </a:r>
                      <a:endParaRPr lang="en-US" sz="1600" baseline="-25000" dirty="0">
                        <a:latin typeface="Arial" panose="020B0604020202020204" pitchFamily="34" charset="0"/>
                        <a:cs typeface="Arial" panose="020B0604020202020204" pitchFamily="34" charset="0"/>
                      </a:endParaRPr>
                    </a:p>
                  </a:txBody>
                  <a:tcPr anchor="ctr"/>
                </a:tc>
                <a:tc>
                  <a:txBody>
                    <a:bodyPr/>
                    <a:lstStyle/>
                    <a:p>
                      <a:pPr algn="ctr"/>
                      <a:r>
                        <a:rPr lang="en-US" sz="1600" dirty="0" smtClean="0">
                          <a:latin typeface="Arial" panose="020B0604020202020204" pitchFamily="34" charset="0"/>
                          <a:cs typeface="Arial" panose="020B0604020202020204" pitchFamily="34" charset="0"/>
                        </a:rPr>
                        <a:t>N</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306843">
                <a:tc>
                  <a:txBody>
                    <a:bodyPr/>
                    <a:lstStyle/>
                    <a:p>
                      <a:pPr marL="0" indent="0" algn="l">
                        <a:buFontTx/>
                        <a:buNone/>
                      </a:pPr>
                      <a:r>
                        <a:rPr lang="en-US" sz="1600" dirty="0" smtClean="0">
                          <a:latin typeface="Arial" panose="020B0604020202020204" pitchFamily="34" charset="0"/>
                          <a:cs typeface="Arial" panose="020B0604020202020204" pitchFamily="34" charset="0"/>
                        </a:rPr>
                        <a:t>Use min </a:t>
                      </a:r>
                      <a:r>
                        <a:rPr lang="en-US" sz="1600" dirty="0" err="1" smtClean="0">
                          <a:latin typeface="Arial" panose="020B0604020202020204" pitchFamily="34" charset="0"/>
                          <a:cs typeface="Arial" panose="020B0604020202020204" pitchFamily="34" charset="0"/>
                        </a:rPr>
                        <a:t>Kz</a:t>
                      </a:r>
                      <a:r>
                        <a:rPr lang="en-US" sz="1600" dirty="0" smtClean="0">
                          <a:latin typeface="Arial" panose="020B0604020202020204" pitchFamily="34" charset="0"/>
                          <a:cs typeface="Arial" panose="020B0604020202020204" pitchFamily="34" charset="0"/>
                        </a:rPr>
                        <a:t> in </a:t>
                      </a:r>
                      <a:r>
                        <a:rPr lang="en-US" sz="1600" dirty="0" err="1" smtClean="0">
                          <a:latin typeface="Arial" panose="020B0604020202020204" pitchFamily="34" charset="0"/>
                          <a:cs typeface="Arial" panose="020B0604020202020204" pitchFamily="34" charset="0"/>
                        </a:rPr>
                        <a:t>edyintb</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smtClean="0">
                          <a:latin typeface="Arial" panose="020B0604020202020204" pitchFamily="34" charset="0"/>
                          <a:cs typeface="Arial" panose="020B0604020202020204" pitchFamily="34" charset="0"/>
                        </a:rPr>
                        <a:t>Y</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306843">
                <a:tc>
                  <a:txBody>
                    <a:bodyPr/>
                    <a:lstStyle/>
                    <a:p>
                      <a:pPr marL="0" indent="0" algn="l">
                        <a:buFontTx/>
                        <a:buNone/>
                      </a:pPr>
                      <a:r>
                        <a:rPr lang="en-US" sz="1600" dirty="0" smtClean="0">
                          <a:latin typeface="Arial" panose="020B0604020202020204" pitchFamily="34" charset="0"/>
                          <a:cs typeface="Arial" panose="020B0604020202020204" pitchFamily="34" charset="0"/>
                        </a:rPr>
                        <a:t>Calculate</a:t>
                      </a:r>
                      <a:r>
                        <a:rPr lang="en-US" sz="1600" baseline="0" dirty="0" smtClean="0">
                          <a:latin typeface="Arial" panose="020B0604020202020204" pitchFamily="34" charset="0"/>
                          <a:cs typeface="Arial" panose="020B0604020202020204" pitchFamily="34" charset="0"/>
                        </a:rPr>
                        <a:t> in-line deposition velocities</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smtClean="0">
                          <a:latin typeface="Arial" panose="020B0604020202020204" pitchFamily="34" charset="0"/>
                          <a:cs typeface="Arial" panose="020B0604020202020204" pitchFamily="34" charset="0"/>
                        </a:rPr>
                        <a:t>Y</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3"/>
                  </a:ext>
                </a:extLst>
              </a:tr>
              <a:tr h="352507">
                <a:tc>
                  <a:txBody>
                    <a:bodyPr/>
                    <a:lstStyle/>
                    <a:p>
                      <a:pPr marL="0" indent="0" algn="l">
                        <a:buFontTx/>
                        <a:buNone/>
                      </a:pPr>
                      <a:r>
                        <a:rPr lang="en-US" sz="1600" dirty="0" smtClean="0">
                          <a:latin typeface="Arial" panose="020B0604020202020204" pitchFamily="34" charset="0"/>
                          <a:cs typeface="Arial" panose="020B0604020202020204" pitchFamily="34" charset="0"/>
                        </a:rPr>
                        <a:t>Ammonia bi-directional flux for in-line deposition</a:t>
                      </a:r>
                      <a:r>
                        <a:rPr lang="en-US" sz="1600" baseline="0" dirty="0" smtClean="0">
                          <a:latin typeface="Arial" panose="020B0604020202020204" pitchFamily="34" charset="0"/>
                          <a:cs typeface="Arial" panose="020B0604020202020204" pitchFamily="34" charset="0"/>
                        </a:rPr>
                        <a:t> velocity</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smtClean="0">
                          <a:latin typeface="Arial" panose="020B0604020202020204" pitchFamily="34" charset="0"/>
                          <a:cs typeface="Arial" panose="020B0604020202020204" pitchFamily="34" charset="0"/>
                        </a:rPr>
                        <a:t>N</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4"/>
                  </a:ext>
                </a:extLst>
              </a:tr>
              <a:tr h="352507">
                <a:tc>
                  <a:txBody>
                    <a:bodyPr/>
                    <a:lstStyle/>
                    <a:p>
                      <a:pPr marL="0" indent="0" algn="l">
                        <a:buFontTx/>
                        <a:buNone/>
                      </a:pPr>
                      <a:r>
                        <a:rPr lang="en-US" sz="1600" dirty="0" smtClean="0">
                          <a:latin typeface="Arial" panose="020B0604020202020204" pitchFamily="34" charset="0"/>
                          <a:cs typeface="Arial" panose="020B0604020202020204" pitchFamily="34" charset="0"/>
                        </a:rPr>
                        <a:t>Mercury bi-directional flux for in-line deposition</a:t>
                      </a:r>
                      <a:r>
                        <a:rPr lang="en-US" sz="1600" baseline="0" dirty="0" smtClean="0">
                          <a:latin typeface="Arial" panose="020B0604020202020204" pitchFamily="34" charset="0"/>
                          <a:cs typeface="Arial" panose="020B0604020202020204" pitchFamily="34" charset="0"/>
                        </a:rPr>
                        <a:t> velocity</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smtClean="0">
                          <a:latin typeface="Arial" panose="020B0604020202020204" pitchFamily="34" charset="0"/>
                          <a:cs typeface="Arial" panose="020B0604020202020204" pitchFamily="34" charset="0"/>
                        </a:rPr>
                        <a:t>N</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5"/>
                  </a:ext>
                </a:extLst>
              </a:tr>
              <a:tr h="306843">
                <a:tc>
                  <a:txBody>
                    <a:bodyPr/>
                    <a:lstStyle/>
                    <a:p>
                      <a:pPr marL="0" indent="0" algn="l">
                        <a:buFontTx/>
                        <a:buNone/>
                      </a:pPr>
                      <a:r>
                        <a:rPr lang="en-US" sz="1600" dirty="0" smtClean="0">
                          <a:latin typeface="Arial" panose="020B0604020202020204" pitchFamily="34" charset="0"/>
                          <a:cs typeface="Arial" panose="020B0604020202020204" pitchFamily="34" charset="0"/>
                        </a:rPr>
                        <a:t>Surface</a:t>
                      </a:r>
                      <a:r>
                        <a:rPr lang="en-US" sz="1600" baseline="0" dirty="0" smtClean="0">
                          <a:latin typeface="Arial" panose="020B0604020202020204" pitchFamily="34" charset="0"/>
                          <a:cs typeface="Arial" panose="020B0604020202020204" pitchFamily="34" charset="0"/>
                        </a:rPr>
                        <a:t> HONO interaction</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smtClean="0">
                          <a:latin typeface="Arial" panose="020B0604020202020204" pitchFamily="34" charset="0"/>
                          <a:cs typeface="Arial" panose="020B0604020202020204" pitchFamily="34" charset="0"/>
                        </a:rPr>
                        <a:t>Y</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11482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60580" y="2215659"/>
            <a:ext cx="6913685" cy="3982016"/>
            <a:chOff x="931983" y="1969477"/>
            <a:chExt cx="6913685" cy="3982016"/>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3003"/>
            <a:stretch/>
          </p:blipFill>
          <p:spPr>
            <a:xfrm>
              <a:off x="931983" y="1969477"/>
              <a:ext cx="6913685" cy="2377440"/>
            </a:xfrm>
            <a:prstGeom prst="rect">
              <a:avLst/>
            </a:prstGeom>
          </p:spPr>
        </p:pic>
        <p:pic>
          <p:nvPicPr>
            <p:cNvPr id="6" name="图片 3"/>
            <p:cNvPicPr>
              <a:picLocks noChangeAspect="1"/>
            </p:cNvPicPr>
            <p:nvPr/>
          </p:nvPicPr>
          <p:blipFill rotWithShape="1">
            <a:blip r:embed="rId4" cstate="print">
              <a:extLst>
                <a:ext uri="{28A0092B-C50C-407E-A947-70E740481C1C}">
                  <a14:useLocalDpi xmlns:a14="http://schemas.microsoft.com/office/drawing/2010/main" val="0"/>
                </a:ext>
              </a:extLst>
            </a:blip>
            <a:srcRect l="3003" t="22738"/>
            <a:stretch/>
          </p:blipFill>
          <p:spPr>
            <a:xfrm>
              <a:off x="931983" y="4114635"/>
              <a:ext cx="6913685" cy="1836858"/>
            </a:xfrm>
            <a:prstGeom prst="rect">
              <a:avLst/>
            </a:prstGeom>
          </p:spPr>
        </p:pic>
        <p:sp>
          <p:nvSpPr>
            <p:cNvPr id="10" name="TextBox 9"/>
            <p:cNvSpPr txBox="1"/>
            <p:nvPr/>
          </p:nvSpPr>
          <p:spPr>
            <a:xfrm>
              <a:off x="1143001" y="2905937"/>
              <a:ext cx="870438" cy="369332"/>
            </a:xfrm>
            <a:prstGeom prst="rect">
              <a:avLst/>
            </a:prstGeom>
            <a:noFill/>
          </p:spPr>
          <p:txBody>
            <a:bodyPr wrap="square" rtlCol="0">
              <a:spAutoFit/>
            </a:bodyPr>
            <a:lstStyle/>
            <a:p>
              <a:r>
                <a:rPr lang="en-US" dirty="0" smtClean="0">
                  <a:solidFill>
                    <a:schemeClr val="bg1"/>
                  </a:solidFill>
                  <a:latin typeface="Arial" panose="020B0604020202020204" pitchFamily="34" charset="0"/>
                  <a:cs typeface="Arial" panose="020B0604020202020204" pitchFamily="34" charset="0"/>
                </a:rPr>
                <a:t>12-km</a:t>
              </a:r>
              <a:endParaRPr lang="en-US" dirty="0">
                <a:solidFill>
                  <a:schemeClr val="bg1"/>
                </a:solidFill>
                <a:latin typeface="Arial" panose="020B0604020202020204" pitchFamily="34" charset="0"/>
                <a:cs typeface="Arial" panose="020B0604020202020204" pitchFamily="34" charset="0"/>
              </a:endParaRPr>
            </a:p>
          </p:txBody>
        </p:sp>
        <p:sp>
          <p:nvSpPr>
            <p:cNvPr id="11" name="TextBox 10"/>
            <p:cNvSpPr txBox="1"/>
            <p:nvPr/>
          </p:nvSpPr>
          <p:spPr>
            <a:xfrm>
              <a:off x="1207478" y="4532887"/>
              <a:ext cx="870438" cy="369332"/>
            </a:xfrm>
            <a:prstGeom prst="rect">
              <a:avLst/>
            </a:prstGeom>
            <a:noFill/>
          </p:spPr>
          <p:txBody>
            <a:bodyPr wrap="square" rtlCol="0">
              <a:spAutoFit/>
            </a:bodyPr>
            <a:lstStyle/>
            <a:p>
              <a:r>
                <a:rPr lang="en-US" dirty="0" smtClean="0">
                  <a:solidFill>
                    <a:schemeClr val="bg1"/>
                  </a:solidFill>
                  <a:latin typeface="Arial" panose="020B0604020202020204" pitchFamily="34" charset="0"/>
                  <a:cs typeface="Arial" panose="020B0604020202020204" pitchFamily="34" charset="0"/>
                </a:rPr>
                <a:t>4-km</a:t>
              </a:r>
              <a:endParaRPr lang="en-US" dirty="0">
                <a:solidFill>
                  <a:schemeClr val="bg1"/>
                </a:solidFill>
                <a:latin typeface="Arial" panose="020B0604020202020204" pitchFamily="34" charset="0"/>
                <a:cs typeface="Arial" panose="020B0604020202020204" pitchFamily="34" charset="0"/>
              </a:endParaRPr>
            </a:p>
          </p:txBody>
        </p:sp>
      </p:grpSp>
      <p:sp>
        <p:nvSpPr>
          <p:cNvPr id="2" name="Title 1"/>
          <p:cNvSpPr>
            <a:spLocks noGrp="1"/>
          </p:cNvSpPr>
          <p:nvPr>
            <p:ph type="title"/>
          </p:nvPr>
        </p:nvSpPr>
        <p:spPr/>
        <p:txBody>
          <a:bodyPr/>
          <a:lstStyle/>
          <a:p>
            <a:r>
              <a:rPr lang="en-US" dirty="0" smtClean="0"/>
              <a:t>WRF performance</a:t>
            </a:r>
            <a:endParaRPr lang="en-US" dirty="0"/>
          </a:p>
        </p:txBody>
      </p:sp>
      <p:sp>
        <p:nvSpPr>
          <p:cNvPr id="3" name="Content Placeholder 2"/>
          <p:cNvSpPr>
            <a:spLocks noGrp="1"/>
          </p:cNvSpPr>
          <p:nvPr>
            <p:ph idx="1"/>
          </p:nvPr>
        </p:nvSpPr>
        <p:spPr/>
        <p:txBody>
          <a:bodyPr/>
          <a:lstStyle/>
          <a:p>
            <a:r>
              <a:rPr lang="en-US" dirty="0" smtClean="0">
                <a:solidFill>
                  <a:schemeClr val="tx1">
                    <a:lumMod val="65000"/>
                  </a:schemeClr>
                </a:solidFill>
              </a:rPr>
              <a:t>Surface temperature, humidity</a:t>
            </a:r>
          </a:p>
          <a:p>
            <a:r>
              <a:rPr lang="en-US" dirty="0" smtClean="0"/>
              <a:t>Wind speed (m/s)</a:t>
            </a:r>
            <a:endParaRPr lang="en-US" dirty="0"/>
          </a:p>
        </p:txBody>
      </p:sp>
      <p:sp>
        <p:nvSpPr>
          <p:cNvPr id="4" name="Slide Number Placeholder 3"/>
          <p:cNvSpPr>
            <a:spLocks noGrp="1"/>
          </p:cNvSpPr>
          <p:nvPr>
            <p:ph type="sldNum" sz="quarter" idx="12"/>
          </p:nvPr>
        </p:nvSpPr>
        <p:spPr/>
        <p:txBody>
          <a:bodyPr/>
          <a:lstStyle/>
          <a:p>
            <a:fld id="{F5C71696-FDC2-4DB8-8B3C-48C49F112D6B}" type="slidenum">
              <a:rPr lang="en-US" smtClean="0"/>
              <a:pPr/>
              <a:t>6</a:t>
            </a:fld>
            <a:endParaRPr lang="en-US" dirty="0"/>
          </a:p>
        </p:txBody>
      </p:sp>
      <p:sp>
        <p:nvSpPr>
          <p:cNvPr id="7" name="Rectangle 6"/>
          <p:cNvSpPr/>
          <p:nvPr/>
        </p:nvSpPr>
        <p:spPr>
          <a:xfrm>
            <a:off x="4677507" y="2293033"/>
            <a:ext cx="2426677" cy="395654"/>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7576738" y="2300066"/>
            <a:ext cx="651789" cy="395654"/>
          </a:xfrm>
          <a:prstGeom prst="rightArrow">
            <a:avLst>
              <a:gd name="adj1" fmla="val 50000"/>
              <a:gd name="adj2" fmla="val 84328"/>
            </a:avLst>
          </a:prstGeom>
          <a:solidFill>
            <a:schemeClr val="bg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3898197525"/>
              </p:ext>
            </p:extLst>
          </p:nvPr>
        </p:nvGraphicFramePr>
        <p:xfrm>
          <a:off x="8321511" y="2215658"/>
          <a:ext cx="3141078" cy="1867353"/>
        </p:xfrm>
        <a:graphic>
          <a:graphicData uri="http://schemas.openxmlformats.org/drawingml/2006/table">
            <a:tbl>
              <a:tblPr firstRow="1" bandRow="1">
                <a:tableStyleId>{C083E6E3-FA7D-4D7B-A595-EF9225AFEA82}</a:tableStyleId>
              </a:tblPr>
              <a:tblGrid>
                <a:gridCol w="1956695">
                  <a:extLst>
                    <a:ext uri="{9D8B030D-6E8A-4147-A177-3AD203B41FA5}">
                      <a16:colId xmlns:a16="http://schemas.microsoft.com/office/drawing/2014/main" val="20000"/>
                    </a:ext>
                  </a:extLst>
                </a:gridCol>
                <a:gridCol w="1184383">
                  <a:extLst>
                    <a:ext uri="{9D8B030D-6E8A-4147-A177-3AD203B41FA5}">
                      <a16:colId xmlns:a16="http://schemas.microsoft.com/office/drawing/2014/main" val="20001"/>
                    </a:ext>
                  </a:extLst>
                </a:gridCol>
              </a:tblGrid>
              <a:tr h="6819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Distance</a:t>
                      </a:r>
                      <a:r>
                        <a:rPr lang="en-US" sz="1800" baseline="0" dirty="0" smtClean="0">
                          <a:latin typeface="Arial" panose="020B0604020202020204" pitchFamily="34" charset="0"/>
                          <a:cs typeface="Arial" panose="020B0604020202020204" pitchFamily="34" charset="0"/>
                        </a:rPr>
                        <a:t> from the shoreline</a:t>
                      </a:r>
                      <a:endParaRPr lang="en-US" sz="1800" dirty="0" smtClean="0">
                        <a:latin typeface="Arial" panose="020B0604020202020204" pitchFamily="34" charset="0"/>
                        <a:cs typeface="Arial" panose="020B0604020202020204" pitchFamily="34" charset="0"/>
                      </a:endParaRPr>
                    </a:p>
                  </a:txBody>
                  <a:tcPr anchor="ctr"/>
                </a:tc>
                <a:tc>
                  <a:txBody>
                    <a:bodyPr/>
                    <a:lstStyle/>
                    <a:p>
                      <a:pPr algn="ctr"/>
                      <a:r>
                        <a:rPr lang="en-US" sz="1800" dirty="0" smtClean="0">
                          <a:latin typeface="Arial" panose="020B0604020202020204" pitchFamily="34" charset="0"/>
                          <a:cs typeface="Arial" panose="020B0604020202020204" pitchFamily="34" charset="0"/>
                        </a:rPr>
                        <a:t>Type</a:t>
                      </a:r>
                      <a:endParaRPr lang="en-US" sz="1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395121">
                <a:tc>
                  <a:txBody>
                    <a:bodyPr/>
                    <a:lstStyle/>
                    <a:p>
                      <a:pPr algn="ctr"/>
                      <a:r>
                        <a:rPr lang="en-US" sz="1800" dirty="0" smtClean="0">
                          <a:latin typeface="Arial" panose="020B0604020202020204" pitchFamily="34" charset="0"/>
                          <a:cs typeface="Arial" panose="020B0604020202020204" pitchFamily="34" charset="0"/>
                        </a:rPr>
                        <a:t>&gt;100</a:t>
                      </a:r>
                      <a:r>
                        <a:rPr lang="en-US" altLang="zh-CN" sz="1800" dirty="0" smtClean="0">
                          <a:latin typeface="Arial" panose="020B0604020202020204" pitchFamily="34" charset="0"/>
                          <a:cs typeface="Arial" panose="020B0604020202020204" pitchFamily="34" charset="0"/>
                        </a:rPr>
                        <a:t>k</a:t>
                      </a:r>
                      <a:r>
                        <a:rPr lang="en-US" sz="1800" dirty="0" smtClean="0">
                          <a:latin typeface="Arial" panose="020B0604020202020204" pitchFamily="34" charset="0"/>
                          <a:cs typeface="Arial" panose="020B0604020202020204" pitchFamily="34" charset="0"/>
                        </a:rPr>
                        <a:t>m</a:t>
                      </a:r>
                    </a:p>
                  </a:txBody>
                  <a:tcPr anchor="ctr"/>
                </a:tc>
                <a:tc>
                  <a:txBody>
                    <a:bodyPr/>
                    <a:lstStyle/>
                    <a:p>
                      <a:pPr algn="ctr"/>
                      <a:r>
                        <a:rPr lang="en-US" sz="1800" dirty="0" smtClean="0">
                          <a:latin typeface="Arial" panose="020B0604020202020204" pitchFamily="34" charset="0"/>
                          <a:cs typeface="Arial" panose="020B0604020202020204" pitchFamily="34" charset="0"/>
                        </a:rPr>
                        <a:t>Inland</a:t>
                      </a:r>
                      <a:endParaRPr lang="en-US" sz="1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395121">
                <a:tc>
                  <a:txBody>
                    <a:bodyPr/>
                    <a:lstStyle/>
                    <a:p>
                      <a:pPr algn="ctr"/>
                      <a:r>
                        <a:rPr lang="en-US" sz="1800" dirty="0" smtClean="0">
                          <a:latin typeface="Arial" panose="020B0604020202020204" pitchFamily="34" charset="0"/>
                          <a:cs typeface="Arial" panose="020B0604020202020204" pitchFamily="34" charset="0"/>
                        </a:rPr>
                        <a:t>20-100km</a:t>
                      </a:r>
                      <a:endParaRPr lang="en-US" sz="1800" dirty="0">
                        <a:latin typeface="Arial" panose="020B0604020202020204" pitchFamily="34" charset="0"/>
                        <a:cs typeface="Arial" panose="020B0604020202020204" pitchFamily="34" charset="0"/>
                      </a:endParaRPr>
                    </a:p>
                  </a:txBody>
                  <a:tcPr anchor="ctr"/>
                </a:tc>
                <a:tc>
                  <a:txBody>
                    <a:bodyPr/>
                    <a:lstStyle/>
                    <a:p>
                      <a:pPr algn="ctr"/>
                      <a:r>
                        <a:rPr lang="en-US" sz="1800" dirty="0" smtClean="0">
                          <a:latin typeface="Arial" panose="020B0604020202020204" pitchFamily="34" charset="0"/>
                          <a:cs typeface="Arial" panose="020B0604020202020204" pitchFamily="34" charset="0"/>
                        </a:rPr>
                        <a:t>Buffer</a:t>
                      </a:r>
                      <a:endParaRPr lang="en-US" sz="1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395121">
                <a:tc>
                  <a:txBody>
                    <a:bodyPr/>
                    <a:lstStyle/>
                    <a:p>
                      <a:pPr algn="ctr"/>
                      <a:r>
                        <a:rPr lang="en-US" sz="1800" dirty="0" smtClean="0">
                          <a:latin typeface="Arial" panose="020B0604020202020204" pitchFamily="34" charset="0"/>
                          <a:cs typeface="Arial" panose="020B0604020202020204" pitchFamily="34" charset="0"/>
                        </a:rPr>
                        <a:t>&lt;20km</a:t>
                      </a:r>
                      <a:endParaRPr lang="en-US" sz="1800" dirty="0">
                        <a:latin typeface="Arial" panose="020B0604020202020204" pitchFamily="34" charset="0"/>
                        <a:cs typeface="Arial" panose="020B0604020202020204" pitchFamily="34" charset="0"/>
                      </a:endParaRPr>
                    </a:p>
                  </a:txBody>
                  <a:tcPr anchor="ctr"/>
                </a:tc>
                <a:tc>
                  <a:txBody>
                    <a:bodyPr/>
                    <a:lstStyle/>
                    <a:p>
                      <a:pPr algn="ctr"/>
                      <a:r>
                        <a:rPr lang="en-US" sz="1800" dirty="0" smtClean="0">
                          <a:latin typeface="Arial" panose="020B0604020202020204" pitchFamily="34" charset="0"/>
                          <a:cs typeface="Arial" panose="020B0604020202020204" pitchFamily="34" charset="0"/>
                        </a:rPr>
                        <a:t>Coastal</a:t>
                      </a:r>
                      <a:endParaRPr lang="en-US" sz="1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3"/>
                  </a:ext>
                </a:extLst>
              </a:tr>
            </a:tbl>
          </a:graphicData>
        </a:graphic>
      </p:graphicFrame>
      <p:sp>
        <p:nvSpPr>
          <p:cNvPr id="14" name="Rectangle 13"/>
          <p:cNvSpPr/>
          <p:nvPr/>
        </p:nvSpPr>
        <p:spPr>
          <a:xfrm>
            <a:off x="8277551" y="4360817"/>
            <a:ext cx="3351744" cy="1200329"/>
          </a:xfrm>
          <a:prstGeom prst="rect">
            <a:avLst/>
          </a:prstGeom>
        </p:spPr>
        <p:txBody>
          <a:bodyPr wrap="square">
            <a:spAutoFit/>
          </a:bodyPr>
          <a:lstStyle/>
          <a:p>
            <a:r>
              <a:rPr lang="en-US" dirty="0">
                <a:latin typeface="Arial" panose="020B0604020202020204" pitchFamily="34" charset="0"/>
                <a:cs typeface="Arial" panose="020B0604020202020204" pitchFamily="34" charset="0"/>
              </a:rPr>
              <a:t>High biases occurred during the nighttime and in the early morning (19:00-8:00 CST), when wind speed is low</a:t>
            </a:r>
          </a:p>
        </p:txBody>
      </p:sp>
    </p:spTree>
    <p:extLst>
      <p:ext uri="{BB962C8B-B14F-4D97-AF65-F5344CB8AC3E}">
        <p14:creationId xmlns:p14="http://schemas.microsoft.com/office/powerpoint/2010/main" val="3768268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p:cNvSpPr>
            <a:spLocks noGrp="1"/>
          </p:cNvSpPr>
          <p:nvPr>
            <p:ph idx="1"/>
          </p:nvPr>
        </p:nvSpPr>
        <p:spPr/>
        <p:txBody>
          <a:bodyPr/>
          <a:lstStyle/>
          <a:p>
            <a:r>
              <a:rPr lang="en-US" dirty="0" smtClean="0"/>
              <a:t>MDA8 O</a:t>
            </a:r>
            <a:r>
              <a:rPr lang="en-US" baseline="-25000" dirty="0" smtClean="0"/>
              <a:t>3</a:t>
            </a:r>
            <a:endParaRPr lang="en-US" baseline="-25000" dirty="0"/>
          </a:p>
        </p:txBody>
      </p:sp>
      <p:sp>
        <p:nvSpPr>
          <p:cNvPr id="2" name="Title 1"/>
          <p:cNvSpPr>
            <a:spLocks noGrp="1"/>
          </p:cNvSpPr>
          <p:nvPr>
            <p:ph type="title"/>
          </p:nvPr>
        </p:nvSpPr>
        <p:spPr/>
        <p:txBody>
          <a:bodyPr/>
          <a:lstStyle/>
          <a:p>
            <a:r>
              <a:rPr lang="en-US" dirty="0" smtClean="0"/>
              <a:t>CMAQ performance (baseline)</a:t>
            </a:r>
            <a:endParaRPr lang="en-US" dirty="0"/>
          </a:p>
        </p:txBody>
      </p:sp>
      <p:sp>
        <p:nvSpPr>
          <p:cNvPr id="4" name="Slide Number Placeholder 3"/>
          <p:cNvSpPr>
            <a:spLocks noGrp="1"/>
          </p:cNvSpPr>
          <p:nvPr>
            <p:ph type="sldNum" sz="quarter" idx="12"/>
          </p:nvPr>
        </p:nvSpPr>
        <p:spPr/>
        <p:txBody>
          <a:bodyPr/>
          <a:lstStyle/>
          <a:p>
            <a:fld id="{F5C71696-FDC2-4DB8-8B3C-48C49F112D6B}" type="slidenum">
              <a:rPr lang="en-US" smtClean="0"/>
              <a:pPr/>
              <a:t>7</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9781" y="-53518"/>
            <a:ext cx="3020290" cy="2011680"/>
          </a:xfrm>
          <a:prstGeom prst="rect">
            <a:avLst/>
          </a:prstGeom>
        </p:spPr>
      </p:pic>
      <p:grpSp>
        <p:nvGrpSpPr>
          <p:cNvPr id="20" name="Group 19"/>
          <p:cNvGrpSpPr/>
          <p:nvPr/>
        </p:nvGrpSpPr>
        <p:grpSpPr>
          <a:xfrm>
            <a:off x="1146687" y="1958162"/>
            <a:ext cx="9898626" cy="4526280"/>
            <a:chOff x="919529" y="1651809"/>
            <a:chExt cx="9898626" cy="4526280"/>
          </a:xfrm>
        </p:grpSpPr>
        <p:grpSp>
          <p:nvGrpSpPr>
            <p:cNvPr id="16" name="Group 15"/>
            <p:cNvGrpSpPr/>
            <p:nvPr/>
          </p:nvGrpSpPr>
          <p:grpSpPr>
            <a:xfrm>
              <a:off x="919529" y="1651809"/>
              <a:ext cx="9898626" cy="4526280"/>
              <a:chOff x="866778" y="1643019"/>
              <a:chExt cx="9755817" cy="4490246"/>
            </a:xfrm>
          </p:grpSpPr>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778" y="1643019"/>
                <a:ext cx="9755817" cy="2231136"/>
              </a:xfrm>
              <a:prstGeom prst="rect">
                <a:avLst/>
              </a:prstGeom>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r="1250"/>
              <a:stretch/>
            </p:blipFill>
            <p:spPr>
              <a:xfrm>
                <a:off x="866779" y="3874240"/>
                <a:ext cx="9754330" cy="2259025"/>
              </a:xfrm>
              <a:prstGeom prst="rect">
                <a:avLst/>
              </a:prstGeom>
            </p:spPr>
          </p:pic>
        </p:grpSp>
        <p:sp>
          <p:nvSpPr>
            <p:cNvPr id="9" name="文本框 7"/>
            <p:cNvSpPr txBox="1"/>
            <p:nvPr/>
          </p:nvSpPr>
          <p:spPr>
            <a:xfrm>
              <a:off x="9713270" y="1769728"/>
              <a:ext cx="1008174" cy="338554"/>
            </a:xfrm>
            <a:prstGeom prst="rect">
              <a:avLst/>
            </a:prstGeom>
            <a:noFill/>
          </p:spPr>
          <p:txBody>
            <a:bodyPr wrap="square" rtlCol="0">
              <a:spAutoFit/>
            </a:bodyPr>
            <a:lstStyle/>
            <a:p>
              <a:r>
                <a:rPr lang="en-US" altLang="zh-CN" sz="1600" dirty="0" smtClean="0">
                  <a:solidFill>
                    <a:srgbClr val="0070C0"/>
                  </a:solidFill>
                  <a:latin typeface="Arial" panose="020B0604020202020204" pitchFamily="34" charset="0"/>
                  <a:cs typeface="Arial" panose="020B0604020202020204" pitchFamily="34" charset="0"/>
                </a:rPr>
                <a:t>better</a:t>
              </a:r>
              <a:endParaRPr lang="zh-CN" altLang="en-US" sz="1600" dirty="0">
                <a:solidFill>
                  <a:srgbClr val="0070C0"/>
                </a:solidFill>
                <a:latin typeface="Arial" panose="020B0604020202020204" pitchFamily="34" charset="0"/>
                <a:cs typeface="Arial" panose="020B0604020202020204" pitchFamily="34" charset="0"/>
              </a:endParaRPr>
            </a:p>
          </p:txBody>
        </p:sp>
        <p:sp>
          <p:nvSpPr>
            <p:cNvPr id="10" name="文本框 13"/>
            <p:cNvSpPr txBox="1"/>
            <p:nvPr/>
          </p:nvSpPr>
          <p:spPr>
            <a:xfrm>
              <a:off x="9783606" y="3394350"/>
              <a:ext cx="1008174" cy="338554"/>
            </a:xfrm>
            <a:prstGeom prst="rect">
              <a:avLst/>
            </a:prstGeom>
            <a:noFill/>
          </p:spPr>
          <p:txBody>
            <a:bodyPr wrap="square" rtlCol="0">
              <a:spAutoFit/>
            </a:bodyPr>
            <a:lstStyle/>
            <a:p>
              <a:r>
                <a:rPr lang="en-US" altLang="zh-CN" sz="1600" dirty="0" smtClean="0">
                  <a:solidFill>
                    <a:srgbClr val="FF0000"/>
                  </a:solidFill>
                  <a:latin typeface="Arial" panose="020B0604020202020204" pitchFamily="34" charset="0"/>
                  <a:cs typeface="Arial" panose="020B0604020202020204" pitchFamily="34" charset="0"/>
                </a:rPr>
                <a:t>worse</a:t>
              </a:r>
              <a:endParaRPr lang="zh-CN" altLang="en-US" sz="1600" dirty="0">
                <a:solidFill>
                  <a:srgbClr val="FF0000"/>
                </a:solidFill>
                <a:latin typeface="Arial" panose="020B0604020202020204" pitchFamily="34" charset="0"/>
                <a:cs typeface="Arial" panose="020B0604020202020204" pitchFamily="34" charset="0"/>
              </a:endParaRPr>
            </a:p>
          </p:txBody>
        </p:sp>
        <p:sp>
          <p:nvSpPr>
            <p:cNvPr id="17" name="Rectangle 16"/>
            <p:cNvSpPr/>
            <p:nvPr/>
          </p:nvSpPr>
          <p:spPr>
            <a:xfrm>
              <a:off x="9809982" y="2208618"/>
              <a:ext cx="652864" cy="516994"/>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09982" y="2886106"/>
              <a:ext cx="652864" cy="5169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41510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altLang="zh-CN" dirty="0" smtClean="0"/>
              <a:t>O</a:t>
            </a:r>
            <a:r>
              <a:rPr lang="en-US" altLang="zh-CN" baseline="-25000" dirty="0" smtClean="0"/>
              <a:t>3</a:t>
            </a:r>
            <a:endParaRPr lang="en-US" baseline="-25000" dirty="0"/>
          </a:p>
        </p:txBody>
      </p:sp>
      <p:graphicFrame>
        <p:nvGraphicFramePr>
          <p:cNvPr id="15" name="Table 14"/>
          <p:cNvGraphicFramePr>
            <a:graphicFrameLocks noGrp="1"/>
          </p:cNvGraphicFramePr>
          <p:nvPr>
            <p:extLst>
              <p:ext uri="{D42A27DB-BD31-4B8C-83A1-F6EECF244321}">
                <p14:modId xmlns:p14="http://schemas.microsoft.com/office/powerpoint/2010/main" val="2347387019"/>
              </p:ext>
            </p:extLst>
          </p:nvPr>
        </p:nvGraphicFramePr>
        <p:xfrm>
          <a:off x="735782" y="2107451"/>
          <a:ext cx="4627458" cy="3519623"/>
        </p:xfrm>
        <a:graphic>
          <a:graphicData uri="http://schemas.openxmlformats.org/drawingml/2006/table">
            <a:tbl>
              <a:tblPr firstRow="1" bandRow="1">
                <a:tableStyleId>{C083E6E3-FA7D-4D7B-A595-EF9225AFEA82}</a:tableStyleId>
              </a:tblPr>
              <a:tblGrid>
                <a:gridCol w="1078259">
                  <a:extLst>
                    <a:ext uri="{9D8B030D-6E8A-4147-A177-3AD203B41FA5}">
                      <a16:colId xmlns:a16="http://schemas.microsoft.com/office/drawing/2014/main" val="20000"/>
                    </a:ext>
                  </a:extLst>
                </a:gridCol>
                <a:gridCol w="871593">
                  <a:extLst>
                    <a:ext uri="{9D8B030D-6E8A-4147-A177-3AD203B41FA5}">
                      <a16:colId xmlns:a16="http://schemas.microsoft.com/office/drawing/2014/main" val="20001"/>
                    </a:ext>
                  </a:extLst>
                </a:gridCol>
                <a:gridCol w="857282">
                  <a:extLst>
                    <a:ext uri="{9D8B030D-6E8A-4147-A177-3AD203B41FA5}">
                      <a16:colId xmlns:a16="http://schemas.microsoft.com/office/drawing/2014/main" val="20002"/>
                    </a:ext>
                  </a:extLst>
                </a:gridCol>
                <a:gridCol w="910162">
                  <a:extLst>
                    <a:ext uri="{9D8B030D-6E8A-4147-A177-3AD203B41FA5}">
                      <a16:colId xmlns:a16="http://schemas.microsoft.com/office/drawing/2014/main" val="20003"/>
                    </a:ext>
                  </a:extLst>
                </a:gridCol>
                <a:gridCol w="910162">
                  <a:extLst>
                    <a:ext uri="{9D8B030D-6E8A-4147-A177-3AD203B41FA5}">
                      <a16:colId xmlns:a16="http://schemas.microsoft.com/office/drawing/2014/main" val="20004"/>
                    </a:ext>
                  </a:extLst>
                </a:gridCol>
              </a:tblGrid>
              <a:tr h="906725">
                <a:tc gridSpan="2">
                  <a:txBody>
                    <a:bodyPr/>
                    <a:lstStyle/>
                    <a:p>
                      <a:pPr marL="0" marR="0" algn="ctr">
                        <a:lnSpc>
                          <a:spcPct val="107000"/>
                        </a:lnSpc>
                        <a:spcBef>
                          <a:spcPts val="200"/>
                        </a:spcBef>
                        <a:spcAft>
                          <a:spcPts val="200"/>
                        </a:spcAft>
                      </a:pPr>
                      <a:r>
                        <a:rPr lang="en-US" sz="1800" dirty="0">
                          <a:effectLst/>
                          <a:latin typeface="Arial" panose="020B0604020202020204" pitchFamily="34" charset="0"/>
                          <a:cs typeface="Arial" panose="020B0604020202020204" pitchFamily="34" charset="0"/>
                        </a:rPr>
                        <a:t>Group</a:t>
                      </a:r>
                      <a:endParaRPr lang="en-US" sz="18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hMerge="1">
                  <a:txBody>
                    <a:bodyPr/>
                    <a:lstStyle/>
                    <a:p>
                      <a:endParaRPr lang="en-US"/>
                    </a:p>
                  </a:txBody>
                  <a:tcPr/>
                </a:tc>
                <a:tc>
                  <a:txBody>
                    <a:bodyPr/>
                    <a:lstStyle/>
                    <a:p>
                      <a:pPr marL="0" marR="0" algn="ctr">
                        <a:lnSpc>
                          <a:spcPct val="107000"/>
                        </a:lnSpc>
                        <a:spcBef>
                          <a:spcPts val="200"/>
                        </a:spcBef>
                        <a:spcAft>
                          <a:spcPts val="200"/>
                        </a:spcAft>
                      </a:pPr>
                      <a:r>
                        <a:rPr lang="en-US" sz="1800" dirty="0">
                          <a:effectLst/>
                          <a:latin typeface="Arial" panose="020B0604020202020204" pitchFamily="34" charset="0"/>
                          <a:cs typeface="Arial" panose="020B0604020202020204" pitchFamily="34" charset="0"/>
                        </a:rPr>
                        <a:t>&lt;20km</a:t>
                      </a:r>
                      <a:endParaRPr lang="en-US" sz="18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a:effectLst/>
                          <a:latin typeface="Arial" panose="020B0604020202020204" pitchFamily="34" charset="0"/>
                          <a:cs typeface="Arial" panose="020B0604020202020204" pitchFamily="34" charset="0"/>
                        </a:rPr>
                        <a:t>20 – 100km</a:t>
                      </a:r>
                      <a:endParaRPr lang="en-US" sz="18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a:effectLst/>
                          <a:latin typeface="Arial" panose="020B0604020202020204" pitchFamily="34" charset="0"/>
                          <a:cs typeface="Arial" panose="020B0604020202020204" pitchFamily="34" charset="0"/>
                        </a:rPr>
                        <a:t>&gt;100km</a:t>
                      </a:r>
                      <a:endParaRPr lang="en-US" sz="18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435483">
                <a:tc rowSpan="3">
                  <a:txBody>
                    <a:bodyPr/>
                    <a:lstStyle/>
                    <a:p>
                      <a:pPr marL="0" marR="0" algn="ctr">
                        <a:lnSpc>
                          <a:spcPct val="107000"/>
                        </a:lnSpc>
                        <a:spcBef>
                          <a:spcPts val="200"/>
                        </a:spcBef>
                        <a:spcAft>
                          <a:spcPts val="200"/>
                        </a:spcAft>
                      </a:pPr>
                      <a:r>
                        <a:rPr lang="en-US" sz="1800" dirty="0">
                          <a:effectLst/>
                          <a:latin typeface="Arial" panose="020B0604020202020204" pitchFamily="34" charset="0"/>
                          <a:cs typeface="Arial" panose="020B0604020202020204" pitchFamily="34" charset="0"/>
                        </a:rPr>
                        <a:t>MDA8 O</a:t>
                      </a:r>
                      <a:r>
                        <a:rPr lang="en-US" sz="1800" baseline="-25000" dirty="0">
                          <a:effectLst/>
                          <a:latin typeface="Arial" panose="020B0604020202020204" pitchFamily="34" charset="0"/>
                          <a:cs typeface="Arial" panose="020B0604020202020204" pitchFamily="34" charset="0"/>
                        </a:rPr>
                        <a:t>3</a:t>
                      </a:r>
                      <a:endParaRPr lang="en-US" sz="1800" baseline="-25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err="1" smtClean="0">
                          <a:effectLst/>
                          <a:latin typeface="Arial" panose="020B0604020202020204" pitchFamily="34" charset="0"/>
                          <a:cs typeface="Arial" panose="020B0604020202020204" pitchFamily="34" charset="0"/>
                        </a:rPr>
                        <a:t>Obs</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a:effectLst/>
                          <a:latin typeface="Arial" panose="020B0604020202020204" pitchFamily="34" charset="0"/>
                          <a:cs typeface="Arial" panose="020B0604020202020204" pitchFamily="34" charset="0"/>
                        </a:rPr>
                        <a:t>51.2</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a:effectLst/>
                          <a:latin typeface="Arial" panose="020B0604020202020204" pitchFamily="34" charset="0"/>
                          <a:cs typeface="Arial" panose="020B0604020202020204" pitchFamily="34" charset="0"/>
                        </a:rPr>
                        <a:t>50.9</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a:effectLst/>
                          <a:latin typeface="Arial" panose="020B0604020202020204" pitchFamily="34" charset="0"/>
                          <a:cs typeface="Arial" panose="020B0604020202020204" pitchFamily="34" charset="0"/>
                        </a:rPr>
                        <a:t>54.1</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435483">
                <a:tc vMerge="1">
                  <a:txBody>
                    <a:bodyPr/>
                    <a:lstStyle/>
                    <a:p>
                      <a:endParaRPr lang="en-US"/>
                    </a:p>
                  </a:txBody>
                  <a:tcPr/>
                </a:tc>
                <a:tc>
                  <a:txBody>
                    <a:bodyPr/>
                    <a:lstStyle/>
                    <a:p>
                      <a:pPr marL="0" marR="0" algn="ctr">
                        <a:lnSpc>
                          <a:spcPct val="107000"/>
                        </a:lnSpc>
                        <a:spcBef>
                          <a:spcPts val="200"/>
                        </a:spcBef>
                        <a:spcAft>
                          <a:spcPts val="200"/>
                        </a:spcAft>
                      </a:pPr>
                      <a:r>
                        <a:rPr lang="en-US" sz="1800" dirty="0" smtClean="0">
                          <a:effectLst/>
                          <a:latin typeface="Arial" panose="020B0604020202020204" pitchFamily="34" charset="0"/>
                          <a:cs typeface="Arial" panose="020B0604020202020204" pitchFamily="34" charset="0"/>
                        </a:rPr>
                        <a:t>12-km</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a:effectLst/>
                          <a:latin typeface="Arial" panose="020B0604020202020204" pitchFamily="34" charset="0"/>
                          <a:cs typeface="Arial" panose="020B0604020202020204" pitchFamily="34" charset="0"/>
                        </a:rPr>
                        <a:t>60.3</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a:effectLst/>
                          <a:latin typeface="Arial" panose="020B0604020202020204" pitchFamily="34" charset="0"/>
                          <a:cs typeface="Arial" panose="020B0604020202020204" pitchFamily="34" charset="0"/>
                        </a:rPr>
                        <a:t>55.0</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a:effectLst/>
                          <a:latin typeface="Arial" panose="020B0604020202020204" pitchFamily="34" charset="0"/>
                          <a:cs typeface="Arial" panose="020B0604020202020204" pitchFamily="34" charset="0"/>
                        </a:rPr>
                        <a:t>58.6</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435483">
                <a:tc vMerge="1">
                  <a:txBody>
                    <a:bodyPr/>
                    <a:lstStyle/>
                    <a:p>
                      <a:endParaRPr lang="en-US"/>
                    </a:p>
                  </a:txBody>
                  <a:tcPr/>
                </a:tc>
                <a:tc>
                  <a:txBody>
                    <a:bodyPr/>
                    <a:lstStyle/>
                    <a:p>
                      <a:pPr marL="0" marR="0" algn="ctr">
                        <a:lnSpc>
                          <a:spcPct val="107000"/>
                        </a:lnSpc>
                        <a:spcBef>
                          <a:spcPts val="200"/>
                        </a:spcBef>
                        <a:spcAft>
                          <a:spcPts val="200"/>
                        </a:spcAft>
                      </a:pPr>
                      <a:r>
                        <a:rPr lang="en-US" sz="1800" dirty="0" smtClean="0">
                          <a:effectLst/>
                          <a:latin typeface="Arial" panose="020B0604020202020204" pitchFamily="34" charset="0"/>
                          <a:cs typeface="Arial" panose="020B0604020202020204" pitchFamily="34" charset="0"/>
                        </a:rPr>
                        <a:t>4-km </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a:effectLst/>
                          <a:latin typeface="Arial" panose="020B0604020202020204" pitchFamily="34" charset="0"/>
                          <a:cs typeface="Arial" panose="020B0604020202020204" pitchFamily="34" charset="0"/>
                        </a:rPr>
                        <a:t>56.6</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a:effectLst/>
                          <a:latin typeface="Arial" panose="020B0604020202020204" pitchFamily="34" charset="0"/>
                          <a:cs typeface="Arial" panose="020B0604020202020204" pitchFamily="34" charset="0"/>
                        </a:rPr>
                        <a:t>52.5</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a:effectLst/>
                          <a:latin typeface="Arial" panose="020B0604020202020204" pitchFamily="34" charset="0"/>
                          <a:cs typeface="Arial" panose="020B0604020202020204" pitchFamily="34" charset="0"/>
                        </a:rPr>
                        <a:t>56.4</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r h="435483">
                <a:tc rowSpan="3">
                  <a:txBody>
                    <a:bodyPr/>
                    <a:lstStyle/>
                    <a:p>
                      <a:pPr marL="0" marR="0" lvl="0" indent="0" algn="ctr" defTabSz="914400" rtl="0" eaLnBrk="1" fontAlgn="auto" latinLnBrk="0" hangingPunct="1">
                        <a:lnSpc>
                          <a:spcPct val="107000"/>
                        </a:lnSpc>
                        <a:spcBef>
                          <a:spcPts val="200"/>
                        </a:spcBef>
                        <a:spcAft>
                          <a:spcPts val="200"/>
                        </a:spcAft>
                        <a:buClrTx/>
                        <a:buSzTx/>
                        <a:buFontTx/>
                        <a:buNone/>
                        <a:tabLst/>
                        <a:defRPr/>
                      </a:pPr>
                      <a:r>
                        <a:rPr lang="en-US" sz="1800" dirty="0" smtClean="0">
                          <a:effectLst/>
                          <a:latin typeface="Arial" panose="020B0604020202020204" pitchFamily="34" charset="0"/>
                          <a:cs typeface="Arial" panose="020B0604020202020204" pitchFamily="34" charset="0"/>
                        </a:rPr>
                        <a:t>MDA8 O</a:t>
                      </a:r>
                      <a:r>
                        <a:rPr lang="en-US" sz="1800" baseline="-25000" dirty="0" smtClean="0">
                          <a:effectLst/>
                          <a:latin typeface="Arial" panose="020B0604020202020204" pitchFamily="34" charset="0"/>
                          <a:cs typeface="Arial" panose="020B0604020202020204" pitchFamily="34" charset="0"/>
                        </a:rPr>
                        <a:t>3</a:t>
                      </a:r>
                    </a:p>
                    <a:p>
                      <a:pPr marL="0" marR="0" algn="ctr">
                        <a:lnSpc>
                          <a:spcPct val="107000"/>
                        </a:lnSpc>
                        <a:spcBef>
                          <a:spcPts val="200"/>
                        </a:spcBef>
                        <a:spcAft>
                          <a:spcPts val="200"/>
                        </a:spcAft>
                      </a:pPr>
                      <a:r>
                        <a:rPr lang="en-US" sz="1800" dirty="0" smtClean="0">
                          <a:effectLst/>
                          <a:latin typeface="Arial" panose="020B0604020202020204" pitchFamily="34" charset="0"/>
                          <a:cs typeface="Arial" panose="020B0604020202020204" pitchFamily="34" charset="0"/>
                        </a:rPr>
                        <a:t>(&gt;60ppb)</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err="1" smtClean="0">
                          <a:effectLst/>
                          <a:latin typeface="Arial" panose="020B0604020202020204" pitchFamily="34" charset="0"/>
                          <a:cs typeface="Arial" panose="020B0604020202020204" pitchFamily="34" charset="0"/>
                        </a:rPr>
                        <a:t>Obs</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smtClean="0">
                          <a:effectLst/>
                          <a:latin typeface="Arial" panose="020B0604020202020204" pitchFamily="34" charset="0"/>
                          <a:cs typeface="Arial" panose="020B0604020202020204" pitchFamily="34" charset="0"/>
                        </a:rPr>
                        <a:t>69.1</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smtClean="0">
                          <a:effectLst/>
                          <a:latin typeface="Arial" panose="020B0604020202020204" pitchFamily="34" charset="0"/>
                          <a:cs typeface="Arial" panose="020B0604020202020204" pitchFamily="34" charset="0"/>
                        </a:rPr>
                        <a:t>67.8</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smtClean="0">
                          <a:effectLst/>
                          <a:latin typeface="Arial" panose="020B0604020202020204" pitchFamily="34" charset="0"/>
                          <a:cs typeface="Arial" panose="020B0604020202020204" pitchFamily="34" charset="0"/>
                        </a:rPr>
                        <a:t>68.1</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0007"/>
                  </a:ext>
                </a:extLst>
              </a:tr>
              <a:tr h="435483">
                <a:tc vMerge="1">
                  <a:txBody>
                    <a:bodyPr/>
                    <a:lstStyle/>
                    <a:p>
                      <a:pPr marL="0" marR="0" algn="ctr">
                        <a:lnSpc>
                          <a:spcPct val="107000"/>
                        </a:lnSpc>
                        <a:spcBef>
                          <a:spcPts val="200"/>
                        </a:spcBef>
                        <a:spcAft>
                          <a:spcPts val="200"/>
                        </a:spcAft>
                      </a:pP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noFill/>
                      <a:prstDash val="solid"/>
                      <a:round/>
                      <a:headEnd type="none" w="med" len="med"/>
                      <a:tailEnd type="none" w="med" len="med"/>
                    </a:lnL>
                  </a:tcPr>
                </a:tc>
                <a:tc>
                  <a:txBody>
                    <a:bodyPr/>
                    <a:lstStyle/>
                    <a:p>
                      <a:pPr marL="0" marR="0" algn="ctr">
                        <a:lnSpc>
                          <a:spcPct val="107000"/>
                        </a:lnSpc>
                        <a:spcBef>
                          <a:spcPts val="200"/>
                        </a:spcBef>
                        <a:spcAft>
                          <a:spcPts val="200"/>
                        </a:spcAft>
                      </a:pPr>
                      <a:r>
                        <a:rPr lang="en-US" sz="1800" dirty="0" smtClean="0">
                          <a:effectLst/>
                          <a:latin typeface="Arial" panose="020B0604020202020204" pitchFamily="34" charset="0"/>
                          <a:cs typeface="Arial" panose="020B0604020202020204" pitchFamily="34" charset="0"/>
                        </a:rPr>
                        <a:t>12-km</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smtClean="0">
                          <a:effectLst/>
                          <a:latin typeface="Arial" panose="020B0604020202020204" pitchFamily="34" charset="0"/>
                          <a:cs typeface="Arial" panose="020B0604020202020204" pitchFamily="34" charset="0"/>
                        </a:rPr>
                        <a:t>71.4</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smtClean="0">
                          <a:effectLst/>
                          <a:latin typeface="Arial" panose="020B0604020202020204" pitchFamily="34" charset="0"/>
                          <a:cs typeface="Arial" panose="020B0604020202020204" pitchFamily="34" charset="0"/>
                        </a:rPr>
                        <a:t>65.1</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smtClean="0">
                          <a:effectLst/>
                          <a:latin typeface="Arial" panose="020B0604020202020204" pitchFamily="34" charset="0"/>
                          <a:cs typeface="Arial" panose="020B0604020202020204" pitchFamily="34" charset="0"/>
                        </a:rPr>
                        <a:t>68.3</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0008"/>
                  </a:ext>
                </a:extLst>
              </a:tr>
              <a:tr h="435483">
                <a:tc vMerge="1">
                  <a:txBody>
                    <a:bodyPr/>
                    <a:lstStyle/>
                    <a:p>
                      <a:pPr marL="0" marR="0" algn="ctr">
                        <a:lnSpc>
                          <a:spcPct val="107000"/>
                        </a:lnSpc>
                        <a:spcBef>
                          <a:spcPts val="200"/>
                        </a:spcBef>
                        <a:spcAft>
                          <a:spcPts val="200"/>
                        </a:spcAft>
                      </a:pP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noFill/>
                      <a:prstDash val="solid"/>
                      <a:round/>
                      <a:headEnd type="none" w="med" len="med"/>
                      <a:tailEnd type="none" w="med" len="med"/>
                    </a:lnL>
                  </a:tcPr>
                </a:tc>
                <a:tc>
                  <a:txBody>
                    <a:bodyPr/>
                    <a:lstStyle/>
                    <a:p>
                      <a:pPr marL="0" marR="0" algn="ctr">
                        <a:lnSpc>
                          <a:spcPct val="107000"/>
                        </a:lnSpc>
                        <a:spcBef>
                          <a:spcPts val="200"/>
                        </a:spcBef>
                        <a:spcAft>
                          <a:spcPts val="200"/>
                        </a:spcAft>
                      </a:pPr>
                      <a:r>
                        <a:rPr lang="en-US" sz="1800" dirty="0" smtClean="0">
                          <a:effectLst/>
                          <a:latin typeface="Arial" panose="020B0604020202020204" pitchFamily="34" charset="0"/>
                          <a:cs typeface="Arial" panose="020B0604020202020204" pitchFamily="34" charset="0"/>
                        </a:rPr>
                        <a:t>4-km</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smtClean="0">
                          <a:effectLst/>
                          <a:latin typeface="Arial" panose="020B0604020202020204" pitchFamily="34" charset="0"/>
                          <a:cs typeface="Arial" panose="020B0604020202020204" pitchFamily="34" charset="0"/>
                        </a:rPr>
                        <a:t>67.4</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smtClean="0">
                          <a:effectLst/>
                          <a:latin typeface="Arial" panose="020B0604020202020204" pitchFamily="34" charset="0"/>
                          <a:cs typeface="Arial" panose="020B0604020202020204" pitchFamily="34" charset="0"/>
                        </a:rPr>
                        <a:t>61.5</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smtClean="0">
                          <a:effectLst/>
                          <a:latin typeface="Arial" panose="020B0604020202020204" pitchFamily="34" charset="0"/>
                          <a:cs typeface="Arial" panose="020B0604020202020204" pitchFamily="34" charset="0"/>
                        </a:rPr>
                        <a:t>64.7</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0009"/>
                  </a:ext>
                </a:extLst>
              </a:tr>
            </a:tbl>
          </a:graphicData>
        </a:graphic>
      </p:graphicFrame>
      <p:sp>
        <p:nvSpPr>
          <p:cNvPr id="16" name="TextBox 15"/>
          <p:cNvSpPr txBox="1"/>
          <p:nvPr/>
        </p:nvSpPr>
        <p:spPr>
          <a:xfrm>
            <a:off x="8043080" y="5934166"/>
            <a:ext cx="4148920" cy="338554"/>
          </a:xfrm>
          <a:prstGeom prst="rect">
            <a:avLst/>
          </a:prstGeom>
          <a:noFill/>
        </p:spPr>
        <p:txBody>
          <a:bodyPr wrap="square" rtlCol="0">
            <a:spAutoFit/>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Number of sites given in parentheses</a:t>
            </a:r>
          </a:p>
        </p:txBody>
      </p:sp>
      <p:sp>
        <p:nvSpPr>
          <p:cNvPr id="18" name="TextBox 7"/>
          <p:cNvSpPr txBox="1"/>
          <p:nvPr/>
        </p:nvSpPr>
        <p:spPr>
          <a:xfrm>
            <a:off x="1778817" y="1640365"/>
            <a:ext cx="2779236" cy="400110"/>
          </a:xfrm>
          <a:prstGeom prst="rect">
            <a:avLst/>
          </a:prstGeom>
          <a:noFill/>
        </p:spPr>
        <p:txBody>
          <a:bodyPr wrap="square" rtlCol="0">
            <a:spAutoFit/>
          </a:bodyPr>
          <a:lstStyle/>
          <a:p>
            <a:r>
              <a:rPr lang="en-US" sz="2000" b="1" dirty="0" smtClean="0">
                <a:solidFill>
                  <a:srgbClr val="FFFF00"/>
                </a:solidFill>
                <a:latin typeface="Arial" panose="020B0604020202020204" pitchFamily="34" charset="0"/>
                <a:cs typeface="Arial" panose="020B0604020202020204" pitchFamily="34" charset="0"/>
              </a:rPr>
              <a:t>July Monthly Means</a:t>
            </a:r>
            <a:endParaRPr lang="en-US" sz="2000" b="1" dirty="0">
              <a:solidFill>
                <a:srgbClr val="FFFF00"/>
              </a:solidFill>
              <a:latin typeface="Arial" panose="020B0604020202020204" pitchFamily="34" charset="0"/>
              <a:cs typeface="Arial" panose="020B0604020202020204" pitchFamily="34" charset="0"/>
            </a:endParaRPr>
          </a:p>
        </p:txBody>
      </p:sp>
      <p:sp>
        <p:nvSpPr>
          <p:cNvPr id="3" name="标题 2"/>
          <p:cNvSpPr>
            <a:spLocks noGrp="1"/>
          </p:cNvSpPr>
          <p:nvPr>
            <p:ph type="title"/>
          </p:nvPr>
        </p:nvSpPr>
        <p:spPr/>
        <p:txBody>
          <a:bodyPr/>
          <a:lstStyle/>
          <a:p>
            <a:r>
              <a:rPr lang="en-US" altLang="zh-CN" dirty="0" smtClean="0"/>
              <a:t>CMAQ performance (baseline)</a:t>
            </a:r>
            <a:endParaRPr lang="zh-CN" altLang="en-US" dirty="0"/>
          </a:p>
        </p:txBody>
      </p:sp>
      <p:sp>
        <p:nvSpPr>
          <p:cNvPr id="5" name="灯片编号占位符 4"/>
          <p:cNvSpPr>
            <a:spLocks noGrp="1"/>
          </p:cNvSpPr>
          <p:nvPr>
            <p:ph type="sldNum" sz="quarter" idx="12"/>
          </p:nvPr>
        </p:nvSpPr>
        <p:spPr/>
        <p:txBody>
          <a:bodyPr/>
          <a:lstStyle/>
          <a:p>
            <a:fld id="{F5C71696-FDC2-4DB8-8B3C-48C49F112D6B}" type="slidenum">
              <a:rPr lang="en-US" smtClean="0"/>
              <a:t>8</a:t>
            </a:fld>
            <a:endParaRPr lang="en-US" dirty="0"/>
          </a:p>
        </p:txBody>
      </p:sp>
      <p:grpSp>
        <p:nvGrpSpPr>
          <p:cNvPr id="7" name="Group 6"/>
          <p:cNvGrpSpPr/>
          <p:nvPr/>
        </p:nvGrpSpPr>
        <p:grpSpPr>
          <a:xfrm>
            <a:off x="5581443" y="1686535"/>
            <a:ext cx="6058314" cy="3988749"/>
            <a:chOff x="940300" y="1287875"/>
            <a:chExt cx="6058314" cy="3988749"/>
          </a:xfrm>
        </p:grpSpPr>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17225"/>
            <a:stretch/>
          </p:blipFill>
          <p:spPr>
            <a:xfrm>
              <a:off x="940300" y="3612758"/>
              <a:ext cx="6026477" cy="1663866"/>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0300" y="1287875"/>
              <a:ext cx="6018600" cy="2340000"/>
            </a:xfrm>
            <a:prstGeom prst="rect">
              <a:avLst/>
            </a:prstGeom>
          </p:spPr>
        </p:pic>
        <p:sp>
          <p:nvSpPr>
            <p:cNvPr id="12" name="TextBox 11"/>
            <p:cNvSpPr txBox="1"/>
            <p:nvPr/>
          </p:nvSpPr>
          <p:spPr>
            <a:xfrm>
              <a:off x="3449587" y="2936625"/>
              <a:ext cx="546861" cy="304699"/>
            </a:xfrm>
            <a:prstGeom prst="rect">
              <a:avLst/>
            </a:prstGeom>
            <a:noFill/>
          </p:spPr>
          <p:txBody>
            <a:bodyPr wrap="square" rtlCol="0">
              <a:spAutoFit/>
            </a:bodyPr>
            <a:lstStyle/>
            <a:p>
              <a:r>
                <a:rPr lang="en-US" sz="1600" dirty="0">
                  <a:solidFill>
                    <a:prstClr val="black"/>
                  </a:solidFill>
                  <a:latin typeface="Arial" panose="020B0604020202020204" pitchFamily="34" charset="0"/>
                  <a:cs typeface="Arial" panose="020B0604020202020204" pitchFamily="34" charset="0"/>
                </a:rPr>
                <a:t>(65)</a:t>
              </a:r>
            </a:p>
          </p:txBody>
        </p:sp>
        <p:sp>
          <p:nvSpPr>
            <p:cNvPr id="13" name="TextBox 12"/>
            <p:cNvSpPr txBox="1"/>
            <p:nvPr/>
          </p:nvSpPr>
          <p:spPr>
            <a:xfrm>
              <a:off x="4913533" y="2936625"/>
              <a:ext cx="546861" cy="304699"/>
            </a:xfrm>
            <a:prstGeom prst="rect">
              <a:avLst/>
            </a:prstGeom>
            <a:noFill/>
          </p:spPr>
          <p:txBody>
            <a:bodyPr wrap="square" rtlCol="0">
              <a:spAutoFit/>
            </a:bodyPr>
            <a:lstStyle/>
            <a:p>
              <a:r>
                <a:rPr lang="en-US" sz="1600" dirty="0">
                  <a:solidFill>
                    <a:prstClr val="black"/>
                  </a:solidFill>
                  <a:latin typeface="Arial" panose="020B0604020202020204" pitchFamily="34" charset="0"/>
                  <a:cs typeface="Arial" panose="020B0604020202020204" pitchFamily="34" charset="0"/>
                </a:rPr>
                <a:t>(52)</a:t>
              </a:r>
            </a:p>
          </p:txBody>
        </p:sp>
        <p:sp>
          <p:nvSpPr>
            <p:cNvPr id="14" name="TextBox 13"/>
            <p:cNvSpPr txBox="1"/>
            <p:nvPr/>
          </p:nvSpPr>
          <p:spPr>
            <a:xfrm>
              <a:off x="6229734" y="2936624"/>
              <a:ext cx="668116" cy="304699"/>
            </a:xfrm>
            <a:prstGeom prst="rect">
              <a:avLst/>
            </a:prstGeom>
            <a:noFill/>
          </p:spPr>
          <p:txBody>
            <a:bodyPr wrap="square" rtlCol="0">
              <a:spAutoFit/>
            </a:bodyPr>
            <a:lstStyle/>
            <a:p>
              <a:r>
                <a:rPr lang="en-US" sz="1600" dirty="0">
                  <a:solidFill>
                    <a:prstClr val="black"/>
                  </a:solidFill>
                  <a:latin typeface="Arial" panose="020B0604020202020204" pitchFamily="34" charset="0"/>
                  <a:cs typeface="Arial" panose="020B0604020202020204" pitchFamily="34" charset="0"/>
                </a:rPr>
                <a:t>(175)</a:t>
              </a:r>
            </a:p>
          </p:txBody>
        </p:sp>
        <p:cxnSp>
          <p:nvCxnSpPr>
            <p:cNvPr id="6" name="直接连接符 5"/>
            <p:cNvCxnSpPr/>
            <p:nvPr/>
          </p:nvCxnSpPr>
          <p:spPr>
            <a:xfrm>
              <a:off x="1310200" y="4571997"/>
              <a:ext cx="5688414" cy="0"/>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grpSp>
    </p:spTree>
    <p:extLst>
      <p:ext uri="{BB962C8B-B14F-4D97-AF65-F5344CB8AC3E}">
        <p14:creationId xmlns:p14="http://schemas.microsoft.com/office/powerpoint/2010/main" val="1813455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CMAQ performance (baseline)</a:t>
            </a:r>
            <a:endParaRPr lang="en-US" dirty="0"/>
          </a:p>
        </p:txBody>
      </p:sp>
      <p:sp>
        <p:nvSpPr>
          <p:cNvPr id="3" name="Content Placeholder 2"/>
          <p:cNvSpPr>
            <a:spLocks noGrp="1"/>
          </p:cNvSpPr>
          <p:nvPr>
            <p:ph idx="1"/>
          </p:nvPr>
        </p:nvSpPr>
        <p:spPr/>
        <p:txBody>
          <a:bodyPr/>
          <a:lstStyle/>
          <a:p>
            <a:r>
              <a:rPr lang="en-US" dirty="0" smtClean="0"/>
              <a:t>NO</a:t>
            </a:r>
            <a:r>
              <a:rPr lang="en-US" baseline="-25000" dirty="0" smtClean="0"/>
              <a:t>x</a:t>
            </a:r>
            <a:endParaRPr lang="en-US" baseline="-25000" dirty="0"/>
          </a:p>
        </p:txBody>
      </p:sp>
      <p:sp>
        <p:nvSpPr>
          <p:cNvPr id="4" name="Slide Number Placeholder 3"/>
          <p:cNvSpPr>
            <a:spLocks noGrp="1"/>
          </p:cNvSpPr>
          <p:nvPr>
            <p:ph type="sldNum" sz="quarter" idx="12"/>
          </p:nvPr>
        </p:nvSpPr>
        <p:spPr/>
        <p:txBody>
          <a:bodyPr/>
          <a:lstStyle/>
          <a:p>
            <a:fld id="{F5C71696-FDC2-4DB8-8B3C-48C49F112D6B}" type="slidenum">
              <a:rPr lang="en-US" smtClean="0"/>
              <a:pPr/>
              <a:t>9</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01" y="2022234"/>
            <a:ext cx="4723292" cy="173071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01798814"/>
              </p:ext>
            </p:extLst>
          </p:nvPr>
        </p:nvGraphicFramePr>
        <p:xfrm>
          <a:off x="942101" y="4021932"/>
          <a:ext cx="4733692" cy="1887668"/>
        </p:xfrm>
        <a:graphic>
          <a:graphicData uri="http://schemas.openxmlformats.org/drawingml/2006/table">
            <a:tbl>
              <a:tblPr firstRow="1" bandRow="1">
                <a:tableStyleId>{C083E6E3-FA7D-4D7B-A595-EF9225AFEA82}</a:tableStyleId>
              </a:tblPr>
              <a:tblGrid>
                <a:gridCol w="746976">
                  <a:extLst>
                    <a:ext uri="{9D8B030D-6E8A-4147-A177-3AD203B41FA5}">
                      <a16:colId xmlns:a16="http://schemas.microsoft.com/office/drawing/2014/main" val="20000"/>
                    </a:ext>
                  </a:extLst>
                </a:gridCol>
                <a:gridCol w="876778">
                  <a:extLst>
                    <a:ext uri="{9D8B030D-6E8A-4147-A177-3AD203B41FA5}">
                      <a16:colId xmlns:a16="http://schemas.microsoft.com/office/drawing/2014/main" val="20001"/>
                    </a:ext>
                  </a:extLst>
                </a:gridCol>
                <a:gridCol w="1043064">
                  <a:extLst>
                    <a:ext uri="{9D8B030D-6E8A-4147-A177-3AD203B41FA5}">
                      <a16:colId xmlns:a16="http://schemas.microsoft.com/office/drawing/2014/main" val="20002"/>
                    </a:ext>
                  </a:extLst>
                </a:gridCol>
                <a:gridCol w="1043064">
                  <a:extLst>
                    <a:ext uri="{9D8B030D-6E8A-4147-A177-3AD203B41FA5}">
                      <a16:colId xmlns:a16="http://schemas.microsoft.com/office/drawing/2014/main" val="20003"/>
                    </a:ext>
                  </a:extLst>
                </a:gridCol>
                <a:gridCol w="1023810">
                  <a:extLst>
                    <a:ext uri="{9D8B030D-6E8A-4147-A177-3AD203B41FA5}">
                      <a16:colId xmlns:a16="http://schemas.microsoft.com/office/drawing/2014/main" val="20004"/>
                    </a:ext>
                  </a:extLst>
                </a:gridCol>
              </a:tblGrid>
              <a:tr h="656339">
                <a:tc gridSpan="2">
                  <a:txBody>
                    <a:bodyPr/>
                    <a:lstStyle/>
                    <a:p>
                      <a:pPr marL="0" marR="0" algn="ctr">
                        <a:lnSpc>
                          <a:spcPct val="107000"/>
                        </a:lnSpc>
                        <a:spcBef>
                          <a:spcPts val="200"/>
                        </a:spcBef>
                        <a:spcAft>
                          <a:spcPts val="200"/>
                        </a:spcAft>
                      </a:pPr>
                      <a:r>
                        <a:rPr lang="en-US" sz="1800" dirty="0">
                          <a:effectLst/>
                          <a:latin typeface="Arial" panose="020B0604020202020204" pitchFamily="34" charset="0"/>
                          <a:cs typeface="Arial" panose="020B0604020202020204" pitchFamily="34" charset="0"/>
                        </a:rPr>
                        <a:t>Group</a:t>
                      </a:r>
                      <a:endParaRPr lang="en-US" sz="18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hMerge="1">
                  <a:txBody>
                    <a:bodyPr/>
                    <a:lstStyle/>
                    <a:p>
                      <a:endParaRPr lang="en-US"/>
                    </a:p>
                  </a:txBody>
                  <a:tcPr/>
                </a:tc>
                <a:tc>
                  <a:txBody>
                    <a:bodyPr/>
                    <a:lstStyle/>
                    <a:p>
                      <a:pPr marL="0" marR="0" algn="ctr">
                        <a:lnSpc>
                          <a:spcPct val="107000"/>
                        </a:lnSpc>
                        <a:spcBef>
                          <a:spcPts val="200"/>
                        </a:spcBef>
                        <a:spcAft>
                          <a:spcPts val="200"/>
                        </a:spcAft>
                      </a:pPr>
                      <a:r>
                        <a:rPr lang="en-US" sz="1800" dirty="0">
                          <a:effectLst/>
                          <a:latin typeface="Arial" panose="020B0604020202020204" pitchFamily="34" charset="0"/>
                          <a:cs typeface="Arial" panose="020B0604020202020204" pitchFamily="34" charset="0"/>
                        </a:rPr>
                        <a:t>&lt;20km</a:t>
                      </a:r>
                      <a:endParaRPr lang="en-US" sz="18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a:effectLst/>
                          <a:latin typeface="Arial" panose="020B0604020202020204" pitchFamily="34" charset="0"/>
                          <a:cs typeface="Arial" panose="020B0604020202020204" pitchFamily="34" charset="0"/>
                        </a:rPr>
                        <a:t>20 – 100km</a:t>
                      </a:r>
                      <a:endParaRPr lang="en-US" sz="18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a:effectLst/>
                          <a:latin typeface="Arial" panose="020B0604020202020204" pitchFamily="34" charset="0"/>
                          <a:cs typeface="Arial" panose="020B0604020202020204" pitchFamily="34" charset="0"/>
                        </a:rPr>
                        <a:t>&gt;100km</a:t>
                      </a:r>
                      <a:endParaRPr lang="en-US" sz="18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410443">
                <a:tc rowSpan="3">
                  <a:txBody>
                    <a:bodyPr/>
                    <a:lstStyle/>
                    <a:p>
                      <a:pPr marL="0" marR="0" algn="ctr">
                        <a:lnSpc>
                          <a:spcPct val="107000"/>
                        </a:lnSpc>
                        <a:spcBef>
                          <a:spcPts val="200"/>
                        </a:spcBef>
                        <a:spcAft>
                          <a:spcPts val="200"/>
                        </a:spcAft>
                      </a:pPr>
                      <a:r>
                        <a:rPr lang="en-US" sz="1800" dirty="0" smtClean="0">
                          <a:effectLst/>
                          <a:latin typeface="Arial" panose="020B0604020202020204" pitchFamily="34" charset="0"/>
                          <a:cs typeface="Arial" panose="020B0604020202020204" pitchFamily="34" charset="0"/>
                        </a:rPr>
                        <a:t>NO</a:t>
                      </a:r>
                      <a:r>
                        <a:rPr lang="en-US" sz="1800" baseline="-25000" dirty="0" smtClean="0">
                          <a:effectLst/>
                          <a:latin typeface="Arial" panose="020B0604020202020204" pitchFamily="34" charset="0"/>
                          <a:cs typeface="Arial" panose="020B0604020202020204" pitchFamily="34" charset="0"/>
                        </a:rPr>
                        <a:t>x</a:t>
                      </a:r>
                      <a:endParaRPr lang="en-US" sz="1800" baseline="-25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err="1" smtClean="0">
                          <a:effectLst/>
                          <a:latin typeface="Arial" panose="020B0604020202020204" pitchFamily="34" charset="0"/>
                          <a:cs typeface="Arial" panose="020B0604020202020204" pitchFamily="34" charset="0"/>
                        </a:rPr>
                        <a:t>Obs</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kern="1200" dirty="0">
                          <a:effectLst/>
                          <a:latin typeface="Arial" panose="020B0604020202020204" pitchFamily="34" charset="0"/>
                          <a:cs typeface="Arial" panose="020B0604020202020204" pitchFamily="34" charset="0"/>
                        </a:rPr>
                        <a:t>15.3</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kern="1200" dirty="0">
                          <a:effectLst/>
                          <a:latin typeface="Arial" panose="020B0604020202020204" pitchFamily="34" charset="0"/>
                          <a:cs typeface="Arial" panose="020B0604020202020204" pitchFamily="34" charset="0"/>
                        </a:rPr>
                        <a:t>4.4</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kern="1200" dirty="0">
                          <a:effectLst/>
                          <a:latin typeface="Arial" panose="020B0604020202020204" pitchFamily="34" charset="0"/>
                          <a:cs typeface="Arial" panose="020B0604020202020204" pitchFamily="34" charset="0"/>
                        </a:rPr>
                        <a:t>9.0</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r h="410443">
                <a:tc vMerge="1">
                  <a:txBody>
                    <a:bodyPr/>
                    <a:lstStyle/>
                    <a:p>
                      <a:pPr marL="0" marR="0" algn="ctr">
                        <a:lnSpc>
                          <a:spcPct val="107000"/>
                        </a:lnSpc>
                        <a:spcBef>
                          <a:spcPts val="200"/>
                        </a:spcBef>
                        <a:spcAft>
                          <a:spcPts val="200"/>
                        </a:spcAft>
                      </a:pP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smtClean="0">
                          <a:effectLst/>
                          <a:latin typeface="Arial" panose="020B0604020202020204" pitchFamily="34" charset="0"/>
                          <a:cs typeface="Arial" panose="020B0604020202020204" pitchFamily="34" charset="0"/>
                        </a:rPr>
                        <a:t>12-km</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kern="1200" dirty="0">
                          <a:effectLst/>
                          <a:latin typeface="Arial" panose="020B0604020202020204" pitchFamily="34" charset="0"/>
                          <a:cs typeface="Arial" panose="020B0604020202020204" pitchFamily="34" charset="0"/>
                        </a:rPr>
                        <a:t>20.0</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kern="1200" dirty="0">
                          <a:effectLst/>
                          <a:latin typeface="Arial" panose="020B0604020202020204" pitchFamily="34" charset="0"/>
                          <a:cs typeface="Arial" panose="020B0604020202020204" pitchFamily="34" charset="0"/>
                        </a:rPr>
                        <a:t>3.1</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kern="1200" dirty="0">
                          <a:effectLst/>
                          <a:latin typeface="Arial" panose="020B0604020202020204" pitchFamily="34" charset="0"/>
                          <a:cs typeface="Arial" panose="020B0604020202020204" pitchFamily="34" charset="0"/>
                        </a:rPr>
                        <a:t>9.3</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0005"/>
                  </a:ext>
                </a:extLst>
              </a:tr>
              <a:tr h="410443">
                <a:tc vMerge="1">
                  <a:txBody>
                    <a:bodyPr/>
                    <a:lstStyle/>
                    <a:p>
                      <a:pPr marL="0" marR="0" algn="ctr">
                        <a:lnSpc>
                          <a:spcPct val="107000"/>
                        </a:lnSpc>
                        <a:spcBef>
                          <a:spcPts val="200"/>
                        </a:spcBef>
                        <a:spcAft>
                          <a:spcPts val="200"/>
                        </a:spcAft>
                      </a:pP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dirty="0" smtClean="0">
                          <a:effectLst/>
                          <a:latin typeface="Arial" panose="020B0604020202020204" pitchFamily="34" charset="0"/>
                          <a:cs typeface="Arial" panose="020B0604020202020204" pitchFamily="34" charset="0"/>
                        </a:rPr>
                        <a:t>4-km </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kern="1200" dirty="0">
                          <a:effectLst/>
                          <a:latin typeface="Arial" panose="020B0604020202020204" pitchFamily="34" charset="0"/>
                          <a:cs typeface="Arial" panose="020B0604020202020204" pitchFamily="34" charset="0"/>
                        </a:rPr>
                        <a:t>17.5</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kern="1200" dirty="0">
                          <a:effectLst/>
                          <a:latin typeface="Arial" panose="020B0604020202020204" pitchFamily="34" charset="0"/>
                          <a:cs typeface="Arial" panose="020B0604020202020204" pitchFamily="34" charset="0"/>
                        </a:rPr>
                        <a:t>4.5</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200"/>
                        </a:spcBef>
                        <a:spcAft>
                          <a:spcPts val="200"/>
                        </a:spcAft>
                      </a:pPr>
                      <a:r>
                        <a:rPr lang="en-US" sz="1800" kern="1200" dirty="0">
                          <a:effectLst/>
                          <a:latin typeface="Arial" panose="020B0604020202020204" pitchFamily="34" charset="0"/>
                          <a:cs typeface="Arial" panose="020B0604020202020204" pitchFamily="34" charset="0"/>
                        </a:rPr>
                        <a:t>10.7</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0006"/>
                  </a:ext>
                </a:extLst>
              </a:tr>
            </a:tbl>
          </a:graphicData>
        </a:graphic>
      </p:graphicFrame>
      <p:grpSp>
        <p:nvGrpSpPr>
          <p:cNvPr id="17" name="Group 16"/>
          <p:cNvGrpSpPr/>
          <p:nvPr/>
        </p:nvGrpSpPr>
        <p:grpSpPr>
          <a:xfrm>
            <a:off x="5853746" y="2022234"/>
            <a:ext cx="6057314" cy="3887366"/>
            <a:chOff x="5835274" y="1374234"/>
            <a:chExt cx="6057314" cy="3887366"/>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5274" y="3251486"/>
              <a:ext cx="6026477" cy="201011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5905" y="1374234"/>
              <a:ext cx="6018600" cy="2340000"/>
            </a:xfrm>
            <a:prstGeom prst="rect">
              <a:avLst/>
            </a:prstGeom>
          </p:spPr>
        </p:pic>
        <p:sp>
          <p:nvSpPr>
            <p:cNvPr id="11" name="TextBox 10"/>
            <p:cNvSpPr txBox="1"/>
            <p:nvPr/>
          </p:nvSpPr>
          <p:spPr>
            <a:xfrm>
              <a:off x="8395718" y="2102780"/>
              <a:ext cx="546861" cy="304699"/>
            </a:xfrm>
            <a:prstGeom prst="rect">
              <a:avLst/>
            </a:prstGeom>
            <a:noFill/>
          </p:spPr>
          <p:txBody>
            <a:bodyPr wrap="square" rtlCol="0">
              <a:spAutoFit/>
            </a:bodyPr>
            <a:lstStyle/>
            <a:p>
              <a:r>
                <a:rPr lang="en-US" sz="1600" dirty="0">
                  <a:solidFill>
                    <a:prstClr val="black"/>
                  </a:solidFill>
                  <a:latin typeface="Arial" panose="020B0604020202020204" pitchFamily="34" charset="0"/>
                  <a:cs typeface="Arial" panose="020B0604020202020204" pitchFamily="34" charset="0"/>
                </a:rPr>
                <a:t>(14)</a:t>
              </a:r>
            </a:p>
          </p:txBody>
        </p:sp>
        <p:sp>
          <p:nvSpPr>
            <p:cNvPr id="12" name="TextBox 11"/>
            <p:cNvSpPr txBox="1"/>
            <p:nvPr/>
          </p:nvSpPr>
          <p:spPr>
            <a:xfrm>
              <a:off x="9880257" y="2102781"/>
              <a:ext cx="546861" cy="304699"/>
            </a:xfrm>
            <a:prstGeom prst="rect">
              <a:avLst/>
            </a:prstGeom>
            <a:noFill/>
          </p:spPr>
          <p:txBody>
            <a:bodyPr wrap="square" rtlCol="0">
              <a:spAutoFit/>
            </a:bodyPr>
            <a:lstStyle/>
            <a:p>
              <a:r>
                <a:rPr lang="en-US" sz="1600" dirty="0">
                  <a:solidFill>
                    <a:prstClr val="black"/>
                  </a:solidFill>
                  <a:latin typeface="Arial" panose="020B0604020202020204" pitchFamily="34" charset="0"/>
                  <a:cs typeface="Arial" panose="020B0604020202020204" pitchFamily="34" charset="0"/>
                </a:rPr>
                <a:t>(2)</a:t>
              </a:r>
            </a:p>
          </p:txBody>
        </p:sp>
        <p:sp>
          <p:nvSpPr>
            <p:cNvPr id="13" name="TextBox 12"/>
            <p:cNvSpPr txBox="1"/>
            <p:nvPr/>
          </p:nvSpPr>
          <p:spPr>
            <a:xfrm>
              <a:off x="11224472" y="2102779"/>
              <a:ext cx="668116" cy="304699"/>
            </a:xfrm>
            <a:prstGeom prst="rect">
              <a:avLst/>
            </a:prstGeom>
            <a:noFill/>
          </p:spPr>
          <p:txBody>
            <a:bodyPr wrap="square" rtlCol="0">
              <a:spAutoFit/>
            </a:bodyPr>
            <a:lstStyle/>
            <a:p>
              <a:r>
                <a:rPr lang="en-US" sz="1600" dirty="0">
                  <a:solidFill>
                    <a:prstClr val="black"/>
                  </a:solidFill>
                  <a:latin typeface="Arial" panose="020B0604020202020204" pitchFamily="34" charset="0"/>
                  <a:cs typeface="Arial" panose="020B0604020202020204" pitchFamily="34" charset="0"/>
                </a:rPr>
                <a:t>(33)</a:t>
              </a:r>
            </a:p>
          </p:txBody>
        </p:sp>
        <p:cxnSp>
          <p:nvCxnSpPr>
            <p:cNvPr id="14" name="直接连接符 14"/>
            <p:cNvCxnSpPr/>
            <p:nvPr/>
          </p:nvCxnSpPr>
          <p:spPr>
            <a:xfrm>
              <a:off x="6203205" y="4530183"/>
              <a:ext cx="5658546" cy="0"/>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grpSp>
      <p:sp>
        <p:nvSpPr>
          <p:cNvPr id="19" name="TextBox 18"/>
          <p:cNvSpPr txBox="1"/>
          <p:nvPr/>
        </p:nvSpPr>
        <p:spPr>
          <a:xfrm>
            <a:off x="8043080" y="5934166"/>
            <a:ext cx="4148920" cy="338554"/>
          </a:xfrm>
          <a:prstGeom prst="rect">
            <a:avLst/>
          </a:prstGeom>
          <a:noFill/>
        </p:spPr>
        <p:txBody>
          <a:bodyPr wrap="square" rtlCol="0">
            <a:spAutoFit/>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Number of sites given in parentheses</a:t>
            </a:r>
          </a:p>
        </p:txBody>
      </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0718" y="-1729"/>
            <a:ext cx="3017520" cy="2011680"/>
          </a:xfrm>
          <a:prstGeom prst="rect">
            <a:avLst/>
          </a:prstGeom>
        </p:spPr>
      </p:pic>
    </p:spTree>
    <p:extLst>
      <p:ext uri="{BB962C8B-B14F-4D97-AF65-F5344CB8AC3E}">
        <p14:creationId xmlns:p14="http://schemas.microsoft.com/office/powerpoint/2010/main" val="34386944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2008 environtemplate_twncent (2)">
  <a:themeElements>
    <a:clrScheme name="2008 environtemplate_twncent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008 environtemplate_twncent (2)">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008 environtemplate_twncent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008 environtemplate_twncent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008 environtemplate_twncent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008 environtemplate_twncent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008 environtemplate_twncent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008 environtemplate_twncent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008 environtemplate_twncent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13627</TotalTime>
  <Words>2290</Words>
  <Application>Microsoft Office PowerPoint</Application>
  <PresentationFormat>宽屏</PresentationFormat>
  <Paragraphs>390</Paragraphs>
  <Slides>16</Slides>
  <Notes>13</Notes>
  <HiddenSlides>0</HiddenSlides>
  <MMClips>0</MMClips>
  <ScaleCrop>false</ScaleCrop>
  <HeadingPairs>
    <vt:vector size="8" baseType="variant">
      <vt:variant>
        <vt:lpstr>已用的字体</vt:lpstr>
      </vt:variant>
      <vt:variant>
        <vt:i4>6</vt:i4>
      </vt:variant>
      <vt:variant>
        <vt:lpstr>主题</vt:lpstr>
      </vt:variant>
      <vt:variant>
        <vt:i4>2</vt:i4>
      </vt:variant>
      <vt:variant>
        <vt:lpstr>嵌入 OLE 服务器</vt:lpstr>
      </vt:variant>
      <vt:variant>
        <vt:i4>1</vt:i4>
      </vt:variant>
      <vt:variant>
        <vt:lpstr>幻灯片标题</vt:lpstr>
      </vt:variant>
      <vt:variant>
        <vt:i4>16</vt:i4>
      </vt:variant>
    </vt:vector>
  </HeadingPairs>
  <TitlesOfParts>
    <vt:vector size="25" baseType="lpstr">
      <vt:lpstr>宋体</vt:lpstr>
      <vt:lpstr>宋体</vt:lpstr>
      <vt:lpstr>Arial</vt:lpstr>
      <vt:lpstr>Calibri</vt:lpstr>
      <vt:lpstr>Tw Cen MT</vt:lpstr>
      <vt:lpstr>Wingdings</vt:lpstr>
      <vt:lpstr>Office Theme</vt:lpstr>
      <vt:lpstr>1_2008 environtemplate_twncent (2)</vt:lpstr>
      <vt:lpstr>Picture</vt:lpstr>
      <vt:lpstr>What factors contribute to O3 overestimation by the CMAQ Model in the Great Lakes Region?  </vt:lpstr>
      <vt:lpstr>Outline</vt:lpstr>
      <vt:lpstr>Background</vt:lpstr>
      <vt:lpstr>WRF configurations</vt:lpstr>
      <vt:lpstr>CMAQ configurations (baseline)</vt:lpstr>
      <vt:lpstr>WRF performance</vt:lpstr>
      <vt:lpstr>CMAQ performance (baseline)</vt:lpstr>
      <vt:lpstr>CMAQ performance (baseline)</vt:lpstr>
      <vt:lpstr>CMAQ performance (baseline)</vt:lpstr>
      <vt:lpstr>50% NOx emissions from mobile sources：O3 performance</vt:lpstr>
      <vt:lpstr>50% NOx emissions from mobile sources: NOx performance</vt:lpstr>
      <vt:lpstr>CB6 compared to baseline (CB05)</vt:lpstr>
      <vt:lpstr>Conclusions</vt:lpstr>
      <vt:lpstr>PowerPoint 演示文稿</vt:lpstr>
      <vt:lpstr>Conclusions</vt:lpstr>
      <vt:lpstr>Conclusions</vt:lpstr>
    </vt:vector>
  </TitlesOfParts>
  <Company>Georgia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Qin, Momei</dc:creator>
  <cp:lastModifiedBy>qmm</cp:lastModifiedBy>
  <cp:revision>317</cp:revision>
  <dcterms:created xsi:type="dcterms:W3CDTF">2017-06-05T19:22:16Z</dcterms:created>
  <dcterms:modified xsi:type="dcterms:W3CDTF">2017-10-25T14:55:23Z</dcterms:modified>
</cp:coreProperties>
</file>