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2"/>
  </p:sldMasterIdLst>
  <p:notesMasterIdLst>
    <p:notesMasterId r:id="rId102"/>
  </p:notesMasterIdLst>
  <p:sldIdLst>
    <p:sldId id="281" r:id="rId83"/>
    <p:sldId id="414" r:id="rId84"/>
    <p:sldId id="415" r:id="rId85"/>
    <p:sldId id="416" r:id="rId86"/>
    <p:sldId id="417" r:id="rId87"/>
    <p:sldId id="387" r:id="rId88"/>
    <p:sldId id="388" r:id="rId89"/>
    <p:sldId id="389" r:id="rId90"/>
    <p:sldId id="390" r:id="rId91"/>
    <p:sldId id="424" r:id="rId92"/>
    <p:sldId id="425" r:id="rId93"/>
    <p:sldId id="394" r:id="rId94"/>
    <p:sldId id="418" r:id="rId95"/>
    <p:sldId id="421" r:id="rId96"/>
    <p:sldId id="419" r:id="rId97"/>
    <p:sldId id="420" r:id="rId98"/>
    <p:sldId id="331" r:id="rId99"/>
    <p:sldId id="426" r:id="rId100"/>
    <p:sldId id="423" r:id="rId10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2.xml"/><Relationship Id="rId89" Type="http://schemas.openxmlformats.org/officeDocument/2006/relationships/slide" Target="slides/slide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slide" Target="slides/slide5.xml"/><Relationship Id="rId10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Master" Target="slideMasters/slideMaster1.xml"/><Relationship Id="rId90" Type="http://schemas.openxmlformats.org/officeDocument/2006/relationships/slide" Target="slides/slide8.xml"/><Relationship Id="rId95" Type="http://schemas.openxmlformats.org/officeDocument/2006/relationships/slide" Target="slides/slide1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8.xml"/><Relationship Id="rId105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" Target="slides/slide3.xml"/><Relationship Id="rId93" Type="http://schemas.openxmlformats.org/officeDocument/2006/relationships/slide" Target="slides/slide11.xml"/><Relationship Id="rId98" Type="http://schemas.openxmlformats.org/officeDocument/2006/relationships/slide" Target="slides/slide1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1.xml"/><Relationship Id="rId88" Type="http://schemas.openxmlformats.org/officeDocument/2006/relationships/slide" Target="slides/slide6.xml"/><Relationship Id="rId91" Type="http://schemas.openxmlformats.org/officeDocument/2006/relationships/slide" Target="slides/slide9.xml"/><Relationship Id="rId96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4.xml"/><Relationship Id="rId94" Type="http://schemas.openxmlformats.org/officeDocument/2006/relationships/slide" Target="slides/slide12.xml"/><Relationship Id="rId99" Type="http://schemas.openxmlformats.org/officeDocument/2006/relationships/slide" Target="slides/slide17.xml"/><Relationship Id="rId10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5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05E1884-501F-4721-926D-01E9E2470DC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87A2A6F-C881-49DF-A862-DEDADF2E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A2A6F-C881-49DF-A862-DEDADF2E1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A2A6F-C881-49DF-A862-DEDADF2E1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EDB-49D6-4DCA-91E3-6BE22BFEFF4D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609D-0580-479A-8973-D2AE8EEADB75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D795-2C2B-41D2-81B2-FBC461E0AC9E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D1CF-08CB-4DC7-AA39-2D6887B06EF0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8E19-003D-497A-BCB5-90F892573090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D1E-E08C-4768-91DA-B2FDA6FC085D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144F-3785-42D9-9E95-14141B37C628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9065-A7CA-4322-B315-EDF1C0E8F611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F5B-642A-4C57-8FE0-E608E27FF23C}" type="datetime1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56BC-6A62-41D4-9FE8-40AC7734C907}" type="datetime1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7788-10F5-409C-A113-F7160C2A2D8B}" type="datetime1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F6-603E-47C7-9AC8-1BBCDCF45CF4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1DA7-E63B-4D5A-8146-4D4E9762E9B5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17EFA-0930-4C1A-8357-52B36AA87C54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0653" y="2388198"/>
            <a:ext cx="10082463" cy="35554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Development of the Next Generation Air Quality Modeling System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Pleim, Robert Gilliam, David Wong, Jerold Herwehe, Russell Bullock, Bill Hutzell, George Pouliot, Christian Hogrefe, Wyat Appel, Daiwen Kang, Limei Ran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CED/NERL/ORD/USEPA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Hosein Foroutan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Tech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712" y="6108032"/>
            <a:ext cx="369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16</a:t>
            </a:r>
            <a:r>
              <a:rPr lang="en-US" sz="1400" i="1" baseline="30000" dirty="0"/>
              <a:t>th</a:t>
            </a:r>
            <a:r>
              <a:rPr lang="en-US" sz="1400" i="1" dirty="0"/>
              <a:t> Annual CMAS Conference: October 24,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76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- CMAQ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696" y="1514060"/>
            <a:ext cx="11785600" cy="5343940"/>
          </a:xfrm>
        </p:spPr>
        <p:txBody>
          <a:bodyPr>
            <a:normAutofit/>
          </a:bodyPr>
          <a:lstStyle/>
          <a:p>
            <a:r>
              <a:rPr lang="en-US" sz="2400" b="0" dirty="0"/>
              <a:t>MPAS-CMAQ is a prototype of Next Gen AQ model</a:t>
            </a:r>
          </a:p>
          <a:p>
            <a:pPr lvl="1"/>
            <a:r>
              <a:rPr lang="en-US" sz="2400" b="0" dirty="0"/>
              <a:t>CMAQ is called as module in MPAS</a:t>
            </a:r>
          </a:p>
          <a:p>
            <a:pPr lvl="1"/>
            <a:r>
              <a:rPr lang="en-US" sz="2400" b="0" dirty="0"/>
              <a:t>2-way data transfer through MPAS - CMAQ Coupler analogous to MPAS coupler for WRF Physics</a:t>
            </a:r>
          </a:p>
          <a:p>
            <a:pPr lvl="1"/>
            <a:r>
              <a:rPr lang="en-US" sz="2400" b="0" dirty="0"/>
              <a:t>Chemical mechanism and numerical solver are 5.2 version of cb6r3 and its EBI solver.</a:t>
            </a:r>
          </a:p>
          <a:p>
            <a:pPr lvl="1"/>
            <a:r>
              <a:rPr lang="en-US" sz="2400" b="0" dirty="0"/>
              <a:t>Advection of chemical species in MPAS identical to meteorological scalars</a:t>
            </a:r>
          </a:p>
          <a:p>
            <a:pPr lvl="2"/>
            <a:r>
              <a:rPr lang="en-US" sz="2400" b="0" dirty="0"/>
              <a:t>No need for mass adjustment for continuity</a:t>
            </a:r>
          </a:p>
          <a:p>
            <a:pPr lvl="1"/>
            <a:r>
              <a:rPr lang="en-US" sz="2400" b="0" dirty="0"/>
              <a:t>MPAS uses z-coordinates in a hybrid terrain following layer structure</a:t>
            </a:r>
          </a:p>
          <a:p>
            <a:pPr lvl="1"/>
            <a:r>
              <a:rPr lang="en-US" sz="2400" b="0" dirty="0"/>
              <a:t>For CMAQ generalized coordinates the vertical Jacobian = 1, </a:t>
            </a:r>
            <a:r>
              <a:rPr lang="en-US" sz="2400" b="0" i="1" dirty="0" err="1">
                <a:latin typeface="Symbol" panose="05050102010706020507" pitchFamily="18" charset="2"/>
              </a:rPr>
              <a:t>r</a:t>
            </a:r>
            <a:r>
              <a:rPr lang="en-US" sz="24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b="0" i="1" dirty="0"/>
              <a:t> = </a:t>
            </a:r>
            <a:r>
              <a:rPr lang="en-US" sz="2400" b="0" i="1" dirty="0">
                <a:latin typeface="Symbol" panose="05050102010706020507" pitchFamily="18" charset="2"/>
              </a:rPr>
              <a:t>r</a:t>
            </a:r>
          </a:p>
          <a:p>
            <a:pPr lvl="1"/>
            <a:r>
              <a:rPr lang="en-US" sz="2400" b="0" dirty="0"/>
              <a:t>The ACM2 PBL model has been rewritten in z-</a:t>
            </a:r>
            <a:r>
              <a:rPr lang="en-US" sz="2400" b="0" dirty="0" err="1"/>
              <a:t>coords</a:t>
            </a:r>
            <a:r>
              <a:rPr lang="en-US" sz="2400" b="0" dirty="0"/>
              <a:t> for both meteorology and AQ</a:t>
            </a:r>
          </a:p>
          <a:p>
            <a:pPr lvl="1"/>
            <a:r>
              <a:rPr lang="en-US" sz="2400" b="0" dirty="0" err="1"/>
              <a:t>Subgrid</a:t>
            </a:r>
            <a:r>
              <a:rPr lang="en-US" sz="2400" b="0" dirty="0"/>
              <a:t> cloud fractions from KF used to affect photolysis </a:t>
            </a:r>
          </a:p>
          <a:p>
            <a:r>
              <a:rPr lang="en-US" sz="2400" b="0" dirty="0"/>
              <a:t>Initial testing for July 1-12, 2013 with no spin-up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6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emissions for MPAS-AQ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93" y="1446415"/>
            <a:ext cx="8691373" cy="52868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34676" y="4480559"/>
            <a:ext cx="635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Global surface emissions of NO</a:t>
            </a:r>
            <a:r>
              <a:rPr lang="en-US" sz="1800" baseline="-25000" dirty="0"/>
              <a:t>2</a:t>
            </a:r>
            <a:r>
              <a:rPr lang="en-US" sz="1800" dirty="0"/>
              <a:t> (moles/m</a:t>
            </a:r>
            <a:r>
              <a:rPr lang="en-US" sz="1800" baseline="30000" dirty="0"/>
              <a:t>2</a:t>
            </a:r>
            <a:r>
              <a:rPr lang="en-US" sz="1800" dirty="0"/>
              <a:t>/s) from 0.1 x 0.1 degree HTAP_v2.2 [</a:t>
            </a:r>
            <a:r>
              <a:rPr lang="en-US" sz="1800" dirty="0" err="1"/>
              <a:t>Janssens-Maenhout</a:t>
            </a:r>
            <a:r>
              <a:rPr lang="en-US" sz="1800" dirty="0"/>
              <a:t> et al., ACP 2015] grid maps re-gridded to unstructured 92-25 km MPAS-A mesh.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MPAS-AQ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1524000"/>
            <a:ext cx="11785600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+mn-lt"/>
              </a:rPr>
              <a:t>Initial development of MPAS-AQ: Coupling MPASv5.1 with CMAQv5.2  -  Layer 1 Ozone concentrations</a:t>
            </a:r>
          </a:p>
          <a:p>
            <a:pPr marL="0" indent="0">
              <a:buNone/>
            </a:pPr>
            <a:r>
              <a:rPr lang="en-US" sz="2000" b="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177" y="5438664"/>
            <a:ext cx="383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12, 2013 at 08Z (afternoon in Asia)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5477" y="5438664"/>
            <a:ext cx="381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12, 2013 at 20Z (afternoon in EUS)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80166"/>
            <a:ext cx="5750987" cy="3174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14" y="2180166"/>
            <a:ext cx="6007486" cy="32584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4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8128000" cy="685800"/>
          </a:xfrm>
        </p:spPr>
        <p:txBody>
          <a:bodyPr>
            <a:normAutofit fontScale="92500"/>
          </a:bodyPr>
          <a:lstStyle/>
          <a:p>
            <a:r>
              <a:rPr lang="en-US" dirty="0"/>
              <a:t>Preliminary ozone evaluation July 1-12,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5" y="1295400"/>
            <a:ext cx="6097309" cy="471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2" y="1295400"/>
            <a:ext cx="6097308" cy="4713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140" y="1588770"/>
            <a:ext cx="2091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Observed max 1hr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8381" y="1588770"/>
            <a:ext cx="2030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Modeled max 1hr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636" y="5566494"/>
            <a:ext cx="10337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Pattern of model ozone concentration is similar to observations in eastern part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Too high in eastern cities (NYC, BOS, ATL, NOLA)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Model ozone way too low in Mt West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9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" y="1691185"/>
            <a:ext cx="5763937" cy="445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72" y="1766036"/>
            <a:ext cx="5672327" cy="43847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04730"/>
            <a:ext cx="11988800" cy="533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latin typeface="+mn-lt"/>
              </a:rPr>
              <a:t>Comparing new run with </a:t>
            </a:r>
            <a:r>
              <a:rPr lang="en-US" sz="2400" b="0" dirty="0" err="1">
                <a:latin typeface="+mn-lt"/>
              </a:rPr>
              <a:t>subgrid</a:t>
            </a:r>
            <a:r>
              <a:rPr lang="en-US" sz="2400" b="0" dirty="0">
                <a:latin typeface="+mn-lt"/>
              </a:rPr>
              <a:t> convective clouds (KF) effects on photolysis with previous run without these effects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400" b="0" dirty="0">
                <a:solidFill>
                  <a:srgbClr val="002060"/>
                </a:solidFill>
                <a:latin typeface="+mn-lt"/>
              </a:rPr>
              <a:t>Including </a:t>
            </a:r>
            <a:r>
              <a:rPr lang="en-US" sz="2400" b="0" dirty="0" err="1">
                <a:solidFill>
                  <a:srgbClr val="002060"/>
                </a:solidFill>
                <a:latin typeface="+mn-lt"/>
              </a:rPr>
              <a:t>subgrid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 convective clouds effects on photolysis reduces high bias along East Coast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Ozone evaluation July 1-12, 2013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9316" y="4419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O3 Max 1hr Bias</a:t>
            </a:r>
          </a:p>
          <a:p>
            <a:r>
              <a:rPr lang="en-US" dirty="0">
                <a:solidFill>
                  <a:srgbClr val="FF0000"/>
                </a:solidFill>
              </a:rPr>
              <a:t>New run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616" y="4419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Bias difference</a:t>
            </a:r>
          </a:p>
          <a:p>
            <a:r>
              <a:rPr lang="en-US" dirty="0">
                <a:solidFill>
                  <a:srgbClr val="FF0000"/>
                </a:solidFill>
              </a:rPr>
              <a:t>New - Old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73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74758" y="1295400"/>
            <a:ext cx="4317242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7874758" cy="60873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3999" y="609600"/>
            <a:ext cx="8000621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Comparison to remote sites from NOAA/ESRL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407" y="1885890"/>
            <a:ext cx="625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– observations of hourly ozone for July 1 – 12,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269" y="6261991"/>
            <a:ext cx="1072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Model is especially low for high altitude sites (e.g. MLO, NWR, SUM) suggesting </a:t>
            </a:r>
            <a:r>
              <a:rPr lang="en-US" sz="2000" dirty="0" err="1">
                <a:solidFill>
                  <a:srgbClr val="002060"/>
                </a:solidFill>
              </a:rPr>
              <a:t>underprediction</a:t>
            </a:r>
            <a:r>
              <a:rPr lang="en-US" sz="2000" dirty="0">
                <a:solidFill>
                  <a:srgbClr val="002060"/>
                </a:solidFill>
              </a:rPr>
              <a:t> in 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4309" y="1547296"/>
            <a:ext cx="36032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ARH (Arrival Heights, Antarctica)</a:t>
            </a:r>
          </a:p>
          <a:p>
            <a:r>
              <a:rPr lang="en-US" dirty="0"/>
              <a:t>BAR (Ragged Point, Barbados)</a:t>
            </a:r>
          </a:p>
          <a:p>
            <a:r>
              <a:rPr lang="en-US" dirty="0"/>
              <a:t>BER (Tudor Hill, Bermuda)</a:t>
            </a:r>
          </a:p>
          <a:p>
            <a:r>
              <a:rPr lang="en-US" dirty="0"/>
              <a:t>BRW (Barrow, Alaska)</a:t>
            </a:r>
          </a:p>
          <a:p>
            <a:r>
              <a:rPr lang="en-US" dirty="0"/>
              <a:t>LAU (Lauder, New Zealand)</a:t>
            </a:r>
          </a:p>
          <a:p>
            <a:r>
              <a:rPr lang="en-US" dirty="0"/>
              <a:t>MLO (Mauna Loa, Hawaii)</a:t>
            </a:r>
          </a:p>
          <a:p>
            <a:r>
              <a:rPr lang="en-US" dirty="0"/>
              <a:t>NWR (Niwot Ridge, Colorado)</a:t>
            </a:r>
          </a:p>
          <a:p>
            <a:r>
              <a:rPr lang="en-US" dirty="0"/>
              <a:t>PCO (Pico, Azores)</a:t>
            </a:r>
          </a:p>
          <a:p>
            <a:r>
              <a:rPr lang="en-US" dirty="0"/>
              <a:t>SMO (Tutuila, American Samoa)</a:t>
            </a:r>
          </a:p>
          <a:p>
            <a:r>
              <a:rPr lang="en-US" dirty="0"/>
              <a:t>SPO (South Pole, Antarctica)</a:t>
            </a:r>
          </a:p>
          <a:p>
            <a:r>
              <a:rPr lang="en-US" dirty="0"/>
              <a:t>SUM (Summit, Greenland)</a:t>
            </a:r>
          </a:p>
          <a:p>
            <a:r>
              <a:rPr lang="en-US" dirty="0"/>
              <a:t>THD (Trinidad Head, California)</a:t>
            </a:r>
          </a:p>
          <a:p>
            <a:r>
              <a:rPr lang="en-US" dirty="0"/>
              <a:t>TUN (Tundra Lab near Niwot Ridge)</a:t>
            </a:r>
          </a:p>
          <a:p>
            <a:r>
              <a:rPr lang="en-US" dirty="0"/>
              <a:t>WKT (Moody, Texas)</a:t>
            </a:r>
          </a:p>
          <a:p>
            <a:r>
              <a:rPr lang="en-US" dirty="0"/>
              <a:t>WVR (Weaverville, California)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1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Ozone time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2" y="1947465"/>
            <a:ext cx="5017903" cy="387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7" y="1947465"/>
            <a:ext cx="5014653" cy="3874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151" y="5955268"/>
            <a:ext cx="329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Mauna Loa – Persistently too 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3372" y="5888845"/>
            <a:ext cx="39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Pico, Azores– tracks </a:t>
            </a:r>
            <a:r>
              <a:rPr lang="en-US" dirty="0" err="1"/>
              <a:t>obs</a:t>
            </a:r>
            <a:r>
              <a:rPr lang="en-US" dirty="0"/>
              <a:t> after a few days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1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799"/>
            <a:ext cx="11471965" cy="527785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/>
              <a:t>Add GFS ozone analysis for stratospheric layers (P &lt; 100 </a:t>
            </a:r>
            <a:r>
              <a:rPr lang="en-US" sz="2400" b="0" dirty="0" err="1"/>
              <a:t>mb</a:t>
            </a:r>
            <a:r>
              <a:rPr lang="en-US" sz="2400" b="0" dirty="0"/>
              <a:t>) to improve global concentrations aloft</a:t>
            </a:r>
          </a:p>
          <a:p>
            <a:pPr lvl="1"/>
            <a:r>
              <a:rPr lang="en-US" sz="2400" b="0" dirty="0"/>
              <a:t>Run MPAS-AQ for 3 months (July – September 2013) compare to SEACIONS </a:t>
            </a:r>
            <a:r>
              <a:rPr lang="en-US" sz="2400" b="0" dirty="0" err="1"/>
              <a:t>ozonesondes</a:t>
            </a:r>
            <a:endParaRPr lang="en-US" sz="2400" b="0" dirty="0"/>
          </a:p>
          <a:p>
            <a:r>
              <a:rPr lang="en-US" sz="2400" b="0" dirty="0"/>
              <a:t>Aerosol Model is running and being debugged</a:t>
            </a:r>
          </a:p>
          <a:p>
            <a:r>
              <a:rPr lang="en-US" sz="2400" b="0" dirty="0"/>
              <a:t>Cloud processes</a:t>
            </a:r>
          </a:p>
          <a:p>
            <a:pPr lvl="1"/>
            <a:r>
              <a:rPr lang="en-US" sz="2400" b="0" dirty="0"/>
              <a:t>Implement CMAQ </a:t>
            </a:r>
            <a:r>
              <a:rPr lang="en-US" sz="2400" b="0" dirty="0" err="1"/>
              <a:t>subgrid</a:t>
            </a:r>
            <a:r>
              <a:rPr lang="en-US" sz="2400" b="0" dirty="0"/>
              <a:t> and resolved cloud processes including aqueous chemistry and wet deposition</a:t>
            </a:r>
          </a:p>
          <a:p>
            <a:pPr lvl="1"/>
            <a:r>
              <a:rPr lang="en-US" sz="2400" b="0" dirty="0"/>
              <a:t>Implement new </a:t>
            </a:r>
            <a:r>
              <a:rPr lang="en-US" sz="2400" b="0" dirty="0" err="1"/>
              <a:t>subgrid</a:t>
            </a:r>
            <a:r>
              <a:rPr lang="en-US" sz="2400" b="0" dirty="0"/>
              <a:t> cloud model developed by Nick Heath that integrates meteorological and AQ processes</a:t>
            </a:r>
          </a:p>
          <a:p>
            <a:r>
              <a:rPr lang="en-US" sz="2400" b="0" dirty="0"/>
              <a:t>New MPAS runs for all of 2016 with 2 meshes: 46 – 12 km and 92 – 25 km</a:t>
            </a:r>
          </a:p>
          <a:p>
            <a:pPr lvl="1"/>
            <a:r>
              <a:rPr lang="en-US" sz="2400" b="0" dirty="0"/>
              <a:t>GFS 0.25 deg for FDDA</a:t>
            </a:r>
          </a:p>
          <a:p>
            <a:pPr lvl="1"/>
            <a:r>
              <a:rPr lang="en-US" sz="2400" b="0" dirty="0"/>
              <a:t>Surface analysis: 12km NAM blended w/ GFS 0.25 deg</a:t>
            </a:r>
          </a:p>
          <a:p>
            <a:r>
              <a:rPr lang="en-US" sz="2400" b="0" dirty="0"/>
              <a:t>Acquire the MPAS mesh generator software from NCAR to enable customized variable meshes</a:t>
            </a:r>
          </a:p>
          <a:p>
            <a:r>
              <a:rPr lang="en-US" sz="2400" b="0" i="1" dirty="0">
                <a:solidFill>
                  <a:srgbClr val="FF0000"/>
                </a:solidFill>
              </a:rPr>
              <a:t>Design and develop new AQ module for improved efficiency and modularity</a:t>
            </a:r>
          </a:p>
          <a:p>
            <a:endParaRPr lang="en-US" sz="2400" b="0" dirty="0"/>
          </a:p>
          <a:p>
            <a:pPr lvl="1"/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4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0299" y="564745"/>
            <a:ext cx="7721600" cy="685800"/>
          </a:xfrm>
        </p:spPr>
        <p:txBody>
          <a:bodyPr/>
          <a:lstStyle/>
          <a:p>
            <a:pPr marL="1292860"/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22" baseline="-21367" dirty="0">
                <a:latin typeface="Arial"/>
                <a:cs typeface="Arial"/>
              </a:rPr>
              <a:t>2m</a:t>
            </a:r>
            <a:r>
              <a:rPr lang="en-US" baseline="-21367" dirty="0">
                <a:latin typeface="Arial"/>
                <a:cs typeface="Arial"/>
              </a:rPr>
              <a:t> </a:t>
            </a:r>
            <a:r>
              <a:rPr lang="en-US" spc="-270" baseline="-21367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RMSE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for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J</a:t>
            </a:r>
            <a:r>
              <a:rPr lang="en-US" spc="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ly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2013</a:t>
            </a:r>
          </a:p>
        </p:txBody>
      </p:sp>
      <p:sp>
        <p:nvSpPr>
          <p:cNvPr id="5" name="object 3"/>
          <p:cNvSpPr/>
          <p:nvPr/>
        </p:nvSpPr>
        <p:spPr>
          <a:xfrm>
            <a:off x="2346960" y="1909219"/>
            <a:ext cx="3749040" cy="204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6169153" y="1912269"/>
            <a:ext cx="3749040" cy="203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7166229" y="4411273"/>
            <a:ext cx="428917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>
              <a:buClr>
                <a:srgbClr val="008000"/>
              </a:buClr>
              <a:buFont typeface="Symbol"/>
              <a:buChar char=""/>
              <a:tabLst>
                <a:tab pos="195580" algn="l"/>
              </a:tabLst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1950" spc="22" baseline="-21367" dirty="0">
                <a:latin typeface="Arial"/>
                <a:cs typeface="Arial"/>
              </a:rPr>
              <a:t>2m</a:t>
            </a:r>
            <a:r>
              <a:rPr sz="1950" baseline="-21367" dirty="0">
                <a:latin typeface="Arial"/>
                <a:cs typeface="Arial"/>
              </a:rPr>
              <a:t> </a:t>
            </a:r>
            <a:r>
              <a:rPr sz="1950" spc="-270" baseline="-21367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tics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 impro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 E</a:t>
            </a:r>
            <a:r>
              <a:rPr sz="2000" spc="-15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nts 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mpared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 version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15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5.1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40531"/>
              </p:ext>
            </p:extLst>
          </p:nvPr>
        </p:nvGraphicFramePr>
        <p:xfrm>
          <a:off x="609600" y="4059619"/>
          <a:ext cx="5918200" cy="2616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7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T2m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tistic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S5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RMSE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(K)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92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99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NME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MB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NMB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Cor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94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object 8"/>
          <p:cNvSpPr txBox="1"/>
          <p:nvPr/>
        </p:nvSpPr>
        <p:spPr>
          <a:xfrm>
            <a:off x="7899400" y="6387931"/>
            <a:ext cx="3802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>
                <a:solidFill>
                  <a:srgbClr val="0037A4"/>
                </a:solidFill>
                <a:latin typeface="Arial"/>
                <a:cs typeface="Arial"/>
              </a:rPr>
              <a:t>Courtesy of Jerry Herwehe</a:t>
            </a:r>
            <a:endParaRPr dirty="0">
              <a:solidFill>
                <a:srgbClr val="0037A4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400" y="1539887"/>
            <a:ext cx="219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MPASv5.1 Rel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5123" y="1534432"/>
            <a:ext cx="219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MPASv5.1 EPA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Vision for Next Generation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8278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Overarching goals for Next Generation Model System:</a:t>
            </a:r>
          </a:p>
          <a:p>
            <a:pPr lvl="1"/>
            <a:r>
              <a:rPr lang="en-US" sz="1800" dirty="0"/>
              <a:t>Urban – Global scale interactions</a:t>
            </a:r>
          </a:p>
          <a:p>
            <a:pPr lvl="1"/>
            <a:r>
              <a:rPr lang="en-US" sz="1800" dirty="0"/>
              <a:t>Atmosphere – Biosphere Interactions</a:t>
            </a:r>
          </a:p>
          <a:p>
            <a:r>
              <a:rPr lang="en-US" sz="1800" b="0" dirty="0"/>
              <a:t>Extend to global scales</a:t>
            </a:r>
          </a:p>
          <a:p>
            <a:pPr lvl="1"/>
            <a:r>
              <a:rPr lang="en-US" sz="1800" b="0" dirty="0"/>
              <a:t>Single global mesh with seamless refinement to local scales</a:t>
            </a:r>
          </a:p>
          <a:p>
            <a:pPr lvl="1"/>
            <a:r>
              <a:rPr lang="en-US" sz="1800" b="0" dirty="0"/>
              <a:t>Integrated chemistry, dynamics, physics</a:t>
            </a:r>
          </a:p>
          <a:p>
            <a:r>
              <a:rPr lang="en-US" sz="1800" b="0" dirty="0"/>
              <a:t>Three configurations of flexible systems:</a:t>
            </a:r>
          </a:p>
          <a:p>
            <a:pPr lvl="1"/>
            <a:r>
              <a:rPr lang="en-US" sz="1800" b="0" dirty="0"/>
              <a:t>On-line global variable grid (e.g. MPAS)</a:t>
            </a:r>
          </a:p>
          <a:p>
            <a:pPr lvl="1"/>
            <a:r>
              <a:rPr lang="en-US" sz="1800" b="0" dirty="0"/>
              <a:t>Online regional (WRF-AQ or limited area MPAS)</a:t>
            </a:r>
          </a:p>
          <a:p>
            <a:pPr lvl="1"/>
            <a:r>
              <a:rPr lang="en-US" sz="1800" b="0" dirty="0"/>
              <a:t>Offline regional (redesigned CMAQ)</a:t>
            </a:r>
          </a:p>
          <a:p>
            <a:r>
              <a:rPr lang="en-US" sz="1800" b="0" dirty="0"/>
              <a:t>Interoperability of as much model code as possible </a:t>
            </a:r>
          </a:p>
          <a:p>
            <a:pPr lvl="1"/>
            <a:r>
              <a:rPr lang="en-US" sz="1800" b="0" dirty="0"/>
              <a:t>1-D AQ component coupled to various met models</a:t>
            </a:r>
          </a:p>
          <a:p>
            <a:r>
              <a:rPr lang="en-US" sz="1800" b="0" dirty="0"/>
              <a:t>Transport in met models for online systems (</a:t>
            </a:r>
            <a:r>
              <a:rPr lang="en-US" sz="1800" b="0" dirty="0" err="1"/>
              <a:t>adv</a:t>
            </a:r>
            <a:r>
              <a:rPr lang="en-US" sz="1800" b="0" dirty="0"/>
              <a:t>, diffusion)</a:t>
            </a:r>
          </a:p>
          <a:p>
            <a:pPr lvl="1"/>
            <a:r>
              <a:rPr lang="en-US" sz="1800" b="0" dirty="0"/>
              <a:t>Ensure mass conservation</a:t>
            </a:r>
          </a:p>
          <a:p>
            <a:pPr lvl="1"/>
            <a:r>
              <a:rPr lang="en-US" sz="1800" b="0" dirty="0"/>
              <a:t>Consistency with met parameters</a:t>
            </a:r>
          </a:p>
          <a:p>
            <a:pPr lvl="1"/>
            <a:r>
              <a:rPr lang="en-US" sz="1800" b="0" dirty="0"/>
              <a:t>Minimize numerical diffusion and dispersion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3093" y="1570220"/>
            <a:ext cx="24272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393" y="4008620"/>
            <a:ext cx="213201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75580" y="6062845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MPAS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4000" y="711802"/>
            <a:ext cx="7721600" cy="685800"/>
          </a:xfrm>
        </p:spPr>
        <p:txBody>
          <a:bodyPr/>
          <a:lstStyle/>
          <a:p>
            <a:r>
              <a:rPr lang="en-US" dirty="0"/>
              <a:t>MPAS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64059"/>
            <a:ext cx="2282885" cy="84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764" y="1444650"/>
            <a:ext cx="777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Fully-compressible, non-hydrostatic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Finite volume discretization on </a:t>
            </a:r>
            <a:r>
              <a:rPr lang="en-US" dirty="0" err="1"/>
              <a:t>centroidal</a:t>
            </a:r>
            <a:r>
              <a:rPr lang="en-US" dirty="0"/>
              <a:t> </a:t>
            </a:r>
            <a:r>
              <a:rPr lang="en-US" dirty="0" err="1"/>
              <a:t>Voronoi</a:t>
            </a:r>
            <a:r>
              <a:rPr lang="en-US" dirty="0"/>
              <a:t> (nominally hexagonal)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global mesh with seamless refinement to local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version: MPAS 5.2 released on August 1,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01" y="2737714"/>
            <a:ext cx="2339284" cy="235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817" y="6094092"/>
            <a:ext cx="2661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MPAS uniform mesh (240 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0350" y="6094092"/>
            <a:ext cx="355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MPAS non-uniform mesh (92km – 25km)</a:t>
            </a:r>
          </a:p>
          <a:p>
            <a:pPr algn="ctr"/>
            <a:r>
              <a:rPr lang="en-US" sz="1600" dirty="0"/>
              <a:t>Refinement over CONUS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5368782" y="2835739"/>
            <a:ext cx="3193495" cy="3207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419" r="4455" b="14419"/>
          <a:stretch/>
        </p:blipFill>
        <p:spPr>
          <a:xfrm>
            <a:off x="1903751" y="2793886"/>
            <a:ext cx="3186507" cy="3207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development and testing for AQ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7532379" cy="5273676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Added physics</a:t>
            </a:r>
          </a:p>
          <a:p>
            <a:pPr lvl="1"/>
            <a:r>
              <a:rPr lang="en-US" sz="2400" b="0" dirty="0"/>
              <a:t>ACM2 Boundary layer model</a:t>
            </a:r>
          </a:p>
          <a:p>
            <a:pPr lvl="1"/>
            <a:r>
              <a:rPr lang="en-US" sz="2400" b="0" dirty="0"/>
              <a:t>Pleim-Xiu Land Surface Model (PX-LSM) </a:t>
            </a:r>
          </a:p>
          <a:p>
            <a:pPr lvl="1"/>
            <a:r>
              <a:rPr lang="en-US" sz="2400" b="0" dirty="0"/>
              <a:t>Updated </a:t>
            </a:r>
            <a:r>
              <a:rPr lang="en-US" sz="2400" b="0" dirty="0" err="1"/>
              <a:t>Kain</a:t>
            </a:r>
            <a:r>
              <a:rPr lang="en-US" sz="2400" b="0" dirty="0"/>
              <a:t>-Fritsch convective cloud scheme (see Jerry </a:t>
            </a:r>
            <a:r>
              <a:rPr lang="en-US" sz="2400" b="0" dirty="0" err="1"/>
              <a:t>Herwehe’s</a:t>
            </a:r>
            <a:r>
              <a:rPr lang="en-US" sz="2400" b="0" dirty="0"/>
              <a:t> poster)</a:t>
            </a:r>
          </a:p>
          <a:p>
            <a:pPr lvl="2"/>
            <a:r>
              <a:rPr lang="en-US" sz="2400" b="0" dirty="0"/>
              <a:t>including radiation feedback and dynamic lifetime </a:t>
            </a:r>
          </a:p>
          <a:p>
            <a:r>
              <a:rPr lang="en-US" sz="2400" b="0" dirty="0"/>
              <a:t>Data Assimilation</a:t>
            </a:r>
          </a:p>
          <a:p>
            <a:pPr lvl="1"/>
            <a:r>
              <a:rPr lang="en-US" sz="2400" b="0" dirty="0"/>
              <a:t>Implemented FDDA similar to WRF</a:t>
            </a:r>
            <a:endParaRPr lang="en-US" sz="2400" b="0" dirty="0">
              <a:solidFill>
                <a:srgbClr val="0070C0"/>
              </a:solidFill>
            </a:endParaRPr>
          </a:p>
          <a:p>
            <a:pPr lvl="1"/>
            <a:r>
              <a:rPr lang="en-US" sz="2400" b="0" dirty="0"/>
              <a:t>Implemented indirect soil moisture data assimilation in PX LSM</a:t>
            </a:r>
            <a:endParaRPr lang="en-US" sz="2400" b="0" dirty="0">
              <a:solidFill>
                <a:srgbClr val="0070C0"/>
              </a:solidFill>
            </a:endParaRPr>
          </a:p>
          <a:p>
            <a:r>
              <a:rPr lang="en-US" sz="2400" b="0" dirty="0" err="1"/>
              <a:t>Landuse</a:t>
            </a:r>
            <a:r>
              <a:rPr lang="en-US" sz="2400" b="0" dirty="0"/>
              <a:t> for met and </a:t>
            </a:r>
            <a:r>
              <a:rPr lang="en-US" sz="2400" b="0" dirty="0" err="1"/>
              <a:t>biogenics</a:t>
            </a:r>
            <a:endParaRPr lang="en-US" sz="2400" b="0" dirty="0"/>
          </a:p>
          <a:p>
            <a:pPr lvl="1"/>
            <a:r>
              <a:rPr lang="en-US" sz="2400" b="0" dirty="0"/>
              <a:t>NLCD 2011 US Blended with MODIS 2013 including </a:t>
            </a:r>
            <a:r>
              <a:rPr lang="en-US" sz="2400" b="0" dirty="0" err="1"/>
              <a:t>subgrid</a:t>
            </a:r>
            <a:r>
              <a:rPr lang="en-US" sz="2400" b="0" dirty="0"/>
              <a:t> fractional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4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79" y="3069772"/>
            <a:ext cx="4253222" cy="3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3999" y="609600"/>
            <a:ext cx="7980363" cy="685800"/>
          </a:xfrm>
        </p:spPr>
        <p:txBody>
          <a:bodyPr>
            <a:normAutofit/>
          </a:bodyPr>
          <a:lstStyle/>
          <a:p>
            <a:r>
              <a:rPr lang="en-US" dirty="0"/>
              <a:t>MPAS Testing and Evaluation (July 2013)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813" y="1471614"/>
            <a:ext cx="108981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Tested two mesh configurations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92 km mesh resolution refined to 25 km over N.  America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46 km mesh resolution refined to 12 km over N. 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Two physics suites: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Standard Physics: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KF (WRFv3.2.1), YSU PBL (WRFv3.8.1), Noah LSM (WRFv3.3.1), RRTMG LW and SW Radiation (WRFv3.8.1), WSM6 MP (WRFv3.8.1)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EPA Physics: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KF w/ feedback to Rad,  ACM2 PBL, PX LSM, RRTMG LW and SW Radiation (WRFv3.8.1), WSM6 MP (WRFv3.8.1)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Data Assimilation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FDDA analysis nudging of T, Qv, U, V above PBL using GFS FNL 1-deg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Indirect soil moisture and temperature nudging in PX LSM using surface analysis based on </a:t>
            </a:r>
            <a:r>
              <a:rPr lang="en-US" sz="2400" dirty="0"/>
              <a:t>RUC 13 km US blended with GFS 0.5 deg</a:t>
            </a:r>
            <a:r>
              <a:rPr lang="en-US" sz="2400" dirty="0">
                <a:cs typeface="Calibri" panose="020F0502020204030204" pitchFamily="34" charset="0"/>
              </a:rPr>
              <a:t> Global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9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2-m </a:t>
            </a:r>
            <a:r>
              <a:rPr lang="en-US" spc="-10" dirty="0"/>
              <a:t>T</a:t>
            </a:r>
            <a:r>
              <a:rPr lang="en-US" dirty="0"/>
              <a:t>emperature</a:t>
            </a:r>
            <a:r>
              <a:rPr lang="en-US" spc="10" dirty="0"/>
              <a:t> </a:t>
            </a:r>
            <a:r>
              <a:rPr lang="en-US" dirty="0"/>
              <a:t>D</a:t>
            </a:r>
            <a:r>
              <a:rPr lang="en-US" spc="-10" dirty="0"/>
              <a:t>a</a:t>
            </a:r>
            <a:r>
              <a:rPr lang="en-US" dirty="0"/>
              <a:t>i</a:t>
            </a:r>
            <a:r>
              <a:rPr lang="en-US" spc="5" dirty="0"/>
              <a:t>l</a:t>
            </a:r>
            <a:r>
              <a:rPr lang="en-US" dirty="0"/>
              <a:t>y RMSE</a:t>
            </a:r>
            <a:r>
              <a:rPr lang="en-US" spc="-10" dirty="0"/>
              <a:t> </a:t>
            </a:r>
            <a:r>
              <a:rPr lang="en-US" spc="5" dirty="0"/>
              <a:t>f</a:t>
            </a:r>
            <a:r>
              <a:rPr lang="en-US" dirty="0"/>
              <a:t>or</a:t>
            </a:r>
            <a:r>
              <a:rPr lang="en-US" spc="-10" dirty="0"/>
              <a:t> </a:t>
            </a:r>
            <a:r>
              <a:rPr lang="en-US" dirty="0"/>
              <a:t>CON</a:t>
            </a:r>
            <a:r>
              <a:rPr lang="en-US" spc="-10" dirty="0"/>
              <a:t>U</a:t>
            </a:r>
            <a:r>
              <a:rPr lang="en-US" dirty="0"/>
              <a:t>S</a:t>
            </a:r>
          </a:p>
        </p:txBody>
      </p:sp>
      <p:sp>
        <p:nvSpPr>
          <p:cNvPr id="5" name="object 3"/>
          <p:cNvSpPr/>
          <p:nvPr/>
        </p:nvSpPr>
        <p:spPr>
          <a:xfrm>
            <a:off x="965200" y="1732139"/>
            <a:ext cx="9434830" cy="4482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7924800" y="6466699"/>
            <a:ext cx="3802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>
                <a:solidFill>
                  <a:srgbClr val="0037A4"/>
                </a:solidFill>
                <a:latin typeface="Arial"/>
                <a:cs typeface="Arial"/>
              </a:rPr>
              <a:t>Courtesy of Rob Gilliam</a:t>
            </a:r>
            <a:endParaRPr dirty="0">
              <a:solidFill>
                <a:srgbClr val="0037A4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835" y="1547474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Standard physics No FDDA 92to25km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5190" y="2720178"/>
            <a:ext cx="364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Standard physics w/ FDDA 92to25km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7877" y="1954906"/>
            <a:ext cx="825500" cy="53215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444" y="36919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EPA physics 92to25km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3388" y="41455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EPA physics 46to12km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5034" y="4552983"/>
            <a:ext cx="23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 physics WRF 12km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2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evaluation using EPA mods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3746500" cy="4876800"/>
          </a:xfrm>
        </p:spPr>
        <p:txBody>
          <a:bodyPr>
            <a:normAutofit lnSpcReduction="10000"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46 km mesh resolution refined to 12 km over N.  America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Physics: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KF w/ feedback to Rad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PX LSM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ACM2 PBL scheme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RRTMG Radiation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WSM6 MP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NLCD LU for CONUS</a:t>
            </a:r>
          </a:p>
          <a:p>
            <a:pPr lvl="1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Modis LU elsewhere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FDDA analysis nudging of T, Qv, U, V above PBL using GFS FNL 1-deg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Indirect soil moisture and temperature nudging in PX LSM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371599"/>
            <a:ext cx="8394700" cy="6486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0600" y="1638300"/>
            <a:ext cx="370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T-2m RMSE for July 2013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04943" y="6492875"/>
            <a:ext cx="3251200" cy="365125"/>
          </a:xfrm>
        </p:spPr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7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evaluation using EPA mods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1295400"/>
            <a:ext cx="8623300" cy="6663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6100" y="1611868"/>
            <a:ext cx="370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Qv-2m RMSE for July 2013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evaluation using EPA mods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5" y="1295400"/>
            <a:ext cx="8758325" cy="6767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8137" y="1714500"/>
            <a:ext cx="370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WS-10m RMSE for July 2013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0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A65DC37-3CF2-4AA6-BD9D-9D968F96811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C3B681E-0F21-4B0D-8AE8-180A6349E7F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D37521F-B3BF-4617-ACDE-566FF7CE4F1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31330FA-5570-4111-96D3-71E72755EB4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685FD82-205E-44F9-89DC-EA4E717F46B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0109BCF-834B-4416-85D6-633045B804A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93F3B08-36DD-4D59-97CD-08508ECBBD6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029987A-CA99-4F5C-9A15-629525757FC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BAA6432-F0E1-4C3A-B486-42CECA40830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E835C3A-4FDD-4DFC-B7F1-705CF9B2B3A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4C76AA7-4EA4-4326-9A0D-AE867390181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01E077C-8A90-4200-96A1-C1A04FD916E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FAAAC8C-E95F-4031-8149-4D2A7F25C2A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385CC43-D2BD-4231-894F-A8ADB41465C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7A469C2-3435-4FE4-8F0F-F9C681E4E1E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D8DAE12-D14B-4CDA-A5EB-A35FD9D1F42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C3D94B9-046F-4A40-8B72-45BCBBFB7BC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1202BBB0-9E8F-40AD-B7A5-9202CEEC72C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3441657-F972-4C74-87ED-54B5DDD1A98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4C291FA-E0A7-4E97-96B3-438B82D96F4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5262014-58B8-4765-A2C2-85A9A2F3794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BEAD090-9175-4FE4-A326-F101E26DB3A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5F4394C-F808-4156-9471-41EAF0A247F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C190B99-8A2F-4A22-9805-C6AD39CD495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81CD9BD-C7DB-4328-82E5-7DE9AC68DC5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63CDB7E-3F4C-4529-9018-56302D48134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60481E2-3A23-42B5-8A61-60852A3BC72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50DCE6E-3E2F-45D0-8271-7CE00AADD30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11B6F86-22FC-425F-B437-4710E1A8DF4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ED9A0F9-DF4E-45A7-88D0-B63478329F6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6652AE5-DD70-4CD7-804C-758FD664D45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ED8D749-B8DB-430A-B9B0-3DED25BBED29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D10A239-98A7-4F16-9547-4404BB3758B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6FE76CC-DB00-4ABF-AB50-50247BC628E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33E0BE1-0986-4815-99EE-726761B2DCA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68779A9-CA45-4062-8388-A0383C1CA7C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8B79765-A000-4B13-8250-F03A6DFB811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84BDFFE-67F4-4807-9880-EC59541E54A1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98405A21-942B-4F25-A1BD-6717D306BCA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4215CBD-A7B5-418A-9E5F-7AF17BE495A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E91395D-3CB8-45F0-BDC0-80CA406DF10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8404B1E-B554-4A69-8EF3-DC698E2BF42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106264D-B47C-4D60-AD08-0996E20354D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3C65944-3465-4908-9668-37B05238A0A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70E7280-7EB0-4946-8CC7-320A3BD812F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ACA77FC-1F43-438B-8E94-B8DB5BF0424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CE957F19-F66C-4685-B845-19EFD4717545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492B635-1E6D-4944-8120-0938B538DE3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30CFD2B-D3CC-4196-8845-30BE875DFDE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4277CBB-5F35-4C31-84D0-205C967024D9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9133F0E1-A6EA-4916-8726-69A01EB589A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D56A11F-F652-4AEF-A6E1-2A87644C5C9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9E90CD5-83E3-4523-9A2E-F3D85781821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265A396-A2A4-49E7-9F02-5C0BB6E60AF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01BF611-E1FD-4298-A4BE-90BDBEDBC7C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9C1D94C-1D63-4D66-8080-F8FD92D586D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E3161E6D-52B4-4E07-A0EE-8D94EA62519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E2D0C1B-8CC6-4539-9160-BB432B05B77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E750C11-87EA-48E8-8321-2DE44B03D8F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929C436-0CDF-4FB3-B695-8B28F2AB063E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C15703D-D0E3-4ADD-81E8-D4229B9F366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5374BD8-856A-4AAD-9FF5-10219924425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1EE7EB2-CAA5-44ED-A513-8F92A98E675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1FAD1F0-939D-4021-8FCD-8353889A79E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0294ACF-C61C-4B88-B69B-C7CD2A31306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C8E9158-3EEF-4948-B071-34F5EFDD7D4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23DA924-21FA-4C46-A6C7-ADCCCCF912E4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2D40A3C8-AAA5-4BD3-AC71-AF513EF4300D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A45F350-F678-4D8F-8F21-2E09B4BA81A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BCF667F-5486-4A25-A3B8-0C6F7494181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2B883ED-1AAD-408D-A1BD-D5C7CCF4AA7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C7BDDE9-F66E-4475-9C3A-F77C7E72E18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19C1136-A64A-41EA-8EAD-6D98AE037F7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3D0B5B7-9BC2-4457-97B7-F6B1B3D89D2A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592F7B80-1CCF-4E62-AC89-7DF521BFE48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684E95F-61D8-4D9E-834A-201B215CD6D9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C192C6D-085F-4163-A18F-D3519FA67C8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D214E4A-F3B0-4E88-9D5B-8762B42322E2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CD9E698-4930-4124-B642-B82290A79BD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A936AC8-24BB-4A6B-922A-0C814B78955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5EFA0E0-3874-41DD-B090-E0D1C5E7D67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12758</TotalTime>
  <Words>1224</Words>
  <Application>Microsoft Office PowerPoint</Application>
  <PresentationFormat>Custom</PresentationFormat>
  <Paragraphs>208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Limei</cp:lastModifiedBy>
  <cp:revision>446</cp:revision>
  <cp:lastPrinted>2017-10-18T12:43:13Z</cp:lastPrinted>
  <dcterms:created xsi:type="dcterms:W3CDTF">2014-09-12T12:07:39Z</dcterms:created>
  <dcterms:modified xsi:type="dcterms:W3CDTF">2017-10-21T17:18:13Z</dcterms:modified>
</cp:coreProperties>
</file>