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</p:sldMasterIdLst>
  <p:notesMasterIdLst>
    <p:notesMasterId r:id="rId38"/>
  </p:notesMasterIdLst>
  <p:sldIdLst>
    <p:sldId id="256" r:id="rId17"/>
    <p:sldId id="258" r:id="rId18"/>
    <p:sldId id="259" r:id="rId19"/>
    <p:sldId id="257" r:id="rId20"/>
    <p:sldId id="260" r:id="rId21"/>
    <p:sldId id="27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2" r:id="rId32"/>
    <p:sldId id="275" r:id="rId33"/>
    <p:sldId id="273" r:id="rId34"/>
    <p:sldId id="274" r:id="rId35"/>
    <p:sldId id="276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19AE-786F-4942-B535-C42BB5D5840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131E-2380-4013-9201-240B0521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17E7-33F9-0F4D-A6ED-1608B40F490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17E7-33F9-0F4D-A6ED-1608B40F490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17E7-33F9-0F4D-A6ED-1608B40F490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469D-4D08-45E9-B3E3-2E5818B4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469D-4D08-45E9-B3E3-2E5818B4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469D-4D08-45E9-B3E3-2E5818B4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469D-4D08-45E9-B3E3-2E5818B4B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26EC-76C7-4B9B-A4C5-4097807AA2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2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26EC-76C7-4B9B-A4C5-4097807AA2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26EC-76C7-4B9B-A4C5-4097807AA2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26EC-76C7-4B9B-A4C5-4097807AA2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6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47BBC-35F3-478F-979A-02675FD1477E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D6DE-E32D-46A5-91EE-16ED81DC0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5B7D-6FB5-3243-930B-A8D3DC862C77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9C-3AE0-DD44-82DF-E713A4F3335E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9C-3AE0-DD44-82DF-E713A4F3335E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6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CA42-6D89-4A7B-BEA4-10411C776A9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F8CA-1818-4A20-9FF9-C349EFC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F70CEE-4AB0-4506-8D02-42452244960B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DB13F8-F45F-490E-ACCB-75A25A64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7505B9F-0393-CF4E-9CE4-0E44DB1BAC2E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7505B9F-0393-CF4E-9CE4-0E44DB1BAC2E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7505B9F-0393-CF4E-9CE4-0E44DB1BAC2E}" type="datetime1">
              <a:rPr lang="en-US" smtClean="0">
                <a:solidFill>
                  <a:prstClr val="white"/>
                </a:solidFill>
              </a:rPr>
              <a:pPr/>
              <a:t>10/23/2017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51EACD6-A525-4B49-8009-7F09B4461B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5710FD-AB4C-F245-95FA-020A1762BD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B3CB2E-20B2-1E44-BA58-3F83CAE20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2F9C-0664-45DB-879C-AAA899ED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Updates on Production of NO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by Lightning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05800" cy="274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Kenneth Pickering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, Dale Allen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1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Eric Bucsela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 Department of Atmospheric and Oceanic Science, University of Maryland</a:t>
            </a:r>
          </a:p>
          <a:p>
            <a:r>
              <a:rPr lang="en-US" sz="2000" b="1" baseline="30000" dirty="0" smtClean="0">
                <a:solidFill>
                  <a:schemeClr val="bg1"/>
                </a:solidFill>
              </a:rPr>
              <a:t>2 </a:t>
            </a:r>
            <a:r>
              <a:rPr lang="en-US" sz="2000" b="1" dirty="0" smtClean="0">
                <a:solidFill>
                  <a:schemeClr val="bg1"/>
                </a:solidFill>
              </a:rPr>
              <a:t>SRI, International</a:t>
            </a:r>
          </a:p>
          <a:p>
            <a:endParaRPr lang="en-US" sz="20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52401"/>
            <a:ext cx="7162800" cy="5277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" y="5334000"/>
            <a:ext cx="9165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Regression (top line</a:t>
            </a:r>
            <a:r>
              <a:rPr lang="en-US" b="1" dirty="0" smtClean="0"/>
              <a:t>)</a:t>
            </a:r>
          </a:p>
          <a:p>
            <a:r>
              <a:rPr lang="en-US" b="1" dirty="0"/>
              <a:t>Summation with seasonal local BG </a:t>
            </a:r>
            <a:r>
              <a:rPr lang="en-US" b="1" dirty="0" smtClean="0"/>
              <a:t>(2nd </a:t>
            </a:r>
            <a:r>
              <a:rPr lang="en-US" b="1" dirty="0"/>
              <a:t>line) – BG computed over JJA for 5 years for individual</a:t>
            </a:r>
          </a:p>
          <a:p>
            <a:r>
              <a:rPr lang="en-US" b="1" dirty="0"/>
              <a:t>	grid cells when non-flashing and meeting CRF and OCP criteria</a:t>
            </a:r>
          </a:p>
          <a:p>
            <a:r>
              <a:rPr lang="en-US" b="1" dirty="0" smtClean="0"/>
              <a:t>Summation </a:t>
            </a:r>
            <a:r>
              <a:rPr lang="en-US" b="1" dirty="0"/>
              <a:t>with daily regional BG </a:t>
            </a:r>
            <a:r>
              <a:rPr lang="en-US" b="1" dirty="0" smtClean="0"/>
              <a:t>(3rd </a:t>
            </a:r>
            <a:r>
              <a:rPr lang="en-US" b="1" dirty="0"/>
              <a:t>line) – BG from 10 nearest non-flashing grid</a:t>
            </a:r>
          </a:p>
          <a:p>
            <a:r>
              <a:rPr lang="en-US" b="1" dirty="0"/>
              <a:t>	cells meeting CRF and OCP criteria on a daily </a:t>
            </a:r>
            <a:r>
              <a:rPr lang="en-US" b="1" dirty="0" smtClean="0"/>
              <a:t>basis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95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45052"/>
              </p:ext>
            </p:extLst>
          </p:nvPr>
        </p:nvGraphicFramePr>
        <p:xfrm>
          <a:off x="0" y="685800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921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Approach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Americas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Pacific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Tropics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Gulf of Mexico</a:t>
                      </a:r>
                      <a:endParaRPr lang="en-US" sz="2000" dirty="0"/>
                    </a:p>
                  </a:txBody>
                  <a:tcPr/>
                </a:tc>
              </a:tr>
              <a:tr h="3520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Regression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108 ± 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68 ± 19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195 ± 85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112 ± 38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68 ± 22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20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Summation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105 ± 9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49 ± 4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124 ± 18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84 ± 8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96 ± 13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200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107 ± 48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59 ± 27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160 ± 72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98 ± 39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82 ± 37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20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59-155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32 - 86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88  - 232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59-137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45 - 119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63830"/>
            <a:ext cx="598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Tropics – Summary of </a:t>
            </a:r>
            <a:r>
              <a:rPr lang="en-US" sz="2000" b="1" dirty="0" err="1">
                <a:solidFill>
                  <a:prstClr val="black"/>
                </a:solidFill>
              </a:rPr>
              <a:t>LNOx</a:t>
            </a:r>
            <a:r>
              <a:rPr lang="en-US" sz="2000" b="1" dirty="0">
                <a:solidFill>
                  <a:prstClr val="black"/>
                </a:solidFill>
              </a:rPr>
              <a:t> PE (moles/flash) Estimates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87553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Overall uncertainty </a:t>
            </a:r>
            <a:r>
              <a:rPr lang="en-US" sz="2000" b="1" dirty="0" smtClean="0">
                <a:solidFill>
                  <a:prstClr val="black"/>
                </a:solidFill>
              </a:rPr>
              <a:t>is estimated to be </a:t>
            </a:r>
            <a:r>
              <a:rPr lang="en-US" sz="2000" b="1" dirty="0">
                <a:solidFill>
                  <a:prstClr val="black"/>
                </a:solidFill>
              </a:rPr>
              <a:t>40-45%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Largest </a:t>
            </a:r>
            <a:r>
              <a:rPr lang="en-US" sz="2000" b="1" dirty="0" err="1">
                <a:solidFill>
                  <a:prstClr val="black"/>
                </a:solidFill>
              </a:rPr>
              <a:t>LNO</a:t>
            </a:r>
            <a:r>
              <a:rPr lang="en-US" sz="2000" b="1" baseline="-25000" dirty="0" err="1">
                <a:solidFill>
                  <a:prstClr val="black"/>
                </a:solidFill>
              </a:rPr>
              <a:t>x</a:t>
            </a:r>
            <a:r>
              <a:rPr lang="en-US" sz="2000" b="1" dirty="0">
                <a:solidFill>
                  <a:prstClr val="black"/>
                </a:solidFill>
              </a:rPr>
              <a:t> PE in tropical Pacific (lowest flash rate) and smallest PE in Africa</a:t>
            </a:r>
          </a:p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(highest flash rate)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V</a:t>
            </a:r>
            <a:r>
              <a:rPr lang="en-US" sz="2000" b="1" dirty="0" smtClean="0">
                <a:solidFill>
                  <a:prstClr val="black"/>
                </a:solidFill>
              </a:rPr>
              <a:t>alue </a:t>
            </a:r>
            <a:r>
              <a:rPr lang="en-US" sz="2000" b="1" dirty="0">
                <a:solidFill>
                  <a:prstClr val="black"/>
                </a:solidFill>
              </a:rPr>
              <a:t>for Gulf of Mexico is similar to that obtained by Pickering et al.</a:t>
            </a:r>
          </a:p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(2016), which used OMI Version 2.1 and different methods for background and</a:t>
            </a:r>
          </a:p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stratosphere, and criterion value of OCP.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\Docs\JournalArticles\MyPublications\Bucsela_mid-lat_LNOx_2015-16\Figures_for_mid-lat_paper\Figure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"/>
            <a:ext cx="6086551" cy="6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9205" y="0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Mid-latitude </a:t>
            </a:r>
            <a:r>
              <a:rPr lang="en-US" sz="2400" b="1" dirty="0" smtClean="0">
                <a:solidFill>
                  <a:srgbClr val="FF0000"/>
                </a:solidFill>
              </a:rPr>
              <a:t>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241" y="838200"/>
            <a:ext cx="292419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V</a:t>
            </a:r>
            <a:r>
              <a:rPr lang="en-US" sz="2000" b="1" baseline="-25000" dirty="0" err="1">
                <a:solidFill>
                  <a:prstClr val="black"/>
                </a:solidFill>
              </a:rPr>
              <a:t>LNOx</a:t>
            </a:r>
            <a:r>
              <a:rPr lang="en-US" sz="2000" b="1" dirty="0">
                <a:solidFill>
                  <a:prstClr val="black"/>
                </a:solidFill>
              </a:rPr>
              <a:t>*:  vertical column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without background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removed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</a:rPr>
              <a:t>BG</a:t>
            </a:r>
            <a:r>
              <a:rPr lang="en-US" sz="2000" b="1" dirty="0">
                <a:solidFill>
                  <a:prstClr val="black"/>
                </a:solidFill>
              </a:rPr>
              <a:t>:  tropospheric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background using </a:t>
            </a:r>
            <a:r>
              <a:rPr lang="en-US" sz="2000" b="1" dirty="0" err="1">
                <a:solidFill>
                  <a:prstClr val="black"/>
                </a:solidFill>
              </a:rPr>
              <a:t>V</a:t>
            </a:r>
            <a:r>
              <a:rPr lang="en-US" sz="2000" b="1" baseline="-25000" dirty="0" err="1">
                <a:solidFill>
                  <a:prstClr val="black"/>
                </a:solidFill>
              </a:rPr>
              <a:t>LNOx</a:t>
            </a:r>
            <a:r>
              <a:rPr lang="en-US" sz="2000" b="1" dirty="0">
                <a:solidFill>
                  <a:prstClr val="black"/>
                </a:solidFill>
              </a:rPr>
              <a:t>*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from non-flashing boxes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(seasonal-local approach)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err="1">
                <a:solidFill>
                  <a:prstClr val="black"/>
                </a:solidFill>
              </a:rPr>
              <a:t>V</a:t>
            </a:r>
            <a:r>
              <a:rPr lang="en-US" sz="2000" b="1" baseline="-25000" dirty="0" err="1">
                <a:solidFill>
                  <a:prstClr val="black"/>
                </a:solidFill>
              </a:rPr>
              <a:t>LNOx</a:t>
            </a:r>
            <a:r>
              <a:rPr lang="en-US" sz="2000" b="1" dirty="0">
                <a:solidFill>
                  <a:prstClr val="black"/>
                </a:solidFill>
              </a:rPr>
              <a:t>:  vertical column of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of NOx from recent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lightning obtained by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subtracting b) from a)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WWLLN flashes  in 1-hour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window prior to OMI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overpass; adjusted for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detection efficiency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241" y="461665"/>
            <a:ext cx="160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OMI Version 3:</a:t>
            </a:r>
          </a:p>
        </p:txBody>
      </p:sp>
    </p:spTree>
    <p:extLst>
      <p:ext uri="{BB962C8B-B14F-4D97-AF65-F5344CB8AC3E}">
        <p14:creationId xmlns:p14="http://schemas.microsoft.com/office/powerpoint/2010/main" val="3168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\Docs\JournalArticles\MyPublications\Bucsela_mid-lat_LNOx_2015-16\Figures_for_mid-lat_paper\Figure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5" y="628710"/>
            <a:ext cx="8317524" cy="34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89429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 = 96    </a:t>
            </a:r>
            <a:r>
              <a:rPr lang="el-GR" b="1" dirty="0">
                <a:solidFill>
                  <a:prstClr val="black"/>
                </a:solidFill>
              </a:rPr>
              <a:t>β</a:t>
            </a:r>
            <a:r>
              <a:rPr lang="en-US" b="1" dirty="0">
                <a:solidFill>
                  <a:prstClr val="black"/>
                </a:solidFill>
              </a:rPr>
              <a:t> = 0.44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28600"/>
            <a:ext cx="437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Regression of Binned Mid-latitude Data</a:t>
            </a:r>
          </a:p>
        </p:txBody>
      </p:sp>
      <p:pic>
        <p:nvPicPr>
          <p:cNvPr id="5" name="Picture 8" descr="C:\Documents\Docs\JournalArticles\MyPublications\Bucsela_mid-lat_LNOx_2015-16\Figures_for_mid-lat_paper_OLD\_Figure_8_Bruning_and_Thomas_20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2628"/>
            <a:ext cx="3061899" cy="28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5770959"/>
            <a:ext cx="1651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Bruning and Thomas (2015)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675" y="4048090"/>
            <a:ext cx="53819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Power law provides better fit to data than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linear regression; suggests lower </a:t>
            </a:r>
            <a:r>
              <a:rPr lang="en-US" sz="2000" b="1" dirty="0" err="1">
                <a:solidFill>
                  <a:prstClr val="black"/>
                </a:solidFill>
              </a:rPr>
              <a:t>LNO</a:t>
            </a:r>
            <a:r>
              <a:rPr lang="en-US" sz="2000" b="1" baseline="-25000" dirty="0" err="1">
                <a:solidFill>
                  <a:prstClr val="black"/>
                </a:solidFill>
              </a:rPr>
              <a:t>x</a:t>
            </a:r>
            <a:r>
              <a:rPr lang="en-US" sz="2000" b="1" dirty="0">
                <a:solidFill>
                  <a:prstClr val="black"/>
                </a:solidFill>
              </a:rPr>
              <a:t> PE at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higher flash rates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Assuming lesser </a:t>
            </a:r>
            <a:r>
              <a:rPr lang="en-US" sz="2000" b="1" dirty="0" err="1">
                <a:solidFill>
                  <a:prstClr val="black"/>
                </a:solidFill>
              </a:rPr>
              <a:t>LNO</a:t>
            </a:r>
            <a:r>
              <a:rPr lang="en-US" sz="2000" b="1" baseline="-25000" dirty="0" err="1">
                <a:solidFill>
                  <a:prstClr val="black"/>
                </a:solidFill>
              </a:rPr>
              <a:t>x</a:t>
            </a:r>
            <a:r>
              <a:rPr lang="en-US" sz="2000" b="1" dirty="0">
                <a:solidFill>
                  <a:prstClr val="black"/>
                </a:solidFill>
              </a:rPr>
              <a:t> production per flash with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smaller flash extent, this result is consistent with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data from ground-based Lightning Mapping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Arrays, which show inverse relation between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flash rate and flash extent.</a:t>
            </a: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9067800" cy="4942888"/>
          </a:xfrm>
          <a:prstGeom prst="rect">
            <a:avLst/>
          </a:prstGeom>
        </p:spPr>
        <p:txBody>
          <a:bodyPr wrap="square" lIns="140205" tIns="70102" rIns="140205" bIns="70102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Regression analysis of binned data from the 3 geographic regions separately and combined.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Region         r            </a:t>
            </a:r>
            <a:r>
              <a:rPr lang="en-US" sz="2400" b="1" i="1" dirty="0">
                <a:solidFill>
                  <a:prstClr val="black"/>
                </a:solidFill>
              </a:rPr>
              <a:t>b</a:t>
            </a:r>
            <a:r>
              <a:rPr lang="en-US" sz="2400" b="1" dirty="0">
                <a:solidFill>
                  <a:prstClr val="black"/>
                </a:solidFill>
              </a:rPr>
              <a:t>               </a:t>
            </a:r>
            <a:r>
              <a:rPr lang="en-US" sz="2400" b="1" i="1" dirty="0" err="1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en-US" sz="2400" b="1" dirty="0">
                <a:solidFill>
                  <a:prstClr val="black"/>
                </a:solidFill>
              </a:rPr>
              <a:t>           </a:t>
            </a:r>
            <a:r>
              <a:rPr lang="en-US" sz="2400" b="1" i="1" dirty="0">
                <a:solidFill>
                  <a:prstClr val="black"/>
                </a:solidFill>
                <a:latin typeface="Symbol" panose="05050102010706020507" pitchFamily="18" charset="2"/>
              </a:rPr>
              <a:t>c</a:t>
            </a:r>
            <a:r>
              <a:rPr lang="en-US" sz="2400" b="1" dirty="0">
                <a:solidFill>
                  <a:prstClr val="black"/>
                </a:solidFill>
              </a:rPr>
              <a:t>2</a:t>
            </a:r>
            <a:r>
              <a:rPr lang="en-US" sz="2400" b="1" baseline="-25000" dirty="0">
                <a:solidFill>
                  <a:prstClr val="black"/>
                </a:solidFill>
              </a:rPr>
              <a:t>reduced</a:t>
            </a:r>
            <a:r>
              <a:rPr lang="en-US" sz="2400" b="1" dirty="0">
                <a:solidFill>
                  <a:prstClr val="black"/>
                </a:solidFill>
              </a:rPr>
              <a:t>   </a:t>
            </a:r>
            <a:r>
              <a:rPr lang="en-US" sz="2400" b="1" i="1" dirty="0" err="1">
                <a:solidFill>
                  <a:prstClr val="black"/>
                </a:solidFill>
                <a:latin typeface="Symbol" panose="05050102010706020507" pitchFamily="18" charset="2"/>
              </a:rPr>
              <a:t>c</a:t>
            </a:r>
            <a:r>
              <a:rPr lang="en-US" sz="2400" b="1" dirty="0" err="1">
                <a:solidFill>
                  <a:prstClr val="black"/>
                </a:solidFill>
              </a:rPr>
              <a:t>2</a:t>
            </a:r>
            <a:r>
              <a:rPr lang="en-US" sz="2400" b="1" baseline="-25000" dirty="0" err="1">
                <a:solidFill>
                  <a:prstClr val="black"/>
                </a:solidFill>
              </a:rPr>
              <a:t>reduced</a:t>
            </a:r>
            <a:r>
              <a:rPr lang="en-US" sz="2400" b="1" dirty="0">
                <a:solidFill>
                  <a:prstClr val="black"/>
                </a:solidFill>
              </a:rPr>
              <a:t>         </a:t>
            </a:r>
            <a:r>
              <a:rPr lang="en-US" sz="2400" b="1" dirty="0" err="1">
                <a:solidFill>
                  <a:prstClr val="black"/>
                </a:solidFill>
              </a:rPr>
              <a:t>PE</a:t>
            </a:r>
            <a:r>
              <a:rPr lang="en-US" sz="2400" b="1" baseline="-25000" dirty="0" err="1">
                <a:solidFill>
                  <a:prstClr val="black"/>
                </a:solidFill>
              </a:rPr>
              <a:t>avg</a:t>
            </a:r>
            <a:endParaRPr lang="en-US" sz="2400" b="1" baseline="-250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                            (mole/flash)                (linear)       (power)   (mole/flash)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---------------------------------------------------------------------------------------------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N. Amer.   0.61     95 ± 17   0.39± 0.04     2.41     0.76                 </a:t>
            </a:r>
            <a:r>
              <a:rPr lang="en-US" sz="2400" b="1" dirty="0">
                <a:solidFill>
                  <a:schemeClr val="tx2"/>
                </a:solidFill>
              </a:rPr>
              <a:t>360 ± 200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Europe      0.66     64 ± 22   0.39± 0.06     2.97     1.61                 302 ± 220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E. Asia        0.75    99 ± 16   0.48± 0.03     4.67     1.54                 296 ± 170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Combined  0.88    96 ± 14   0.44± 0.03     5.01     0.94                </a:t>
            </a:r>
            <a:r>
              <a:rPr lang="en-US" sz="2400" b="1" dirty="0">
                <a:solidFill>
                  <a:srgbClr val="FF0000"/>
                </a:solidFill>
              </a:rPr>
              <a:t>321 ± 180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893861"/>
            <a:ext cx="4130729" cy="2760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78130"/>
            <a:ext cx="882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LNO</a:t>
            </a:r>
            <a:r>
              <a:rPr lang="en-US" sz="2400" b="1" baseline="-25000" dirty="0" err="1">
                <a:solidFill>
                  <a:prstClr val="black"/>
                </a:solidFill>
              </a:rPr>
              <a:t>x</a:t>
            </a:r>
            <a:r>
              <a:rPr lang="en-US" sz="2400" b="1" dirty="0">
                <a:solidFill>
                  <a:prstClr val="black"/>
                </a:solidFill>
              </a:rPr>
              <a:t> PE from TROPOMI NO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 and GOES-16/GLM Flash Observations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9248" y="893861"/>
            <a:ext cx="48121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TROPOMI on Sentinel 5P satellite 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launched </a:t>
            </a:r>
            <a:r>
              <a:rPr lang="en-US" sz="2000" b="1" dirty="0" smtClean="0">
                <a:solidFill>
                  <a:prstClr val="black"/>
                </a:solidFill>
              </a:rPr>
              <a:t>October 13, </a:t>
            </a:r>
            <a:r>
              <a:rPr lang="en-US" sz="2000" b="1" dirty="0">
                <a:solidFill>
                  <a:prstClr val="black"/>
                </a:solidFill>
              </a:rPr>
              <a:t>2017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NO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</a:rPr>
              <a:t> and cloud Level 2  3.5 x 7 km</a:t>
            </a:r>
            <a:r>
              <a:rPr lang="en-US" sz="2000" b="1" baseline="30000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</a:rPr>
              <a:t> products to be used in analyses similar to those performed with OMI data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Collaborators:  Pepijn Veefkind, KNMI;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Diego Loyola, DLR;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GOES-16 Geostationary Lightning Mapper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(GLM) to provide gridded flash counts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(~10 km) as function of time.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High detection efficiency (70 -90%) expected.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Collaborator:  William Koshak, NASA/MSFC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3810000"/>
            <a:ext cx="4130729" cy="27543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86542" y="1461693"/>
            <a:ext cx="3331827" cy="4727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smtClean="0"/>
              <a:t>DEEP CONVECTIVE CLOUDS </a:t>
            </a:r>
            <a:br>
              <a:rPr lang="en-US" sz="4000" b="1" dirty="0" smtClean="0"/>
            </a:br>
            <a:r>
              <a:rPr lang="en-US" sz="4000" b="1" dirty="0" smtClean="0"/>
              <a:t>&amp; CHEMISTRY (DC3)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61693"/>
            <a:ext cx="4640002" cy="532010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First campaign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b="1" dirty="0" smtClean="0">
                <a:solidFill>
                  <a:srgbClr val="000000"/>
                </a:solidFill>
              </a:rPr>
              <a:t>simultaneously </a:t>
            </a:r>
            <a:r>
              <a:rPr lang="en-US" dirty="0" smtClean="0">
                <a:solidFill>
                  <a:srgbClr val="000000"/>
                </a:solidFill>
              </a:rPr>
              <a:t>use extensive ground &amp; airborne instrumentation to </a:t>
            </a:r>
            <a:r>
              <a:rPr lang="en-US" dirty="0">
                <a:solidFill>
                  <a:srgbClr val="000000"/>
                </a:solidFill>
              </a:rPr>
              <a:t>investigate </a:t>
            </a:r>
            <a:r>
              <a:rPr lang="en-US" dirty="0" err="1">
                <a:solidFill>
                  <a:srgbClr val="000000"/>
                </a:solidFill>
              </a:rPr>
              <a:t>midlatitude</a:t>
            </a:r>
            <a:r>
              <a:rPr lang="en-US" dirty="0">
                <a:solidFill>
                  <a:srgbClr val="000000"/>
                </a:solidFill>
              </a:rPr>
              <a:t> deep </a:t>
            </a:r>
            <a:r>
              <a:rPr lang="en-US" dirty="0" smtClean="0">
                <a:solidFill>
                  <a:srgbClr val="000000"/>
                </a:solidFill>
              </a:rPr>
              <a:t>convection and chemistry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May-June 2012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 sampling regions</a:t>
            </a:r>
          </a:p>
          <a:p>
            <a:pPr marL="349250" lvl="1" indent="-349250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Focus on storm behavior, boundary layer inflow, lightning flash rates, </a:t>
            </a:r>
            <a:r>
              <a:rPr lang="en-US" b="1" dirty="0" smtClean="0">
                <a:solidFill>
                  <a:srgbClr val="000000"/>
                </a:solidFill>
              </a:rPr>
              <a:t>LNO</a:t>
            </a:r>
            <a:r>
              <a:rPr lang="en-US" b="1" baseline="-25000" dirty="0" smtClean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anvil chemistry</a:t>
            </a:r>
            <a:r>
              <a:rPr lang="en-US" dirty="0" smtClean="0">
                <a:solidFill>
                  <a:srgbClr val="000000"/>
                </a:solidFill>
              </a:rPr>
              <a:t>, and scavenging </a:t>
            </a:r>
            <a:r>
              <a:rPr lang="en-US" dirty="0">
                <a:solidFill>
                  <a:srgbClr val="000000"/>
                </a:solidFill>
              </a:rPr>
              <a:t>of chemical </a:t>
            </a:r>
            <a:r>
              <a:rPr lang="en-US" dirty="0" smtClean="0">
                <a:solidFill>
                  <a:srgbClr val="000000"/>
                </a:solidFill>
              </a:rPr>
              <a:t>species 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DC3 objectives: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Investigate active convection and its outflow post-event (12-48 </a:t>
            </a:r>
            <a:r>
              <a:rPr lang="en-US" dirty="0" err="1" smtClean="0">
                <a:solidFill>
                  <a:srgbClr val="000000"/>
                </a:solidFill>
              </a:rPr>
              <a:t>hrs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impact on composition </a:t>
            </a:r>
            <a:r>
              <a:rPr lang="en-US" dirty="0">
                <a:solidFill>
                  <a:srgbClr val="000000"/>
                </a:solidFill>
              </a:rPr>
              <a:t>and chemistry of upper troposphere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Screen Shot 2016-09-18 at 1.26.40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1" r="506" b="-296"/>
          <a:stretch/>
        </p:blipFill>
        <p:spPr>
          <a:xfrm>
            <a:off x="5460008" y="1527209"/>
            <a:ext cx="3170700" cy="2025008"/>
          </a:xfrm>
          <a:ln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z="2000" smtClean="0">
                <a:solidFill>
                  <a:prstClr val="white"/>
                </a:solidFill>
              </a:rPr>
              <a:pPr/>
              <a:t>16</a:t>
            </a:fld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7" name="Picture 6" descr="Screen Shot 2016-09-18 at 1.25.3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3576" r="1888" b="2288"/>
          <a:stretch/>
        </p:blipFill>
        <p:spPr>
          <a:xfrm>
            <a:off x="5465300" y="3604309"/>
            <a:ext cx="3170700" cy="212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29221" y="5729302"/>
            <a:ext cx="343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Experimental design (top); Sampling regions (bottom) </a:t>
            </a:r>
          </a:p>
          <a:p>
            <a:endParaRPr lang="en-US" sz="400" dirty="0">
              <a:solidFill>
                <a:prstClr val="black"/>
              </a:solidFill>
            </a:endParaRPr>
          </a:p>
          <a:p>
            <a:r>
              <a:rPr lang="en-US" sz="1000" i="1" dirty="0" smtClean="0">
                <a:solidFill>
                  <a:prstClr val="black"/>
                </a:solidFill>
              </a:rPr>
              <a:t>(Barth et al., 2015)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706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May 29-30, 2012 Oklahoma Severe Convective 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870" y="673261"/>
            <a:ext cx="2372450" cy="2908139"/>
            <a:chOff x="428315" y="1449020"/>
            <a:chExt cx="3811774" cy="51917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15" y="1449020"/>
              <a:ext cx="3170318" cy="302980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48" y="3137826"/>
              <a:ext cx="3166541" cy="350296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9275" y="1500948"/>
              <a:ext cx="2867913" cy="264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1857" y="1457923"/>
              <a:ext cx="25553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21:50 UTC NEXRAD (dBZ)</a:t>
              </a:r>
              <a:endParaRPr lang="en-US" sz="1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1460" y="3168064"/>
              <a:ext cx="2933333" cy="174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1548" y="3141078"/>
              <a:ext cx="26611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</a:t>
              </a:r>
              <a:r>
                <a:rPr lang="en-US" sz="1400" b="1" dirty="0" smtClean="0"/>
                <a:t>1:00 UTC NEXRAD (dBZ)</a:t>
              </a:r>
              <a:endParaRPr lang="en-US" sz="1400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82873"/>
            <a:ext cx="3840481" cy="25985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200" y="3601276"/>
            <a:ext cx="310989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Cloud-Resolved Simulation:</a:t>
            </a:r>
          </a:p>
          <a:p>
            <a:r>
              <a:rPr lang="en-US" b="1" dirty="0">
                <a:solidFill>
                  <a:srgbClr val="000000"/>
                </a:solidFill>
              </a:rPr>
              <a:t>WRF coupled with </a:t>
            </a:r>
            <a:r>
              <a:rPr lang="en-US" b="1" dirty="0" smtClean="0">
                <a:solidFill>
                  <a:srgbClr val="000000"/>
                </a:solidFill>
              </a:rPr>
              <a:t>chemistry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WRF-</a:t>
            </a:r>
            <a:r>
              <a:rPr lang="en-US" b="1" dirty="0" err="1">
                <a:solidFill>
                  <a:srgbClr val="000000"/>
                </a:solidFill>
              </a:rPr>
              <a:t>Chem</a:t>
            </a:r>
            <a:r>
              <a:rPr lang="en-US" b="1" dirty="0">
                <a:solidFill>
                  <a:srgbClr val="000000"/>
                </a:solidFill>
              </a:rPr>
              <a:t>; </a:t>
            </a:r>
            <a:r>
              <a:rPr lang="en-US" b="1" i="1" dirty="0" err="1">
                <a:solidFill>
                  <a:srgbClr val="000000"/>
                </a:solidFill>
              </a:rPr>
              <a:t>Grell</a:t>
            </a:r>
            <a:r>
              <a:rPr lang="en-US" b="1" i="1" dirty="0">
                <a:solidFill>
                  <a:srgbClr val="000000"/>
                </a:solidFill>
              </a:rPr>
              <a:t> et al., 2005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</a:rPr>
              <a:t>V</a:t>
            </a:r>
            <a:r>
              <a:rPr lang="en-US" b="1" dirty="0" smtClean="0">
                <a:solidFill>
                  <a:srgbClr val="000000"/>
                </a:solidFill>
              </a:rPr>
              <a:t>ersion 3.6.1 run at 1 x 1 deg.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Includes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transport, deposition,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emissions, chemistry, aerosol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interactions, photolysis,</a:t>
            </a:r>
          </a:p>
          <a:p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adiation.    Flash rate density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 = f(390 </a:t>
            </a:r>
            <a:r>
              <a:rPr lang="en-US" b="1" dirty="0" err="1" smtClean="0">
                <a:solidFill>
                  <a:srgbClr val="000000"/>
                </a:solidFill>
              </a:rPr>
              <a:t>hPa</a:t>
            </a:r>
            <a:r>
              <a:rPr lang="en-US" b="1" dirty="0" smtClean="0">
                <a:solidFill>
                  <a:srgbClr val="000000"/>
                </a:solidFill>
              </a:rPr>
              <a:t> upward cloud ice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flux)    14,419 flashes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/>
              <a:t>             15,060 LMA flashes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3180" y="517682"/>
            <a:ext cx="1591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Observations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899" y="982873"/>
            <a:ext cx="3234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Flash rates from Okla. Lightning Mapping</a:t>
            </a:r>
          </a:p>
          <a:p>
            <a:r>
              <a:rPr lang="en-US" sz="1400" b="1" dirty="0" smtClean="0"/>
              <a:t>Array and NLDN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329" y="1506093"/>
            <a:ext cx="159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IC/CG = 2.73 ± 2.51</a:t>
            </a:r>
            <a:endParaRPr lang="en-US" sz="1400" b="1" dirty="0"/>
          </a:p>
        </p:txBody>
      </p:sp>
      <p:pic>
        <p:nvPicPr>
          <p:cNvPr id="15" name="Picture 14" descr="mean_ic_cg_flash_vert_distributions_1kmbin_sfc15km.jpe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8627" r="21812" b="44661"/>
          <a:stretch/>
        </p:blipFill>
        <p:spPr>
          <a:xfrm>
            <a:off x="3146231" y="3790950"/>
            <a:ext cx="3206980" cy="278087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529465" y="5181384"/>
            <a:ext cx="1185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Channel 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egment</a:t>
            </a:r>
          </a:p>
          <a:p>
            <a:r>
              <a:rPr lang="en-US" sz="1400" b="1" dirty="0"/>
              <a:t>d</a:t>
            </a:r>
            <a:r>
              <a:rPr lang="en-US" sz="1400" b="1" dirty="0" smtClean="0"/>
              <a:t>istributions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rom OK LMA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3211" y="3739775"/>
            <a:ext cx="289201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Tested several model </a:t>
            </a:r>
            <a:r>
              <a:rPr lang="en-US" b="1" dirty="0" err="1" smtClean="0"/>
              <a:t>LNO</a:t>
            </a:r>
            <a:r>
              <a:rPr lang="en-US" b="1" baseline="-25000" dirty="0" err="1" smtClean="0"/>
              <a:t>x</a:t>
            </a:r>
            <a:endParaRPr lang="en-US" b="1" baseline="-25000" dirty="0" smtClean="0"/>
          </a:p>
          <a:p>
            <a:r>
              <a:rPr lang="en-US" b="1" dirty="0"/>
              <a:t>p</a:t>
            </a:r>
            <a:r>
              <a:rPr lang="en-US" b="1" dirty="0" smtClean="0"/>
              <a:t>roduction per flash</a:t>
            </a:r>
          </a:p>
          <a:p>
            <a:r>
              <a:rPr lang="en-US" b="1" dirty="0" smtClean="0"/>
              <a:t>scenarios against anvil</a:t>
            </a:r>
          </a:p>
          <a:p>
            <a:r>
              <a:rPr lang="en-US" b="1" dirty="0"/>
              <a:t>a</a:t>
            </a:r>
            <a:r>
              <a:rPr lang="en-US" b="1" dirty="0" smtClean="0"/>
              <a:t>ircraft NO</a:t>
            </a:r>
            <a:r>
              <a:rPr lang="en-US" b="1" baseline="-25000" dirty="0" smtClean="0"/>
              <a:t>x</a:t>
            </a:r>
            <a:r>
              <a:rPr lang="en-US" b="1" dirty="0" smtClean="0"/>
              <a:t> obs.:</a:t>
            </a:r>
          </a:p>
          <a:p>
            <a:r>
              <a:rPr lang="en-US" b="1" dirty="0" smtClean="0"/>
              <a:t>500 moles/flash</a:t>
            </a:r>
          </a:p>
          <a:p>
            <a:r>
              <a:rPr lang="en-US" b="1" dirty="0" smtClean="0"/>
              <a:t>125</a:t>
            </a:r>
          </a:p>
          <a:p>
            <a:r>
              <a:rPr lang="en-US" b="1" dirty="0" smtClean="0"/>
              <a:t>107 from Pollack et al., 2016</a:t>
            </a:r>
          </a:p>
          <a:p>
            <a:r>
              <a:rPr lang="en-US" b="1" dirty="0" smtClean="0"/>
              <a:t>82 </a:t>
            </a:r>
          </a:p>
          <a:p>
            <a:r>
              <a:rPr lang="en-US" b="1" dirty="0" smtClean="0"/>
              <a:t>604 CG; 38 IC Koshak et al.</a:t>
            </a:r>
          </a:p>
          <a:p>
            <a:r>
              <a:rPr lang="en-US" b="1" dirty="0" smtClean="0"/>
              <a:t>328 CC; 21 IC scaled to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yield mean of 82</a:t>
            </a:r>
          </a:p>
          <a:p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535512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K. Cummings,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2195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z="2000" smtClean="0">
                <a:solidFill>
                  <a:prstClr val="white"/>
                </a:solidFill>
              </a:rPr>
              <a:pPr/>
              <a:t>18</a:t>
            </a:fld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Screen Shot 2017-01-19 at 9.13.17 PM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/>
          <a:stretch/>
        </p:blipFill>
        <p:spPr>
          <a:xfrm>
            <a:off x="532994" y="472126"/>
            <a:ext cx="4363943" cy="4037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91342" y="1452867"/>
            <a:ext cx="25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7699" y="4695914"/>
            <a:ext cx="2984689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prstClr val="black"/>
                </a:solidFill>
              </a:rPr>
              <a:t>Mean LNO</a:t>
            </a:r>
            <a:r>
              <a:rPr lang="en-US" sz="1600" b="1" u="sng" baseline="-25000" dirty="0" smtClean="0">
                <a:solidFill>
                  <a:prstClr val="black"/>
                </a:solidFill>
              </a:rPr>
              <a:t>x</a:t>
            </a:r>
            <a:r>
              <a:rPr lang="en-US" sz="1600" b="1" u="sng" dirty="0" smtClean="0">
                <a:solidFill>
                  <a:prstClr val="black"/>
                </a:solidFill>
              </a:rPr>
              <a:t> over all 4 layers: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OBS  = 1.21 </a:t>
            </a:r>
            <a:r>
              <a:rPr lang="en-US" sz="1600" b="1" dirty="0" err="1" smtClean="0">
                <a:solidFill>
                  <a:prstClr val="black"/>
                </a:solidFill>
              </a:rPr>
              <a:t>ppbv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WRF = 1.15 </a:t>
            </a:r>
            <a:r>
              <a:rPr lang="en-US" sz="1600" b="1" dirty="0" err="1" smtClean="0">
                <a:solidFill>
                  <a:prstClr val="black"/>
                </a:solidFill>
              </a:rPr>
              <a:t>ppbv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% Diff = -4.8%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060" y="4686871"/>
            <a:ext cx="29846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prstClr val="black"/>
                </a:solidFill>
              </a:rPr>
              <a:t>Mean NO</a:t>
            </a:r>
            <a:r>
              <a:rPr lang="en-US" sz="1600" b="1" u="sng" baseline="-25000" dirty="0" smtClean="0">
                <a:solidFill>
                  <a:prstClr val="black"/>
                </a:solidFill>
              </a:rPr>
              <a:t>x</a:t>
            </a:r>
            <a:r>
              <a:rPr lang="en-US" sz="1600" b="1" u="sng" dirty="0" smtClean="0">
                <a:solidFill>
                  <a:prstClr val="black"/>
                </a:solidFill>
              </a:rPr>
              <a:t> over all 4 layers: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OBS  = 1.36 </a:t>
            </a:r>
            <a:r>
              <a:rPr lang="en-US" sz="1600" b="1" dirty="0" err="1" smtClean="0">
                <a:solidFill>
                  <a:prstClr val="black"/>
                </a:solidFill>
              </a:rPr>
              <a:t>ppbv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WRF = 1.30 </a:t>
            </a:r>
            <a:r>
              <a:rPr lang="en-US" sz="1600" b="1" dirty="0" err="1" smtClean="0">
                <a:solidFill>
                  <a:prstClr val="black"/>
                </a:solidFill>
              </a:rPr>
              <a:t>ppbv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% Diff = -4.3%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9" name="Picture 8" descr="Screen Shot 2017-01-21 at 4.39.17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b="118"/>
          <a:stretch/>
        </p:blipFill>
        <p:spPr>
          <a:xfrm>
            <a:off x="4872562" y="472126"/>
            <a:ext cx="3853321" cy="4037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228053" y="1474733"/>
            <a:ext cx="25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7297" y="2329816"/>
            <a:ext cx="70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Est.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3168" y="2498496"/>
            <a:ext cx="70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Est.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94" y="5922215"/>
            <a:ext cx="875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82 moles per IC &amp; CG flash bring observations &amp; model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in close agreement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40636" y="2288182"/>
            <a:ext cx="242062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61331" y="1892026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7060" y="2287009"/>
            <a:ext cx="385311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41645" y="1892026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7103" y="1474733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8919" y="1452279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97004" y="2330989"/>
            <a:ext cx="242062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17699" y="1906295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03428" y="2329816"/>
            <a:ext cx="385311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98013" y="1906295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13471" y="1517540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75287" y="1495086"/>
            <a:ext cx="179913" cy="0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39262" y="169226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+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2075" y="127893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+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396" y="170652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+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9209" y="130747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+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81" y="6403121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K. Cummings,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946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Relating LNO</a:t>
            </a:r>
            <a:r>
              <a:rPr lang="en-US" sz="4000" b="1" baseline="-25000" dirty="0" smtClean="0"/>
              <a:t>x</a:t>
            </a:r>
            <a:r>
              <a:rPr lang="en-US" sz="4000" b="1" dirty="0" smtClean="0"/>
              <a:t> Production to Lightning Characteristics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z="2000" smtClean="0">
                <a:solidFill>
                  <a:prstClr val="white"/>
                </a:solidFill>
              </a:rPr>
              <a:pPr/>
              <a:t>19</a:t>
            </a:fld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9" y="3875908"/>
            <a:ext cx="3558274" cy="25430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9" y="1507252"/>
            <a:ext cx="3558273" cy="245990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78971" y="4926121"/>
            <a:ext cx="4926139" cy="1333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>
                  <a:lumMod val="60000"/>
                  <a:lumOff val="40000"/>
                </a:srgbClr>
              </a:buClr>
            </a:pPr>
            <a:r>
              <a:rPr lang="en-US" sz="1800" dirty="0">
                <a:solidFill>
                  <a:srgbClr val="000000"/>
                </a:solidFill>
              </a:rPr>
              <a:t>F</a:t>
            </a:r>
            <a:r>
              <a:rPr lang="en-US" sz="1800" dirty="0" smtClean="0">
                <a:solidFill>
                  <a:srgbClr val="000000"/>
                </a:solidFill>
              </a:rPr>
              <a:t>lash extent in DC3 storms ~6-15 km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buClr>
                <a:srgbClr val="2C7C9F">
                  <a:lumMod val="60000"/>
                  <a:lumOff val="40000"/>
                </a:srgbClr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Potential to develop </a:t>
            </a:r>
            <a:r>
              <a:rPr lang="en-US" sz="1800" dirty="0">
                <a:solidFill>
                  <a:srgbClr val="000000"/>
                </a:solidFill>
              </a:rPr>
              <a:t>parameterization scheme for LNO</a:t>
            </a:r>
            <a:r>
              <a:rPr lang="en-US" sz="1800" baseline="-25000" dirty="0">
                <a:solidFill>
                  <a:srgbClr val="000000"/>
                </a:solidFill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production per flash based on flash rate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61" y="6407498"/>
            <a:ext cx="3652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Correlations based on data from 23:40-03:00 UTC (red +)</a:t>
            </a:r>
            <a:endParaRPr lang="en-US" sz="1000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776" y="4488284"/>
            <a:ext cx="1133644" cy="500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ln>
                  <a:solidFill>
                    <a:srgbClr val="660066"/>
                  </a:solidFill>
                </a:ln>
                <a:solidFill>
                  <a:srgbClr val="000000"/>
                </a:solidFill>
              </a:rPr>
              <a:t>*</a:t>
            </a:r>
            <a:r>
              <a:rPr lang="en-US" sz="800" dirty="0" smtClean="0">
                <a:ln>
                  <a:solidFill>
                    <a:srgbClr val="660066"/>
                  </a:solidFill>
                </a:ln>
                <a:solidFill>
                  <a:srgbClr val="000000"/>
                </a:solidFill>
              </a:rPr>
              <a:t> 21:10-23:30 UTC</a:t>
            </a:r>
          </a:p>
          <a:p>
            <a:r>
              <a:rPr lang="en-US" sz="80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+ 23:40-03:00 UTC</a:t>
            </a:r>
          </a:p>
          <a:p>
            <a:r>
              <a:rPr lang="en-US" sz="80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</a:rPr>
              <a:t>X 03:10-04:20 UTC</a:t>
            </a:r>
            <a:endParaRPr lang="en-US" sz="800" dirty="0">
              <a:ln>
                <a:solidFill>
                  <a:srgbClr val="0000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776" y="2010096"/>
            <a:ext cx="1133644" cy="500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ln>
                  <a:solidFill>
                    <a:srgbClr val="660066"/>
                  </a:solidFill>
                </a:ln>
                <a:solidFill>
                  <a:srgbClr val="000000"/>
                </a:solidFill>
              </a:rPr>
              <a:t>*</a:t>
            </a:r>
            <a:r>
              <a:rPr lang="en-US" sz="800" dirty="0" smtClean="0">
                <a:ln>
                  <a:solidFill>
                    <a:srgbClr val="660066"/>
                  </a:solidFill>
                </a:ln>
                <a:solidFill>
                  <a:srgbClr val="000000"/>
                </a:solidFill>
              </a:rPr>
              <a:t> 21:10-23:30 UTC</a:t>
            </a:r>
          </a:p>
          <a:p>
            <a:r>
              <a:rPr lang="en-US" sz="80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+ 23:40-03:00 UTC</a:t>
            </a:r>
          </a:p>
          <a:p>
            <a:r>
              <a:rPr lang="en-US" sz="80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</a:rPr>
              <a:t>X 03:10-04:20 UTC</a:t>
            </a:r>
            <a:endParaRPr lang="en-US" sz="800" dirty="0">
              <a:ln>
                <a:solidFill>
                  <a:srgbClr val="0000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524" y="1667044"/>
            <a:ext cx="140638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29-30 May 2012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524" y="4130585"/>
            <a:ext cx="140638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29-30 May 2012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Screen Shot 2017-05-09 at 12.10.0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76" y="1500295"/>
            <a:ext cx="4759028" cy="32535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24600" y="6530608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K. </a:t>
            </a:r>
            <a:r>
              <a:rPr lang="en-US" sz="1400" b="1" smtClean="0"/>
              <a:t>Cummings, 2017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1946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 of CMAQ 5.2 Lightning NO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Algorithm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90600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CMAQ </a:t>
            </a:r>
            <a:r>
              <a:rPr lang="en-US" sz="2000" b="1" dirty="0" err="1" smtClean="0">
                <a:solidFill>
                  <a:schemeClr val="bg1"/>
                </a:solidFill>
              </a:rPr>
              <a:t>LNO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algorithm (originally developed by Allen et al, 2012, </a:t>
            </a:r>
            <a:r>
              <a:rPr lang="en-US" sz="2000" b="1" i="1" dirty="0" smtClean="0">
                <a:solidFill>
                  <a:schemeClr val="bg1"/>
                </a:solidFill>
              </a:rPr>
              <a:t>ACP</a:t>
            </a:r>
            <a:r>
              <a:rPr lang="en-US" sz="2000" b="1" dirty="0" smtClean="0">
                <a:solidFill>
                  <a:schemeClr val="bg1"/>
                </a:solidFill>
              </a:rPr>
              <a:t>) contains three primary components: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1) </a:t>
            </a:r>
            <a:r>
              <a:rPr lang="en-US" sz="2000" b="1" u="sng" dirty="0" smtClean="0">
                <a:solidFill>
                  <a:schemeClr val="bg1"/>
                </a:solidFill>
              </a:rPr>
              <a:t>Flash rates </a:t>
            </a:r>
            <a:r>
              <a:rPr lang="en-US" sz="2000" b="1" dirty="0" smtClean="0">
                <a:solidFill>
                  <a:schemeClr val="bg1"/>
                </a:solidFill>
              </a:rPr>
              <a:t>– two options in v5.2 – as modified by </a:t>
            </a:r>
            <a:r>
              <a:rPr lang="en-US" sz="2000" b="1" dirty="0" err="1" smtClean="0">
                <a:solidFill>
                  <a:schemeClr val="bg1"/>
                </a:solidFill>
              </a:rPr>
              <a:t>Daiwen</a:t>
            </a:r>
            <a:r>
              <a:rPr lang="en-US" sz="2000" b="1" dirty="0" smtClean="0">
                <a:solidFill>
                  <a:schemeClr val="bg1"/>
                </a:solidFill>
              </a:rPr>
              <a:t> Kang, EPA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- read in hourly gridded National Lightning Detection Network cloud-to-		ground flash counts for retrospective runs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- estimate using regression relationships between WRF 				convective precipitation and NLDN flash rates for future runs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Estimate </a:t>
            </a:r>
            <a:r>
              <a:rPr lang="en-US" sz="2000" b="1" dirty="0" err="1" smtClean="0">
                <a:solidFill>
                  <a:schemeClr val="bg1"/>
                </a:solidFill>
              </a:rPr>
              <a:t>intracloud</a:t>
            </a:r>
            <a:r>
              <a:rPr lang="en-US" sz="2000" b="1" dirty="0" smtClean="0">
                <a:solidFill>
                  <a:schemeClr val="bg1"/>
                </a:solidFill>
              </a:rPr>
              <a:t> flashes from climatological IC/CG ratios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2) </a:t>
            </a:r>
            <a:r>
              <a:rPr lang="en-US" sz="2000" b="1" u="sng" dirty="0" smtClean="0">
                <a:solidFill>
                  <a:schemeClr val="bg1"/>
                </a:solidFill>
              </a:rPr>
              <a:t>Mean NO</a:t>
            </a:r>
            <a:r>
              <a:rPr lang="en-US" sz="2000" b="1" u="sng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u="sng" dirty="0" smtClean="0">
                <a:solidFill>
                  <a:schemeClr val="bg1"/>
                </a:solidFill>
              </a:rPr>
              <a:t> production per flash</a:t>
            </a:r>
            <a:r>
              <a:rPr lang="en-US" sz="2000" b="1" dirty="0" smtClean="0">
                <a:solidFill>
                  <a:schemeClr val="bg1"/>
                </a:solidFill>
              </a:rPr>
              <a:t> – recommended value of 350 moles per flash for both CG and IC flashes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3) Specify </a:t>
            </a:r>
            <a:r>
              <a:rPr lang="en-US" sz="2000" b="1" u="sng" dirty="0" smtClean="0">
                <a:solidFill>
                  <a:schemeClr val="bg1"/>
                </a:solidFill>
              </a:rPr>
              <a:t>vertical distribution of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LNO</a:t>
            </a:r>
            <a:r>
              <a:rPr lang="en-US" sz="2000" b="1" u="sng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b="1" u="sng" dirty="0" smtClean="0">
                <a:solidFill>
                  <a:schemeClr val="bg1"/>
                </a:solidFill>
              </a:rPr>
              <a:t> emissions</a:t>
            </a:r>
            <a:r>
              <a:rPr lang="en-US" sz="2000" b="1" dirty="0" smtClean="0">
                <a:solidFill>
                  <a:schemeClr val="bg1"/>
                </a:solidFill>
              </a:rPr>
              <a:t> assuming they are proportional to pressure and to a climatological fractional profile of lightning channel segments (as in Koshak et al., 2014, </a:t>
            </a:r>
            <a:r>
              <a:rPr lang="en-US" sz="2000" b="1" i="1" dirty="0" smtClean="0">
                <a:solidFill>
                  <a:schemeClr val="bg1"/>
                </a:solidFill>
              </a:rPr>
              <a:t>Atmos. Res</a:t>
            </a:r>
            <a:r>
              <a:rPr lang="en-US" sz="2000" b="1" dirty="0" smtClean="0">
                <a:solidFill>
                  <a:schemeClr val="bg1"/>
                </a:solidFill>
              </a:rPr>
              <a:t>.) from Lightning Mapping Array observations.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from satellite-based observations suggest the CMAQ recommended </a:t>
            </a:r>
            <a:r>
              <a:rPr lang="en-US" sz="2400" b="1" u="sng" dirty="0" smtClean="0">
                <a:solidFill>
                  <a:schemeClr val="bg1"/>
                </a:solidFill>
              </a:rPr>
              <a:t>mean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LNOx</a:t>
            </a:r>
            <a:r>
              <a:rPr lang="en-US" sz="2400" b="1" u="sng" dirty="0" smtClean="0">
                <a:solidFill>
                  <a:schemeClr val="bg1"/>
                </a:solidFill>
              </a:rPr>
              <a:t> production of 350 moles NO per flash</a:t>
            </a:r>
            <a:r>
              <a:rPr lang="en-US" sz="2400" b="1" dirty="0" smtClean="0">
                <a:solidFill>
                  <a:schemeClr val="bg1"/>
                </a:solidFill>
              </a:rPr>
              <a:t> is a reasonable value for </a:t>
            </a:r>
            <a:r>
              <a:rPr lang="en-US" sz="2400" b="1" u="sng" dirty="0" smtClean="0">
                <a:solidFill>
                  <a:schemeClr val="bg1"/>
                </a:solidFill>
              </a:rPr>
              <a:t>mid-latitude</a:t>
            </a:r>
            <a:r>
              <a:rPr lang="en-US" sz="2400" b="1" dirty="0" smtClean="0">
                <a:solidFill>
                  <a:schemeClr val="bg1"/>
                </a:solidFill>
              </a:rPr>
              <a:t> regions such as the continental US.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However, at </a:t>
            </a:r>
            <a:r>
              <a:rPr lang="en-US" sz="2400" b="1" u="sng" dirty="0" smtClean="0">
                <a:solidFill>
                  <a:schemeClr val="bg1"/>
                </a:solidFill>
              </a:rPr>
              <a:t>tropical latitudes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LNO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production per flash appears to be </a:t>
            </a:r>
            <a:r>
              <a:rPr lang="en-US" sz="2400" b="1" u="sng" dirty="0" smtClean="0">
                <a:solidFill>
                  <a:schemeClr val="bg1"/>
                </a:solidFill>
              </a:rPr>
              <a:t>significantly less</a:t>
            </a:r>
            <a:r>
              <a:rPr lang="en-US" sz="2400" b="1" dirty="0" smtClean="0">
                <a:solidFill>
                  <a:schemeClr val="bg1"/>
                </a:solidFill>
              </a:rPr>
              <a:t> (69 to 184 moles/flash).  CMAQ applications in such regions should use a value in this range.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Results from both satellite and aircraft data analyses suggest the </a:t>
            </a:r>
            <a:r>
              <a:rPr lang="en-US" sz="2400" b="1" dirty="0" err="1" smtClean="0">
                <a:solidFill>
                  <a:schemeClr val="bg1"/>
                </a:solidFill>
              </a:rPr>
              <a:t>LNO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</a:rPr>
              <a:t>production per flash is inversely proportional to flash rate</a:t>
            </a:r>
            <a:r>
              <a:rPr lang="en-US" sz="2400" b="1" dirty="0" smtClean="0">
                <a:solidFill>
                  <a:schemeClr val="bg1"/>
                </a:solidFill>
              </a:rPr>
              <a:t>.  Implementation of such a relationship in CMAQ should be considered to bring more realistic </a:t>
            </a:r>
            <a:r>
              <a:rPr lang="en-US" sz="2400" b="1" dirty="0" err="1" smtClean="0">
                <a:solidFill>
                  <a:schemeClr val="bg1"/>
                </a:solidFill>
              </a:rPr>
              <a:t>varlability</a:t>
            </a:r>
            <a:r>
              <a:rPr lang="en-US" sz="2400" b="1" dirty="0" smtClean="0">
                <a:solidFill>
                  <a:schemeClr val="bg1"/>
                </a:solidFill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</a:rPr>
              <a:t>LNO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emissions.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Acknowledgements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Support from: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NASA Aura Science Team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AutoNum type="arabicParenR" startAt="2"/>
            </a:pPr>
            <a:r>
              <a:rPr lang="en-US" sz="2400" b="1" dirty="0" smtClean="0">
                <a:solidFill>
                  <a:schemeClr val="bg1"/>
                </a:solidFill>
              </a:rPr>
              <a:t>NSF Grant 1522551</a:t>
            </a:r>
          </a:p>
          <a:p>
            <a:pPr marL="457200" indent="-457200">
              <a:buAutoNum type="arabicParenR" startAt="2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AutoNum type="arabicParenR" startAt="2"/>
            </a:pPr>
            <a:r>
              <a:rPr lang="en-US" sz="2400" b="1" dirty="0" smtClean="0">
                <a:solidFill>
                  <a:schemeClr val="bg1"/>
                </a:solidFill>
              </a:rPr>
              <a:t>Kristin Cummings supported by NASA Kennedy Space Center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9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Focus of this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Production of </a:t>
            </a:r>
            <a:r>
              <a:rPr lang="en-US" sz="2400" b="1" dirty="0" err="1" smtClean="0">
                <a:solidFill>
                  <a:schemeClr val="bg1"/>
                </a:solidFill>
              </a:rPr>
              <a:t>LNO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per flash: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Estimates based on 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column observations from the Ozone Monitoring Instrument (OMI) on NASA’s Aura satellite and flashes from the World Wide Lightning Location Network (WWLLN) adjusted for detection efficiency</a:t>
            </a:r>
          </a:p>
          <a:p>
            <a:pPr marL="457200" indent="-457200">
              <a:buAutoNum type="arabicParenR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Estimates based on aircraft 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observations, Lightning Mapping Array data, and cloud-resolved modeling from the Deep Convective Clouds and Chemistry (DC3) field experiment</a:t>
            </a:r>
          </a:p>
        </p:txBody>
      </p:sp>
    </p:spTree>
    <p:extLst>
      <p:ext uri="{BB962C8B-B14F-4D97-AF65-F5344CB8AC3E}">
        <p14:creationId xmlns:p14="http://schemas.microsoft.com/office/powerpoint/2010/main" val="322494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LNO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Background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/>
          </a:bodyPr>
          <a:lstStyle/>
          <a:p>
            <a:pPr marL="457200" indent="-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Lightning is responsible for approximately </a:t>
            </a:r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-15% of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emissions globally.  This is roughly </a:t>
            </a:r>
            <a:r>
              <a:rPr lang="en-US" sz="2000" b="1" u="sng" dirty="0" smtClean="0">
                <a:solidFill>
                  <a:schemeClr val="bg1"/>
                </a:solidFill>
              </a:rPr>
              <a:t>2 – 8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Tg</a:t>
            </a:r>
            <a:r>
              <a:rPr lang="en-US" sz="2000" b="1" u="sng" dirty="0" smtClean="0">
                <a:solidFill>
                  <a:schemeClr val="bg1"/>
                </a:solidFill>
              </a:rPr>
              <a:t> N yr</a:t>
            </a:r>
            <a:r>
              <a:rPr lang="en-US" sz="2000" b="1" u="sng" baseline="30000" dirty="0" smtClean="0">
                <a:solidFill>
                  <a:schemeClr val="bg1"/>
                </a:solidFill>
              </a:rPr>
              <a:t>-1</a:t>
            </a:r>
            <a:r>
              <a:rPr lang="en-US" sz="2000" b="1" u="sng" dirty="0" smtClean="0">
                <a:solidFill>
                  <a:schemeClr val="bg1"/>
                </a:solidFill>
              </a:rPr>
              <a:t>  with a most likely value of 5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Tg</a:t>
            </a:r>
            <a:r>
              <a:rPr lang="en-US" sz="2000" b="1" u="sng" dirty="0" smtClean="0">
                <a:solidFill>
                  <a:schemeClr val="bg1"/>
                </a:solidFill>
              </a:rPr>
              <a:t> N yr</a:t>
            </a:r>
            <a:r>
              <a:rPr lang="en-US" sz="2000" b="1" u="sng" baseline="30000" dirty="0" smtClean="0">
                <a:solidFill>
                  <a:schemeClr val="bg1"/>
                </a:solidFill>
              </a:rPr>
              <a:t>-1</a:t>
            </a:r>
            <a:r>
              <a:rPr lang="en-US" sz="2000" b="1" u="sng" dirty="0" smtClean="0">
                <a:solidFill>
                  <a:schemeClr val="bg1"/>
                </a:solidFill>
              </a:rPr>
              <a:t> (or a mean of ~250 moles per flash)</a:t>
            </a:r>
            <a:r>
              <a:rPr lang="en-US" sz="2000" b="1" dirty="0" smtClean="0">
                <a:solidFill>
                  <a:schemeClr val="bg1"/>
                </a:solidFill>
              </a:rPr>
              <a:t> [Schumann and Huntrieser, 2007, </a:t>
            </a:r>
            <a:r>
              <a:rPr lang="en-US" sz="2000" b="1" i="1" dirty="0" smtClean="0">
                <a:solidFill>
                  <a:schemeClr val="bg1"/>
                </a:solidFill>
              </a:rPr>
              <a:t>ACP</a:t>
            </a:r>
            <a:r>
              <a:rPr lang="en-US" sz="2000" b="1" dirty="0" smtClean="0">
                <a:solidFill>
                  <a:schemeClr val="bg1"/>
                </a:solidFill>
              </a:rPr>
              <a:t>].  Much of uncertainty stems from little knowledge of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production per flash or per  unit flash length.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Most of lightning-produced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LNO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) is injected into middle and upper troposphere, where the lifetime is longer than in the lower troposphere.  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in this region plays a key role in the chemistry of ozone, the importance of which as a greenhouse gas maximizes in the UT.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Globally, 60-70% of upper tropospheric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and 35-45% of upper tropospheric 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 is due to lightning, based on the NASA Global Modeling Initiative Chemical Transport Model (Allen et al., 2010, </a:t>
            </a:r>
            <a:r>
              <a:rPr lang="en-US" sz="2000" b="1" i="1" dirty="0" smtClean="0">
                <a:solidFill>
                  <a:schemeClr val="bg1"/>
                </a:solidFill>
              </a:rPr>
              <a:t>JGR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Summer mean contribution of </a:t>
            </a:r>
            <a:r>
              <a:rPr lang="en-US" sz="2000" b="1" dirty="0" err="1" smtClean="0">
                <a:solidFill>
                  <a:schemeClr val="bg1"/>
                </a:solidFill>
              </a:rPr>
              <a:t>LNO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to surface maximum 8-hour ozone average mixing ratio ranges from ~ 1 to 5 </a:t>
            </a:r>
            <a:r>
              <a:rPr lang="en-US" sz="2000" b="1" dirty="0" err="1" smtClean="0">
                <a:solidFill>
                  <a:schemeClr val="bg1"/>
                </a:solidFill>
              </a:rPr>
              <a:t>ppbv</a:t>
            </a:r>
            <a:r>
              <a:rPr lang="en-US" sz="2000" b="1" dirty="0" smtClean="0">
                <a:solidFill>
                  <a:schemeClr val="bg1"/>
                </a:solidFill>
              </a:rPr>
              <a:t> over CONUS (Allen et al., 2012, </a:t>
            </a:r>
            <a:r>
              <a:rPr lang="en-US" sz="2000" b="1" i="1" dirty="0" smtClean="0">
                <a:solidFill>
                  <a:schemeClr val="bg1"/>
                </a:solidFill>
              </a:rPr>
              <a:t>ACP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Some Literature Estimates of </a:t>
            </a:r>
            <a:r>
              <a:rPr lang="en-US" sz="2800" b="1" dirty="0" err="1" smtClean="0">
                <a:solidFill>
                  <a:schemeClr val="bg1"/>
                </a:solidFill>
              </a:rPr>
              <a:t>LNO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Production Per Flash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bg1"/>
                </a:solidFill>
              </a:rPr>
              <a:t>Method			Moles NO/flash (Notes)	Reference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Theoretical		1100 (CG), 110 (IC)	Price et al., 1997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Laboratory		~103			Wang et al., 1998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A/C data, cloud model	345-460 (STERAO-A)	DeCaria, et al., 2005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A/C data, cloud model	590-700 (CRYSTAL-FACE)	Ott et al., 2010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			500 (Mean </a:t>
            </a:r>
            <a:r>
              <a:rPr lang="en-US" sz="2000" b="1" dirty="0" err="1" smtClean="0">
                <a:solidFill>
                  <a:schemeClr val="bg1"/>
                </a:solidFill>
              </a:rPr>
              <a:t>midlat</a:t>
            </a:r>
            <a:r>
              <a:rPr lang="en-US" sz="2000" b="1" dirty="0" smtClean="0">
                <a:solidFill>
                  <a:schemeClr val="bg1"/>
                </a:solidFill>
              </a:rPr>
              <a:t>. model)	Ott et al., 2010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A/C data, cloud model	500 - 600 (Hector)		Cummings et al., 2013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Aircraft data		55-382 (CRYSTAL-FACE)	Ridley et al., 2004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Aircraft data		70-210 (TROCCINOX)	Huntrieser et al., 2008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Aircraft data		121-385 (SCOUT Darwin)	Huntrieser et al., 2009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Aircraft data		70-179 (AMMA)		Huntrieser et al., 2011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Aircraft data		</a:t>
            </a:r>
            <a:r>
              <a:rPr lang="en-US" sz="2000" b="1" dirty="0" smtClean="0">
                <a:solidFill>
                  <a:schemeClr val="bg1"/>
                </a:solidFill>
              </a:rPr>
              <a:t>117-332 </a:t>
            </a:r>
            <a:r>
              <a:rPr lang="en-US" sz="2000" b="1" dirty="0">
                <a:solidFill>
                  <a:schemeClr val="bg1"/>
                </a:solidFill>
              </a:rPr>
              <a:t>(DC3)		</a:t>
            </a:r>
            <a:r>
              <a:rPr lang="en-US" sz="2000" b="1" dirty="0" smtClean="0">
                <a:solidFill>
                  <a:schemeClr val="bg1"/>
                </a:solidFill>
              </a:rPr>
              <a:t>Pollack </a:t>
            </a:r>
            <a:r>
              <a:rPr lang="en-US" sz="2000" b="1" dirty="0">
                <a:solidFill>
                  <a:schemeClr val="bg1"/>
                </a:solidFill>
              </a:rPr>
              <a:t>et al., 2016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LMA/Theoretical/Lab	604 (CG), 38 (IC)		Koshak et al., 2014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Satellite (GOME)		32-240 (Sub-Tropical)	</a:t>
            </a:r>
            <a:r>
              <a:rPr lang="en-US" sz="2000" b="1" dirty="0" err="1" smtClean="0">
                <a:solidFill>
                  <a:schemeClr val="bg1"/>
                </a:solidFill>
              </a:rPr>
              <a:t>Beirle</a:t>
            </a:r>
            <a:r>
              <a:rPr lang="en-US" sz="2000" b="1" dirty="0" smtClean="0">
                <a:solidFill>
                  <a:schemeClr val="bg1"/>
                </a:solidFill>
              </a:rPr>
              <a:t> et al., 2006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Satellite (OMI)		87-246 (TC4, trop marine)	Bucsela et al., 2010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Satellite (SCIAMACHY)	33-50 max. (globally)	</a:t>
            </a:r>
            <a:r>
              <a:rPr lang="en-US" sz="2000" b="1" dirty="0" err="1" smtClean="0">
                <a:solidFill>
                  <a:schemeClr val="bg1"/>
                </a:solidFill>
              </a:rPr>
              <a:t>Beirle</a:t>
            </a:r>
            <a:r>
              <a:rPr lang="en-US" sz="2000" b="1" dirty="0" smtClean="0">
                <a:solidFill>
                  <a:schemeClr val="bg1"/>
                </a:solidFill>
              </a:rPr>
              <a:t> et al., 2010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Satellite (OMI)		80 ± 45 (Gulf of Mexic0)	Pickering et al, 2016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52400"/>
            <a:ext cx="62658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     </a:t>
            </a:r>
            <a:r>
              <a:rPr lang="en-US" altLang="en-US" sz="2400" b="1" smtClean="0">
                <a:solidFill>
                  <a:srgbClr val="FFFFFF"/>
                </a:solidFill>
              </a:rPr>
              <a:t>Aura/OMI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Ozone Monitoring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       Instrument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                              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8600" y="3811588"/>
            <a:ext cx="3405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Wavelength range:  270 – 500 nm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Sun-synchronous polar orbit;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Equator crossing at 1:30 PM LT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2600-km wide swath; horiz. res.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13 x 24 km at nadir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Global coverage every day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O</a:t>
            </a:r>
            <a:r>
              <a:rPr lang="en-US" altLang="en-US" sz="1600" b="1" baseline="-25000" smtClean="0">
                <a:solidFill>
                  <a:srgbClr val="FFFFFF"/>
                </a:solidFill>
              </a:rPr>
              <a:t>3</a:t>
            </a:r>
            <a:r>
              <a:rPr lang="en-US" altLang="en-US" sz="1600" b="1" smtClean="0">
                <a:solidFill>
                  <a:srgbClr val="FFFFFF"/>
                </a:solidFill>
              </a:rPr>
              <a:t>, NO</a:t>
            </a:r>
            <a:r>
              <a:rPr lang="en-US" altLang="en-US" sz="1600" b="1" baseline="-25000" smtClean="0">
                <a:solidFill>
                  <a:srgbClr val="FFFFFF"/>
                </a:solidFill>
              </a:rPr>
              <a:t>2</a:t>
            </a:r>
            <a:r>
              <a:rPr lang="en-US" altLang="en-US" sz="1600" b="1" smtClean="0">
                <a:solidFill>
                  <a:srgbClr val="FFFFFF"/>
                </a:solidFill>
              </a:rPr>
              <a:t>, SO</a:t>
            </a:r>
            <a:r>
              <a:rPr lang="en-US" altLang="en-US" sz="1600" b="1" baseline="-25000" smtClean="0">
                <a:solidFill>
                  <a:srgbClr val="FFFFFF"/>
                </a:solidFill>
              </a:rPr>
              <a:t>2</a:t>
            </a:r>
            <a:r>
              <a:rPr lang="en-US" altLang="en-US" sz="1600" b="1" smtClean="0">
                <a:solidFill>
                  <a:srgbClr val="FFFFFF"/>
                </a:solidFill>
              </a:rPr>
              <a:t>, HCHO, aerosol,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</a:rPr>
              <a:t>BrO, OClO</a:t>
            </a:r>
          </a:p>
        </p:txBody>
      </p:sp>
      <p:pic>
        <p:nvPicPr>
          <p:cNvPr id="18437" name="Picture 4" descr="DSCF0020 OMI + groep 3 b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31062" r="16180" b="8229"/>
          <a:stretch>
            <a:fillRect/>
          </a:stretch>
        </p:blipFill>
        <p:spPr bwMode="auto">
          <a:xfrm>
            <a:off x="0" y="1981200"/>
            <a:ext cx="2949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895600" y="15240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Aura</a:t>
            </a:r>
          </a:p>
        </p:txBody>
      </p:sp>
      <p:grpSp>
        <p:nvGrpSpPr>
          <p:cNvPr id="18439" name="Group 5"/>
          <p:cNvGrpSpPr>
            <a:grpSpLocks/>
          </p:cNvGrpSpPr>
          <p:nvPr/>
        </p:nvGrpSpPr>
        <p:grpSpPr bwMode="auto">
          <a:xfrm>
            <a:off x="4724400" y="3429000"/>
            <a:ext cx="3781425" cy="3224213"/>
            <a:chOff x="3041" y="747"/>
            <a:chExt cx="2470" cy="1966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46" y="747"/>
              <a:ext cx="2434" cy="193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1" name="Arc 7"/>
            <p:cNvSpPr>
              <a:spLocks/>
            </p:cNvSpPr>
            <p:nvPr/>
          </p:nvSpPr>
          <p:spPr bwMode="auto">
            <a:xfrm>
              <a:off x="3273" y="1632"/>
              <a:ext cx="2147" cy="925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0" y="21579"/>
                  </a:moveTo>
                  <a:cubicBezTo>
                    <a:pt x="11" y="9657"/>
                    <a:pt x="967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79"/>
                  </a:moveTo>
                  <a:cubicBezTo>
                    <a:pt x="11" y="9657"/>
                    <a:pt x="967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3746" y="1647"/>
              <a:ext cx="645" cy="650"/>
            </a:xfrm>
            <a:custGeom>
              <a:avLst/>
              <a:gdLst>
                <a:gd name="T0" fmla="*/ 0 w 1597"/>
                <a:gd name="T1" fmla="*/ 0 h 1200"/>
                <a:gd name="T2" fmla="*/ 0 w 1597"/>
                <a:gd name="T3" fmla="*/ 1 h 1200"/>
                <a:gd name="T4" fmla="*/ 0 w 1597"/>
                <a:gd name="T5" fmla="*/ 1 h 1200"/>
                <a:gd name="T6" fmla="*/ 0 w 1597"/>
                <a:gd name="T7" fmla="*/ 1 h 1200"/>
                <a:gd name="T8" fmla="*/ 0 w 1597"/>
                <a:gd name="T9" fmla="*/ 1 h 1200"/>
                <a:gd name="T10" fmla="*/ 0 w 1597"/>
                <a:gd name="T11" fmla="*/ 1 h 1200"/>
                <a:gd name="T12" fmla="*/ 0 w 1597"/>
                <a:gd name="T13" fmla="*/ 1 h 1200"/>
                <a:gd name="T14" fmla="*/ 0 w 1597"/>
                <a:gd name="T15" fmla="*/ 1 h 1200"/>
                <a:gd name="T16" fmla="*/ 0 w 1597"/>
                <a:gd name="T17" fmla="*/ 1 h 1200"/>
                <a:gd name="T18" fmla="*/ 0 w 1597"/>
                <a:gd name="T19" fmla="*/ 1 h 1200"/>
                <a:gd name="T20" fmla="*/ 0 w 1597"/>
                <a:gd name="T21" fmla="*/ 1 h 1200"/>
                <a:gd name="T22" fmla="*/ 0 w 1597"/>
                <a:gd name="T23" fmla="*/ 1 h 1200"/>
                <a:gd name="T24" fmla="*/ 0 w 1597"/>
                <a:gd name="T25" fmla="*/ 1 h 1200"/>
                <a:gd name="T26" fmla="*/ 0 w 1597"/>
                <a:gd name="T27" fmla="*/ 1 h 1200"/>
                <a:gd name="T28" fmla="*/ 0 w 1597"/>
                <a:gd name="T29" fmla="*/ 1 h 1200"/>
                <a:gd name="T30" fmla="*/ 0 w 1597"/>
                <a:gd name="T31" fmla="*/ 1 h 1200"/>
                <a:gd name="T32" fmla="*/ 0 w 1597"/>
                <a:gd name="T33" fmla="*/ 1 h 1200"/>
                <a:gd name="T34" fmla="*/ 0 w 1597"/>
                <a:gd name="T35" fmla="*/ 0 h 1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7"/>
                <a:gd name="T55" fmla="*/ 0 h 1200"/>
                <a:gd name="T56" fmla="*/ 1597 w 1597"/>
                <a:gd name="T57" fmla="*/ 1200 h 1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7" h="1200">
                  <a:moveTo>
                    <a:pt x="1596" y="0"/>
                  </a:moveTo>
                  <a:lnTo>
                    <a:pt x="1466" y="47"/>
                  </a:lnTo>
                  <a:lnTo>
                    <a:pt x="1340" y="99"/>
                  </a:lnTo>
                  <a:lnTo>
                    <a:pt x="1216" y="152"/>
                  </a:lnTo>
                  <a:lnTo>
                    <a:pt x="1099" y="209"/>
                  </a:lnTo>
                  <a:lnTo>
                    <a:pt x="981" y="271"/>
                  </a:lnTo>
                  <a:lnTo>
                    <a:pt x="870" y="337"/>
                  </a:lnTo>
                  <a:lnTo>
                    <a:pt x="761" y="406"/>
                  </a:lnTo>
                  <a:lnTo>
                    <a:pt x="659" y="480"/>
                  </a:lnTo>
                  <a:lnTo>
                    <a:pt x="558" y="555"/>
                  </a:lnTo>
                  <a:lnTo>
                    <a:pt x="464" y="634"/>
                  </a:lnTo>
                  <a:lnTo>
                    <a:pt x="377" y="720"/>
                  </a:lnTo>
                  <a:lnTo>
                    <a:pt x="291" y="808"/>
                  </a:lnTo>
                  <a:lnTo>
                    <a:pt x="208" y="899"/>
                  </a:lnTo>
                  <a:lnTo>
                    <a:pt x="135" y="995"/>
                  </a:lnTo>
                  <a:lnTo>
                    <a:pt x="65" y="1096"/>
                  </a:lnTo>
                  <a:lnTo>
                    <a:pt x="0" y="1199"/>
                  </a:lnTo>
                  <a:lnTo>
                    <a:pt x="15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3" name="Freeform 9"/>
            <p:cNvSpPr>
              <a:spLocks/>
            </p:cNvSpPr>
            <p:nvPr/>
          </p:nvSpPr>
          <p:spPr bwMode="auto">
            <a:xfrm>
              <a:off x="3642" y="1642"/>
              <a:ext cx="647" cy="653"/>
            </a:xfrm>
            <a:custGeom>
              <a:avLst/>
              <a:gdLst>
                <a:gd name="T0" fmla="*/ 0 w 1603"/>
                <a:gd name="T1" fmla="*/ 0 h 1206"/>
                <a:gd name="T2" fmla="*/ 0 w 1603"/>
                <a:gd name="T3" fmla="*/ 1 h 1206"/>
                <a:gd name="T4" fmla="*/ 0 w 1603"/>
                <a:gd name="T5" fmla="*/ 1 h 1206"/>
                <a:gd name="T6" fmla="*/ 0 w 1603"/>
                <a:gd name="T7" fmla="*/ 1 h 1206"/>
                <a:gd name="T8" fmla="*/ 0 w 1603"/>
                <a:gd name="T9" fmla="*/ 1 h 1206"/>
                <a:gd name="T10" fmla="*/ 0 w 1603"/>
                <a:gd name="T11" fmla="*/ 1 h 1206"/>
                <a:gd name="T12" fmla="*/ 0 w 1603"/>
                <a:gd name="T13" fmla="*/ 1 h 1206"/>
                <a:gd name="T14" fmla="*/ 0 w 1603"/>
                <a:gd name="T15" fmla="*/ 1 h 1206"/>
                <a:gd name="T16" fmla="*/ 0 w 1603"/>
                <a:gd name="T17" fmla="*/ 1 h 1206"/>
                <a:gd name="T18" fmla="*/ 0 w 1603"/>
                <a:gd name="T19" fmla="*/ 1 h 1206"/>
                <a:gd name="T20" fmla="*/ 0 w 1603"/>
                <a:gd name="T21" fmla="*/ 1 h 1206"/>
                <a:gd name="T22" fmla="*/ 0 w 1603"/>
                <a:gd name="T23" fmla="*/ 1 h 1206"/>
                <a:gd name="T24" fmla="*/ 0 w 1603"/>
                <a:gd name="T25" fmla="*/ 1 h 1206"/>
                <a:gd name="T26" fmla="*/ 0 w 1603"/>
                <a:gd name="T27" fmla="*/ 1 h 1206"/>
                <a:gd name="T28" fmla="*/ 0 w 1603"/>
                <a:gd name="T29" fmla="*/ 1 h 1206"/>
                <a:gd name="T30" fmla="*/ 0 w 1603"/>
                <a:gd name="T31" fmla="*/ 1 h 1206"/>
                <a:gd name="T32" fmla="*/ 0 w 1603"/>
                <a:gd name="T33" fmla="*/ 1 h 12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3"/>
                <a:gd name="T52" fmla="*/ 0 h 1206"/>
                <a:gd name="T53" fmla="*/ 1603 w 1603"/>
                <a:gd name="T54" fmla="*/ 1206 h 12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3" h="1206">
                  <a:moveTo>
                    <a:pt x="1602" y="0"/>
                  </a:moveTo>
                  <a:lnTo>
                    <a:pt x="1472" y="47"/>
                  </a:lnTo>
                  <a:lnTo>
                    <a:pt x="1345" y="99"/>
                  </a:lnTo>
                  <a:lnTo>
                    <a:pt x="1221" y="153"/>
                  </a:lnTo>
                  <a:lnTo>
                    <a:pt x="1103" y="210"/>
                  </a:lnTo>
                  <a:lnTo>
                    <a:pt x="985" y="272"/>
                  </a:lnTo>
                  <a:lnTo>
                    <a:pt x="873" y="339"/>
                  </a:lnTo>
                  <a:lnTo>
                    <a:pt x="764" y="408"/>
                  </a:lnTo>
                  <a:lnTo>
                    <a:pt x="661" y="482"/>
                  </a:lnTo>
                  <a:lnTo>
                    <a:pt x="560" y="558"/>
                  </a:lnTo>
                  <a:lnTo>
                    <a:pt x="466" y="637"/>
                  </a:lnTo>
                  <a:lnTo>
                    <a:pt x="378" y="724"/>
                  </a:lnTo>
                  <a:lnTo>
                    <a:pt x="292" y="812"/>
                  </a:lnTo>
                  <a:lnTo>
                    <a:pt x="209" y="904"/>
                  </a:lnTo>
                  <a:lnTo>
                    <a:pt x="136" y="1000"/>
                  </a:lnTo>
                  <a:lnTo>
                    <a:pt x="65" y="1101"/>
                  </a:lnTo>
                  <a:lnTo>
                    <a:pt x="0" y="120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4" name="Freeform 10"/>
            <p:cNvSpPr>
              <a:spLocks/>
            </p:cNvSpPr>
            <p:nvPr/>
          </p:nvSpPr>
          <p:spPr bwMode="auto">
            <a:xfrm>
              <a:off x="4293" y="1729"/>
              <a:ext cx="536" cy="740"/>
            </a:xfrm>
            <a:custGeom>
              <a:avLst/>
              <a:gdLst>
                <a:gd name="T0" fmla="*/ 0 w 1328"/>
                <a:gd name="T1" fmla="*/ 0 h 1367"/>
                <a:gd name="T2" fmla="*/ 0 w 1328"/>
                <a:gd name="T3" fmla="*/ 1 h 1367"/>
                <a:gd name="T4" fmla="*/ 0 w 1328"/>
                <a:gd name="T5" fmla="*/ 1 h 1367"/>
                <a:gd name="T6" fmla="*/ 0 w 1328"/>
                <a:gd name="T7" fmla="*/ 1 h 1367"/>
                <a:gd name="T8" fmla="*/ 0 w 1328"/>
                <a:gd name="T9" fmla="*/ 1 h 1367"/>
                <a:gd name="T10" fmla="*/ 0 w 1328"/>
                <a:gd name="T11" fmla="*/ 1 h 1367"/>
                <a:gd name="T12" fmla="*/ 0 w 1328"/>
                <a:gd name="T13" fmla="*/ 1 h 1367"/>
                <a:gd name="T14" fmla="*/ 0 w 1328"/>
                <a:gd name="T15" fmla="*/ 1 h 1367"/>
                <a:gd name="T16" fmla="*/ 0 w 1328"/>
                <a:gd name="T17" fmla="*/ 1 h 1367"/>
                <a:gd name="T18" fmla="*/ 0 w 1328"/>
                <a:gd name="T19" fmla="*/ 1 h 1367"/>
                <a:gd name="T20" fmla="*/ 0 w 1328"/>
                <a:gd name="T21" fmla="*/ 1 h 1367"/>
                <a:gd name="T22" fmla="*/ 0 w 1328"/>
                <a:gd name="T23" fmla="*/ 1 h 1367"/>
                <a:gd name="T24" fmla="*/ 0 w 1328"/>
                <a:gd name="T25" fmla="*/ 1 h 1367"/>
                <a:gd name="T26" fmla="*/ 0 w 1328"/>
                <a:gd name="T27" fmla="*/ 1 h 1367"/>
                <a:gd name="T28" fmla="*/ 0 w 1328"/>
                <a:gd name="T29" fmla="*/ 1 h 1367"/>
                <a:gd name="T30" fmla="*/ 0 w 1328"/>
                <a:gd name="T31" fmla="*/ 1 h 1367"/>
                <a:gd name="T32" fmla="*/ 0 w 1328"/>
                <a:gd name="T33" fmla="*/ 1 h 1367"/>
                <a:gd name="T34" fmla="*/ 0 w 1328"/>
                <a:gd name="T35" fmla="*/ 1 h 1367"/>
                <a:gd name="T36" fmla="*/ 0 w 1328"/>
                <a:gd name="T37" fmla="*/ 1 h 1367"/>
                <a:gd name="T38" fmla="*/ 0 w 1328"/>
                <a:gd name="T39" fmla="*/ 1 h 1367"/>
                <a:gd name="T40" fmla="*/ 0 w 1328"/>
                <a:gd name="T41" fmla="*/ 1 h 1367"/>
                <a:gd name="T42" fmla="*/ 0 w 1328"/>
                <a:gd name="T43" fmla="*/ 1 h 1367"/>
                <a:gd name="T44" fmla="*/ 0 w 1328"/>
                <a:gd name="T45" fmla="*/ 1 h 1367"/>
                <a:gd name="T46" fmla="*/ 0 w 1328"/>
                <a:gd name="T47" fmla="*/ 1 h 1367"/>
                <a:gd name="T48" fmla="*/ 0 w 1328"/>
                <a:gd name="T49" fmla="*/ 1 h 1367"/>
                <a:gd name="T50" fmla="*/ 0 w 1328"/>
                <a:gd name="T51" fmla="*/ 1 h 1367"/>
                <a:gd name="T52" fmla="*/ 0 w 1328"/>
                <a:gd name="T53" fmla="*/ 1 h 1367"/>
                <a:gd name="T54" fmla="*/ 0 w 1328"/>
                <a:gd name="T55" fmla="*/ 1 h 1367"/>
                <a:gd name="T56" fmla="*/ 0 w 1328"/>
                <a:gd name="T57" fmla="*/ 1 h 1367"/>
                <a:gd name="T58" fmla="*/ 0 w 1328"/>
                <a:gd name="T59" fmla="*/ 1 h 1367"/>
                <a:gd name="T60" fmla="*/ 0 w 1328"/>
                <a:gd name="T61" fmla="*/ 1 h 1367"/>
                <a:gd name="T62" fmla="*/ 0 w 1328"/>
                <a:gd name="T63" fmla="*/ 1 h 1367"/>
                <a:gd name="T64" fmla="*/ 0 w 1328"/>
                <a:gd name="T65" fmla="*/ 1 h 1367"/>
                <a:gd name="T66" fmla="*/ 0 w 1328"/>
                <a:gd name="T67" fmla="*/ 1 h 1367"/>
                <a:gd name="T68" fmla="*/ 0 w 1328"/>
                <a:gd name="T69" fmla="*/ 1 h 1367"/>
                <a:gd name="T70" fmla="*/ 0 w 1328"/>
                <a:gd name="T71" fmla="*/ 1 h 1367"/>
                <a:gd name="T72" fmla="*/ 0 w 1328"/>
                <a:gd name="T73" fmla="*/ 1 h 1367"/>
                <a:gd name="T74" fmla="*/ 0 w 1328"/>
                <a:gd name="T75" fmla="*/ 1 h 1367"/>
                <a:gd name="T76" fmla="*/ 0 w 1328"/>
                <a:gd name="T77" fmla="*/ 1 h 1367"/>
                <a:gd name="T78" fmla="*/ 0 w 1328"/>
                <a:gd name="T79" fmla="*/ 0 h 1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8"/>
                <a:gd name="T121" fmla="*/ 0 h 1367"/>
                <a:gd name="T122" fmla="*/ 1328 w 1328"/>
                <a:gd name="T123" fmla="*/ 1367 h 1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8" h="1367">
                  <a:moveTo>
                    <a:pt x="1327" y="0"/>
                  </a:moveTo>
                  <a:lnTo>
                    <a:pt x="1250" y="30"/>
                  </a:lnTo>
                  <a:lnTo>
                    <a:pt x="1175" y="64"/>
                  </a:lnTo>
                  <a:lnTo>
                    <a:pt x="1095" y="104"/>
                  </a:lnTo>
                  <a:lnTo>
                    <a:pt x="1018" y="149"/>
                  </a:lnTo>
                  <a:lnTo>
                    <a:pt x="943" y="196"/>
                  </a:lnTo>
                  <a:lnTo>
                    <a:pt x="866" y="248"/>
                  </a:lnTo>
                  <a:lnTo>
                    <a:pt x="792" y="302"/>
                  </a:lnTo>
                  <a:lnTo>
                    <a:pt x="725" y="353"/>
                  </a:lnTo>
                  <a:lnTo>
                    <a:pt x="660" y="408"/>
                  </a:lnTo>
                  <a:lnTo>
                    <a:pt x="598" y="459"/>
                  </a:lnTo>
                  <a:lnTo>
                    <a:pt x="543" y="509"/>
                  </a:lnTo>
                  <a:lnTo>
                    <a:pt x="496" y="558"/>
                  </a:lnTo>
                  <a:lnTo>
                    <a:pt x="452" y="599"/>
                  </a:lnTo>
                  <a:lnTo>
                    <a:pt x="419" y="639"/>
                  </a:lnTo>
                  <a:lnTo>
                    <a:pt x="405" y="656"/>
                  </a:lnTo>
                  <a:lnTo>
                    <a:pt x="393" y="671"/>
                  </a:lnTo>
                  <a:lnTo>
                    <a:pt x="381" y="685"/>
                  </a:lnTo>
                  <a:lnTo>
                    <a:pt x="375" y="698"/>
                  </a:lnTo>
                  <a:lnTo>
                    <a:pt x="357" y="727"/>
                  </a:lnTo>
                  <a:lnTo>
                    <a:pt x="343" y="757"/>
                  </a:lnTo>
                  <a:lnTo>
                    <a:pt x="329" y="784"/>
                  </a:lnTo>
                  <a:lnTo>
                    <a:pt x="314" y="808"/>
                  </a:lnTo>
                  <a:lnTo>
                    <a:pt x="288" y="855"/>
                  </a:lnTo>
                  <a:lnTo>
                    <a:pt x="264" y="897"/>
                  </a:lnTo>
                  <a:lnTo>
                    <a:pt x="243" y="934"/>
                  </a:lnTo>
                  <a:lnTo>
                    <a:pt x="223" y="968"/>
                  </a:lnTo>
                  <a:lnTo>
                    <a:pt x="205" y="1000"/>
                  </a:lnTo>
                  <a:lnTo>
                    <a:pt x="187" y="1031"/>
                  </a:lnTo>
                  <a:lnTo>
                    <a:pt x="170" y="1064"/>
                  </a:lnTo>
                  <a:lnTo>
                    <a:pt x="152" y="1096"/>
                  </a:lnTo>
                  <a:lnTo>
                    <a:pt x="131" y="1130"/>
                  </a:lnTo>
                  <a:lnTo>
                    <a:pt x="111" y="1167"/>
                  </a:lnTo>
                  <a:lnTo>
                    <a:pt x="88" y="1209"/>
                  </a:lnTo>
                  <a:lnTo>
                    <a:pt x="62" y="1255"/>
                  </a:lnTo>
                  <a:lnTo>
                    <a:pt x="47" y="1280"/>
                  </a:lnTo>
                  <a:lnTo>
                    <a:pt x="32" y="1307"/>
                  </a:lnTo>
                  <a:lnTo>
                    <a:pt x="17" y="1336"/>
                  </a:lnTo>
                  <a:lnTo>
                    <a:pt x="0" y="1366"/>
                  </a:lnTo>
                  <a:lnTo>
                    <a:pt x="132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5" name="Freeform 11"/>
            <p:cNvSpPr>
              <a:spLocks/>
            </p:cNvSpPr>
            <p:nvPr/>
          </p:nvSpPr>
          <p:spPr bwMode="auto">
            <a:xfrm>
              <a:off x="4045" y="1669"/>
              <a:ext cx="539" cy="743"/>
            </a:xfrm>
            <a:custGeom>
              <a:avLst/>
              <a:gdLst>
                <a:gd name="T0" fmla="*/ 0 w 1334"/>
                <a:gd name="T1" fmla="*/ 0 h 1373"/>
                <a:gd name="T2" fmla="*/ 0 w 1334"/>
                <a:gd name="T3" fmla="*/ 1 h 1373"/>
                <a:gd name="T4" fmla="*/ 0 w 1334"/>
                <a:gd name="T5" fmla="*/ 1 h 1373"/>
                <a:gd name="T6" fmla="*/ 0 w 1334"/>
                <a:gd name="T7" fmla="*/ 1 h 1373"/>
                <a:gd name="T8" fmla="*/ 0 w 1334"/>
                <a:gd name="T9" fmla="*/ 1 h 1373"/>
                <a:gd name="T10" fmla="*/ 0 w 1334"/>
                <a:gd name="T11" fmla="*/ 1 h 1373"/>
                <a:gd name="T12" fmla="*/ 0 w 1334"/>
                <a:gd name="T13" fmla="*/ 1 h 1373"/>
                <a:gd name="T14" fmla="*/ 0 w 1334"/>
                <a:gd name="T15" fmla="*/ 1 h 1373"/>
                <a:gd name="T16" fmla="*/ 0 w 1334"/>
                <a:gd name="T17" fmla="*/ 1 h 1373"/>
                <a:gd name="T18" fmla="*/ 0 w 1334"/>
                <a:gd name="T19" fmla="*/ 1 h 1373"/>
                <a:gd name="T20" fmla="*/ 0 w 1334"/>
                <a:gd name="T21" fmla="*/ 1 h 1373"/>
                <a:gd name="T22" fmla="*/ 0 w 1334"/>
                <a:gd name="T23" fmla="*/ 1 h 1373"/>
                <a:gd name="T24" fmla="*/ 0 w 1334"/>
                <a:gd name="T25" fmla="*/ 1 h 1373"/>
                <a:gd name="T26" fmla="*/ 0 w 1334"/>
                <a:gd name="T27" fmla="*/ 1 h 1373"/>
                <a:gd name="T28" fmla="*/ 0 w 1334"/>
                <a:gd name="T29" fmla="*/ 1 h 1373"/>
                <a:gd name="T30" fmla="*/ 0 w 1334"/>
                <a:gd name="T31" fmla="*/ 1 h 1373"/>
                <a:gd name="T32" fmla="*/ 0 w 1334"/>
                <a:gd name="T33" fmla="*/ 1 h 1373"/>
                <a:gd name="T34" fmla="*/ 0 w 1334"/>
                <a:gd name="T35" fmla="*/ 1 h 1373"/>
                <a:gd name="T36" fmla="*/ 0 w 1334"/>
                <a:gd name="T37" fmla="*/ 1 h 1373"/>
                <a:gd name="T38" fmla="*/ 0 w 1334"/>
                <a:gd name="T39" fmla="*/ 1 h 1373"/>
                <a:gd name="T40" fmla="*/ 0 w 1334"/>
                <a:gd name="T41" fmla="*/ 1 h 1373"/>
                <a:gd name="T42" fmla="*/ 0 w 1334"/>
                <a:gd name="T43" fmla="*/ 1 h 1373"/>
                <a:gd name="T44" fmla="*/ 0 w 1334"/>
                <a:gd name="T45" fmla="*/ 1 h 1373"/>
                <a:gd name="T46" fmla="*/ 0 w 1334"/>
                <a:gd name="T47" fmla="*/ 1 h 1373"/>
                <a:gd name="T48" fmla="*/ 0 w 1334"/>
                <a:gd name="T49" fmla="*/ 1 h 1373"/>
                <a:gd name="T50" fmla="*/ 0 w 1334"/>
                <a:gd name="T51" fmla="*/ 1 h 1373"/>
                <a:gd name="T52" fmla="*/ 0 w 1334"/>
                <a:gd name="T53" fmla="*/ 1 h 1373"/>
                <a:gd name="T54" fmla="*/ 0 w 1334"/>
                <a:gd name="T55" fmla="*/ 1 h 1373"/>
                <a:gd name="T56" fmla="*/ 0 w 1334"/>
                <a:gd name="T57" fmla="*/ 1 h 1373"/>
                <a:gd name="T58" fmla="*/ 0 w 1334"/>
                <a:gd name="T59" fmla="*/ 1 h 1373"/>
                <a:gd name="T60" fmla="*/ 0 w 1334"/>
                <a:gd name="T61" fmla="*/ 1 h 1373"/>
                <a:gd name="T62" fmla="*/ 0 w 1334"/>
                <a:gd name="T63" fmla="*/ 1 h 1373"/>
                <a:gd name="T64" fmla="*/ 0 w 1334"/>
                <a:gd name="T65" fmla="*/ 1 h 1373"/>
                <a:gd name="T66" fmla="*/ 0 w 1334"/>
                <a:gd name="T67" fmla="*/ 1 h 1373"/>
                <a:gd name="T68" fmla="*/ 0 w 1334"/>
                <a:gd name="T69" fmla="*/ 1 h 1373"/>
                <a:gd name="T70" fmla="*/ 0 w 1334"/>
                <a:gd name="T71" fmla="*/ 1 h 1373"/>
                <a:gd name="T72" fmla="*/ 0 w 1334"/>
                <a:gd name="T73" fmla="*/ 1 h 1373"/>
                <a:gd name="T74" fmla="*/ 0 w 1334"/>
                <a:gd name="T75" fmla="*/ 1 h 1373"/>
                <a:gd name="T76" fmla="*/ 0 w 1334"/>
                <a:gd name="T77" fmla="*/ 1 h 13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4"/>
                <a:gd name="T118" fmla="*/ 0 h 1373"/>
                <a:gd name="T119" fmla="*/ 1334 w 1334"/>
                <a:gd name="T120" fmla="*/ 1373 h 13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4" h="1373">
                  <a:moveTo>
                    <a:pt x="1333" y="0"/>
                  </a:moveTo>
                  <a:lnTo>
                    <a:pt x="1256" y="30"/>
                  </a:lnTo>
                  <a:lnTo>
                    <a:pt x="1180" y="64"/>
                  </a:lnTo>
                  <a:lnTo>
                    <a:pt x="1100" y="104"/>
                  </a:lnTo>
                  <a:lnTo>
                    <a:pt x="1023" y="150"/>
                  </a:lnTo>
                  <a:lnTo>
                    <a:pt x="947" y="197"/>
                  </a:lnTo>
                  <a:lnTo>
                    <a:pt x="870" y="249"/>
                  </a:lnTo>
                  <a:lnTo>
                    <a:pt x="796" y="303"/>
                  </a:lnTo>
                  <a:lnTo>
                    <a:pt x="728" y="355"/>
                  </a:lnTo>
                  <a:lnTo>
                    <a:pt x="663" y="410"/>
                  </a:lnTo>
                  <a:lnTo>
                    <a:pt x="601" y="461"/>
                  </a:lnTo>
                  <a:lnTo>
                    <a:pt x="545" y="511"/>
                  </a:lnTo>
                  <a:lnTo>
                    <a:pt x="498" y="560"/>
                  </a:lnTo>
                  <a:lnTo>
                    <a:pt x="454" y="602"/>
                  </a:lnTo>
                  <a:lnTo>
                    <a:pt x="421" y="642"/>
                  </a:lnTo>
                  <a:lnTo>
                    <a:pt x="407" y="659"/>
                  </a:lnTo>
                  <a:lnTo>
                    <a:pt x="395" y="674"/>
                  </a:lnTo>
                  <a:lnTo>
                    <a:pt x="383" y="688"/>
                  </a:lnTo>
                  <a:lnTo>
                    <a:pt x="377" y="701"/>
                  </a:lnTo>
                  <a:lnTo>
                    <a:pt x="359" y="730"/>
                  </a:lnTo>
                  <a:lnTo>
                    <a:pt x="345" y="760"/>
                  </a:lnTo>
                  <a:lnTo>
                    <a:pt x="330" y="787"/>
                  </a:lnTo>
                  <a:lnTo>
                    <a:pt x="315" y="812"/>
                  </a:lnTo>
                  <a:lnTo>
                    <a:pt x="289" y="859"/>
                  </a:lnTo>
                  <a:lnTo>
                    <a:pt x="265" y="901"/>
                  </a:lnTo>
                  <a:lnTo>
                    <a:pt x="244" y="938"/>
                  </a:lnTo>
                  <a:lnTo>
                    <a:pt x="224" y="972"/>
                  </a:lnTo>
                  <a:lnTo>
                    <a:pt x="206" y="1004"/>
                  </a:lnTo>
                  <a:lnTo>
                    <a:pt x="188" y="1036"/>
                  </a:lnTo>
                  <a:lnTo>
                    <a:pt x="171" y="1069"/>
                  </a:lnTo>
                  <a:lnTo>
                    <a:pt x="153" y="1101"/>
                  </a:lnTo>
                  <a:lnTo>
                    <a:pt x="132" y="1135"/>
                  </a:lnTo>
                  <a:lnTo>
                    <a:pt x="112" y="1172"/>
                  </a:lnTo>
                  <a:lnTo>
                    <a:pt x="88" y="1214"/>
                  </a:lnTo>
                  <a:lnTo>
                    <a:pt x="62" y="1261"/>
                  </a:lnTo>
                  <a:lnTo>
                    <a:pt x="47" y="1286"/>
                  </a:lnTo>
                  <a:lnTo>
                    <a:pt x="32" y="1313"/>
                  </a:lnTo>
                  <a:lnTo>
                    <a:pt x="17" y="1342"/>
                  </a:lnTo>
                  <a:lnTo>
                    <a:pt x="0" y="1372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3641" y="2311"/>
              <a:ext cx="394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533" y="2060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</a:rPr>
                <a:t>13 km</a:t>
              </a:r>
              <a:endParaRPr lang="en-US" altLang="en-US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4527" y="2192"/>
              <a:ext cx="84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100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</a:rPr>
                <a:t>(~2 sec flight)</a:t>
              </a:r>
              <a:r>
                <a:rPr lang="en-US" altLang="en-US" sz="110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3509" y="2346"/>
              <a:ext cx="5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</a:rPr>
                <a:t>2600</a:t>
              </a:r>
              <a:r>
                <a:rPr lang="en-US" altLang="en-US" sz="110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400" smtClean="0">
                  <a:solidFill>
                    <a:srgbClr val="000000"/>
                  </a:solidFill>
                </a:rPr>
                <a:t>km</a:t>
              </a:r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3041" y="2508"/>
              <a:ext cx="247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      13 km x 24 km (binned &amp; co-added)</a:t>
              </a:r>
              <a:endParaRPr lang="en-US" altLang="en-US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8451" name="Freeform 17"/>
            <p:cNvSpPr>
              <a:spLocks/>
            </p:cNvSpPr>
            <p:nvPr/>
          </p:nvSpPr>
          <p:spPr bwMode="auto">
            <a:xfrm>
              <a:off x="3961" y="1234"/>
              <a:ext cx="319" cy="695"/>
            </a:xfrm>
            <a:custGeom>
              <a:avLst/>
              <a:gdLst>
                <a:gd name="T0" fmla="*/ 0 w 827"/>
                <a:gd name="T1" fmla="*/ 1 h 1322"/>
                <a:gd name="T2" fmla="*/ 0 w 827"/>
                <a:gd name="T3" fmla="*/ 0 h 1322"/>
                <a:gd name="T4" fmla="*/ 0 w 827"/>
                <a:gd name="T5" fmla="*/ 1 h 1322"/>
                <a:gd name="T6" fmla="*/ 0 60000 65536"/>
                <a:gd name="T7" fmla="*/ 0 60000 65536"/>
                <a:gd name="T8" fmla="*/ 0 60000 65536"/>
                <a:gd name="T9" fmla="*/ 0 w 827"/>
                <a:gd name="T10" fmla="*/ 0 h 1322"/>
                <a:gd name="T11" fmla="*/ 827 w 827"/>
                <a:gd name="T12" fmla="*/ 1322 h 1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7" h="1322">
                  <a:moveTo>
                    <a:pt x="0" y="1138"/>
                  </a:moveTo>
                  <a:lnTo>
                    <a:pt x="448" y="0"/>
                  </a:lnTo>
                  <a:lnTo>
                    <a:pt x="826" y="132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52" name="Rectangle 18"/>
            <p:cNvSpPr>
              <a:spLocks noChangeArrowheads="1"/>
            </p:cNvSpPr>
            <p:nvPr/>
          </p:nvSpPr>
          <p:spPr bwMode="auto">
            <a:xfrm>
              <a:off x="3227" y="1608"/>
              <a:ext cx="6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smtClean="0">
                  <a:solidFill>
                    <a:srgbClr val="000000"/>
                  </a:solidFill>
                </a:rPr>
                <a:t>flight direction</a:t>
              </a:r>
            </a:p>
          </p:txBody>
        </p:sp>
        <p:sp>
          <p:nvSpPr>
            <p:cNvPr id="18453" name="Rectangle 19"/>
            <p:cNvSpPr>
              <a:spLocks noChangeArrowheads="1"/>
            </p:cNvSpPr>
            <p:nvPr/>
          </p:nvSpPr>
          <p:spPr bwMode="auto">
            <a:xfrm>
              <a:off x="3254" y="1738"/>
              <a:ext cx="55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smtClean="0">
                  <a:solidFill>
                    <a:srgbClr val="000000"/>
                  </a:solidFill>
                </a:rPr>
                <a:t>» 7 km/sec</a:t>
              </a:r>
            </a:p>
          </p:txBody>
        </p:sp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4560" y="1301"/>
              <a:ext cx="67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smtClean="0">
                  <a:solidFill>
                    <a:srgbClr val="000000"/>
                  </a:solidFill>
                </a:rPr>
                <a:t>viewing angle</a:t>
              </a:r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4588" y="1400"/>
              <a:ext cx="49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smtClean="0">
                  <a:solidFill>
                    <a:srgbClr val="000000"/>
                  </a:solidFill>
                </a:rPr>
                <a:t>±  57 deg</a:t>
              </a:r>
            </a:p>
          </p:txBody>
        </p:sp>
        <p:sp>
          <p:nvSpPr>
            <p:cNvPr id="18456" name="Rectangle 22"/>
            <p:cNvSpPr>
              <a:spLocks noChangeArrowheads="1"/>
            </p:cNvSpPr>
            <p:nvPr/>
          </p:nvSpPr>
          <p:spPr bwMode="auto">
            <a:xfrm>
              <a:off x="3611" y="762"/>
              <a:ext cx="141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</a:rPr>
                <a:t>2-dimensional CCD</a:t>
              </a:r>
              <a:endParaRPr lang="en-US" altLang="en-US" sz="900" smtClean="0">
                <a:solidFill>
                  <a:srgbClr val="000000"/>
                </a:solidFill>
              </a:endParaRPr>
            </a:p>
          </p:txBody>
        </p:sp>
        <p:sp>
          <p:nvSpPr>
            <p:cNvPr id="18457" name="Rectangle 23"/>
            <p:cNvSpPr>
              <a:spLocks noChangeArrowheads="1"/>
            </p:cNvSpPr>
            <p:nvPr/>
          </p:nvSpPr>
          <p:spPr bwMode="auto">
            <a:xfrm>
              <a:off x="4397" y="1008"/>
              <a:ext cx="64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mtClean="0">
                  <a:solidFill>
                    <a:srgbClr val="000000"/>
                  </a:solidFill>
                </a:rPr>
                <a:t>wavelength</a:t>
              </a:r>
              <a:r>
                <a:rPr lang="en-US" altLang="en-US" sz="90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8458" name="Rectangle 24"/>
            <p:cNvSpPr>
              <a:spLocks noChangeArrowheads="1"/>
            </p:cNvSpPr>
            <p:nvPr/>
          </p:nvSpPr>
          <p:spPr bwMode="auto">
            <a:xfrm>
              <a:off x="4564" y="914"/>
              <a:ext cx="1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9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459" name="Rectangle 25"/>
            <p:cNvSpPr>
              <a:spLocks noChangeArrowheads="1"/>
            </p:cNvSpPr>
            <p:nvPr/>
          </p:nvSpPr>
          <p:spPr bwMode="auto">
            <a:xfrm>
              <a:off x="3409" y="1174"/>
              <a:ext cx="51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smtClean="0">
                  <a:solidFill>
                    <a:srgbClr val="000000"/>
                  </a:solidFill>
                </a:rPr>
                <a:t>~ 580 pixels</a:t>
              </a:r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674" y="1370"/>
              <a:ext cx="206" cy="2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 rot="-358717">
              <a:off x="3881" y="1921"/>
              <a:ext cx="296" cy="11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2" name="Rectangle 28"/>
            <p:cNvSpPr>
              <a:spLocks noChangeArrowheads="1"/>
            </p:cNvSpPr>
            <p:nvPr/>
          </p:nvSpPr>
          <p:spPr bwMode="auto">
            <a:xfrm rot="877718">
              <a:off x="3943" y="1882"/>
              <a:ext cx="320" cy="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 rot="-540282">
              <a:off x="4205" y="1334"/>
              <a:ext cx="296" cy="11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4" name="AutoShape 30" descr="Small grid"/>
            <p:cNvSpPr>
              <a:spLocks noChangeArrowheads="1"/>
            </p:cNvSpPr>
            <p:nvPr/>
          </p:nvSpPr>
          <p:spPr bwMode="auto">
            <a:xfrm>
              <a:off x="3963" y="1024"/>
              <a:ext cx="407" cy="186"/>
            </a:xfrm>
            <a:prstGeom prst="parallelogram">
              <a:avLst>
                <a:gd name="adj" fmla="val 110219"/>
              </a:avLst>
            </a:prstGeom>
            <a:pattFill prst="smGrid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465" name="Rectangle 31"/>
            <p:cNvSpPr>
              <a:spLocks noChangeArrowheads="1"/>
            </p:cNvSpPr>
            <p:nvPr/>
          </p:nvSpPr>
          <p:spPr bwMode="auto">
            <a:xfrm>
              <a:off x="4271" y="1131"/>
              <a:ext cx="5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smtClean="0">
                  <a:solidFill>
                    <a:srgbClr val="000000"/>
                  </a:solidFill>
                </a:rPr>
                <a:t>~ 780 pixels</a:t>
              </a:r>
            </a:p>
          </p:txBody>
        </p:sp>
        <p:sp>
          <p:nvSpPr>
            <p:cNvPr id="18466" name="Line 32"/>
            <p:cNvSpPr>
              <a:spLocks noChangeShapeType="1"/>
            </p:cNvSpPr>
            <p:nvPr/>
          </p:nvSpPr>
          <p:spPr bwMode="auto">
            <a:xfrm rot="459877" flipH="1" flipV="1">
              <a:off x="4297" y="1984"/>
              <a:ext cx="297" cy="10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7" name="Line 33"/>
            <p:cNvSpPr>
              <a:spLocks noChangeShapeType="1"/>
            </p:cNvSpPr>
            <p:nvPr/>
          </p:nvSpPr>
          <p:spPr bwMode="auto">
            <a:xfrm flipV="1">
              <a:off x="4212" y="1025"/>
              <a:ext cx="200" cy="18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8" name="Line 34"/>
            <p:cNvSpPr>
              <a:spLocks noChangeShapeType="1"/>
            </p:cNvSpPr>
            <p:nvPr/>
          </p:nvSpPr>
          <p:spPr bwMode="auto">
            <a:xfrm flipH="1">
              <a:off x="3902" y="1245"/>
              <a:ext cx="179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83058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Algorithm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650" y="1871722"/>
            <a:ext cx="8804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 V = Vertical column amount; S = Slant column amount.  Total slant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column NO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</a:rPr>
              <a:t>  (</a:t>
            </a:r>
            <a:r>
              <a:rPr lang="en-US" sz="2000" b="1" dirty="0" err="1">
                <a:solidFill>
                  <a:prstClr val="black"/>
                </a:solidFill>
              </a:rPr>
              <a:t>S</a:t>
            </a:r>
            <a:r>
              <a:rPr lang="en-US" sz="2000" b="1" baseline="-25000" dirty="0" err="1">
                <a:solidFill>
                  <a:prstClr val="black"/>
                </a:solidFill>
              </a:rPr>
              <a:t>total</a:t>
            </a:r>
            <a:r>
              <a:rPr lang="en-US" sz="2000" b="1" dirty="0">
                <a:solidFill>
                  <a:prstClr val="black"/>
                </a:solidFill>
              </a:rPr>
              <a:t>) from spectral fitting.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</a:rPr>
              <a:t>V</a:t>
            </a:r>
            <a:r>
              <a:rPr lang="en-US" sz="2000" b="1" baseline="-25000" dirty="0" err="1">
                <a:solidFill>
                  <a:prstClr val="black"/>
                </a:solidFill>
              </a:rPr>
              <a:t>strat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b="1" baseline="-25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Stratospheric NO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</a:rPr>
              <a:t> vertical column derived from OMI Standard Product and stratospheric Air Mass Factor (</a:t>
            </a:r>
            <a:r>
              <a:rPr lang="en-US" sz="2000" b="1" dirty="0" err="1">
                <a:solidFill>
                  <a:prstClr val="black"/>
                </a:solidFill>
              </a:rPr>
              <a:t>AMF</a:t>
            </a:r>
            <a:r>
              <a:rPr lang="en-US" sz="2000" b="1" baseline="-25000" dirty="0" err="1">
                <a:solidFill>
                  <a:prstClr val="black"/>
                </a:solidFill>
              </a:rPr>
              <a:t>strat</a:t>
            </a:r>
            <a:r>
              <a:rPr lang="en-US" sz="2000" b="1" dirty="0">
                <a:solidFill>
                  <a:prstClr val="black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 V</a:t>
            </a:r>
            <a:r>
              <a:rPr lang="en-US" sz="2000" b="1" baseline="-25000" dirty="0">
                <a:solidFill>
                  <a:prstClr val="black"/>
                </a:solidFill>
              </a:rPr>
              <a:t>BG</a:t>
            </a:r>
            <a:r>
              <a:rPr lang="en-US" sz="2000" b="1" dirty="0">
                <a:solidFill>
                  <a:prstClr val="black"/>
                </a:solidFill>
              </a:rPr>
              <a:t>:  Tropospheric background column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  <a:r>
              <a:rPr lang="en-US" sz="2000" b="1" dirty="0">
                <a:solidFill>
                  <a:prstClr val="black"/>
                </a:solidFill>
              </a:rPr>
              <a:t> estimate of contributions of sources other than recent lightning in the analysis grid cell.  Multiple ways of handing this.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AMF</a:t>
            </a:r>
            <a:r>
              <a:rPr lang="en-US" sz="2000" b="1" baseline="-25000" dirty="0">
                <a:solidFill>
                  <a:prstClr val="black"/>
                </a:solidFill>
              </a:rPr>
              <a:t>LNOX</a:t>
            </a:r>
            <a:r>
              <a:rPr lang="en-US" sz="2000" b="1" dirty="0">
                <a:solidFill>
                  <a:prstClr val="black"/>
                </a:solidFill>
              </a:rPr>
              <a:t> assumes a profile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shape appropriate for </a:t>
            </a:r>
            <a:r>
              <a:rPr lang="en-US" sz="2000" b="1" dirty="0" err="1">
                <a:solidFill>
                  <a:prstClr val="black"/>
                </a:solidFill>
              </a:rPr>
              <a:t>LNO</a:t>
            </a:r>
            <a:r>
              <a:rPr lang="en-US" sz="2000" b="1" baseline="-25000" dirty="0" err="1">
                <a:solidFill>
                  <a:prstClr val="black"/>
                </a:solidFill>
              </a:rPr>
              <a:t>x</a:t>
            </a:r>
            <a:r>
              <a:rPr lang="en-US" sz="2000" b="1" dirty="0">
                <a:solidFill>
                  <a:prstClr val="black"/>
                </a:solidFill>
              </a:rPr>
              <a:t>.  Converts the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slant column LNO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</a:rPr>
              <a:t> to vertical column </a:t>
            </a:r>
            <a:r>
              <a:rPr lang="en-US" sz="2000" b="1" dirty="0" err="1">
                <a:solidFill>
                  <a:prstClr val="black"/>
                </a:solidFill>
              </a:rPr>
              <a:t>LNO</a:t>
            </a:r>
            <a:r>
              <a:rPr lang="en-US" sz="2000" b="1" baseline="-25000" dirty="0" err="1">
                <a:solidFill>
                  <a:prstClr val="black"/>
                </a:solidFill>
              </a:rPr>
              <a:t>x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AMFs from radiative transfer modeling using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assumed profiles, cloud information, surface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albedo.  Monthly profiles are from NASA’s Global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Modeling Initiative (GMI) chemical transport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model, selected from days with significant NO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from lightning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00119"/>
            <a:ext cx="2833101" cy="272667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7037"/>
              </p:ext>
            </p:extLst>
          </p:nvPr>
        </p:nvGraphicFramePr>
        <p:xfrm>
          <a:off x="-762000" y="609600"/>
          <a:ext cx="10591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5943381" imgH="317488" progId="Word.Document.12">
                  <p:embed/>
                </p:oleObj>
              </mc:Choice>
              <mc:Fallback>
                <p:oleObj name="Document" r:id="rId4" imgW="5943381" imgH="31748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609600"/>
                        <a:ext cx="10591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75438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Analysis Methods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chemeClr val="bg1"/>
                </a:solidFill>
              </a:rPr>
              <a:t>Daily analysis</a:t>
            </a:r>
            <a:r>
              <a:rPr lang="en-US" sz="2000" b="1" dirty="0">
                <a:solidFill>
                  <a:schemeClr val="bg1"/>
                </a:solidFill>
              </a:rPr>
              <a:t> conducted on an array of 1 x 1 degree grid </a:t>
            </a:r>
            <a:r>
              <a:rPr lang="en-US" sz="2000" b="1" dirty="0" smtClean="0">
                <a:solidFill>
                  <a:schemeClr val="bg1"/>
                </a:solidFill>
              </a:rPr>
              <a:t>cells for June, July, August 2007 – 2011:    Gulf </a:t>
            </a:r>
            <a:r>
              <a:rPr lang="en-US" sz="2000" b="1" dirty="0">
                <a:solidFill>
                  <a:schemeClr val="bg1"/>
                </a:solidFill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</a:rPr>
              <a:t>Mexico (Pickering et al., 2016, </a:t>
            </a:r>
            <a:r>
              <a:rPr lang="en-US" sz="2000" b="1" i="1" dirty="0" smtClean="0">
                <a:solidFill>
                  <a:schemeClr val="bg1"/>
                </a:solidFill>
              </a:rPr>
              <a:t>JGR</a:t>
            </a:r>
            <a:r>
              <a:rPr lang="en-US" sz="2000" b="1" dirty="0" smtClean="0">
                <a:solidFill>
                  <a:schemeClr val="bg1"/>
                </a:solidFill>
              </a:rPr>
              <a:t>); three mid-latitude continental regions; three tropical focus areas.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Analysis performed using OMI pixels with large values </a:t>
            </a:r>
            <a:r>
              <a:rPr lang="en-US" sz="2000" b="1" dirty="0" smtClean="0">
                <a:solidFill>
                  <a:schemeClr val="bg1"/>
                </a:solidFill>
              </a:rPr>
              <a:t>(≥ 0.97) of </a:t>
            </a:r>
            <a:r>
              <a:rPr lang="en-US" sz="2000" b="1" u="sng" dirty="0" smtClean="0">
                <a:solidFill>
                  <a:schemeClr val="bg1"/>
                </a:solidFill>
              </a:rPr>
              <a:t>Cloud </a:t>
            </a:r>
            <a:r>
              <a:rPr lang="en-US" sz="2000" b="1" u="sng" dirty="0">
                <a:solidFill>
                  <a:schemeClr val="bg1"/>
                </a:solidFill>
              </a:rPr>
              <a:t>R</a:t>
            </a:r>
            <a:r>
              <a:rPr lang="en-US" sz="2000" b="1" u="sng" dirty="0" smtClean="0">
                <a:solidFill>
                  <a:schemeClr val="bg1"/>
                </a:solidFill>
              </a:rPr>
              <a:t>adiance </a:t>
            </a:r>
            <a:r>
              <a:rPr lang="en-US" sz="2000" b="1" u="sng" dirty="0">
                <a:solidFill>
                  <a:schemeClr val="bg1"/>
                </a:solidFill>
              </a:rPr>
              <a:t>F</a:t>
            </a:r>
            <a:r>
              <a:rPr lang="en-US" sz="2000" b="1" u="sng" dirty="0" smtClean="0">
                <a:solidFill>
                  <a:schemeClr val="bg1"/>
                </a:solidFill>
              </a:rPr>
              <a:t>raction </a:t>
            </a:r>
            <a:r>
              <a:rPr lang="en-US" sz="2000" b="1" u="sng" dirty="0">
                <a:solidFill>
                  <a:schemeClr val="bg1"/>
                </a:solidFill>
              </a:rPr>
              <a:t>(</a:t>
            </a:r>
            <a:r>
              <a:rPr lang="en-US" sz="2000" b="1" u="sng" dirty="0" smtClean="0">
                <a:solidFill>
                  <a:schemeClr val="bg1"/>
                </a:solidFill>
              </a:rPr>
              <a:t>CRF)</a:t>
            </a:r>
            <a:r>
              <a:rPr lang="en-US" sz="2000" b="1" dirty="0" smtClean="0">
                <a:solidFill>
                  <a:schemeClr val="bg1"/>
                </a:solidFill>
              </a:rPr>
              <a:t> and with </a:t>
            </a:r>
            <a:r>
              <a:rPr lang="en-US" sz="2000" b="1" u="sng" dirty="0" smtClean="0">
                <a:solidFill>
                  <a:schemeClr val="bg1"/>
                </a:solidFill>
              </a:rPr>
              <a:t>Optical Centroid Pressure (OCP</a:t>
            </a:r>
            <a:r>
              <a:rPr lang="en-US" sz="2000" b="1" dirty="0" smtClean="0">
                <a:solidFill>
                  <a:schemeClr val="bg1"/>
                </a:solidFill>
              </a:rPr>
              <a:t> ≤ 500 </a:t>
            </a:r>
            <a:r>
              <a:rPr lang="en-US" sz="2000" b="1" dirty="0" err="1" smtClean="0">
                <a:solidFill>
                  <a:schemeClr val="bg1"/>
                </a:solidFill>
              </a:rPr>
              <a:t>hPa</a:t>
            </a:r>
            <a:r>
              <a:rPr lang="en-US" sz="2000" b="1" dirty="0" smtClean="0">
                <a:solidFill>
                  <a:schemeClr val="bg1"/>
                </a:solidFill>
              </a:rPr>
              <a:t>) sufficiently low to indicate deep convective cloud.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Analysis </a:t>
            </a:r>
            <a:r>
              <a:rPr lang="en-US" sz="2000" b="1" dirty="0">
                <a:solidFill>
                  <a:schemeClr val="bg1"/>
                </a:solidFill>
              </a:rPr>
              <a:t>conducted only for grid cells with </a:t>
            </a:r>
            <a:r>
              <a:rPr lang="en-US" sz="2000" b="1" dirty="0" smtClean="0">
                <a:solidFill>
                  <a:schemeClr val="bg1"/>
                </a:solidFill>
              </a:rPr>
              <a:t>&gt; specified minimum number (3) of </a:t>
            </a:r>
            <a:r>
              <a:rPr lang="en-US" sz="2000" b="1" dirty="0">
                <a:solidFill>
                  <a:schemeClr val="bg1"/>
                </a:solidFill>
              </a:rPr>
              <a:t>OMI pixels </a:t>
            </a:r>
            <a:r>
              <a:rPr lang="en-US" sz="2000" b="1" dirty="0" smtClean="0">
                <a:solidFill>
                  <a:schemeClr val="bg1"/>
                </a:solidFill>
              </a:rPr>
              <a:t>meeting CRF and OCP criteria in </a:t>
            </a:r>
            <a:r>
              <a:rPr lang="en-US" sz="2000" b="1" dirty="0">
                <a:solidFill>
                  <a:schemeClr val="bg1"/>
                </a:solidFill>
              </a:rPr>
              <a:t>order to  </a:t>
            </a:r>
            <a:r>
              <a:rPr lang="en-US" sz="2000" b="1" dirty="0" smtClean="0">
                <a:solidFill>
                  <a:schemeClr val="bg1"/>
                </a:solidFill>
              </a:rPr>
              <a:t>reduce </a:t>
            </a:r>
            <a:r>
              <a:rPr lang="en-US" sz="2000" b="1" dirty="0">
                <a:solidFill>
                  <a:schemeClr val="bg1"/>
                </a:solidFill>
              </a:rPr>
              <a:t>noise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Analysis conducted only for grid cells </a:t>
            </a:r>
            <a:r>
              <a:rPr lang="en-US" sz="2000" b="1" dirty="0" smtClean="0">
                <a:solidFill>
                  <a:schemeClr val="bg1"/>
                </a:solidFill>
              </a:rPr>
              <a:t>with non-zero flashes in </a:t>
            </a:r>
            <a:r>
              <a:rPr lang="en-US" sz="2000" b="1" u="sng" dirty="0" smtClean="0">
                <a:solidFill>
                  <a:schemeClr val="bg1"/>
                </a:solidFill>
              </a:rPr>
              <a:t>counting window</a:t>
            </a:r>
            <a:r>
              <a:rPr lang="en-US" sz="2000" b="1" dirty="0" smtClean="0">
                <a:solidFill>
                  <a:schemeClr val="bg1"/>
                </a:solidFill>
              </a:rPr>
              <a:t> (time period prior to OMI overpass ≤ median residence time for upper tropospheric air in grid cell).  Gulf of Mexico:  3 </a:t>
            </a:r>
            <a:r>
              <a:rPr lang="en-US" sz="2000" b="1" dirty="0" err="1" smtClean="0">
                <a:solidFill>
                  <a:schemeClr val="bg1"/>
                </a:solidFill>
              </a:rPr>
              <a:t>hr</a:t>
            </a:r>
            <a:r>
              <a:rPr lang="en-US" sz="2000" b="1" dirty="0" smtClean="0">
                <a:solidFill>
                  <a:schemeClr val="bg1"/>
                </a:solidFill>
              </a:rPr>
              <a:t>; Mid-latitudes:  1 </a:t>
            </a:r>
            <a:r>
              <a:rPr lang="en-US" sz="2000" b="1" dirty="0" err="1" smtClean="0">
                <a:solidFill>
                  <a:schemeClr val="bg1"/>
                </a:solidFill>
              </a:rPr>
              <a:t>hr</a:t>
            </a:r>
            <a:r>
              <a:rPr lang="en-US" sz="2000" b="1" dirty="0" smtClean="0">
                <a:solidFill>
                  <a:schemeClr val="bg1"/>
                </a:solidFill>
              </a:rPr>
              <a:t>; Tropics:  tested 3 to 6 hours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Two approaches:   </a:t>
            </a:r>
            <a:r>
              <a:rPr lang="en-US" sz="2000" b="1" u="sng" dirty="0" smtClean="0">
                <a:solidFill>
                  <a:schemeClr val="bg1"/>
                </a:solidFill>
              </a:rPr>
              <a:t>regression</a:t>
            </a:r>
            <a:r>
              <a:rPr lang="en-US" sz="2000" b="1" dirty="0" smtClean="0">
                <a:solidFill>
                  <a:schemeClr val="bg1"/>
                </a:solidFill>
              </a:rPr>
              <a:t> of moles </a:t>
            </a:r>
            <a:r>
              <a:rPr lang="en-US" sz="2000" b="1" dirty="0" err="1" smtClean="0">
                <a:solidFill>
                  <a:schemeClr val="bg1"/>
                </a:solidFill>
              </a:rPr>
              <a:t>LNOx</a:t>
            </a:r>
            <a:r>
              <a:rPr lang="en-US" sz="2000" b="1" dirty="0" smtClean="0">
                <a:solidFill>
                  <a:schemeClr val="bg1"/>
                </a:solidFill>
              </a:rPr>
              <a:t> vs. flashes; division of </a:t>
            </a:r>
            <a:r>
              <a:rPr lang="en-US" sz="2000" b="1" u="sng" dirty="0" smtClean="0">
                <a:solidFill>
                  <a:schemeClr val="bg1"/>
                </a:solidFill>
              </a:rPr>
              <a:t>summation</a:t>
            </a:r>
            <a:r>
              <a:rPr lang="en-US" sz="2000" b="1" dirty="0" smtClean="0">
                <a:solidFill>
                  <a:schemeClr val="bg1"/>
                </a:solidFill>
              </a:rPr>
              <a:t> of </a:t>
            </a:r>
            <a:r>
              <a:rPr lang="en-US" sz="2000" b="1" dirty="0" err="1" smtClean="0">
                <a:solidFill>
                  <a:schemeClr val="bg1"/>
                </a:solidFill>
              </a:rPr>
              <a:t>LNO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by summation of flashes.   Upper tropospheric background:   used OMI-based BG from same or nearby non-flashing grid cells.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DE38-1D44-449F-86D1-57593872C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2066"/>
            <a:ext cx="6477000" cy="477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8079" y="152400"/>
            <a:ext cx="229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Tropical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80672"/>
            <a:ext cx="6781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OMI Version 3 with zonally-smoothed stratospheric NO</a:t>
            </a:r>
            <a:r>
              <a:rPr lang="en-US" b="1" baseline="-25000" dirty="0"/>
              <a:t>2</a:t>
            </a:r>
            <a:r>
              <a:rPr lang="en-US" b="1" dirty="0"/>
              <a:t> column</a:t>
            </a:r>
          </a:p>
          <a:p>
            <a:r>
              <a:rPr lang="en-US" b="1" dirty="0"/>
              <a:t>CRF &gt; </a:t>
            </a:r>
            <a:r>
              <a:rPr lang="en-US" b="1" dirty="0" smtClean="0"/>
              <a:t>97%; </a:t>
            </a:r>
            <a:r>
              <a:rPr lang="en-US" b="1" dirty="0"/>
              <a:t>OCP &lt; 500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Min of </a:t>
            </a:r>
            <a:r>
              <a:rPr lang="en-US" b="1" dirty="0" smtClean="0"/>
              <a:t>3 </a:t>
            </a:r>
            <a:r>
              <a:rPr lang="en-US" b="1" dirty="0"/>
              <a:t>pixels per grid cell</a:t>
            </a:r>
          </a:p>
          <a:p>
            <a:r>
              <a:rPr lang="en-US" b="1" dirty="0"/>
              <a:t>6-hour flash window</a:t>
            </a:r>
          </a:p>
          <a:p>
            <a:r>
              <a:rPr lang="en-US" b="1" dirty="0"/>
              <a:t>Background assumed to be accounted for by y-intercept in 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102 ± 28</a:t>
            </a:r>
          </a:p>
          <a:p>
            <a:r>
              <a:rPr lang="en-US" b="1" dirty="0" smtClean="0"/>
              <a:t>Moles/flash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733799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184 ± 62</a:t>
            </a:r>
          </a:p>
          <a:p>
            <a:r>
              <a:rPr lang="en-US" b="1" dirty="0" smtClean="0"/>
              <a:t>Moles/flash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524000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69 ± 15</a:t>
            </a:r>
          </a:p>
          <a:p>
            <a:r>
              <a:rPr lang="en-US" b="1" dirty="0" smtClean="0"/>
              <a:t>Moles/flash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5234" y="3716772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116 ± 29</a:t>
            </a:r>
          </a:p>
          <a:p>
            <a:r>
              <a:rPr lang="en-US" b="1" dirty="0" smtClean="0"/>
              <a:t>Moles/flash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0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1820</Words>
  <Application>Microsoft Office PowerPoint</Application>
  <PresentationFormat>On-screen Show (4:3)</PresentationFormat>
  <Paragraphs>327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Breeze</vt:lpstr>
      <vt:lpstr>1_Breeze</vt:lpstr>
      <vt:lpstr>2_Breeze</vt:lpstr>
      <vt:lpstr>Document</vt:lpstr>
      <vt:lpstr>Updates on Production of NOx by Lightning</vt:lpstr>
      <vt:lpstr>Summary of CMAQ 5.2 Lightning NOx Algorithm</vt:lpstr>
      <vt:lpstr>Focus of this Talk</vt:lpstr>
      <vt:lpstr>LNOx Background</vt:lpstr>
      <vt:lpstr>Some Literature Estimates of LNOx Production Per Flash </vt:lpstr>
      <vt:lpstr>PowerPoint Presentation</vt:lpstr>
      <vt:lpstr>Algorithm</vt:lpstr>
      <vt:lpstr>Analysis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CONVECTIVE CLOUDS  &amp; CHEMISTRY (DC3)</vt:lpstr>
      <vt:lpstr>PowerPoint Presentation</vt:lpstr>
      <vt:lpstr>PowerPoint Presentation</vt:lpstr>
      <vt:lpstr>Relating LNOx Production to Lightning Characteristics</vt:lpstr>
      <vt:lpstr>Summary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Production of NOx by Lightning</dc:title>
  <dc:creator>k pickering</dc:creator>
  <cp:lastModifiedBy>k pickering</cp:lastModifiedBy>
  <cp:revision>44</cp:revision>
  <dcterms:created xsi:type="dcterms:W3CDTF">2017-10-18T19:14:34Z</dcterms:created>
  <dcterms:modified xsi:type="dcterms:W3CDTF">2017-10-23T11:19:29Z</dcterms:modified>
</cp:coreProperties>
</file>