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717" r:id="rId3"/>
  </p:sldMasterIdLst>
  <p:notesMasterIdLst>
    <p:notesMasterId r:id="rId37"/>
  </p:notesMasterIdLst>
  <p:handoutMasterIdLst>
    <p:handoutMasterId r:id="rId38"/>
  </p:handoutMasterIdLst>
  <p:sldIdLst>
    <p:sldId id="432" r:id="rId4"/>
    <p:sldId id="1101" r:id="rId5"/>
    <p:sldId id="752" r:id="rId6"/>
    <p:sldId id="1115" r:id="rId7"/>
    <p:sldId id="1088" r:id="rId8"/>
    <p:sldId id="1104" r:id="rId9"/>
    <p:sldId id="940" r:id="rId10"/>
    <p:sldId id="1119" r:id="rId11"/>
    <p:sldId id="1137" r:id="rId12"/>
    <p:sldId id="1099" r:id="rId13"/>
    <p:sldId id="1138" r:id="rId14"/>
    <p:sldId id="1015" r:id="rId15"/>
    <p:sldId id="898" r:id="rId16"/>
    <p:sldId id="1098" r:id="rId17"/>
    <p:sldId id="1077" r:id="rId18"/>
    <p:sldId id="1144" r:id="rId19"/>
    <p:sldId id="1145" r:id="rId20"/>
    <p:sldId id="1136" r:id="rId21"/>
    <p:sldId id="1109" r:id="rId22"/>
    <p:sldId id="1112" r:id="rId23"/>
    <p:sldId id="901" r:id="rId24"/>
    <p:sldId id="1122" r:id="rId25"/>
    <p:sldId id="1123" r:id="rId26"/>
    <p:sldId id="1126" r:id="rId27"/>
    <p:sldId id="1127" r:id="rId28"/>
    <p:sldId id="1091" r:id="rId29"/>
    <p:sldId id="1128" r:id="rId30"/>
    <p:sldId id="1146" r:id="rId31"/>
    <p:sldId id="1132" r:id="rId32"/>
    <p:sldId id="1139" r:id="rId33"/>
    <p:sldId id="1140" r:id="rId34"/>
    <p:sldId id="1141" r:id="rId35"/>
    <p:sldId id="1142" r:id="rId36"/>
  </p:sldIdLst>
  <p:sldSz cx="12192000" cy="6858000"/>
  <p:notesSz cx="6918325" cy="9204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3333CC"/>
    <a:srgbClr val="FF0000"/>
    <a:srgbClr val="B1A0C7"/>
    <a:srgbClr val="0000FF"/>
    <a:srgbClr val="0000CC"/>
    <a:srgbClr val="00CC00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86030" autoAdjust="0"/>
  </p:normalViewPr>
  <p:slideViewPr>
    <p:cSldViewPr>
      <p:cViewPr varScale="1">
        <p:scale>
          <a:sx n="63" d="100"/>
          <a:sy n="63" d="100"/>
        </p:scale>
        <p:origin x="1386" y="60"/>
      </p:cViewPr>
      <p:guideLst>
        <p:guide orient="horz" pos="3840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7F327EA1-4455-4549-B107-A257A9063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690563"/>
            <a:ext cx="6134100" cy="3451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1975"/>
            <a:ext cx="5073650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8743950"/>
            <a:ext cx="2997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16" tIns="46058" rIns="92116" bIns="46058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D66D458-3343-4643-A5DC-C6E1920C6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23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00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31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61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341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33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8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dirty="0" smtClean="0"/>
              <a:t>We modified CMAQ v5.02 for online emissions 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13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98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5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6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2113" y="69056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66D458-3343-4643-A5DC-C6E1920C6A9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5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47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90563"/>
            <a:ext cx="6134100" cy="34512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24C0-1B73-4DCA-B81A-6E23A833F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36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2BCB-CC0F-405D-A3BD-480DFC62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998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0C91-30D2-4735-B33D-C668BE10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015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800266E-613A-4C3B-8E04-4F935F72D9D0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43BC3F-719A-4D85-98B9-EF65F7208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1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EE1066B-3BBB-4C24-9944-DC2290128369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0D6D24F-43F8-4662-B64F-1C18DD3D4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4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1FC19B-06CC-4BAC-9E7C-40D5F5CAA246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30DD2A-A449-4AF3-A899-A74D505F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48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01B462F-99EE-4C92-A914-AEDD93CAD23A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C3B32CB-C554-4876-A38E-AA22AFD3E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2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0CA14C-3BD3-469D-8077-A58BF3C6398D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523120-A480-496B-854F-32B6333E4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49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03981C-7899-4842-8D8E-AA4EC97BD219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E669CE-2D98-41D6-B1C0-7045D5816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1CA0BE-ADBD-495C-9F31-BC7AE0C02E38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4B29F-AB76-40F8-9CD2-B68224CA1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2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0751F4-0C67-41AD-96E8-22BAB4575086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59D573-FDC4-4938-878B-C92FB3E2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1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2415-AC7F-438E-BC9A-2F2C07A7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5313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880AE4-91DD-4168-B9A0-25A7ECFB8ADF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BD5F684-682B-43B4-A8B2-C4FC142DD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00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492DAF-3A5E-4814-9EB8-CB3289BE20B6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61ED3D-9F40-457B-A83C-3E2FC811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4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93F62F-E24B-4337-B13E-8B0965488624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1A3861-6FCB-4F77-971B-DF9153A8B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87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24C0-1B73-4DCA-B81A-6E23A833F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104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2415-AC7F-438E-BC9A-2F2C07A798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9878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22DC-978F-465E-A864-BBEA4E380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98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31B5-BAA2-4B02-9610-46EB59AA16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4859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C912-02A1-4BD2-8699-58602246B3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4070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F41A-B5A5-4D80-8C9A-E7D074687B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6249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8891-90DA-455D-92C0-6DE6C0F8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245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22DC-978F-465E-A864-BBEA4E38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2830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E94D-E594-40EC-B763-1B5FBEB42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716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92C6-8118-44A4-84D5-6B398B2992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3312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B2BCB-CC0F-405D-A3BD-480DFC6296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9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0C91-30D2-4735-B33D-C668BE10A3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2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31B5-BAA2-4B02-9610-46EB59AA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318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7C912-02A1-4BD2-8699-58602246B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711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9F41A-B5A5-4D80-8C9A-E7D074687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24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8891-90DA-455D-92C0-6DE6C0F82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366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E94D-E594-40EC-B763-1B5FBEB42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69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092C6-8118-44A4-84D5-6B398B299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872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81600" y="6553200"/>
            <a:ext cx="101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52112E-89F9-45BC-93E3-77151C62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E7A770D-9092-4565-AF0A-DE796A202658}" type="datetimeFigureOut">
              <a:rPr lang="en-US" smtClean="0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F363EDA-9E04-48A0-91EF-702D7ACB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81600" y="6553200"/>
            <a:ext cx="1016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52112E-89F9-45BC-93E3-77151C6207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semap.ce.gatech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609600"/>
            <a:ext cx="9067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400" b="1" dirty="0">
                <a:cs typeface="Times New Roman" pitchFamily="18" charset="0"/>
              </a:rPr>
              <a:t>2017 Projections and Interstate Transport of Ozone in Southeastern US</a:t>
            </a:r>
            <a:r>
              <a:rPr lang="en-US" altLang="en-US" sz="5400" dirty="0"/>
              <a:t/>
            </a:r>
            <a:br>
              <a:rPr lang="en-US" altLang="en-US" sz="5400" dirty="0"/>
            </a:br>
            <a:r>
              <a:rPr lang="en-US" altLang="en-US" sz="2000" dirty="0"/>
              <a:t> </a:t>
            </a:r>
            <a:r>
              <a:rPr lang="en-US" altLang="en-US" sz="3000" b="1" dirty="0">
                <a:solidFill>
                  <a:schemeClr val="tx1"/>
                </a:solidFill>
              </a:rPr>
              <a:t/>
            </a:r>
            <a:br>
              <a:rPr lang="en-US" altLang="en-US" sz="3000" b="1" dirty="0">
                <a:solidFill>
                  <a:schemeClr val="tx1"/>
                </a:solidFill>
              </a:rPr>
            </a:br>
            <a:r>
              <a:rPr lang="en-US" altLang="en-US" sz="3000" b="1" dirty="0">
                <a:solidFill>
                  <a:schemeClr val="tx1"/>
                </a:solidFill>
              </a:rPr>
              <a:t>Talat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Odman &amp; </a:t>
            </a:r>
            <a:r>
              <a:rPr lang="en-US" altLang="en-US" sz="3000" b="1" dirty="0">
                <a:solidFill>
                  <a:schemeClr val="tx1"/>
                </a:solidFill>
              </a:rPr>
              <a:t>Yongtao Hu </a:t>
            </a:r>
            <a:r>
              <a:rPr lang="en-US" altLang="en-US" sz="3000" b="1" dirty="0" smtClean="0">
                <a:solidFill>
                  <a:schemeClr val="tx1"/>
                </a:solidFill>
              </a:rPr>
              <a:t>- </a:t>
            </a:r>
            <a:r>
              <a:rPr lang="en-US" altLang="en-US" sz="3000" b="1" i="1" dirty="0">
                <a:solidFill>
                  <a:schemeClr val="tx1"/>
                </a:solidFill>
              </a:rPr>
              <a:t>Georgia </a:t>
            </a:r>
            <a:r>
              <a:rPr lang="en-US" altLang="en-US" sz="3000" b="1" i="1" dirty="0" smtClean="0">
                <a:solidFill>
                  <a:schemeClr val="tx1"/>
                </a:solidFill>
              </a:rPr>
              <a:t>Tech</a:t>
            </a:r>
            <a:r>
              <a:rPr lang="en-US" altLang="en-US" sz="3000" b="1" dirty="0" smtClean="0">
                <a:solidFill>
                  <a:schemeClr val="tx1"/>
                </a:solidFill>
              </a:rPr>
              <a:t/>
            </a:r>
            <a:br>
              <a:rPr lang="en-US" altLang="en-US" sz="3000" b="1" dirty="0" smtClean="0">
                <a:solidFill>
                  <a:schemeClr val="tx1"/>
                </a:solidFill>
              </a:rPr>
            </a:br>
            <a:r>
              <a:rPr lang="en-US" altLang="en-US" sz="3000" b="1" i="1" dirty="0">
                <a:solidFill>
                  <a:schemeClr val="tx1"/>
                </a:solidFill>
              </a:rPr>
              <a:t/>
            </a:r>
            <a:br>
              <a:rPr lang="en-US" altLang="en-US" sz="3000" b="1" i="1" dirty="0">
                <a:solidFill>
                  <a:schemeClr val="tx1"/>
                </a:solidFill>
              </a:rPr>
            </a:br>
            <a:r>
              <a:rPr lang="en-US" altLang="en-US" sz="3000" b="1" dirty="0">
                <a:solidFill>
                  <a:schemeClr val="tx1"/>
                </a:solidFill>
              </a:rPr>
              <a:t>Jim Boylan - </a:t>
            </a:r>
            <a:r>
              <a:rPr lang="en-US" altLang="en-US" sz="3000" b="1" i="1" dirty="0">
                <a:solidFill>
                  <a:schemeClr val="tx1"/>
                </a:solidFill>
              </a:rPr>
              <a:t>Georgia EPD</a:t>
            </a: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1500" dirty="0"/>
              <a:t/>
            </a:r>
            <a:br>
              <a:rPr lang="en-US" altLang="en-US" sz="1500" dirty="0"/>
            </a:br>
            <a:r>
              <a:rPr lang="en-US" altLang="en-US" sz="2600" b="1" dirty="0">
                <a:solidFill>
                  <a:srgbClr val="0000CC"/>
                </a:solidFill>
              </a:rPr>
              <a:t>16</a:t>
            </a:r>
            <a:r>
              <a:rPr lang="en-US" altLang="en-US" sz="2600" b="1" baseline="30000" dirty="0">
                <a:solidFill>
                  <a:srgbClr val="0000CC"/>
                </a:solidFill>
              </a:rPr>
              <a:t>th</a:t>
            </a:r>
            <a:r>
              <a:rPr lang="en-US" altLang="en-US" sz="2600" b="1" dirty="0">
                <a:solidFill>
                  <a:srgbClr val="0000CC"/>
                </a:solidFill>
              </a:rPr>
              <a:t> Annual CMAS Conference</a:t>
            </a:r>
            <a:br>
              <a:rPr lang="en-US" altLang="en-US" sz="2600" b="1" dirty="0">
                <a:solidFill>
                  <a:srgbClr val="0000CC"/>
                </a:solidFill>
              </a:rPr>
            </a:br>
            <a:r>
              <a:rPr lang="en-US" altLang="en-US" sz="2600" b="1" dirty="0">
                <a:solidFill>
                  <a:srgbClr val="0000CC"/>
                </a:solidFill>
              </a:rPr>
              <a:t>Chapel Hill, North Carolina</a:t>
            </a:r>
            <a:br>
              <a:rPr lang="en-US" altLang="en-US" sz="2600" b="1" dirty="0">
                <a:solidFill>
                  <a:srgbClr val="0000CC"/>
                </a:solidFill>
              </a:rPr>
            </a:br>
            <a:r>
              <a:rPr lang="en-US" altLang="en-US" sz="2600" b="1" dirty="0">
                <a:solidFill>
                  <a:srgbClr val="0000CC"/>
                </a:solidFill>
              </a:rPr>
              <a:t>October 25,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9136"/>
            <a:ext cx="1828959" cy="85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80" y="5105400"/>
            <a:ext cx="2743200" cy="857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2017 Ozone “Nonattainment”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5" y="1219200"/>
            <a:ext cx="10572750" cy="91440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Nonattainment: Average DVF ≥ 76 ppb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Maintenance: </a:t>
            </a:r>
            <a:r>
              <a:rPr lang="en-US" altLang="en-US" dirty="0" smtClean="0"/>
              <a:t>	 Average </a:t>
            </a:r>
            <a:r>
              <a:rPr lang="en-US" altLang="en-US" dirty="0"/>
              <a:t>DVF &lt; 76 ppb but Max DVF ≥ 76 ppb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6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10200" y="6553200"/>
            <a:ext cx="762000" cy="228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dirty="0">
              <a:latin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32986"/>
              </p:ext>
            </p:extLst>
          </p:nvPr>
        </p:nvGraphicFramePr>
        <p:xfrm>
          <a:off x="917508" y="2440940"/>
          <a:ext cx="10356983" cy="3396615"/>
        </p:xfrm>
        <a:graphic>
          <a:graphicData uri="http://schemas.openxmlformats.org/drawingml/2006/table">
            <a:tbl>
              <a:tblPr firstRow="1" bandRow="1"/>
              <a:tblGrid>
                <a:gridCol w="1151696">
                  <a:extLst>
                    <a:ext uri="{9D8B030D-6E8A-4147-A177-3AD203B41FA5}">
                      <a16:colId xmlns:a16="http://schemas.microsoft.com/office/drawing/2014/main" val="248766973"/>
                    </a:ext>
                  </a:extLst>
                </a:gridCol>
                <a:gridCol w="1437549">
                  <a:extLst>
                    <a:ext uri="{9D8B030D-6E8A-4147-A177-3AD203B41FA5}">
                      <a16:colId xmlns:a16="http://schemas.microsoft.com/office/drawing/2014/main" val="3137239807"/>
                    </a:ext>
                  </a:extLst>
                </a:gridCol>
                <a:gridCol w="1294623">
                  <a:extLst>
                    <a:ext uri="{9D8B030D-6E8A-4147-A177-3AD203B41FA5}">
                      <a16:colId xmlns:a16="http://schemas.microsoft.com/office/drawing/2014/main" val="3727442001"/>
                    </a:ext>
                  </a:extLst>
                </a:gridCol>
                <a:gridCol w="1294623">
                  <a:extLst>
                    <a:ext uri="{9D8B030D-6E8A-4147-A177-3AD203B41FA5}">
                      <a16:colId xmlns:a16="http://schemas.microsoft.com/office/drawing/2014/main" val="3248299477"/>
                    </a:ext>
                  </a:extLst>
                </a:gridCol>
                <a:gridCol w="1294623">
                  <a:extLst>
                    <a:ext uri="{9D8B030D-6E8A-4147-A177-3AD203B41FA5}">
                      <a16:colId xmlns:a16="http://schemas.microsoft.com/office/drawing/2014/main" val="2487174171"/>
                    </a:ext>
                  </a:extLst>
                </a:gridCol>
                <a:gridCol w="1294623">
                  <a:extLst>
                    <a:ext uri="{9D8B030D-6E8A-4147-A177-3AD203B41FA5}">
                      <a16:colId xmlns:a16="http://schemas.microsoft.com/office/drawing/2014/main" val="3737499378"/>
                    </a:ext>
                  </a:extLst>
                </a:gridCol>
                <a:gridCol w="1294623">
                  <a:extLst>
                    <a:ext uri="{9D8B030D-6E8A-4147-A177-3AD203B41FA5}">
                      <a16:colId xmlns:a16="http://schemas.microsoft.com/office/drawing/2014/main" val="4275737837"/>
                    </a:ext>
                  </a:extLst>
                </a:gridCol>
                <a:gridCol w="1294623">
                  <a:extLst>
                    <a:ext uri="{9D8B030D-6E8A-4147-A177-3AD203B41FA5}">
                      <a16:colId xmlns:a16="http://schemas.microsoft.com/office/drawing/2014/main" val="2248277917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AIRS ID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EPA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Proposed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EPA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SEMAP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CAMx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(3×3)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SEMAP CMAQ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(3×3)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SEMAP 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CAMx</a:t>
                      </a: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(1×1)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SEMAP </a:t>
                      </a:r>
                      <a:endParaRPr lang="en-US" sz="1800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CMAQ (1×1)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6786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90010017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789118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90013007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741574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90019003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87882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90099002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40556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211110067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9203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211850004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41489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240251001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5081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360810124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968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360850067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73.9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5684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361030002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43868"/>
                  </a:ext>
                </a:extLst>
              </a:tr>
            </a:tbl>
          </a:graphicData>
        </a:graphic>
      </p:graphicFrame>
      <p:sp>
        <p:nvSpPr>
          <p:cNvPr id="10" name="Flowchart: Punched Tape 9"/>
          <p:cNvSpPr/>
          <p:nvPr/>
        </p:nvSpPr>
        <p:spPr>
          <a:xfrm>
            <a:off x="923925" y="5257800"/>
            <a:ext cx="10350566" cy="12192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475013"/>
              </p:ext>
            </p:extLst>
          </p:nvPr>
        </p:nvGraphicFramePr>
        <p:xfrm>
          <a:off x="8229600" y="5424204"/>
          <a:ext cx="2762250" cy="1052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0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612" marR="76612" marT="38306" marB="383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612" marR="76612" marT="38306" marB="3830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0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612" marR="76612" marT="38306" marB="383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612" marR="76612" marT="38306" marB="3830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94416"/>
                  </a:ext>
                </a:extLst>
              </a:tr>
              <a:tr h="310704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6612" marR="76612" marT="38306" marB="38306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Attainment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76612" marR="76612" marT="38306" marB="3830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03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828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Ozone Nonattainment </a:t>
            </a:r>
            <a:r>
              <a:rPr lang="en-US" altLang="en-US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altLang="en-US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Maintenance</a:t>
            </a:r>
            <a:endParaRPr lang="en-US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498640"/>
              </p:ext>
            </p:extLst>
          </p:nvPr>
        </p:nvGraphicFramePr>
        <p:xfrm>
          <a:off x="609600" y="2537393"/>
          <a:ext cx="10972800" cy="2156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443762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004915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6319731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6627302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0449829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28716534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4837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Final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288" marR="14288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EPA 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Proposed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288" marR="14288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SEMAP</a:t>
                      </a: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CAMx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(3×3)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SEMAP</a:t>
                      </a: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CAMx</a:t>
                      </a:r>
                      <a:endParaRPr lang="en-US" sz="18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(1×1)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288" marR="14288" marT="9525" marB="0" anchor="b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SEMAP</a:t>
                      </a: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CMAQ </a:t>
                      </a: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(3×3)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SEMAP</a:t>
                      </a:r>
                      <a:endParaRPr lang="en-US" sz="1800" kern="1200" baseline="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CMAQ</a:t>
                      </a:r>
                    </a:p>
                    <a:p>
                      <a:pPr marL="0" marR="0"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(1×1)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288" marR="14288" marT="9525" marB="0" anchor="b"/>
                </a:tc>
                <a:extLst>
                  <a:ext uri="{0D108BD9-81ED-4DB2-BD59-A6C34878D82A}">
                    <a16:rowId xmlns:a16="http://schemas.microsoft.com/office/drawing/2014/main" val="2208745646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Nonattainment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1262561714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Maintenance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2870" marR="102870" marT="0" marB="0" anchor="b"/>
                </a:tc>
                <a:extLst>
                  <a:ext uri="{0D108BD9-81ED-4DB2-BD59-A6C34878D82A}">
                    <a16:rowId xmlns:a16="http://schemas.microsoft.com/office/drawing/2014/main" val="2893645766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52600" y="1371600"/>
            <a:ext cx="8915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Nonattainment: Average DVF ≥ 76 ppb</a:t>
            </a:r>
          </a:p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600" dirty="0" smtClean="0"/>
              <a:t>Maintenance:    Average </a:t>
            </a:r>
            <a:r>
              <a:rPr lang="en-US" altLang="en-US" sz="2600" dirty="0"/>
              <a:t>DVF </a:t>
            </a:r>
            <a:r>
              <a:rPr lang="en-US" altLang="en-US" sz="2600" dirty="0" smtClean="0"/>
              <a:t>&lt; </a:t>
            </a:r>
            <a:r>
              <a:rPr lang="en-US" altLang="en-US" sz="2600" dirty="0"/>
              <a:t>76 </a:t>
            </a:r>
            <a:r>
              <a:rPr lang="en-US" altLang="en-US" sz="2600" dirty="0" smtClean="0"/>
              <a:t>ppb but Max </a:t>
            </a:r>
            <a:r>
              <a:rPr lang="en-US" altLang="en-US" sz="2600" dirty="0"/>
              <a:t>DVF ≥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76 ppb</a:t>
            </a:r>
          </a:p>
        </p:txBody>
      </p:sp>
    </p:spTree>
    <p:extLst>
      <p:ext uri="{BB962C8B-B14F-4D97-AF65-F5344CB8AC3E}">
        <p14:creationId xmlns:p14="http://schemas.microsoft.com/office/powerpoint/2010/main" val="5259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111252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Contributions to Ozone with </a:t>
            </a:r>
            <a:r>
              <a:rPr lang="en-US" altLang="en-US" dirty="0" err="1" smtClean="0"/>
              <a:t>CAMx</a:t>
            </a:r>
            <a:r>
              <a:rPr lang="en-US" altLang="en-US" dirty="0" smtClean="0"/>
              <a:t>-APCA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10363200" cy="53340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endParaRPr lang="en-US" altLang="en-US" sz="1000" dirty="0"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cs typeface="Times New Roman" pitchFamily="18" charset="0"/>
              </a:rPr>
              <a:t>7 months (April-October) on LADCO12 grid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/>
              <a:t>Contributions of 30 sources (NO</a:t>
            </a:r>
            <a:r>
              <a:rPr lang="en-US" altLang="en-US" baseline="-25000" dirty="0" smtClean="0"/>
              <a:t>x</a:t>
            </a:r>
            <a:r>
              <a:rPr lang="en-US" altLang="en-US" dirty="0" smtClean="0"/>
              <a:t> &amp; VOCs)</a:t>
            </a:r>
            <a:r>
              <a:rPr lang="en-US" altLang="en-US" sz="2400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Point EGU CSAPR (10 </a:t>
            </a:r>
            <a:r>
              <a:rPr lang="en-US" altLang="en-US" sz="2400" dirty="0" smtClean="0"/>
              <a:t>SESARM </a:t>
            </a:r>
            <a:r>
              <a:rPr lang="en-US" altLang="en-US" sz="2400" dirty="0"/>
              <a:t>states)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Other anthropogenic (10 SESARM states)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NO</a:t>
            </a:r>
            <a:r>
              <a:rPr lang="en-US" altLang="en-US" sz="2400" baseline="-25000" dirty="0" smtClean="0"/>
              <a:t>x</a:t>
            </a:r>
            <a:r>
              <a:rPr lang="en-US" altLang="en-US" sz="2400" dirty="0" smtClean="0"/>
              <a:t> Budget Trading Program (NBTP) orphans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dirty="0" smtClean="0"/>
              <a:t>Point non-EGU CAIR but not CSAPR (AL, KY, NC, SC, TN, VA, WV)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Biogenic and dust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Fires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Other states, Canada &amp; Mexico, and offshore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Contributions of IC/BCs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∑Contributions = Ozone Concentration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885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Sensitivities of Ozone to </a:t>
            </a:r>
            <a:r>
              <a:rPr lang="en-US" altLang="en-US" dirty="0"/>
              <a:t>NO</a:t>
            </a:r>
            <a:r>
              <a:rPr lang="en-US" altLang="en-US" baseline="-25000" dirty="0"/>
              <a:t>x </a:t>
            </a:r>
            <a:r>
              <a:rPr lang="en-US" altLang="en-US" dirty="0"/>
              <a:t>Z</a:t>
            </a:r>
            <a:r>
              <a:rPr lang="en-US" altLang="en-US" dirty="0" smtClean="0"/>
              <a:t>ero-outs with CMAQ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10515600" cy="533400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endParaRPr lang="en-US" altLang="en-US" sz="3200" dirty="0">
              <a:cs typeface="Times New Roman" pitchFamily="18" charset="0"/>
            </a:endParaRP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dirty="0" smtClean="0">
                <a:cs typeface="Times New Roman" pitchFamily="18" charset="0"/>
              </a:rPr>
              <a:t>7 months (April-October) on LADCO12 </a:t>
            </a:r>
            <a:r>
              <a:rPr lang="en-US" altLang="en-US" dirty="0">
                <a:cs typeface="Times New Roman" pitchFamily="18" charset="0"/>
              </a:rPr>
              <a:t>grid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2017 baseline run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itchFamily="18" charset="0"/>
              </a:rPr>
              <a:t>20 Sensitivity runs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Statewide 100% emission reductions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All anthropogenic NO</a:t>
            </a:r>
            <a:r>
              <a:rPr lang="en-US" altLang="en-US" baseline="-25000" dirty="0"/>
              <a:t>x</a:t>
            </a:r>
            <a:endParaRPr lang="en-US" alt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EGU NO</a:t>
            </a:r>
            <a:r>
              <a:rPr lang="en-US" altLang="en-US" baseline="-25000" dirty="0" smtClean="0"/>
              <a:t>x</a:t>
            </a:r>
            <a:endParaRPr lang="en-US" alt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10 </a:t>
            </a:r>
            <a:r>
              <a:rPr lang="en-US" altLang="en-US" sz="2400" dirty="0" smtClean="0">
                <a:cs typeface="Times New Roman" pitchFamily="18" charset="0"/>
              </a:rPr>
              <a:t>SESARM </a:t>
            </a:r>
            <a:r>
              <a:rPr lang="en-US" altLang="en-US" sz="2400" dirty="0">
                <a:cs typeface="Times New Roman" pitchFamily="18" charset="0"/>
              </a:rPr>
              <a:t>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20 model </a:t>
            </a:r>
            <a:r>
              <a:rPr lang="en-US" altLang="en-US" dirty="0">
                <a:cs typeface="Times New Roman" pitchFamily="18" charset="0"/>
              </a:rPr>
              <a:t>runs (2 </a:t>
            </a:r>
            <a:r>
              <a:rPr lang="en-US" altLang="en-US" dirty="0" smtClean="0">
                <a:cs typeface="Times New Roman" pitchFamily="18" charset="0"/>
              </a:rPr>
              <a:t>sources </a:t>
            </a:r>
            <a:r>
              <a:rPr lang="en-US" altLang="en-US" b="1" dirty="0" smtClean="0">
                <a:cs typeface="Times New Roman" pitchFamily="18" charset="0"/>
              </a:rPr>
              <a:t>× </a:t>
            </a:r>
            <a:r>
              <a:rPr lang="en-US" altLang="en-US" dirty="0" smtClean="0">
                <a:cs typeface="Times New Roman" pitchFamily="18" charset="0"/>
              </a:rPr>
              <a:t>10 states)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cs typeface="Times New Roman" pitchFamily="18" charset="0"/>
              </a:rPr>
              <a:t>Sensitivity </a:t>
            </a:r>
            <a:r>
              <a:rPr lang="en-US" altLang="en-US" dirty="0">
                <a:cs typeface="Times New Roman" pitchFamily="18" charset="0"/>
              </a:rPr>
              <a:t>= </a:t>
            </a:r>
            <a:r>
              <a:rPr lang="en-US" altLang="en-US" dirty="0" smtClean="0">
                <a:cs typeface="Times New Roman" pitchFamily="18" charset="0"/>
              </a:rPr>
              <a:t>Baseline  </a:t>
            </a:r>
            <a:r>
              <a:rPr lang="en-US" altLang="en-US" dirty="0">
                <a:latin typeface="Times New Roman"/>
                <a:cs typeface="Times New Roman"/>
              </a:rPr>
              <a:t>̶</a:t>
            </a: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Zero-out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</a:rPr>
              <a:t>CMAQ Sensitivity vs.</a:t>
            </a:r>
            <a:br>
              <a:rPr lang="en-US" dirty="0" smtClean="0">
                <a:solidFill>
                  <a:srgbClr val="3333CC"/>
                </a:solidFill>
              </a:rPr>
            </a:b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err="1" smtClean="0">
                <a:solidFill>
                  <a:srgbClr val="3333CC"/>
                </a:solidFill>
              </a:rPr>
              <a:t>CAMx</a:t>
            </a:r>
            <a:r>
              <a:rPr lang="en-US" dirty="0" smtClean="0">
                <a:solidFill>
                  <a:srgbClr val="3333CC"/>
                </a:solidFill>
              </a:rPr>
              <a:t> Contribution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95400" y="1561026"/>
            <a:ext cx="9578906" cy="5068374"/>
            <a:chOff x="289487" y="2116180"/>
            <a:chExt cx="8556697" cy="407562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7" t="4773" r="33900" b="15278"/>
            <a:stretch/>
          </p:blipFill>
          <p:spPr bwMode="auto">
            <a:xfrm>
              <a:off x="4800599" y="2116181"/>
              <a:ext cx="4045585" cy="407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" t="5296" r="22174" b="13501"/>
            <a:stretch/>
          </p:blipFill>
          <p:spPr bwMode="auto">
            <a:xfrm>
              <a:off x="289487" y="2116180"/>
              <a:ext cx="4815913" cy="4056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8093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Contribution/Sensitivity Calculation (</a:t>
            </a:r>
            <a:r>
              <a:rPr lang="en-US" dirty="0" smtClean="0">
                <a:solidFill>
                  <a:srgbClr val="3333CC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DVF)</a:t>
            </a:r>
            <a:endParaRPr lang="en-US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10439400" cy="4114800"/>
          </a:xfrm>
        </p:spPr>
        <p:txBody>
          <a:bodyPr/>
          <a:lstStyle/>
          <a:p>
            <a:pPr marL="400050" lvl="1" indent="-400050">
              <a:spcBef>
                <a:spcPts val="0"/>
              </a:spcBef>
              <a:buFontTx/>
              <a:buChar char="•"/>
            </a:pPr>
            <a:r>
              <a:rPr lang="en-US" dirty="0"/>
              <a:t>Calculated pseudo </a:t>
            </a:r>
            <a:r>
              <a:rPr lang="en-US" dirty="0" smtClean="0"/>
              <a:t>ozone for </a:t>
            </a:r>
            <a:r>
              <a:rPr lang="en-US" dirty="0" err="1" smtClean="0"/>
              <a:t>CAMx</a:t>
            </a:r>
            <a:r>
              <a:rPr lang="en-US" dirty="0"/>
              <a:t>-</a:t>
            </a:r>
            <a:r>
              <a:rPr lang="en-US" dirty="0" smtClean="0"/>
              <a:t>APCA</a:t>
            </a:r>
          </a:p>
          <a:p>
            <a:pPr marL="742950" lvl="2" indent="-342900">
              <a:spcBef>
                <a:spcPts val="0"/>
              </a:spcBef>
              <a:buFontTx/>
              <a:buChar char="•"/>
            </a:pPr>
            <a:r>
              <a:rPr lang="en-US" dirty="0" smtClean="0"/>
              <a:t>CMAQ zero-out runs already yield ozone concentrations</a:t>
            </a:r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dirty="0" smtClean="0"/>
              <a:t>Modeled </a:t>
            </a:r>
            <a:r>
              <a:rPr lang="en-US" dirty="0"/>
              <a:t>Attainment Test </a:t>
            </a:r>
            <a:r>
              <a:rPr lang="en-US" dirty="0" smtClean="0"/>
              <a:t>Software (MATS 2.6.1)</a:t>
            </a:r>
          </a:p>
          <a:p>
            <a:pPr marL="742950" lvl="2" indent="-342900">
              <a:spcBef>
                <a:spcPts val="0"/>
              </a:spcBef>
            </a:pPr>
            <a:r>
              <a:rPr lang="en-US" dirty="0" smtClean="0"/>
              <a:t>2017 base case as </a:t>
            </a:r>
            <a:r>
              <a:rPr lang="en-US" dirty="0"/>
              <a:t>“baseline” and </a:t>
            </a:r>
            <a:r>
              <a:rPr lang="en-US" dirty="0" smtClean="0"/>
              <a:t>2017 </a:t>
            </a:r>
            <a:r>
              <a:rPr lang="en-US" dirty="0"/>
              <a:t>sensitivity as “forecast” </a:t>
            </a:r>
            <a:endParaRPr lang="en-US" dirty="0" smtClean="0"/>
          </a:p>
          <a:p>
            <a:pPr marL="742950" lvl="2" indent="-342900">
              <a:spcBef>
                <a:spcPts val="0"/>
              </a:spcBef>
            </a:pPr>
            <a:r>
              <a:rPr lang="en-US" dirty="0"/>
              <a:t>5-year weighted </a:t>
            </a:r>
            <a:r>
              <a:rPr lang="en-US" dirty="0" smtClean="0"/>
              <a:t>average DVC </a:t>
            </a:r>
            <a:r>
              <a:rPr lang="en-US" dirty="0"/>
              <a:t>and monitor cell </a:t>
            </a:r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>
                <a:sym typeface="Symbol"/>
              </a:rPr>
              <a:t>  </a:t>
            </a:r>
            <a:r>
              <a:rPr lang="en-US" dirty="0"/>
              <a:t>1) or max </a:t>
            </a:r>
            <a:r>
              <a:rPr lang="en-US" dirty="0" smtClean="0"/>
              <a:t>(3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 </a:t>
            </a:r>
            <a:r>
              <a:rPr lang="en-US" dirty="0" smtClean="0">
                <a:sym typeface="Symbol"/>
              </a:rPr>
              <a:t>3</a:t>
            </a:r>
            <a:r>
              <a:rPr lang="en-US" dirty="0" smtClean="0"/>
              <a:t>) </a:t>
            </a:r>
            <a:r>
              <a:rPr lang="en-US" dirty="0"/>
              <a:t>model </a:t>
            </a:r>
            <a:r>
              <a:rPr lang="en-US" dirty="0" smtClean="0"/>
              <a:t>data</a:t>
            </a:r>
            <a:endParaRPr lang="en-US" dirty="0"/>
          </a:p>
          <a:p>
            <a:pPr marL="742950" lvl="2" indent="-342900"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each site </a:t>
            </a:r>
            <a:r>
              <a:rPr lang="en-US" dirty="0" smtClean="0"/>
              <a:t>used all days with maximum </a:t>
            </a:r>
            <a:r>
              <a:rPr lang="en-US" dirty="0"/>
              <a:t>8-hr ozone ≥ 76 </a:t>
            </a:r>
            <a:r>
              <a:rPr lang="en-US" dirty="0" smtClean="0"/>
              <a:t>ppb. If less than 5 days, used top 5 days above </a:t>
            </a:r>
            <a:r>
              <a:rPr lang="en-US" dirty="0"/>
              <a:t>6</a:t>
            </a:r>
            <a:r>
              <a:rPr lang="en-US" dirty="0" smtClean="0"/>
              <a:t>0 </a:t>
            </a:r>
            <a:r>
              <a:rPr lang="en-US" dirty="0"/>
              <a:t>ppb in </a:t>
            </a:r>
            <a:r>
              <a:rPr lang="en-US" dirty="0" smtClean="0"/>
              <a:t>2017.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 RRF = 2017</a:t>
            </a:r>
            <a:r>
              <a:rPr lang="en-US" sz="2800" baseline="-25000" dirty="0"/>
              <a:t>sens </a:t>
            </a:r>
            <a:r>
              <a:rPr lang="en-US" sz="2800" dirty="0"/>
              <a:t>/2017</a:t>
            </a:r>
            <a:r>
              <a:rPr lang="en-US" sz="2800" baseline="-25000" dirty="0"/>
              <a:t>base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 </a:t>
            </a:r>
            <a:r>
              <a:rPr lang="en-US" sz="2800" dirty="0">
                <a:latin typeface="Symbol" panose="05050102010706020507" pitchFamily="18" charset="2"/>
              </a:rPr>
              <a:t>D</a:t>
            </a:r>
            <a:r>
              <a:rPr lang="en-US" sz="2800" dirty="0"/>
              <a:t>DVF = DVF – (DVF*RRF) = DVF*(1-RRF</a:t>
            </a:r>
            <a:r>
              <a:rPr lang="en-US" sz="2800" dirty="0">
                <a:sym typeface="Symbol"/>
              </a:rPr>
              <a:t>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410200" y="6553200"/>
            <a:ext cx="762000" cy="228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64" y="76200"/>
            <a:ext cx="9331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464" y="76200"/>
            <a:ext cx="9331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 </a:t>
            </a:r>
            <a:r>
              <a:rPr 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SESARM </a:t>
            </a:r>
            <a:r>
              <a:rPr 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to nonattainment</a:t>
            </a:r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sites (5-year average </a:t>
            </a:r>
            <a:r>
              <a:rPr lang="en-US" alt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DVF ≥ </a:t>
            </a:r>
            <a:r>
              <a:rPr lang="en-US" alt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</a:t>
            </a:r>
            <a:r>
              <a:rPr lang="en-US" alt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ppb)</a:t>
            </a:r>
            <a:endParaRPr lang="en-US" sz="4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81613"/>
              </p:ext>
            </p:extLst>
          </p:nvPr>
        </p:nvGraphicFramePr>
        <p:xfrm>
          <a:off x="609601" y="1905000"/>
          <a:ext cx="10972799" cy="4520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29443762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31973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22352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662730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357896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044982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8379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84779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385215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403746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859647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745646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CSAPR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9439734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Proposed CSAPR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561714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CAMx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-APCA (3×3)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37536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CAMx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-APCA (1×1)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434693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CAMx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-APCA (NOx)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4296575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CMAQ (1×1)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529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SEMAP CMAQ </a:t>
            </a:r>
            <a:r>
              <a:rPr lang="en-US" altLang="en-US" dirty="0"/>
              <a:t>NO</a:t>
            </a:r>
            <a:r>
              <a:rPr lang="en-US" altLang="en-US" baseline="-25000" dirty="0"/>
              <a:t>x </a:t>
            </a:r>
            <a:r>
              <a:rPr lang="en-US" altLang="en-US" dirty="0" smtClean="0"/>
              <a:t>Sensitivities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7568"/>
              </p:ext>
            </p:extLst>
          </p:nvPr>
        </p:nvGraphicFramePr>
        <p:xfrm>
          <a:off x="1981200" y="571500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5033"/>
            <a:ext cx="10972800" cy="261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Modeling Objectives</a:t>
            </a: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10591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Start with EPA </a:t>
            </a:r>
            <a:r>
              <a:rPr lang="en-US" altLang="en-US" sz="2600" u="sng" dirty="0" smtClean="0"/>
              <a:t>proposed</a:t>
            </a:r>
            <a:r>
              <a:rPr lang="en-US" altLang="en-US" sz="2600" dirty="0" smtClean="0"/>
              <a:t> Transport Rule (CSAPR; December 2015)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 smtClean="0"/>
              <a:t>CAMx</a:t>
            </a:r>
            <a:r>
              <a:rPr lang="en-US" altLang="en-US" sz="2000" dirty="0" smtClean="0"/>
              <a:t> 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Update modeling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TUV, </a:t>
            </a:r>
            <a:r>
              <a:rPr lang="en-US" altLang="en-US" sz="2000" dirty="0" err="1" smtClean="0"/>
              <a:t>WRFCAMx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CAMx</a:t>
            </a:r>
            <a:r>
              <a:rPr lang="en-US" altLang="en-US" sz="2000" dirty="0" smtClean="0"/>
              <a:t> super-stepping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Update </a:t>
            </a:r>
            <a:r>
              <a:rPr lang="en-US" altLang="en-US" sz="2600" dirty="0"/>
              <a:t>2017 EGU emissions based on feedback from SESARM states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600" dirty="0"/>
              <a:t>Calculate DVFs with updated 2017 EGU emissions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en-US" altLang="en-US" sz="2000" dirty="0" err="1"/>
              <a:t>CAMx</a:t>
            </a:r>
            <a:r>
              <a:rPr lang="en-US" altLang="en-US" sz="2000" dirty="0"/>
              <a:t> and CMAQ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Calculate upwind state contributions to downwind state nonattainment and maintenance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CAMx</a:t>
            </a:r>
            <a:r>
              <a:rPr lang="en-US" altLang="en-US" sz="2000" dirty="0"/>
              <a:t> with APCA vs. CMAQ with brute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Compare significant contribution linkages </a:t>
            </a:r>
            <a:r>
              <a:rPr lang="en-US" altLang="en-US" sz="2000" dirty="0" smtClean="0"/>
              <a:t>( ≥ 0.76 </a:t>
            </a:r>
            <a:r>
              <a:rPr lang="en-US" altLang="en-US" sz="2000" dirty="0"/>
              <a:t>ppb)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EPA proposed 2017 CSAPR modeling (</a:t>
            </a:r>
            <a:r>
              <a:rPr lang="en-US" altLang="en-US" sz="1600" dirty="0" err="1"/>
              <a:t>CAMx</a:t>
            </a:r>
            <a:r>
              <a:rPr lang="en-US" altLang="en-US" sz="1600" dirty="0"/>
              <a:t> with APCA)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EPA final 2017 CSAPR modeling (</a:t>
            </a:r>
            <a:r>
              <a:rPr lang="en-US" altLang="en-US" sz="1600" dirty="0" err="1"/>
              <a:t>CAMx</a:t>
            </a:r>
            <a:r>
              <a:rPr lang="en-US" altLang="en-US" sz="1600" dirty="0"/>
              <a:t> with APCA</a:t>
            </a:r>
            <a:r>
              <a:rPr lang="en-US" altLang="en-US" sz="1600" dirty="0" smtClean="0"/>
              <a:t>)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925269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9753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SEMAP CMAQ EGU NO</a:t>
            </a:r>
            <a:r>
              <a:rPr lang="en-US" altLang="en-US" baseline="-25000" dirty="0" smtClean="0"/>
              <a:t>x </a:t>
            </a:r>
            <a:r>
              <a:rPr lang="en-US" altLang="en-US" dirty="0" smtClean="0"/>
              <a:t>Sensitivities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37491"/>
              </p:ext>
            </p:extLst>
          </p:nvPr>
        </p:nvGraphicFramePr>
        <p:xfrm>
          <a:off x="1981200" y="571500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75031"/>
            <a:ext cx="10972800" cy="261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60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7D08AF-E394-4BFD-A674-09D544060D79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10134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cs typeface="Times New Roman" pitchFamily="18" charset="0"/>
              </a:rPr>
              <a:t>Using monitor cell instead of Max (3×3) RRF caused larger differences </a:t>
            </a:r>
            <a:r>
              <a:rPr lang="en-US" altLang="en-US" sz="2400" dirty="0">
                <a:cs typeface="Times New Roman" pitchFamily="18" charset="0"/>
              </a:rPr>
              <a:t>from </a:t>
            </a:r>
            <a:r>
              <a:rPr lang="en-US" altLang="en-US" sz="2400" dirty="0"/>
              <a:t>EPA </a:t>
            </a:r>
            <a:r>
              <a:rPr lang="en-US" altLang="en-US" sz="2400" u="sng" dirty="0"/>
              <a:t>proposed</a:t>
            </a:r>
            <a:r>
              <a:rPr lang="en-US" altLang="en-US" sz="2400" dirty="0"/>
              <a:t> CSAPR </a:t>
            </a:r>
            <a:r>
              <a:rPr lang="en-US" altLang="en-US" sz="2300" dirty="0">
                <a:cs typeface="Times New Roman" pitchFamily="18" charset="0"/>
              </a:rPr>
              <a:t>than the model </a:t>
            </a:r>
            <a:r>
              <a:rPr lang="en-US" altLang="en-US" sz="2300" dirty="0" smtClean="0">
                <a:cs typeface="Times New Roman" pitchFamily="18" charset="0"/>
              </a:rPr>
              <a:t>updates </a:t>
            </a:r>
            <a:r>
              <a:rPr lang="en-US" altLang="en-US" sz="2300" dirty="0">
                <a:cs typeface="Times New Roman" pitchFamily="18" charset="0"/>
              </a:rPr>
              <a:t>or EGU NO</a:t>
            </a:r>
            <a:r>
              <a:rPr lang="en-US" altLang="en-US" sz="2300" baseline="-25000" dirty="0">
                <a:cs typeface="Times New Roman" pitchFamily="18" charset="0"/>
              </a:rPr>
              <a:t>x</a:t>
            </a:r>
            <a:r>
              <a:rPr lang="en-US" altLang="en-US" sz="2300" dirty="0">
                <a:cs typeface="Times New Roman" pitchFamily="18" charset="0"/>
              </a:rPr>
              <a:t> emission </a:t>
            </a:r>
            <a:r>
              <a:rPr lang="en-US" altLang="en-US" sz="2300" dirty="0" smtClean="0">
                <a:cs typeface="Times New Roman" pitchFamily="18" charset="0"/>
              </a:rPr>
              <a:t>updates</a:t>
            </a:r>
            <a:endParaRPr lang="en-US" altLang="en-US" sz="23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err="1" smtClean="0">
                <a:cs typeface="Times New Roman" pitchFamily="18" charset="0"/>
              </a:rPr>
              <a:t>CAMx</a:t>
            </a:r>
            <a:r>
              <a:rPr lang="en-US" altLang="en-US" sz="2300" dirty="0" smtClean="0">
                <a:cs typeface="Times New Roman" pitchFamily="18" charset="0"/>
              </a:rPr>
              <a:t> </a:t>
            </a:r>
            <a:r>
              <a:rPr lang="en-US" altLang="en-US" sz="2300" dirty="0">
                <a:cs typeface="Times New Roman" pitchFamily="18" charset="0"/>
              </a:rPr>
              <a:t>DVF are generally larger than CMAQ DVFs (about 0.5 ppb on average)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err="1">
                <a:cs typeface="Times New Roman" pitchFamily="18" charset="0"/>
              </a:rPr>
              <a:t>CAMx</a:t>
            </a:r>
            <a:r>
              <a:rPr lang="en-US" altLang="en-US" sz="2300" dirty="0">
                <a:cs typeface="Times New Roman" pitchFamily="18" charset="0"/>
              </a:rPr>
              <a:t> </a:t>
            </a:r>
            <a:r>
              <a:rPr lang="en-US" altLang="en-US" sz="2300" dirty="0" smtClean="0">
                <a:cs typeface="Times New Roman" pitchFamily="18" charset="0"/>
              </a:rPr>
              <a:t>contributions </a:t>
            </a:r>
            <a:r>
              <a:rPr lang="en-US" altLang="en-US" sz="2300" dirty="0">
                <a:cs typeface="Times New Roman" pitchFamily="18" charset="0"/>
              </a:rPr>
              <a:t>to </a:t>
            </a:r>
            <a:r>
              <a:rPr lang="en-US" altLang="en-US" sz="2300" dirty="0" smtClean="0">
                <a:cs typeface="Times New Roman" pitchFamily="18" charset="0"/>
              </a:rPr>
              <a:t>ozone </a:t>
            </a:r>
            <a:r>
              <a:rPr lang="en-US" altLang="en-US" sz="2300" dirty="0">
                <a:cs typeface="Times New Roman" pitchFamily="18" charset="0"/>
              </a:rPr>
              <a:t>are larger than CMAQ sensitivities (responses to zero-outs)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cs typeface="Times New Roman" pitchFamily="18" charset="0"/>
              </a:rPr>
              <a:t>Recall </a:t>
            </a:r>
            <a:r>
              <a:rPr lang="en-US" altLang="en-US" sz="1800" dirty="0" err="1">
                <a:cs typeface="Times New Roman" pitchFamily="18" charset="0"/>
              </a:rPr>
              <a:t>CAMx</a:t>
            </a:r>
            <a:r>
              <a:rPr lang="en-US" altLang="en-US" sz="1800" dirty="0">
                <a:cs typeface="Times New Roman" pitchFamily="18" charset="0"/>
              </a:rPr>
              <a:t> ozone was larger than CMAQ ozone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>
                <a:cs typeface="Times New Roman" pitchFamily="18" charset="0"/>
              </a:rPr>
              <a:t>CAMx</a:t>
            </a:r>
            <a:r>
              <a:rPr lang="en-US" altLang="en-US" sz="1800" dirty="0">
                <a:cs typeface="Times New Roman" pitchFamily="18" charset="0"/>
              </a:rPr>
              <a:t> contributions span broader areas and are less detailed than CMAQ sensitivities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err="1">
                <a:cs typeface="Times New Roman" pitchFamily="18" charset="0"/>
              </a:rPr>
              <a:t>CAMx</a:t>
            </a:r>
            <a:r>
              <a:rPr lang="en-US" altLang="en-US" sz="1800" dirty="0">
                <a:cs typeface="Times New Roman" pitchFamily="18" charset="0"/>
              </a:rPr>
              <a:t> contribution is always positive while CMAQ response can be negative and even turn from positive to negative along plume trajectory</a:t>
            </a:r>
            <a:endParaRPr lang="en-US" altLang="en-US" sz="20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 dirty="0">
                <a:solidFill>
                  <a:srgbClr val="FF0000"/>
                </a:solidFill>
                <a:cs typeface="Times New Roman" pitchFamily="18" charset="0"/>
              </a:rPr>
              <a:t>A significant impact according to </a:t>
            </a:r>
            <a:r>
              <a:rPr lang="en-US" altLang="en-US" sz="1800" b="1" dirty="0" err="1">
                <a:solidFill>
                  <a:srgbClr val="FF0000"/>
                </a:solidFill>
                <a:cs typeface="Times New Roman" pitchFamily="18" charset="0"/>
              </a:rPr>
              <a:t>CAMx</a:t>
            </a:r>
            <a:r>
              <a:rPr lang="en-US" altLang="en-US" sz="1800" b="1" dirty="0">
                <a:solidFill>
                  <a:srgbClr val="FF0000"/>
                </a:solidFill>
                <a:cs typeface="Times New Roman" pitchFamily="18" charset="0"/>
              </a:rPr>
              <a:t> may be insignificant according to CMAQ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cs typeface="Times New Roman" pitchFamily="18" charset="0"/>
              </a:rPr>
              <a:t>VOC contributions are small compared to NO</a:t>
            </a:r>
            <a:r>
              <a:rPr lang="en-US" altLang="en-US" sz="2300" baseline="-25000" dirty="0">
                <a:cs typeface="Times New Roman" pitchFamily="18" charset="0"/>
              </a:rPr>
              <a:t>x</a:t>
            </a:r>
            <a:r>
              <a:rPr lang="en-US" altLang="en-US" sz="2300" dirty="0">
                <a:cs typeface="Times New Roman" pitchFamily="18" charset="0"/>
              </a:rPr>
              <a:t> contributions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>
                <a:cs typeface="Times New Roman" pitchFamily="18" charset="0"/>
              </a:rPr>
              <a:t>EGU NO</a:t>
            </a:r>
            <a:r>
              <a:rPr lang="en-US" altLang="en-US" sz="2300" baseline="-25000" dirty="0">
                <a:cs typeface="Times New Roman" pitchFamily="18" charset="0"/>
              </a:rPr>
              <a:t>x </a:t>
            </a:r>
            <a:r>
              <a:rPr lang="en-US" altLang="en-US" sz="2300" dirty="0">
                <a:cs typeface="Times New Roman" pitchFamily="18" charset="0"/>
              </a:rPr>
              <a:t>contributions are 10% to 55% of total anthropogenic NO</a:t>
            </a:r>
            <a:r>
              <a:rPr lang="en-US" altLang="en-US" sz="2300" baseline="-25000" dirty="0">
                <a:cs typeface="Times New Roman" pitchFamily="18" charset="0"/>
              </a:rPr>
              <a:t>x </a:t>
            </a:r>
            <a:r>
              <a:rPr lang="en-US" altLang="en-US" sz="2300" dirty="0">
                <a:cs typeface="Times New Roman" pitchFamily="18" charset="0"/>
              </a:rPr>
              <a:t>contributions for </a:t>
            </a:r>
            <a:r>
              <a:rPr lang="en-US" altLang="en-US" sz="2300" dirty="0" smtClean="0">
                <a:cs typeface="Times New Roman" pitchFamily="18" charset="0"/>
              </a:rPr>
              <a:t>significant linkages.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9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4114800"/>
          </a:xfrm>
        </p:spPr>
        <p:txBody>
          <a:bodyPr/>
          <a:lstStyle/>
          <a:p>
            <a:r>
              <a:rPr lang="en-US" sz="2800" dirty="0"/>
              <a:t>Final report </a:t>
            </a:r>
            <a:endParaRPr lang="en-US" sz="2800" dirty="0" smtClean="0"/>
          </a:p>
          <a:p>
            <a:r>
              <a:rPr lang="en-US" sz="2800" dirty="0" smtClean="0"/>
              <a:t>SEMAP website: </a:t>
            </a:r>
            <a:r>
              <a:rPr lang="en-US" sz="2800" dirty="0" smtClean="0">
                <a:hlinkClick r:id="rId3"/>
              </a:rPr>
              <a:t>http://semap.ce.gatech.edu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9" t="17494" r="22222" b="33608"/>
          <a:stretch/>
        </p:blipFill>
        <p:spPr bwMode="auto">
          <a:xfrm>
            <a:off x="2209800" y="2304644"/>
            <a:ext cx="7772400" cy="41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Detailed Information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4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Supplemental SLIDES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8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EPA vs. SEMAP Platform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09800" y="1295401"/>
          <a:ext cx="8077200" cy="3464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EPA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SEMAP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TUV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TUV4.8 (May </a:t>
                      </a:r>
                      <a:r>
                        <a:rPr lang="en-US" sz="2200" dirty="0">
                          <a:effectLst/>
                        </a:rPr>
                        <a:t>6, 2013 version)*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</a:rPr>
                        <a:t>TUV4.8 (February </a:t>
                      </a:r>
                      <a:r>
                        <a:rPr lang="en-US" sz="2200" dirty="0">
                          <a:effectLst/>
                        </a:rPr>
                        <a:t>25, 2015 version)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WRFCAMx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WRFCAMx</a:t>
                      </a:r>
                      <a:r>
                        <a:rPr lang="en-US" sz="2200" dirty="0">
                          <a:effectLst/>
                        </a:rPr>
                        <a:t> 4.0 beta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WRFCAMx</a:t>
                      </a:r>
                      <a:r>
                        <a:rPr lang="en-US" sz="2200" dirty="0">
                          <a:effectLst/>
                        </a:rPr>
                        <a:t> 4.3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2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CAMx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effectLst/>
                        </a:rPr>
                        <a:t>CAMx</a:t>
                      </a:r>
                      <a:r>
                        <a:rPr lang="en-US" sz="2200" dirty="0" smtClean="0">
                          <a:effectLst/>
                        </a:rPr>
                        <a:t> 6.11 with modification for super-stepping routine for HMAX.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CAMx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smtClean="0">
                          <a:effectLst/>
                        </a:rPr>
                        <a:t>6.11</a:t>
                      </a:r>
                      <a:endParaRPr lang="en-US" sz="2200" dirty="0">
                        <a:effectLst/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4800601"/>
            <a:ext cx="766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 err="1"/>
              <a:t>Ramboll</a:t>
            </a:r>
            <a:r>
              <a:rPr lang="en-US" sz="1400" dirty="0"/>
              <a:t>-Environ confirmed that there was an error in NO3_NO2.PHF file in the May 6, 2013 version.</a:t>
            </a:r>
          </a:p>
        </p:txBody>
      </p:sp>
    </p:spTree>
    <p:extLst>
      <p:ext uri="{BB962C8B-B14F-4D97-AF65-F5344CB8AC3E}">
        <p14:creationId xmlns:p14="http://schemas.microsoft.com/office/powerpoint/2010/main" val="257430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t="23157" r="2440" b="14986"/>
          <a:stretch/>
        </p:blipFill>
        <p:spPr bwMode="auto">
          <a:xfrm>
            <a:off x="2209801" y="1676400"/>
            <a:ext cx="3931193" cy="226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Ozone Benchmark – March 30 AM (6:00 GMT)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22680" r="1786" b="14307"/>
          <a:stretch/>
        </p:blipFill>
        <p:spPr bwMode="auto">
          <a:xfrm>
            <a:off x="6019800" y="1676400"/>
            <a:ext cx="3956430" cy="231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129540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Photolysis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3892" y="12954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Meteorology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3962400"/>
            <a:ext cx="288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SEMAP-EPA Difference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1" y="396240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Code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23796" r="1610" b="14673"/>
          <a:stretch/>
        </p:blipFill>
        <p:spPr bwMode="auto">
          <a:xfrm>
            <a:off x="2209801" y="4348948"/>
            <a:ext cx="3939633" cy="225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3565" r="1610" b="14753"/>
          <a:stretch/>
        </p:blipFill>
        <p:spPr bwMode="auto">
          <a:xfrm>
            <a:off x="6019800" y="4343401"/>
            <a:ext cx="3956676" cy="226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683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Performance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84033"/>
              </p:ext>
            </p:extLst>
          </p:nvPr>
        </p:nvGraphicFramePr>
        <p:xfrm>
          <a:off x="555633" y="1064270"/>
          <a:ext cx="10458134" cy="2974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0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33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53684"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CAMx</a:t>
                      </a:r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400" u="none" strike="noStrike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(with 60 ppb cutoff)</a:t>
                      </a:r>
                      <a:endParaRPr lang="en-US" sz="24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CMAQ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(with 60 ppb cutoff)</a:t>
                      </a:r>
                      <a:endParaRPr lang="en-US" sz="24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1" marR="7241" marT="724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975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mean MDA8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# of Pairs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MB (ppb)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ME (ppb)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MNB (%)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MNE (%)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mean MDA8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effectLst/>
                        </a:rPr>
                        <a:t># of Pairs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MB (ppb)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ME (ppb)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MNB (%)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effectLst/>
                        </a:rPr>
                        <a:t>MNE (%)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93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Coastal SEMAP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65.9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5869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3.48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6.97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5.46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10.6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Coastal SEMAP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65.9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5869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-2.52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6.8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-3.64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10.2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Interior SEMAP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65.9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2178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1.85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6.99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3.06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10.6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Interior SEMAP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65.9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2178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-4.88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7.67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-7.22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11.5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Non- SEMAP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67.3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19,613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-2.31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7.91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-3.23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11.7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u="none" strike="noStrike" dirty="0">
                          <a:effectLst/>
                        </a:rPr>
                        <a:t>Non- SEMAP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67.3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19613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-4.65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>
                          <a:effectLst/>
                        </a:rPr>
                        <a:t>8.17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-6.68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12.0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43" marR="9743" marT="974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9784" y="4236184"/>
            <a:ext cx="474841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n-lt"/>
              </a:rPr>
              <a:t>MDA8</a:t>
            </a:r>
            <a:r>
              <a:rPr lang="en-US" sz="2000" dirty="0">
                <a:latin typeface="+mn-lt"/>
              </a:rPr>
              <a:t>:	Daily maximum 8-hr average O</a:t>
            </a:r>
            <a:r>
              <a:rPr lang="en-US" sz="2000" baseline="-25000" dirty="0">
                <a:latin typeface="+mn-lt"/>
              </a:rPr>
              <a:t>3</a:t>
            </a:r>
          </a:p>
          <a:p>
            <a:r>
              <a:rPr lang="en-US" sz="2000" b="1" dirty="0">
                <a:latin typeface="+mn-lt"/>
              </a:rPr>
              <a:t>MB</a:t>
            </a:r>
            <a:r>
              <a:rPr lang="en-US" sz="2000" dirty="0">
                <a:latin typeface="+mn-lt"/>
              </a:rPr>
              <a:t>:	Mean bias (in ppb)</a:t>
            </a:r>
          </a:p>
          <a:p>
            <a:r>
              <a:rPr lang="en-US" sz="2000" b="1" dirty="0">
                <a:latin typeface="+mn-lt"/>
              </a:rPr>
              <a:t>ME</a:t>
            </a:r>
            <a:r>
              <a:rPr lang="en-US" sz="2000" dirty="0">
                <a:latin typeface="+mn-lt"/>
              </a:rPr>
              <a:t>: 	Mean error (in ppb)</a:t>
            </a:r>
          </a:p>
          <a:p>
            <a:r>
              <a:rPr lang="en-US" sz="2000" b="1" dirty="0">
                <a:latin typeface="+mn-lt"/>
              </a:rPr>
              <a:t>MNB</a:t>
            </a:r>
            <a:r>
              <a:rPr lang="en-US" sz="2000" dirty="0">
                <a:latin typeface="+mn-lt"/>
              </a:rPr>
              <a:t>:	Mean normalized bias (in %)</a:t>
            </a:r>
          </a:p>
          <a:p>
            <a:r>
              <a:rPr lang="en-US" sz="2000" b="1" dirty="0">
                <a:latin typeface="+mn-lt"/>
              </a:rPr>
              <a:t>MNE</a:t>
            </a:r>
            <a:r>
              <a:rPr lang="en-US" sz="2000" dirty="0">
                <a:latin typeface="+mn-lt"/>
              </a:rPr>
              <a:t>:	Mean normalized error (in %)</a:t>
            </a:r>
          </a:p>
        </p:txBody>
      </p:sp>
    </p:spTree>
    <p:extLst>
      <p:ext uri="{BB962C8B-B14F-4D97-AF65-F5344CB8AC3E}">
        <p14:creationId xmlns:p14="http://schemas.microsoft.com/office/powerpoint/2010/main" val="2340308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/>
          <a:stretch/>
        </p:blipFill>
        <p:spPr>
          <a:xfrm>
            <a:off x="2514600" y="1117600"/>
            <a:ext cx="6000750" cy="5416550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2011 DVCs (</a:t>
            </a:r>
            <a:r>
              <a:rPr lang="en-US" dirty="0" smtClean="0"/>
              <a:t>2009-2013)</a:t>
            </a:r>
            <a:endParaRPr lang="en-US" altLang="en-US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991600" y="2362200"/>
          <a:ext cx="12954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&lt; 45 ppb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45 to 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 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 to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60 to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65 to 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70 to 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 75 ppb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val 5"/>
          <p:cNvSpPr>
            <a:spLocks noChangeAspect="1"/>
          </p:cNvSpPr>
          <p:nvPr/>
        </p:nvSpPr>
        <p:spPr>
          <a:xfrm>
            <a:off x="8763000" y="2819400"/>
            <a:ext cx="182880" cy="18288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8763000" y="320040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763000" y="3550920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763000" y="3931920"/>
            <a:ext cx="182880" cy="18288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763000" y="431292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763000" y="4693920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763000" y="50749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63000" y="2438400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71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Linkages </a:t>
            </a:r>
            <a:r>
              <a:rPr 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SESARM </a:t>
            </a:r>
            <a:r>
              <a:rPr 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to </a:t>
            </a:r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sites</a:t>
            </a:r>
            <a:r>
              <a:rPr 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 </a:t>
            </a:r>
            <a:r>
              <a:rPr lang="en-US" altLang="en-US" sz="4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DVF </a:t>
            </a:r>
            <a:r>
              <a:rPr lang="en-US" altLang="en-US" sz="4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76 ppb)</a:t>
            </a:r>
            <a:endParaRPr lang="en-US" sz="4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081904"/>
              </p:ext>
            </p:extLst>
          </p:nvPr>
        </p:nvGraphicFramePr>
        <p:xfrm>
          <a:off x="609601" y="1905000"/>
          <a:ext cx="10972799" cy="4520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val="29443762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26319731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22352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662730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357896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0449829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83795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784779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3852155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403746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7859647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WV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745646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Final CSAPR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9328240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Proposed CSAPR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7+2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2561714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CAMx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-APCA (3×3) 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9+1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37536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CAMx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-APCA (1×1)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10+2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434693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CAMx-No</a:t>
                      </a:r>
                      <a:r>
                        <a:rPr lang="en-US" sz="20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(1×1)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12+1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10+2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8293585"/>
                  </a:ext>
                </a:extLst>
              </a:tr>
              <a:tr h="662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CMAQ </a:t>
                      </a:r>
                      <a:r>
                        <a:rPr lang="en-US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000" b="1" kern="1200" baseline="-25000" dirty="0" err="1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000" b="1" kern="1200" baseline="-250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(1×1)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2999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8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Proposed CSAPR Contributions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10393456" cy="46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305060"/>
              </p:ext>
            </p:extLst>
          </p:nvPr>
        </p:nvGraphicFramePr>
        <p:xfrm>
          <a:off x="1981200" y="586740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785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72568"/>
            <a:ext cx="2971800" cy="267543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 smtClean="0"/>
              <a:t>Modeling Overview</a:t>
            </a:r>
          </a:p>
        </p:txBody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10515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Used the EPA 2011/2017 modeling platform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WRF 3.4 meteorology (PX, ACM2, KF, Morrison, RRTGM)</a:t>
            </a: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2011 NEI and projected 2017 emissions (eh)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SESARM </a:t>
            </a:r>
            <a:r>
              <a:rPr lang="en-US" altLang="en-US" sz="2600" dirty="0"/>
              <a:t>states revised point EGU emissions</a:t>
            </a:r>
          </a:p>
          <a:p>
            <a:pPr marL="342900" lvl="1" indent="-342900" eaLnBrk="1" hangingPunct="1">
              <a:lnSpc>
                <a:spcPct val="90000"/>
              </a:lnSpc>
              <a:buFontTx/>
              <a:buChar char="•"/>
            </a:pPr>
            <a:r>
              <a:rPr lang="en-US" altLang="en-US" sz="2600" dirty="0"/>
              <a:t>Conducted 2011 and 2017 annual modeling </a:t>
            </a:r>
            <a:r>
              <a:rPr lang="en-US" altLang="en-US" sz="2600" dirty="0" smtClean="0"/>
              <a:t>                                  </a:t>
            </a:r>
            <a:r>
              <a:rPr lang="en-US" altLang="en-US" dirty="0" smtClean="0"/>
              <a:t>on </a:t>
            </a:r>
            <a:r>
              <a:rPr lang="en-US" altLang="en-US" dirty="0" smtClean="0"/>
              <a:t>12US2</a:t>
            </a:r>
            <a:endParaRPr lang="en-US" altLang="en-US" sz="26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CMAQ v5.02; CB05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err="1"/>
              <a:t>CAMx</a:t>
            </a:r>
            <a:r>
              <a:rPr lang="en-US" altLang="en-US" sz="2000" dirty="0"/>
              <a:t> v6.11 (EPA-revised</a:t>
            </a:r>
            <a:r>
              <a:rPr lang="en-US" altLang="en-US" sz="2000" dirty="0" smtClean="0"/>
              <a:t>); </a:t>
            </a:r>
            <a:r>
              <a:rPr lang="en-US" sz="2000" dirty="0"/>
              <a:t>CB6r2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12US2 outputs used for LADCO12 </a:t>
            </a:r>
            <a:r>
              <a:rPr lang="en-US" altLang="en-US" sz="2000" dirty="0" smtClean="0"/>
              <a:t>IC/BCs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Conducted 2017 ozone season (April </a:t>
            </a:r>
            <a:r>
              <a:rPr lang="en-US" altLang="en-US" sz="2600" dirty="0" smtClean="0"/>
              <a:t>1 </a:t>
            </a:r>
            <a:r>
              <a:rPr lang="en-US" altLang="en-US" sz="2800" dirty="0"/>
              <a:t>–</a:t>
            </a:r>
            <a:r>
              <a:rPr lang="en-US" altLang="en-US" sz="2600" dirty="0" smtClean="0"/>
              <a:t> October </a:t>
            </a:r>
            <a:r>
              <a:rPr lang="en-US" altLang="en-US" sz="2600" dirty="0"/>
              <a:t>31) sensitivity modeling on </a:t>
            </a:r>
            <a:r>
              <a:rPr lang="en-US" altLang="en-US" sz="2600" dirty="0" smtClean="0"/>
              <a:t>LADCO12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Source apportionment </a:t>
            </a:r>
            <a:r>
              <a:rPr lang="en-US" altLang="en-US" sz="2000" dirty="0"/>
              <a:t>with </a:t>
            </a:r>
            <a:r>
              <a:rPr lang="en-US" altLang="en-US" sz="2000" dirty="0" err="1"/>
              <a:t>CAMx</a:t>
            </a:r>
            <a:r>
              <a:rPr lang="en-US" altLang="en-US" sz="2000" dirty="0"/>
              <a:t>-APCA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Brute-force </a:t>
            </a:r>
            <a:r>
              <a:rPr lang="en-US" altLang="en-US" sz="2000" dirty="0"/>
              <a:t>sensitivity runs with CMAQ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0200" y="1286968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LADCO12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269×242×25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Final </a:t>
            </a:r>
            <a:r>
              <a:rPr lang="en-US" altLang="en-US" dirty="0"/>
              <a:t>CSAPR Contributions</a:t>
            </a:r>
            <a:endParaRPr lang="en-US" altLang="en-U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0" y="1125675"/>
            <a:ext cx="10982992" cy="329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81200" y="586740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358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SEMAP </a:t>
            </a:r>
            <a:r>
              <a:rPr lang="en-US" altLang="en-US" dirty="0" err="1" smtClean="0"/>
              <a:t>CAMx</a:t>
            </a:r>
            <a:r>
              <a:rPr lang="en-US" altLang="en-US" dirty="0"/>
              <a:t> Contributions</a:t>
            </a:r>
            <a:endParaRPr lang="en-US" alt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47626"/>
            <a:ext cx="8743456" cy="49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981200" y="586740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687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33200" y="-228600"/>
            <a:ext cx="8958601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SEMAP </a:t>
            </a:r>
            <a:r>
              <a:rPr lang="en-US" altLang="en-US" dirty="0" err="1" smtClean="0"/>
              <a:t>CAMx</a:t>
            </a:r>
            <a:r>
              <a:rPr lang="en-US" altLang="en-US" dirty="0"/>
              <a:t> </a:t>
            </a:r>
            <a:r>
              <a:rPr lang="en-US" altLang="en-US" dirty="0" smtClean="0"/>
              <a:t>NO</a:t>
            </a:r>
            <a:r>
              <a:rPr lang="en-US" altLang="en-US" baseline="-25000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/>
              <a:t>Contributions</a:t>
            </a:r>
            <a:endParaRPr lang="en-US" alt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1"/>
            <a:ext cx="8743456" cy="49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81200" y="586740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072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SEMAP </a:t>
            </a:r>
            <a:r>
              <a:rPr lang="en-US" altLang="en-US" dirty="0" err="1" smtClean="0"/>
              <a:t>CAMx</a:t>
            </a:r>
            <a:r>
              <a:rPr lang="en-US" altLang="en-US" dirty="0"/>
              <a:t> </a:t>
            </a:r>
            <a:r>
              <a:rPr lang="en-US" altLang="en-US" dirty="0" smtClean="0"/>
              <a:t>EGU NO</a:t>
            </a:r>
            <a:r>
              <a:rPr lang="en-US" altLang="en-US" baseline="-25000" dirty="0" smtClean="0"/>
              <a:t>x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Contribs</a:t>
            </a:r>
            <a:r>
              <a:rPr lang="en-US" altLang="en-US" dirty="0" smtClean="0"/>
              <a:t>.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44" y="990600"/>
            <a:ext cx="8743456" cy="496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981200" y="5989320"/>
          <a:ext cx="8229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Nonattainment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Maintenance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Significant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Self impact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321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Ozone Benchmark – March 30 PM (18:00 GMT)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t="23372" r="1646" b="14151"/>
          <a:stretch/>
        </p:blipFill>
        <p:spPr bwMode="auto">
          <a:xfrm>
            <a:off x="2204298" y="1676400"/>
            <a:ext cx="3967902" cy="229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1295400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Photolysis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3892" y="12954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Meteorology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962400"/>
            <a:ext cx="2884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SEMAP-EPA Difference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9584" y="3962400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Code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23463" r="2067" b="14932"/>
          <a:stretch/>
        </p:blipFill>
        <p:spPr bwMode="auto">
          <a:xfrm>
            <a:off x="6019801" y="1676400"/>
            <a:ext cx="39621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3796" r="1817" b="14058"/>
          <a:stretch/>
        </p:blipFill>
        <p:spPr bwMode="auto">
          <a:xfrm>
            <a:off x="2209800" y="4348948"/>
            <a:ext cx="3956676" cy="228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24029" r="1817" b="14290"/>
          <a:stretch/>
        </p:blipFill>
        <p:spPr bwMode="auto">
          <a:xfrm>
            <a:off x="6096001" y="4366012"/>
            <a:ext cx="3931151" cy="226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6208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32092" y="152400"/>
            <a:ext cx="9135908" cy="1143000"/>
          </a:xfrm>
        </p:spPr>
        <p:txBody>
          <a:bodyPr/>
          <a:lstStyle/>
          <a:p>
            <a:pPr lvl="1"/>
            <a:r>
              <a:rPr lang="en-US" sz="3800" dirty="0"/>
              <a:t>Monthly Mean Normalized Biases (%): July 2011 (with 60 ppb cutoff)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12192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</a:rPr>
              <a:t>CAMx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3516" y="121920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CMAQ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30" y="1680210"/>
            <a:ext cx="4560570" cy="427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30" y="1676400"/>
            <a:ext cx="4560570" cy="4271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t="93241" r="18440" b="4333"/>
          <a:stretch/>
        </p:blipFill>
        <p:spPr>
          <a:xfrm>
            <a:off x="2895600" y="6057346"/>
            <a:ext cx="6758354" cy="3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92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>EGU Emission Revisions by Facility</a:t>
            </a:r>
            <a:endParaRPr lang="en-US" altLang="en-US" sz="3600" dirty="0"/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FDE42-94A0-4861-984B-4FEF0921B3EB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838200"/>
            <a:ext cx="5394960" cy="57607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818905"/>
              </p:ext>
            </p:extLst>
          </p:nvPr>
        </p:nvGraphicFramePr>
        <p:xfrm>
          <a:off x="8991600" y="2362200"/>
          <a:ext cx="16002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&lt; -1000 TPY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-1000 to 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-100 to +1000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+100 to +1000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 +1000 TPY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/>
          <p:cNvSpPr>
            <a:spLocks noChangeAspect="1"/>
          </p:cNvSpPr>
          <p:nvPr/>
        </p:nvSpPr>
        <p:spPr>
          <a:xfrm>
            <a:off x="8763000" y="2819400"/>
            <a:ext cx="182880" cy="18288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8763000" y="3169920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763000" y="3550920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763000" y="393192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763000" y="43129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7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DVF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10134600" cy="4114800"/>
          </a:xfrm>
        </p:spPr>
        <p:txBody>
          <a:bodyPr/>
          <a:lstStyle/>
          <a:p>
            <a:r>
              <a:rPr lang="en-US" sz="2700" dirty="0" smtClean="0"/>
              <a:t>MATS </a:t>
            </a:r>
            <a:r>
              <a:rPr lang="en-US" sz="2700" dirty="0"/>
              <a:t>2.6.1 with 2011 as “baseline” and 2017 base-case as “forecast” to get RRFs</a:t>
            </a:r>
          </a:p>
          <a:p>
            <a:pPr lvl="1"/>
            <a:r>
              <a:rPr lang="en-US" sz="2000" dirty="0"/>
              <a:t>RRF = 2017 / 2011</a:t>
            </a:r>
          </a:p>
          <a:p>
            <a:r>
              <a:rPr lang="en-US" sz="2700" dirty="0"/>
              <a:t>DVF = DVC </a:t>
            </a:r>
            <a:r>
              <a:rPr lang="en-US" sz="2700" dirty="0">
                <a:sym typeface="Symbol"/>
              </a:rPr>
              <a:t></a:t>
            </a:r>
            <a:r>
              <a:rPr lang="en-US" sz="2700" dirty="0"/>
              <a:t> RRF</a:t>
            </a:r>
          </a:p>
          <a:p>
            <a:r>
              <a:rPr lang="en-US" sz="2700" dirty="0"/>
              <a:t>Modeled Attainment Test Software (MATS):</a:t>
            </a:r>
          </a:p>
          <a:p>
            <a:pPr lvl="1"/>
            <a:r>
              <a:rPr lang="en-US" sz="2000" dirty="0"/>
              <a:t>Use of Model Data</a:t>
            </a:r>
          </a:p>
          <a:p>
            <a:pPr lvl="2"/>
            <a:r>
              <a:rPr lang="en-US" sz="1800" dirty="0"/>
              <a:t>Monitor cell (1</a:t>
            </a:r>
            <a:r>
              <a:rPr lang="en-US" sz="1800" dirty="0">
                <a:sym typeface="Symbol"/>
              </a:rPr>
              <a:t> x </a:t>
            </a:r>
            <a:r>
              <a:rPr lang="en-US" sz="1800" dirty="0"/>
              <a:t>1</a:t>
            </a:r>
            <a:r>
              <a:rPr lang="en-US" sz="1800" dirty="0" smtClean="0"/>
              <a:t>) and </a:t>
            </a:r>
            <a:r>
              <a:rPr lang="en-US" sz="1800" dirty="0"/>
              <a:t>Max (3 x </a:t>
            </a:r>
            <a:r>
              <a:rPr lang="en-US" sz="1800" dirty="0" smtClean="0"/>
              <a:t>3). </a:t>
            </a:r>
            <a:r>
              <a:rPr lang="en-US" sz="1800" dirty="0" smtClean="0">
                <a:solidFill>
                  <a:srgbClr val="FF0000"/>
                </a:solidFill>
              </a:rPr>
              <a:t>EPA </a:t>
            </a:r>
            <a:r>
              <a:rPr lang="en-US" sz="1800" dirty="0">
                <a:solidFill>
                  <a:srgbClr val="FF0000"/>
                </a:solidFill>
              </a:rPr>
              <a:t>used Max (3 x 3)</a:t>
            </a:r>
          </a:p>
          <a:p>
            <a:pPr lvl="1"/>
            <a:r>
              <a:rPr lang="en-US" sz="2000" dirty="0" smtClean="0"/>
              <a:t>Current Design </a:t>
            </a:r>
            <a:r>
              <a:rPr lang="en-US" sz="2000" dirty="0"/>
              <a:t>Values </a:t>
            </a:r>
            <a:r>
              <a:rPr lang="en-US" sz="2000" dirty="0" smtClean="0"/>
              <a:t>(</a:t>
            </a:r>
            <a:r>
              <a:rPr lang="en-US" sz="2000" dirty="0"/>
              <a:t>DVC)</a:t>
            </a:r>
          </a:p>
          <a:p>
            <a:pPr lvl="2"/>
            <a:r>
              <a:rPr lang="en-US" sz="1800" dirty="0"/>
              <a:t>5-year (2009-2013) weighted </a:t>
            </a:r>
            <a:r>
              <a:rPr lang="en-US" sz="1800" dirty="0" smtClean="0"/>
              <a:t>average and maximum of </a:t>
            </a:r>
            <a:r>
              <a:rPr lang="en-US" sz="1800" dirty="0" smtClean="0"/>
              <a:t>5 </a:t>
            </a:r>
            <a:r>
              <a:rPr lang="en-US" sz="1800" dirty="0" smtClean="0"/>
              <a:t>years</a:t>
            </a:r>
            <a:endParaRPr lang="en-US" sz="1800" dirty="0"/>
          </a:p>
          <a:p>
            <a:pPr lvl="1"/>
            <a:r>
              <a:rPr lang="en-US" sz="2000" dirty="0"/>
              <a:t>Relative Response Factor (RRF)</a:t>
            </a:r>
          </a:p>
          <a:p>
            <a:pPr lvl="2"/>
            <a:r>
              <a:rPr lang="en-US" sz="1800" dirty="0"/>
              <a:t>For each site used top 10 days with maximum 8-hr ozone ≥ 60 ppb in 2017. If less than 10 days, used all days above 60 ppb if there are at least 5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BA2415-AC7F-438E-BC9A-2F2C07A798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655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/>
          <a:stretch/>
        </p:blipFill>
        <p:spPr>
          <a:xfrm>
            <a:off x="6715125" y="1221114"/>
            <a:ext cx="5400675" cy="4874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/>
          <a:stretch/>
        </p:blipFill>
        <p:spPr>
          <a:xfrm>
            <a:off x="76203" y="1209684"/>
            <a:ext cx="5400675" cy="4886316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2017 DVFs</a:t>
            </a:r>
            <a:r>
              <a:rPr lang="en-US" dirty="0" smtClean="0"/>
              <a:t> with monitor cell (1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x </a:t>
            </a:r>
            <a:r>
              <a:rPr lang="en-US" dirty="0"/>
              <a:t>1)</a:t>
            </a:r>
            <a:endParaRPr lang="en-US" altLang="en-US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32945"/>
              </p:ext>
            </p:extLst>
          </p:nvPr>
        </p:nvGraphicFramePr>
        <p:xfrm>
          <a:off x="5715000" y="2362200"/>
          <a:ext cx="990600" cy="2966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&lt; 45 ppb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45 to 50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50 to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55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55 to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60 to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65 to 70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70 to 75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 75 ppb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val 6"/>
          <p:cNvSpPr>
            <a:spLocks noChangeAspect="1"/>
          </p:cNvSpPr>
          <p:nvPr/>
        </p:nvSpPr>
        <p:spPr>
          <a:xfrm>
            <a:off x="5486400" y="2819400"/>
            <a:ext cx="182880" cy="18288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486400" y="320040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486400" y="3550920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486400" y="3931920"/>
            <a:ext cx="182880" cy="18288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486400" y="431292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5486400" y="4693920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486400" y="50749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486400" y="2438400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125866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CAMx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9200" y="1258669"/>
            <a:ext cx="1399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CMAQ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33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Difference in 2017 DVFs (</a:t>
            </a:r>
            <a:r>
              <a:rPr lang="en-US" altLang="en-US" dirty="0" err="1" smtClean="0"/>
              <a:t>CAMx</a:t>
            </a:r>
            <a:r>
              <a:rPr lang="en-US" altLang="en-US" dirty="0" smtClean="0"/>
              <a:t> – CMAQ)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78559C-123B-4724-92CF-6BE9DDF07196}" type="slidenum">
              <a:rPr lang="en-US" altLang="en-US" sz="140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991600" y="2362200"/>
          <a:ext cx="12954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&lt; -1.5 ppb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-1.5 to -1.0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-1.0 to 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-0.5 to +0.5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+0.5 to +1.0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+1.0 to +1.5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&gt; +1.5 ppb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/>
          <p:cNvSpPr>
            <a:spLocks noChangeAspect="1"/>
          </p:cNvSpPr>
          <p:nvPr/>
        </p:nvSpPr>
        <p:spPr>
          <a:xfrm>
            <a:off x="8763000" y="2438400"/>
            <a:ext cx="182880" cy="18288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8763000" y="2819400"/>
            <a:ext cx="182880" cy="18288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763000" y="3169920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8763000" y="3550920"/>
            <a:ext cx="182880" cy="1828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763000" y="3931920"/>
            <a:ext cx="182880" cy="1828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763000" y="4312920"/>
            <a:ext cx="182880" cy="18288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763000" y="46939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/>
          <a:stretch/>
        </p:blipFill>
        <p:spPr>
          <a:xfrm>
            <a:off x="2514600" y="1143001"/>
            <a:ext cx="6000750" cy="541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11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36483</TotalTime>
  <Words>1583</Words>
  <Application>Microsoft Office PowerPoint</Application>
  <PresentationFormat>Widescreen</PresentationFormat>
  <Paragraphs>580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Malgun Gothic</vt:lpstr>
      <vt:lpstr>Arial</vt:lpstr>
      <vt:lpstr>Calibri</vt:lpstr>
      <vt:lpstr>Symbol</vt:lpstr>
      <vt:lpstr>Times New Roman</vt:lpstr>
      <vt:lpstr>Default Design</vt:lpstr>
      <vt:lpstr>Office Theme</vt:lpstr>
      <vt:lpstr>2_Default Design</vt:lpstr>
      <vt:lpstr>2017 Projections and Interstate Transport of Ozone in Southeastern US   Talat Odman &amp; Yongtao Hu - Georgia Tech  Jim Boylan - Georgia EPD   16th Annual CMAS Conference Chapel Hill, North Carolina October 25, 2017</vt:lpstr>
      <vt:lpstr>Modeling Objectives</vt:lpstr>
      <vt:lpstr>Modeling Overview</vt:lpstr>
      <vt:lpstr>Ozone Benchmark – March 30 PM (18:00 GMT)</vt:lpstr>
      <vt:lpstr>Monthly Mean Normalized Biases (%): July 2011 (with 60 ppb cutoff)</vt:lpstr>
      <vt:lpstr>EGU Emission Revisions by Facility</vt:lpstr>
      <vt:lpstr>Calculation of DVF</vt:lpstr>
      <vt:lpstr>2017 DVFs with monitor cell (1 x 1)</vt:lpstr>
      <vt:lpstr>Difference in 2017 DVFs (CAMx – CMAQ)</vt:lpstr>
      <vt:lpstr>2017 Ozone “Nonattainment”</vt:lpstr>
      <vt:lpstr>2017 Ozone Nonattainment &amp; Maintenance</vt:lpstr>
      <vt:lpstr>Contributions to Ozone with CAMx-APCA</vt:lpstr>
      <vt:lpstr>Sensitivities of Ozone to NOx Zero-outs with CMAQ</vt:lpstr>
      <vt:lpstr>CMAQ Sensitivity vs.  CAMx Contribution</vt:lpstr>
      <vt:lpstr>Contribution/Sensitivity Calculation (DDVF)</vt:lpstr>
      <vt:lpstr>PowerPoint Presentation</vt:lpstr>
      <vt:lpstr>PowerPoint Presentation</vt:lpstr>
      <vt:lpstr>Linkages of SESARM states to nonattainment sites (5-year average DVF ≥ 76 ppb)</vt:lpstr>
      <vt:lpstr>SEMAP CMAQ NOx Sensitivities</vt:lpstr>
      <vt:lpstr>SEMAP CMAQ EGU NOx Sensitivities</vt:lpstr>
      <vt:lpstr>Summary</vt:lpstr>
      <vt:lpstr>More Detailed Information </vt:lpstr>
      <vt:lpstr>Supplemental SLIDES</vt:lpstr>
      <vt:lpstr>EPA vs. SEMAP Platform</vt:lpstr>
      <vt:lpstr>Ozone Benchmark – March 30 AM (6:00 GMT)</vt:lpstr>
      <vt:lpstr>Ozone Performance Statistics</vt:lpstr>
      <vt:lpstr>2011 DVCs (2009-2013)</vt:lpstr>
      <vt:lpstr>Linkages of SESARM states to maintenance sites (Max DVF ≥ 76 ppb)</vt:lpstr>
      <vt:lpstr>Proposed CSAPR Contributions</vt:lpstr>
      <vt:lpstr>Final CSAPR Contributions</vt:lpstr>
      <vt:lpstr>SEMAP CAMx Contributions</vt:lpstr>
      <vt:lpstr>SEMAP CAMx NOx Contributions</vt:lpstr>
      <vt:lpstr>SEMAP CAMx EGU NOx Contribs.</vt:lpstr>
    </vt:vector>
  </TitlesOfParts>
  <Company>GA Dept. of Natural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DCohan</dc:creator>
  <cp:lastModifiedBy>Talat Odman</cp:lastModifiedBy>
  <cp:revision>1112</cp:revision>
  <dcterms:created xsi:type="dcterms:W3CDTF">2005-04-20T19:11:38Z</dcterms:created>
  <dcterms:modified xsi:type="dcterms:W3CDTF">2017-10-25T09:13:48Z</dcterms:modified>
</cp:coreProperties>
</file>