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0" r:id="rId2"/>
    <p:sldId id="469" r:id="rId3"/>
    <p:sldId id="347" r:id="rId4"/>
    <p:sldId id="344" r:id="rId5"/>
    <p:sldId id="425" r:id="rId6"/>
    <p:sldId id="410" r:id="rId7"/>
    <p:sldId id="411" r:id="rId8"/>
    <p:sldId id="412" r:id="rId9"/>
    <p:sldId id="414" r:id="rId10"/>
    <p:sldId id="441" r:id="rId11"/>
    <p:sldId id="424" r:id="rId12"/>
    <p:sldId id="466" r:id="rId13"/>
    <p:sldId id="434" r:id="rId14"/>
    <p:sldId id="468" r:id="rId15"/>
    <p:sldId id="318" r:id="rId16"/>
    <p:sldId id="327" r:id="rId17"/>
    <p:sldId id="419" r:id="rId18"/>
    <p:sldId id="470" r:id="rId19"/>
    <p:sldId id="467" r:id="rId20"/>
    <p:sldId id="460" r:id="rId21"/>
    <p:sldId id="417" r:id="rId22"/>
    <p:sldId id="420" r:id="rId23"/>
    <p:sldId id="421" r:id="rId24"/>
    <p:sldId id="449" r:id="rId25"/>
    <p:sldId id="438" r:id="rId26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" initials="J" lastIdx="1" clrIdx="0">
    <p:extLst>
      <p:ext uri="{19B8F6BF-5375-455C-9EA6-DF929625EA0E}">
        <p15:presenceInfo xmlns="" xmlns:p15="http://schemas.microsoft.com/office/powerpoint/2012/main" userId="433e90d0b92abf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29FF"/>
    <a:srgbClr val="3333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2" autoAdjust="0"/>
    <p:restoredTop sz="84837" autoAdjust="0"/>
  </p:normalViewPr>
  <p:slideViewPr>
    <p:cSldViewPr>
      <p:cViewPr>
        <p:scale>
          <a:sx n="100" d="100"/>
          <a:sy n="100" d="100"/>
        </p:scale>
        <p:origin x="-928" y="-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2T15:15:15.872" idx="1">
    <p:pos x="5568" y="2448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r">
              <a:defRPr sz="1200"/>
            </a:lvl1pPr>
          </a:lstStyle>
          <a:p>
            <a:fld id="{E236CAAB-DF44-410E-A23A-27F687762D28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r">
              <a:defRPr sz="1200"/>
            </a:lvl1pPr>
          </a:lstStyle>
          <a:p>
            <a:fld id="{3B6CE85E-17ED-418F-81F8-945E078B0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51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r">
              <a:defRPr sz="1200"/>
            </a:lvl1pPr>
          </a:lstStyle>
          <a:p>
            <a:fld id="{094BD982-C387-42AE-B614-54B95F0B7DB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8" tIns="46149" rIns="92298" bIns="461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298" tIns="46149" rIns="92298" bIns="461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r">
              <a:defRPr sz="1200"/>
            </a:lvl1pPr>
          </a:lstStyle>
          <a:p>
            <a:fld id="{DFC0A3BD-9D77-42A0-A6A0-B5B4CB34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5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web page you can see the dail</a:t>
            </a:r>
            <a:r>
              <a:rPr lang="en-US" baseline="0" dirty="0" smtClean="0"/>
              <a:t>y updated </a:t>
            </a:r>
            <a:r>
              <a:rPr lang="en-US" baseline="0" dirty="0" err="1" smtClean="0"/>
              <a:t>veriication</a:t>
            </a:r>
            <a:r>
              <a:rPr lang="en-US" baseline="0" dirty="0" smtClean="0"/>
              <a:t> graphics you will see here.</a:t>
            </a:r>
          </a:p>
          <a:p>
            <a:endParaRPr lang="en-US" baseline="0" dirty="0" smtClean="0"/>
          </a:p>
          <a:p>
            <a:r>
              <a:rPr lang="en-US" dirty="0" smtClean="0"/>
              <a:t>NAQFC </a:t>
            </a:r>
            <a:r>
              <a:rPr lang="en-US" dirty="0"/>
              <a:t>that predicts</a:t>
            </a:r>
            <a:r>
              <a:rPr lang="en-US" baseline="0" dirty="0"/>
              <a:t> ozone and fine </a:t>
            </a:r>
            <a:r>
              <a:rPr lang="en-US" baseline="0" dirty="0" err="1"/>
              <a:t>particluate</a:t>
            </a:r>
            <a:r>
              <a:rPr lang="en-US" baseline="0" dirty="0"/>
              <a:t> matter</a:t>
            </a:r>
          </a:p>
          <a:p>
            <a:r>
              <a:rPr lang="en-US" baseline="0" dirty="0"/>
              <a:t>Joint project with NWS and OAR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Temps too cool along</a:t>
            </a:r>
            <a:r>
              <a:rPr lang="en-US" baseline="0" dirty="0" smtClean="0"/>
              <a:t> CT coast.  Improved with Nest.  Did 12 km move marine PBL inland too far in W. Ct at least 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54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392238" y="1152525"/>
            <a:ext cx="4149725" cy="3111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93421" y="4437221"/>
            <a:ext cx="5547359" cy="3630454"/>
          </a:xfrm>
          <a:prstGeom prst="rect">
            <a:avLst/>
          </a:prstGeom>
          <a:noFill/>
          <a:ln>
            <a:noFill/>
          </a:ln>
        </p:spPr>
        <p:txBody>
          <a:bodyPr wrap="square" lIns="92294" tIns="46134" rIns="92294" bIns="46134" anchor="t" anchorCtr="0">
            <a:noAutofit/>
          </a:bodyPr>
          <a:lstStyle/>
          <a:p>
            <a:pPr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a note, we are finding</a:t>
            </a:r>
            <a:r>
              <a:rPr lang="en-US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use of ceilometer data at various universities and hopefully at the NWS ASOS stations an emerging area to evaluate the boundary layer performance.</a:t>
            </a:r>
          </a:p>
          <a:p>
            <a:pPr>
              <a:buSzPct val="25000"/>
            </a:pPr>
            <a:r>
              <a:rPr lang="en-US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Heree</a:t>
            </a:r>
            <a:r>
              <a:rPr lang="en-US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 find the CMAQ underestimated ozone again </a:t>
            </a:r>
            <a:r>
              <a:rPr lang="en-US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</a:t>
            </a:r>
            <a:r>
              <a:rPr lang="en-US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north of the bay…..The NAM 12 km </a:t>
            </a:r>
            <a:r>
              <a:rPr lang="en-US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pbl</a:t>
            </a:r>
            <a:r>
              <a:rPr lang="en-US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quite high </a:t>
            </a:r>
            <a:r>
              <a:rPr lang="en-US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impying</a:t>
            </a:r>
            <a:r>
              <a:rPr lang="en-US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marine boundary </a:t>
            </a:r>
            <a:r>
              <a:rPr lang="en-US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</a:t>
            </a:r>
            <a:r>
              <a:rPr lang="en-US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accomponying</a:t>
            </a:r>
            <a:r>
              <a:rPr lang="en-US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dirty  air is not encroaching the area of high code orange ozone.  However, the 3 km Nest does push the marine air northward implying  better forecast could be possible if it were used to drive CMAQ.</a:t>
            </a:r>
          </a:p>
          <a:p>
            <a:pPr>
              <a:buSzPct val="25000"/>
            </a:pPr>
            <a:r>
              <a:rPr lang="en-US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right, we see the ceilometer derived PBLH agree well with day 1 </a:t>
            </a:r>
            <a:r>
              <a:rPr lang="en-US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</a:t>
            </a:r>
            <a:r>
              <a:rPr lang="en-US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nest predictions but for day 2 valid the same day, the forecast for the nest was not as </a:t>
            </a:r>
            <a:r>
              <a:rPr lang="en-US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good.We</a:t>
            </a:r>
            <a:r>
              <a:rPr lang="en-US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also see the </a:t>
            </a:r>
            <a:r>
              <a:rPr lang="en-US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lUfft</a:t>
            </a:r>
            <a:r>
              <a:rPr lang="en-US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 is not as useful at night as it only captures the top most </a:t>
            </a:r>
            <a:r>
              <a:rPr lang="en-US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pbl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 13 Day 1 21Z </a:t>
            </a:r>
          </a:p>
          <a:p>
            <a:pPr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21Z is a transition time (5pm)</a:t>
            </a:r>
          </a:p>
          <a:p>
            <a:pPr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Ozone on the left, PBL, Temp, Wind</a:t>
            </a:r>
          </a:p>
          <a:p>
            <a:pPr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PBL: both models bring in the MBL</a:t>
            </a:r>
          </a:p>
          <a:p>
            <a:pPr>
              <a:buSzPct val="250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Missed exceedances in the north because the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12km did not capture the inland extent of the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but the nest did</a:t>
            </a:r>
          </a:p>
          <a:p>
            <a:pPr>
              <a:buSzPct val="25000"/>
            </a:pPr>
            <a:endParaRPr lang="en-US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Left: BLTV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NEST D2 under predicted more than the NAM</a:t>
            </a:r>
          </a:p>
          <a:p>
            <a:pPr>
              <a:buSzPct val="25000"/>
            </a:pPr>
            <a:r>
              <a:rPr lang="en-US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Luft</a:t>
            </a: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has overlap issues at the lower levels making it harder to capture</a:t>
            </a:r>
          </a:p>
          <a:p>
            <a:pPr>
              <a:buSzPct val="25000"/>
            </a:pP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Top of residual layer</a:t>
            </a:r>
          </a:p>
          <a:p>
            <a:pPr>
              <a:buSzPct val="25000"/>
            </a:pPr>
            <a:endParaRPr lang="en-US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Right: BWI</a:t>
            </a:r>
          </a:p>
          <a:p>
            <a:pPr>
              <a:buSzPct val="25000"/>
            </a:pP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Both models were fairly close to the BWI readings</a:t>
            </a:r>
          </a:p>
          <a:p>
            <a:pPr>
              <a:buSzPct val="25000"/>
            </a:pP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NAM was the better of the two models being compared to BWI</a:t>
            </a:r>
          </a:p>
          <a:p>
            <a:pPr>
              <a:buSzPct val="25000"/>
            </a:pP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NEST D2 under predicted more and the green dotted line correlates with model plot</a:t>
            </a:r>
          </a:p>
          <a:p>
            <a:pPr>
              <a:buSzPct val="25000"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temps and the winds coming from the bay could have brought the MBL inland</a:t>
            </a:r>
          </a:p>
          <a:p>
            <a:pPr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bay breeze brining in the MBL could be the cause of the higher ozone levels north of Baltimore</a:t>
            </a:r>
          </a:p>
          <a:p>
            <a:pPr>
              <a:buSzPct val="250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Jeff: What caused underestimated ozone north of Baltimore again (emissions, MBL??)?</a:t>
            </a:r>
          </a:p>
          <a:p>
            <a:pPr>
              <a:buSzPct val="250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3927775" y="8757590"/>
            <a:ext cx="3004819" cy="462609"/>
          </a:xfrm>
          <a:prstGeom prst="rect">
            <a:avLst/>
          </a:prstGeom>
          <a:noFill/>
          <a:ln>
            <a:noFill/>
          </a:ln>
        </p:spPr>
        <p:txBody>
          <a:bodyPr wrap="square" lIns="92294" tIns="46134" rIns="92294" bIns="46134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11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Nest predicted</a:t>
            </a:r>
            <a:r>
              <a:rPr lang="en-US" baseline="0" dirty="0" smtClean="0"/>
              <a:t> PBLH less than 12 km NAM, 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 on Day 2</a:t>
            </a:r>
          </a:p>
          <a:p>
            <a:r>
              <a:rPr lang="en-US" baseline="0" dirty="0" smtClean="0"/>
              <a:t>Nighttime ceilometer measurements are unreliable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67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Operational more</a:t>
            </a:r>
            <a:r>
              <a:rPr lang="en-US" baseline="0" dirty="0" smtClean="0"/>
              <a:t> over prediction 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 during the fire season on day 1.  </a:t>
            </a:r>
          </a:p>
          <a:p>
            <a:endParaRPr lang="en-US" baseline="0" dirty="0" smtClean="0"/>
          </a:p>
          <a:p>
            <a:r>
              <a:rPr lang="en-US" dirty="0" smtClean="0"/>
              <a:t>Note </a:t>
            </a:r>
            <a:r>
              <a:rPr lang="en-US" dirty="0"/>
              <a:t>the parallel (red ) line follows observed</a:t>
            </a:r>
            <a:r>
              <a:rPr lang="en-US" baseline="0" dirty="0"/>
              <a:t> diurnal pattern better</a:t>
            </a:r>
          </a:p>
          <a:p>
            <a:r>
              <a:rPr lang="en-US" baseline="0" dirty="0"/>
              <a:t>CBV7 uses CMAQ V5 </a:t>
            </a:r>
            <a:r>
              <a:rPr lang="en-US" baseline="0" dirty="0" smtClean="0"/>
              <a:t>analogs</a:t>
            </a:r>
          </a:p>
          <a:p>
            <a:r>
              <a:rPr lang="en-US" baseline="0" dirty="0" smtClean="0"/>
              <a:t>FUTURE : remove operational BC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2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Smoke trapped in valley…how does the smoke reduce</a:t>
            </a:r>
            <a:r>
              <a:rPr lang="en-US" baseline="0" dirty="0" smtClean="0"/>
              <a:t> boundary layer </a:t>
            </a:r>
            <a:r>
              <a:rPr lang="en-US" baseline="0" dirty="0" smtClean="0"/>
              <a:t>growth….model misses the day 2 forecast as we use 1 day old fire information from NESDIS HMS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02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55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NGGPS project to support unification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36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baseline="0" dirty="0"/>
              <a:t> degrees warmer…permanent daytime feature over Eastern 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D649-FBD9-47BD-9812-F4F0D57FF5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15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we see is some response from the raw model but poor performance with bias corrected pm (dashed blue)</a:t>
            </a:r>
            <a:r>
              <a:rPr lang="en-US" dirty="0"/>
              <a:t>The </a:t>
            </a:r>
            <a:r>
              <a:rPr lang="en-US" dirty="0" err="1"/>
              <a:t>overprediction</a:t>
            </a:r>
            <a:r>
              <a:rPr lang="en-US" dirty="0"/>
              <a:t> primarily in the early morning when dumping too much smoke into a shallow boundary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75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Reduction</a:t>
            </a:r>
            <a:r>
              <a:rPr lang="en-US" baseline="0" dirty="0"/>
              <a:t> of PM for day 2 fires, likely due to 75% automatic reduction during the forecast 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7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NAM-CMAQ</a:t>
            </a:r>
            <a:r>
              <a:rPr lang="en-US" baseline="0" dirty="0" smtClean="0"/>
              <a:t> system includes all of CONUS, Alaska and Hawaii.  For case studies, we will show performance over coastal areas during ozone episodes and pm smoke predictions in valleys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62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parallel (red ) line follows observed</a:t>
            </a:r>
            <a:r>
              <a:rPr lang="en-US" baseline="0" dirty="0"/>
              <a:t> diurnal pattern better</a:t>
            </a:r>
          </a:p>
          <a:p>
            <a:r>
              <a:rPr lang="en-US" baseline="0" dirty="0"/>
              <a:t>BCV7 uses CMAQ V5 analogs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93420" y="4379596"/>
            <a:ext cx="5547358" cy="4149089"/>
          </a:xfrm>
          <a:prstGeom prst="rect">
            <a:avLst/>
          </a:prstGeom>
          <a:noFill/>
          <a:ln>
            <a:noFill/>
          </a:ln>
        </p:spPr>
        <p:txBody>
          <a:bodyPr lIns="92157" tIns="92157" rIns="92157" bIns="92157" anchor="t" anchorCtr="0">
            <a:noAutofit/>
          </a:bodyPr>
          <a:lstStyle/>
          <a:p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a</a:t>
            </a:r>
            <a:r>
              <a:rPr lang="en-US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km </a:t>
            </a:r>
            <a:r>
              <a:rPr lang="en-US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conus</a:t>
            </a:r>
            <a:r>
              <a:rPr lang="en-US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nest along with AK and HI</a:t>
            </a:r>
          </a:p>
          <a:p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Reducing incoming SW radiation</a:t>
            </a:r>
            <a:r>
              <a:rPr lang="en-US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under clouds probably the largest impact on ozone production   as photolysis and </a:t>
            </a:r>
            <a:r>
              <a:rPr lang="en-US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overprediction</a:t>
            </a:r>
            <a:r>
              <a:rPr lang="en-US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would be reduced</a:t>
            </a:r>
          </a:p>
          <a:p>
            <a:r>
              <a:rPr lang="en-US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saw little improvement from improving 2m T//Td biases</a:t>
            </a:r>
          </a:p>
          <a:p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286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 </a:t>
            </a:r>
            <a:r>
              <a:rPr lang="en-US" baseline="0" dirty="0"/>
              <a:t>observed, pink is </a:t>
            </a:r>
            <a:r>
              <a:rPr lang="en-US" baseline="0" dirty="0" smtClean="0"/>
              <a:t>the old operational </a:t>
            </a:r>
            <a:r>
              <a:rPr lang="en-US" baseline="0" dirty="0"/>
              <a:t>NAM</a:t>
            </a:r>
          </a:p>
          <a:p>
            <a:r>
              <a:rPr lang="en-US" baseline="0" dirty="0"/>
              <a:t> for the Eastern U.S. improved  for both day and night time temperature </a:t>
            </a:r>
            <a:r>
              <a:rPr lang="en-US" baseline="0" dirty="0" err="1"/>
              <a:t>esp</a:t>
            </a:r>
            <a:r>
              <a:rPr lang="en-US" baseline="0" dirty="0"/>
              <a:t> the first 24 hours or so.  Reduced warm bias.</a:t>
            </a:r>
            <a:endParaRPr lang="en-US" dirty="0"/>
          </a:p>
          <a:p>
            <a:r>
              <a:rPr lang="en-US" dirty="0"/>
              <a:t>Note improvements</a:t>
            </a:r>
            <a:r>
              <a:rPr lang="en-US" baseline="0" dirty="0"/>
              <a:t> in </a:t>
            </a:r>
            <a:r>
              <a:rPr lang="en-US" baseline="0" dirty="0" err="1"/>
              <a:t>overpredictions</a:t>
            </a:r>
            <a:r>
              <a:rPr lang="en-US" baseline="0" dirty="0"/>
              <a:t> from CMAQ just by using NAM</a:t>
            </a:r>
            <a:r>
              <a:rPr lang="en-US" baseline="0" dirty="0" smtClean="0"/>
              <a:t>-V4 </a:t>
            </a:r>
            <a:r>
              <a:rPr lang="en-US" baseline="0" dirty="0"/>
              <a:t>alone. </a:t>
            </a:r>
          </a:p>
          <a:p>
            <a:r>
              <a:rPr lang="en-US" baseline="0" dirty="0"/>
              <a:t>Here observations are plotted in parts per billion, colored circles vs color </a:t>
            </a:r>
            <a:r>
              <a:rPr lang="en-US" baseline="0" dirty="0" err="1"/>
              <a:t>filll</a:t>
            </a:r>
            <a:r>
              <a:rPr lang="en-US" baseline="0" dirty="0"/>
              <a:t> contoured model predictions.  Key threshold is code orange…greater than 70 ppb also colored in orange.   Note the impact of NAM</a:t>
            </a:r>
            <a:r>
              <a:rPr lang="en-US" baseline="0" dirty="0" smtClean="0"/>
              <a:t>-V4 </a:t>
            </a:r>
            <a:r>
              <a:rPr lang="en-US" baseline="0" dirty="0"/>
              <a:t>alone strongly improves the over predictions </a:t>
            </a:r>
            <a:r>
              <a:rPr lang="en-US" baseline="0" dirty="0" err="1"/>
              <a:t>pf</a:t>
            </a:r>
            <a:r>
              <a:rPr lang="en-US" baseline="0" dirty="0"/>
              <a:t> code orange</a:t>
            </a:r>
          </a:p>
          <a:p>
            <a:r>
              <a:rPr lang="en-US" baseline="0" dirty="0"/>
              <a:t>And we believe it due to making more opaque clouds originally designed to improve warm season temperatures but having an important effect on downstream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8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results of the </a:t>
            </a:r>
            <a:r>
              <a:rPr lang="en-US" dirty="0" smtClean="0"/>
              <a:t>v4.6l </a:t>
            </a:r>
            <a:r>
              <a:rPr lang="en-US" dirty="0" err="1" smtClean="0"/>
              <a:t>vs</a:t>
            </a:r>
            <a:r>
              <a:rPr lang="en-US" baseline="0" dirty="0" smtClean="0"/>
              <a:t> V5.</a:t>
            </a:r>
            <a:r>
              <a:rPr lang="en-US" dirty="0" smtClean="0"/>
              <a:t>l CMAQ </a:t>
            </a:r>
            <a:r>
              <a:rPr lang="en-US" dirty="0"/>
              <a:t>for ozone </a:t>
            </a:r>
          </a:p>
          <a:p>
            <a:r>
              <a:rPr lang="en-US" dirty="0"/>
              <a:t>Look at the impact</a:t>
            </a:r>
            <a:r>
              <a:rPr lang="en-US" baseline="0" dirty="0"/>
              <a:t> of Meteorology red solid </a:t>
            </a:r>
            <a:r>
              <a:rPr lang="en-US" baseline="0" dirty="0" err="1"/>
              <a:t>vs</a:t>
            </a:r>
            <a:r>
              <a:rPr lang="en-US" baseline="0" dirty="0"/>
              <a:t> red dashed</a:t>
            </a:r>
          </a:p>
          <a:p>
            <a:r>
              <a:rPr lang="en-US" baseline="0" dirty="0"/>
              <a:t>While blue </a:t>
            </a:r>
            <a:r>
              <a:rPr lang="en-US" baseline="0" dirty="0" err="1"/>
              <a:t>vs</a:t>
            </a:r>
            <a:r>
              <a:rPr lang="en-US" baseline="0" dirty="0"/>
              <a:t> red shows impact of CMAQ upgrade</a:t>
            </a:r>
            <a:endParaRPr lang="en-US" dirty="0"/>
          </a:p>
          <a:p>
            <a:r>
              <a:rPr lang="en-US" dirty="0"/>
              <a:t>July 2016 results  Dashed red lines</a:t>
            </a:r>
            <a:r>
              <a:rPr lang="en-US" baseline="0" dirty="0"/>
              <a:t>…updated CMAQ and  NAMX shows good improvement compared to the observed black line.  </a:t>
            </a:r>
            <a:r>
              <a:rPr lang="en-US" dirty="0"/>
              <a:t>But more </a:t>
            </a:r>
            <a:r>
              <a:rPr lang="en-US" dirty="0" err="1"/>
              <a:t>underprediction</a:t>
            </a:r>
            <a:r>
              <a:rPr lang="en-US" dirty="0"/>
              <a:t> in the west (wild fire impact as we don’t emit</a:t>
            </a:r>
            <a:r>
              <a:rPr lang="en-US" baseline="0" dirty="0"/>
              <a:t> gas emissions from wild fires </a:t>
            </a:r>
            <a:r>
              <a:rPr lang="en-US" dirty="0"/>
              <a:t>again ??) </a:t>
            </a:r>
          </a:p>
          <a:p>
            <a:r>
              <a:rPr lang="en-US" dirty="0"/>
              <a:t>Comparing</a:t>
            </a:r>
            <a:r>
              <a:rPr lang="en-US" baseline="0" dirty="0"/>
              <a:t> solid rad to dashed red lines show the impact of Met alone. It is almost as large as comparing blue to red solid lines for instance (the impact of </a:t>
            </a:r>
            <a:r>
              <a:rPr lang="en-US" baseline="0" dirty="0" err="1"/>
              <a:t>cmaq</a:t>
            </a:r>
            <a:r>
              <a:rPr lang="en-US" baseline="0" dirty="0"/>
              <a:t> upgrade).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49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a</a:t>
            </a:r>
            <a:r>
              <a:rPr lang="en-US" baseline="0" dirty="0"/>
              <a:t> slight </a:t>
            </a:r>
            <a:r>
              <a:rPr lang="en-US" baseline="0" dirty="0" err="1"/>
              <a:t>overprediction</a:t>
            </a:r>
            <a:r>
              <a:rPr lang="en-US" baseline="0" dirty="0"/>
              <a:t> in daytime but strong at night in east</a:t>
            </a:r>
          </a:p>
          <a:p>
            <a:r>
              <a:rPr lang="en-US" baseline="0" dirty="0"/>
              <a:t>In west continued </a:t>
            </a:r>
            <a:r>
              <a:rPr lang="en-US" baseline="0" dirty="0" err="1"/>
              <a:t>underprediction</a:t>
            </a:r>
            <a:r>
              <a:rPr lang="en-US" baseline="0" dirty="0"/>
              <a:t> mainly due to coarse resolution not capturing mountain blocking (12 km)</a:t>
            </a:r>
          </a:p>
          <a:p>
            <a:r>
              <a:rPr lang="en-US" baseline="0" dirty="0"/>
              <a:t>Over NE, several </a:t>
            </a:r>
            <a:r>
              <a:rPr lang="en-US" baseline="0" dirty="0" err="1"/>
              <a:t>exceedences</a:t>
            </a:r>
            <a:r>
              <a:rPr lang="en-US" baseline="0" dirty="0"/>
              <a:t> from July 10-13 when 10-12 missed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3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</a:t>
            </a:r>
            <a:r>
              <a:rPr lang="en-US" baseline="0" dirty="0"/>
              <a:t> line is NAM 12 km parent temperature and </a:t>
            </a:r>
            <a:r>
              <a:rPr lang="en-US" baseline="0" dirty="0" err="1"/>
              <a:t>dewpoint</a:t>
            </a:r>
            <a:r>
              <a:rPr lang="en-US" baseline="0" dirty="0"/>
              <a:t> bias</a:t>
            </a:r>
          </a:p>
          <a:p>
            <a:r>
              <a:rPr lang="en-US" baseline="0" dirty="0"/>
              <a:t>Blue lines are the NAM 3 km NEST biases over the NE US</a:t>
            </a:r>
          </a:p>
          <a:p>
            <a:r>
              <a:rPr lang="en-US" baseline="0" dirty="0"/>
              <a:t>In </a:t>
            </a:r>
            <a:r>
              <a:rPr lang="en-US" baseline="0" dirty="0" err="1"/>
              <a:t>dewpoint</a:t>
            </a:r>
            <a:r>
              <a:rPr lang="en-US" baseline="0" dirty="0"/>
              <a:t> we see a moist bias, while temperatures were </a:t>
            </a:r>
            <a:r>
              <a:rPr lang="en-US" baseline="0" dirty="0" err="1"/>
              <a:t>underpredicted</a:t>
            </a:r>
            <a:r>
              <a:rPr lang="en-US" baseline="0" dirty="0"/>
              <a:t> for the first few days of the episode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4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 at the</a:t>
            </a:r>
            <a:r>
              <a:rPr lang="en-US" baseline="0" dirty="0"/>
              <a:t> </a:t>
            </a:r>
            <a:r>
              <a:rPr lang="en-US" baseline="0" dirty="0" err="1"/>
              <a:t>july</a:t>
            </a:r>
            <a:r>
              <a:rPr lang="en-US" baseline="0" dirty="0"/>
              <a:t> 12 case the day 2 (25-48 hour) prediction of ozone max is strongly </a:t>
            </a:r>
            <a:r>
              <a:rPr lang="en-US" baseline="0" dirty="0" err="1"/>
              <a:t>overpredicted</a:t>
            </a:r>
            <a:r>
              <a:rPr lang="en-US" baseline="0" dirty="0"/>
              <a:t> in CMAQ but not so in the Barons MAQSIP model also run at the same resolution.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54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</a:t>
            </a:r>
            <a:r>
              <a:rPr lang="en-US" baseline="0" dirty="0"/>
              <a:t> the impact of cloud cover is </a:t>
            </a:r>
            <a:r>
              <a:rPr lang="en-US" baseline="0" dirty="0" err="1"/>
              <a:t>liely</a:t>
            </a:r>
            <a:r>
              <a:rPr lang="en-US" baseline="0" dirty="0"/>
              <a:t> even more important since the incoming </a:t>
            </a:r>
            <a:r>
              <a:rPr lang="en-US" baseline="0" dirty="0" err="1"/>
              <a:t>sw</a:t>
            </a:r>
            <a:r>
              <a:rPr lang="en-US" baseline="0" dirty="0"/>
              <a:t> is more </a:t>
            </a:r>
            <a:r>
              <a:rPr lang="en-US" baseline="0" dirty="0" err="1"/>
              <a:t>sensitivbe</a:t>
            </a:r>
            <a:r>
              <a:rPr lang="en-US" baseline="0" dirty="0"/>
              <a:t> to it.</a:t>
            </a:r>
          </a:p>
          <a:p>
            <a:r>
              <a:rPr lang="en-US" baseline="0" dirty="0"/>
              <a:t>While overall, cloud cover change helped reduce the model ozone </a:t>
            </a:r>
            <a:r>
              <a:rPr lang="en-US" baseline="0" dirty="0" err="1"/>
              <a:t>overprediction</a:t>
            </a:r>
            <a:r>
              <a:rPr lang="en-US" baseline="0" dirty="0"/>
              <a:t> biases, it can lead us astray  when there are errors </a:t>
            </a:r>
          </a:p>
          <a:p>
            <a:r>
              <a:rPr lang="en-US" baseline="0" dirty="0"/>
              <a:t>And Cloud cover is </a:t>
            </a:r>
            <a:r>
              <a:rPr lang="en-US" baseline="0" dirty="0" err="1"/>
              <a:t>difficultl</a:t>
            </a:r>
            <a:r>
              <a:rPr lang="en-US" baseline="0" dirty="0"/>
              <a:t> to forecast </a:t>
            </a:r>
            <a:r>
              <a:rPr lang="en-US" baseline="0" dirty="0" err="1"/>
              <a:t>especiallly</a:t>
            </a:r>
            <a:r>
              <a:rPr lang="en-US" baseline="0" dirty="0"/>
              <a:t> for the second day.</a:t>
            </a:r>
          </a:p>
          <a:p>
            <a:r>
              <a:rPr lang="en-US" baseline="0" dirty="0"/>
              <a:t>Limits of deterministic predictions are evident again.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5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4CA1-3BCF-462D-BD39-3AE103011B0F}" type="datetime1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"/>
            <a:ext cx="731520" cy="7315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20" y="45053"/>
            <a:ext cx="1097280" cy="6407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2873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BFB1-DB4F-4541-BDBB-4130951D4ADC}" type="datetime1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3DC0-0BBB-470F-95D4-081262C1B39C}" type="datetime1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4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2CA2-DB63-423B-B235-E54A07A0D28A}" type="datetime1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5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DA2-64E9-49F0-93AD-D8322D631C59}" type="datetime1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2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2582-1E2F-44D4-9339-894CEFD54E64}" type="datetime1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7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D8B3-D078-4203-B4A7-B04BD053E109}" type="datetime1">
              <a:rPr lang="en-US" smtClean="0"/>
              <a:t>10/24/17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1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FD4-1800-4B7B-B4AA-993F50CD18E6}" type="datetime1">
              <a:rPr lang="en-US" smtClean="0"/>
              <a:t>10/24/17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1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A62D-3F9B-4DA1-BB3E-7E912A78B812}" type="datetime1">
              <a:rPr lang="en-US" smtClean="0"/>
              <a:t>10/24/17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0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425D-7022-4FE3-8855-5713A7A13941}" type="datetime1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5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E603-59EF-4D6C-A6BA-4E1FA525CBB2}" type="datetime1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4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A26A5-551D-420C-B237-E10F0363F542}" type="datetime1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C1D23-E2E4-4198-A3ED-20C253CE95F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"/>
            <a:ext cx="731520" cy="7315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20" y="45053"/>
            <a:ext cx="1097280" cy="6407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9876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4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24.gif"/><Relationship Id="rId5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4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4" Type="http://schemas.openxmlformats.org/officeDocument/2006/relationships/image" Target="../media/image41.gif"/><Relationship Id="rId5" Type="http://schemas.openxmlformats.org/officeDocument/2006/relationships/image" Target="../media/image42.gif"/><Relationship Id="rId6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4" Type="http://schemas.openxmlformats.org/officeDocument/2006/relationships/image" Target="../media/image45.gif"/><Relationship Id="rId5" Type="http://schemas.openxmlformats.org/officeDocument/2006/relationships/image" Target="../media/image46.jpeg"/><Relationship Id="rId6" Type="http://schemas.openxmlformats.org/officeDocument/2006/relationships/image" Target="../media/image47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4" Type="http://schemas.openxmlformats.org/officeDocument/2006/relationships/image" Target="../media/image49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ncep.noaa.gov/mmb/aq/cmaqnox/web/html/max.html" TargetMode="External"/><Relationship Id="rId4" Type="http://schemas.openxmlformats.org/officeDocument/2006/relationships/hyperlink" Target="http://www.emc.ncep.noaa.gov/mmb/aq/fvs/web/html/regular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mc.ncep.noaa.gov/mmb/aq/cmaqnox11/web/html/max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gif"/><Relationship Id="rId5" Type="http://schemas.openxmlformats.org/officeDocument/2006/relationships/image" Target="../media/image17.gif"/><Relationship Id="rId6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436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Recent Performance of the NOAA Air Quality Forecasting Capability and the Impact of Driving Meteorology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3100" b="1" dirty="0">
                <a:solidFill>
                  <a:schemeClr val="tx2"/>
                </a:solidFill>
              </a:rPr>
              <a:t>http://www.emc.ncep.noaa.gov/mmb/aq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9812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Jeff McQueen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Jianping</a:t>
            </a:r>
            <a:r>
              <a:rPr lang="en-US" dirty="0">
                <a:solidFill>
                  <a:schemeClr val="tx1"/>
                </a:solidFill>
              </a:rPr>
              <a:t> Huang, Ho-Chun Huang, Perry </a:t>
            </a:r>
            <a:r>
              <a:rPr lang="en-US" dirty="0" err="1">
                <a:solidFill>
                  <a:schemeClr val="tx1"/>
                </a:solidFill>
              </a:rPr>
              <a:t>Shafran</a:t>
            </a:r>
            <a:r>
              <a:rPr lang="en-US" dirty="0">
                <a:solidFill>
                  <a:schemeClr val="tx1"/>
                </a:solidFill>
              </a:rPr>
              <a:t>– NCEP/EMC</a:t>
            </a:r>
          </a:p>
          <a:p>
            <a:r>
              <a:rPr lang="en-US" dirty="0">
                <a:solidFill>
                  <a:schemeClr val="tx1"/>
                </a:solidFill>
              </a:rPr>
              <a:t>Amanda </a:t>
            </a:r>
            <a:r>
              <a:rPr lang="en-US" dirty="0" err="1">
                <a:solidFill>
                  <a:schemeClr val="tx1"/>
                </a:solidFill>
              </a:rPr>
              <a:t>Sleinkofer</a:t>
            </a:r>
            <a:r>
              <a:rPr lang="en-US" dirty="0">
                <a:solidFill>
                  <a:schemeClr val="tx1"/>
                </a:solidFill>
              </a:rPr>
              <a:t> – Millersville University</a:t>
            </a:r>
          </a:p>
          <a:p>
            <a:r>
              <a:rPr lang="en-US" dirty="0">
                <a:solidFill>
                  <a:schemeClr val="tx1"/>
                </a:solidFill>
              </a:rPr>
              <a:t>Pius Lee, Li Pan, Daniel Tong –NOAA/ARL</a:t>
            </a:r>
          </a:p>
          <a:p>
            <a:r>
              <a:rPr lang="en-US" dirty="0" err="1">
                <a:solidFill>
                  <a:schemeClr val="tx1"/>
                </a:solidFill>
              </a:rPr>
              <a:t>Ivanka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Stajner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Sikchya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Upadhaya</a:t>
            </a:r>
            <a:r>
              <a:rPr lang="en-US" dirty="0">
                <a:solidFill>
                  <a:schemeClr val="tx1"/>
                </a:solidFill>
              </a:rPr>
              <a:t> – NWS/STI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October </a:t>
            </a:r>
            <a:r>
              <a:rPr lang="en-US" smtClean="0">
                <a:solidFill>
                  <a:schemeClr val="tx1"/>
                </a:solidFill>
              </a:rPr>
              <a:t>25, </a:t>
            </a:r>
            <a:r>
              <a:rPr lang="en-US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mc.ncep.noaa.gov/mmb/aq/smart/2017071112/nambdrTMPF_3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r="18778"/>
          <a:stretch/>
        </p:blipFill>
        <p:spPr bwMode="auto">
          <a:xfrm>
            <a:off x="609600" y="1231771"/>
            <a:ext cx="3767075" cy="48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5438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July 12, 2017 NAM-CMAQ V5 Performance</a:t>
            </a:r>
            <a:br>
              <a:rPr lang="en-US" sz="2800" dirty="0"/>
            </a:br>
            <a:r>
              <a:rPr lang="en-US" sz="2400" i="1" dirty="0">
                <a:solidFill>
                  <a:srgbClr val="0000FF"/>
                </a:solidFill>
              </a:rPr>
              <a:t>NE U.S. NAM vs Nest 7/11/ 12Z  33 h forecast</a:t>
            </a:r>
            <a:br>
              <a:rPr lang="en-US" sz="2400" i="1" dirty="0">
                <a:solidFill>
                  <a:srgbClr val="0000FF"/>
                </a:solidFill>
              </a:rPr>
            </a:br>
            <a:r>
              <a:rPr lang="en-US" sz="2400" i="1" dirty="0">
                <a:solidFill>
                  <a:srgbClr val="0000FF"/>
                </a:solidFill>
              </a:rPr>
              <a:t>2m temperature, PBLH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9270" y="6400800"/>
            <a:ext cx="5217869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NAM: Temps too cool  over CT coast, Nest better</a:t>
            </a:r>
          </a:p>
        </p:txBody>
      </p:sp>
      <p:sp>
        <p:nvSpPr>
          <p:cNvPr id="3" name="Oval 2"/>
          <p:cNvSpPr/>
          <p:nvPr/>
        </p:nvSpPr>
        <p:spPr>
          <a:xfrm>
            <a:off x="6553200" y="53340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757474">
            <a:off x="2613620" y="4545825"/>
            <a:ext cx="1518886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http://www.emc.ncep.noaa.gov/mmb/aq/smart/2017071112/nambdrRPBL_33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7"/>
          <a:stretch/>
        </p:blipFill>
        <p:spPr bwMode="auto">
          <a:xfrm>
            <a:off x="4676084" y="1176867"/>
            <a:ext cx="4050086" cy="491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63125" y="5562600"/>
            <a:ext cx="2004075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NAM 2 m Temperature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31213" y="5545666"/>
            <a:ext cx="1103187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NAM PBLH</a:t>
            </a:r>
          </a:p>
        </p:txBody>
      </p:sp>
      <p:sp>
        <p:nvSpPr>
          <p:cNvPr id="13" name="Oval 12"/>
          <p:cNvSpPr/>
          <p:nvPr/>
        </p:nvSpPr>
        <p:spPr>
          <a:xfrm>
            <a:off x="7391400" y="47244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9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Shape 3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813861"/>
            <a:ext cx="4114800" cy="5458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271" y="1224370"/>
            <a:ext cx="328613" cy="268604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/>
          <p:nvPr/>
        </p:nvSpPr>
        <p:spPr>
          <a:xfrm>
            <a:off x="990600" y="-76200"/>
            <a:ext cx="5748623" cy="5388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PBLH Evaluation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 13, 2017, 21 UTC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x="6510703" y="1405626"/>
            <a:ext cx="575897" cy="1646492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6549081" y="4319882"/>
            <a:ext cx="537519" cy="1549862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 txBox="1"/>
          <p:nvPr/>
        </p:nvSpPr>
        <p:spPr>
          <a:xfrm>
            <a:off x="384624" y="4953000"/>
            <a:ext cx="3864576" cy="154459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Winds coming from the bay brought the marine air inland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NAM NEST 3km tended to bring the MBL further inland in the northern Chesapeake bay area, especially north of Baltimore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Shape 390"/>
          <p:cNvSpPr txBox="1">
            <a:spLocks noGrp="1"/>
          </p:cNvSpPr>
          <p:nvPr>
            <p:ph type="sldNum" idx="12"/>
          </p:nvPr>
        </p:nvSpPr>
        <p:spPr>
          <a:xfrm>
            <a:off x="6477000" y="6315044"/>
            <a:ext cx="2057400" cy="3651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mtClean="0"/>
              <a:t>11</a:t>
            </a:fld>
            <a:r>
              <a:rPr lang="en-US" dirty="0"/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58163" y="1676400"/>
            <a:ext cx="112343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NEST 3km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67200" y="5257800"/>
            <a:ext cx="96853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NAM-12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30285" y="6444734"/>
            <a:ext cx="294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Courtesy: Amanda </a:t>
            </a:r>
            <a:r>
              <a:rPr lang="en-US" dirty="0" err="1"/>
              <a:t>Sleinkofer</a:t>
            </a:r>
            <a:r>
              <a:rPr lang="en-US" dirty="0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15868" y="1194891"/>
            <a:ext cx="2813346" cy="3521913"/>
            <a:chOff x="715868" y="1194891"/>
            <a:chExt cx="2813346" cy="3521913"/>
          </a:xfrm>
        </p:grpSpPr>
        <p:pic>
          <p:nvPicPr>
            <p:cNvPr id="383" name="Shape 383"/>
            <p:cNvPicPr preferRelativeResize="0"/>
            <p:nvPr/>
          </p:nvPicPr>
          <p:blipFill rotWithShape="1">
            <a:blip r:embed="rId5">
              <a:alphaModFix/>
            </a:blip>
            <a:srcRect l="24108" r="23880" b="49791"/>
            <a:stretch/>
          </p:blipFill>
          <p:spPr>
            <a:xfrm>
              <a:off x="715868" y="1194891"/>
              <a:ext cx="2813346" cy="352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Oval 3"/>
            <p:cNvSpPr/>
            <p:nvPr/>
          </p:nvSpPr>
          <p:spPr>
            <a:xfrm rot="1902562">
              <a:off x="2714621" y="1713778"/>
              <a:ext cx="676450" cy="12062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3000"/>
                  </a:schemeClr>
                </a:gs>
                <a:gs pos="80000">
                  <a:schemeClr val="accent1">
                    <a:shade val="93000"/>
                    <a:satMod val="130000"/>
                    <a:alpha val="3000"/>
                  </a:schemeClr>
                </a:gs>
                <a:gs pos="100000">
                  <a:schemeClr val="accent1">
                    <a:shade val="94000"/>
                    <a:satMod val="135000"/>
                    <a:alpha val="3000"/>
                  </a:schemeClr>
                </a:gs>
              </a:gsLst>
              <a:lin ang="16200000" scaled="0"/>
              <a:tileRect/>
            </a:gradFill>
            <a:ln w="2857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noFill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943600" y="392668"/>
            <a:ext cx="67033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PBLH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773668"/>
            <a:ext cx="123073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1 </a:t>
            </a:r>
            <a:r>
              <a:rPr lang="en-US" dirty="0" err="1" smtClean="0"/>
              <a:t>hr</a:t>
            </a:r>
            <a:r>
              <a:rPr lang="en-US" dirty="0" smtClean="0"/>
              <a:t> ozone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1112FA2-E601-CB45-8AE2-5D5C1F83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Shape 396">
            <a:extLst>
              <a:ext uri="{FF2B5EF4-FFF2-40B4-BE49-F238E27FC236}">
                <a16:creationId xmlns="" xmlns:a16="http://schemas.microsoft.com/office/drawing/2014/main" id="{874909D3-C460-264A-A7F0-969187B25B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676" y="1430146"/>
            <a:ext cx="5998324" cy="51087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E9B0BF8-8DBF-0D4D-AD72-AB5A21B12694}"/>
              </a:ext>
            </a:extLst>
          </p:cNvPr>
          <p:cNvSpPr txBox="1"/>
          <p:nvPr/>
        </p:nvSpPr>
        <p:spPr>
          <a:xfrm>
            <a:off x="1600201" y="178514"/>
            <a:ext cx="6248400" cy="1200329"/>
          </a:xfrm>
          <a:prstGeom prst="rect">
            <a:avLst/>
          </a:prstGeom>
          <a:noFill/>
          <a:ln>
            <a:solidFill>
              <a:srgbClr val="FE2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NAM-12</a:t>
            </a:r>
            <a:r>
              <a:rPr lang="en-US" dirty="0"/>
              <a:t> vs </a:t>
            </a:r>
            <a:r>
              <a:rPr lang="en-US" b="1" dirty="0">
                <a:solidFill>
                  <a:schemeClr val="accent3"/>
                </a:solidFill>
              </a:rPr>
              <a:t>NAM-3 km nest </a:t>
            </a:r>
            <a:r>
              <a:rPr lang="en-US" dirty="0" err="1" smtClean="0"/>
              <a:t>vs</a:t>
            </a:r>
            <a:endParaRPr lang="en-US" dirty="0" smtClean="0"/>
          </a:p>
          <a:p>
            <a:pPr algn="ctr"/>
            <a:r>
              <a:rPr lang="en-US" b="1" dirty="0" smtClean="0">
                <a:solidFill>
                  <a:srgbClr val="FE29FF"/>
                </a:solidFill>
              </a:rPr>
              <a:t>Howard U – Beltsville,  Maryland</a:t>
            </a:r>
            <a:endParaRPr lang="en-US" b="1" dirty="0">
              <a:solidFill>
                <a:srgbClr val="FE29FF"/>
              </a:solidFill>
            </a:endParaRPr>
          </a:p>
          <a:p>
            <a:pPr algn="ctr"/>
            <a:r>
              <a:rPr lang="en-US" dirty="0" err="1" smtClean="0"/>
              <a:t>Lufft</a:t>
            </a:r>
            <a:r>
              <a:rPr lang="en-US" dirty="0" smtClean="0"/>
              <a:t> Ceilometer PBLH (June 13, 2017)</a:t>
            </a:r>
          </a:p>
          <a:p>
            <a:pPr algn="ctr"/>
            <a:r>
              <a:rPr lang="en-US" dirty="0" smtClean="0"/>
              <a:t>Day 1 (solid) &amp; Day 2 (dashed)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98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997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  August 2017 PM Predictions</a:t>
            </a:r>
            <a:br>
              <a:rPr lang="en-US" sz="3600" b="1" dirty="0">
                <a:solidFill>
                  <a:srgbClr val="000099"/>
                </a:solidFill>
              </a:rPr>
            </a:br>
            <a:r>
              <a:rPr lang="en-US" sz="3100" b="1" dirty="0">
                <a:solidFill>
                  <a:srgbClr val="000099"/>
                </a:solidFill>
              </a:rPr>
              <a:t>1 h </a:t>
            </a:r>
            <a:r>
              <a:rPr lang="en-US" sz="3100" b="1" dirty="0" err="1">
                <a:solidFill>
                  <a:srgbClr val="000099"/>
                </a:solidFill>
              </a:rPr>
              <a:t>avg</a:t>
            </a:r>
            <a:r>
              <a:rPr lang="en-US" sz="3100" b="1" dirty="0">
                <a:solidFill>
                  <a:srgbClr val="000099"/>
                </a:solidFill>
              </a:rPr>
              <a:t> PM BIAS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C8A-953B-49DF-91CF-F91D7C6C1A4B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5791200"/>
            <a:ext cx="55626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WEST: </a:t>
            </a:r>
            <a:r>
              <a:rPr lang="en-US" dirty="0" err="1"/>
              <a:t>Underpredict</a:t>
            </a:r>
            <a:r>
              <a:rPr lang="en-US" dirty="0"/>
              <a:t> PM transitions to </a:t>
            </a:r>
            <a:r>
              <a:rPr lang="en-US" dirty="0" err="1"/>
              <a:t>overprediction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3333FF"/>
                </a:solidFill>
              </a:rPr>
              <a:t>Bias Correction </a:t>
            </a:r>
            <a:r>
              <a:rPr lang="en-US" dirty="0"/>
              <a:t>w/ V5. analogs better than </a:t>
            </a:r>
            <a:r>
              <a:rPr lang="en-US" dirty="0" err="1"/>
              <a:t>oper</a:t>
            </a:r>
            <a:r>
              <a:rPr lang="en-US" dirty="0"/>
              <a:t> BC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-  More consistent smoke event analogs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609600"/>
            <a:ext cx="942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West</a:t>
            </a:r>
          </a:p>
        </p:txBody>
      </p:sp>
      <p:pic>
        <p:nvPicPr>
          <p:cNvPr id="3074" name="Picture 2" descr="http://www.emc.ncep.noaa.gov/mmb/aq/fvs/aug17/PM25-1SFC_bias01-24_AQMW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64" r="6692" b="5795"/>
          <a:stretch/>
        </p:blipFill>
        <p:spPr bwMode="auto">
          <a:xfrm>
            <a:off x="4895526" y="1304925"/>
            <a:ext cx="4248474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1001" y="1828800"/>
            <a:ext cx="89639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/>
              <a:t>V5.0.2 Analogs</a:t>
            </a:r>
          </a:p>
        </p:txBody>
      </p:sp>
      <p:pic>
        <p:nvPicPr>
          <p:cNvPr id="3076" name="Picture 4" descr="http://www.emc.ncep.noaa.gov/mmb/aq/fvs/aug17/PM25-1SFC_favgvsoDIU_AQMW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" r="4294"/>
          <a:stretch/>
        </p:blipFill>
        <p:spPr bwMode="auto">
          <a:xfrm>
            <a:off x="76200" y="1019012"/>
            <a:ext cx="4733926" cy="41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476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Northern California Fires</a:t>
            </a:r>
            <a:br>
              <a:rPr lang="en-US" sz="3600" dirty="0" smtClean="0"/>
            </a:br>
            <a:r>
              <a:rPr lang="en-US" sz="3600" dirty="0" smtClean="0"/>
              <a:t>October 13, 2017 PM 2.5 predictions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691" r="2807"/>
          <a:stretch/>
        </p:blipFill>
        <p:spPr>
          <a:xfrm>
            <a:off x="4647481" y="1143000"/>
            <a:ext cx="4496519" cy="3797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4264" b="4264"/>
          <a:stretch/>
        </p:blipFill>
        <p:spPr>
          <a:xfrm>
            <a:off x="381000" y="1054100"/>
            <a:ext cx="2971800" cy="2718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4054" b="4955"/>
          <a:stretch/>
        </p:blipFill>
        <p:spPr>
          <a:xfrm>
            <a:off x="381000" y="3899930"/>
            <a:ext cx="2971800" cy="27040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5200" y="2590800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1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4648200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2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0" y="4831556"/>
            <a:ext cx="3467100" cy="19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9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9436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i="1" dirty="0">
                <a:solidFill>
                  <a:srgbClr val="3333FF"/>
                </a:solidFill>
              </a:rPr>
              <a:t>V5.0.2 Ozone w/ NAM V4</a:t>
            </a:r>
          </a:p>
          <a:p>
            <a:pPr lvl="2"/>
            <a:r>
              <a:rPr lang="en-US" dirty="0">
                <a:solidFill>
                  <a:prstClr val="black"/>
                </a:solidFill>
              </a:rPr>
              <a:t>Improvement correcting over-prediction </a:t>
            </a:r>
            <a:r>
              <a:rPr lang="en-US" dirty="0" err="1">
                <a:solidFill>
                  <a:prstClr val="black"/>
                </a:solidFill>
              </a:rPr>
              <a:t>esp</a:t>
            </a:r>
            <a:r>
              <a:rPr lang="en-US" dirty="0">
                <a:solidFill>
                  <a:prstClr val="black"/>
                </a:solidFill>
              </a:rPr>
              <a:t> along coasts</a:t>
            </a:r>
          </a:p>
          <a:p>
            <a:pPr lvl="3"/>
            <a:r>
              <a:rPr lang="en-US" sz="1900" dirty="0">
                <a:solidFill>
                  <a:prstClr val="black"/>
                </a:solidFill>
              </a:rPr>
              <a:t>Long Island Sound (CT DEP analysis), Lake Erie/Michigan and Ohio Coastline</a:t>
            </a:r>
          </a:p>
          <a:p>
            <a:pPr lvl="2"/>
            <a:r>
              <a:rPr lang="en-US" dirty="0">
                <a:solidFill>
                  <a:prstClr val="black"/>
                </a:solidFill>
              </a:rPr>
              <a:t>Improved for marginal  or non-events  </a:t>
            </a:r>
          </a:p>
          <a:p>
            <a:pPr lvl="2"/>
            <a:r>
              <a:rPr lang="en-US" dirty="0">
                <a:solidFill>
                  <a:prstClr val="black"/>
                </a:solidFill>
              </a:rPr>
              <a:t>Still Missed </a:t>
            </a:r>
            <a:r>
              <a:rPr lang="en-US" dirty="0" err="1">
                <a:solidFill>
                  <a:prstClr val="black"/>
                </a:solidFill>
              </a:rPr>
              <a:t>exceedences</a:t>
            </a:r>
            <a:r>
              <a:rPr lang="en-US" dirty="0">
                <a:solidFill>
                  <a:prstClr val="black"/>
                </a:solidFill>
              </a:rPr>
              <a:t> in NE with </a:t>
            </a:r>
            <a:r>
              <a:rPr lang="en-US" dirty="0" err="1">
                <a:solidFill>
                  <a:prstClr val="black"/>
                </a:solidFill>
              </a:rPr>
              <a:t>overprediction</a:t>
            </a:r>
            <a:r>
              <a:rPr lang="en-US" dirty="0">
                <a:solidFill>
                  <a:prstClr val="black"/>
                </a:solidFill>
              </a:rPr>
              <a:t> of cloudiness</a:t>
            </a:r>
          </a:p>
          <a:p>
            <a:pPr lvl="2"/>
            <a:r>
              <a:rPr lang="en-US" i="1" dirty="0">
                <a:solidFill>
                  <a:prstClr val="black"/>
                </a:solidFill>
              </a:rPr>
              <a:t>Remarkable overall improvement with KFAN ozone bias </a:t>
            </a:r>
            <a:r>
              <a:rPr lang="en-US" i="1" dirty="0" smtClean="0">
                <a:solidFill>
                  <a:prstClr val="black"/>
                </a:solidFill>
              </a:rPr>
              <a:t>correction but </a:t>
            </a:r>
            <a:r>
              <a:rPr lang="en-US" dirty="0">
                <a:solidFill>
                  <a:prstClr val="black"/>
                </a:solidFill>
              </a:rPr>
              <a:t>overcorrects for episodes in </a:t>
            </a:r>
            <a:r>
              <a:rPr lang="en-US" dirty="0" smtClean="0">
                <a:solidFill>
                  <a:prstClr val="black"/>
                </a:solidFill>
              </a:rPr>
              <a:t>East</a:t>
            </a:r>
            <a:endParaRPr lang="en-US" i="1" dirty="0">
              <a:solidFill>
                <a:prstClr val="black"/>
              </a:solidFill>
            </a:endParaRPr>
          </a:p>
          <a:p>
            <a:pPr lvl="2"/>
            <a:endParaRPr lang="en-US" sz="2300" b="1" dirty="0">
              <a:solidFill>
                <a:prstClr val="black"/>
              </a:solidFill>
            </a:endParaRPr>
          </a:p>
          <a:p>
            <a:pPr lvl="1"/>
            <a:r>
              <a:rPr lang="en-US" i="1" dirty="0">
                <a:solidFill>
                  <a:srgbClr val="3333FF"/>
                </a:solidFill>
              </a:rPr>
              <a:t>PM</a:t>
            </a:r>
          </a:p>
          <a:p>
            <a:pPr lvl="2"/>
            <a:r>
              <a:rPr lang="en-US" dirty="0"/>
              <a:t>Large positive impact  near forest fires :</a:t>
            </a:r>
          </a:p>
          <a:p>
            <a:pPr lvl="3"/>
            <a:r>
              <a:rPr lang="en-US" dirty="0"/>
              <a:t>Updated </a:t>
            </a:r>
            <a:r>
              <a:rPr lang="en-US" dirty="0" err="1"/>
              <a:t>BlueSky</a:t>
            </a:r>
            <a:r>
              <a:rPr lang="en-US" dirty="0"/>
              <a:t> and 24 h pre analysis run</a:t>
            </a:r>
          </a:p>
          <a:p>
            <a:pPr lvl="3"/>
            <a:r>
              <a:rPr lang="en-US" dirty="0" err="1"/>
              <a:t>Underprediction</a:t>
            </a:r>
            <a:r>
              <a:rPr lang="en-US" dirty="0"/>
              <a:t> when external sources (Canadian fires) are impacting CONUS </a:t>
            </a:r>
          </a:p>
          <a:p>
            <a:pPr lvl="3"/>
            <a:r>
              <a:rPr lang="en-US" dirty="0"/>
              <a:t>Emission timing and ejection height uncertainties</a:t>
            </a:r>
          </a:p>
          <a:p>
            <a:pPr lvl="2"/>
            <a:r>
              <a:rPr lang="en-US" dirty="0"/>
              <a:t>Continued </a:t>
            </a:r>
            <a:r>
              <a:rPr lang="en-US" dirty="0" err="1"/>
              <a:t>overprediction</a:t>
            </a:r>
            <a:r>
              <a:rPr lang="en-US" dirty="0"/>
              <a:t> in Winter from raw predictions</a:t>
            </a:r>
          </a:p>
          <a:p>
            <a:pPr lvl="2"/>
            <a:r>
              <a:rPr lang="en-US" dirty="0" err="1" smtClean="0"/>
              <a:t>Exp</a:t>
            </a:r>
            <a:r>
              <a:rPr lang="en-US" dirty="0" smtClean="0"/>
              <a:t> </a:t>
            </a:r>
            <a:r>
              <a:rPr lang="en-US" dirty="0"/>
              <a:t>PM bias correction w/ V5 analogs improves performance (Summer)</a:t>
            </a:r>
          </a:p>
          <a:p>
            <a:pPr lvl="2"/>
            <a:endParaRPr lang="en-US" dirty="0"/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Normally </a:t>
            </a:r>
            <a:r>
              <a:rPr lang="en-US" dirty="0">
                <a:solidFill>
                  <a:srgbClr val="3333FF"/>
                </a:solidFill>
              </a:rPr>
              <a:t>Updated NAM alone improves ozone </a:t>
            </a:r>
            <a:r>
              <a:rPr lang="en-US" dirty="0" err="1">
                <a:solidFill>
                  <a:srgbClr val="3333FF"/>
                </a:solidFill>
              </a:rPr>
              <a:t>overprediction</a:t>
            </a:r>
            <a:r>
              <a:rPr lang="en-US" dirty="0">
                <a:solidFill>
                  <a:srgbClr val="3333FF"/>
                </a:solidFill>
              </a:rPr>
              <a:t> forecast</a:t>
            </a:r>
          </a:p>
          <a:p>
            <a:pPr lvl="2"/>
            <a:r>
              <a:rPr lang="en-US" dirty="0"/>
              <a:t>Amount of incoming radiation under clouds critical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67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Future Emphasis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5631"/>
            <a:ext cx="8606156" cy="5570638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Extend to 72 hours, update emissions to 2014 base</a:t>
            </a:r>
          </a:p>
          <a:p>
            <a:pPr lvl="1"/>
            <a:r>
              <a:rPr lang="en-US" sz="2400" dirty="0"/>
              <a:t>Near real-time fire locations, strength, emissions</a:t>
            </a:r>
          </a:p>
          <a:p>
            <a:pPr lvl="2"/>
            <a:r>
              <a:rPr lang="en-US" sz="1600" dirty="0"/>
              <a:t>Canadian &amp; external source impacts (testing)</a:t>
            </a:r>
          </a:p>
          <a:p>
            <a:pPr lvl="2"/>
            <a:r>
              <a:rPr lang="en-US" sz="1600" dirty="0"/>
              <a:t>Improved temporal profiles (testing) and  plume rise algorithms</a:t>
            </a:r>
            <a:r>
              <a:rPr lang="en-US" sz="1800" dirty="0"/>
              <a:t> </a:t>
            </a:r>
          </a:p>
          <a:p>
            <a:pPr lvl="1"/>
            <a:r>
              <a:rPr lang="en-US" sz="2400" dirty="0"/>
              <a:t>NGAC full aerosol boundaries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Unification of AQ systems</a:t>
            </a:r>
          </a:p>
          <a:p>
            <a:pPr lvl="2"/>
            <a:r>
              <a:rPr lang="en-US" sz="1700" dirty="0"/>
              <a:t>HYSPLIT smoke/dust   </a:t>
            </a:r>
            <a:r>
              <a:rPr lang="en-US" sz="1700" dirty="0">
                <a:sym typeface="Wingdings" panose="05000000000000000000" pitchFamily="2" charset="2"/>
              </a:rPr>
              <a:t>  NGAC Aerosol</a:t>
            </a:r>
            <a:endParaRPr lang="en-US" sz="1700" dirty="0"/>
          </a:p>
          <a:p>
            <a:pPr lvl="2"/>
            <a:r>
              <a:rPr lang="en-US" sz="1700" dirty="0"/>
              <a:t>CMAQ ozone &amp; total PM</a:t>
            </a:r>
          </a:p>
          <a:p>
            <a:pPr lvl="2"/>
            <a:r>
              <a:rPr lang="en-US" sz="1700" dirty="0"/>
              <a:t>HRRR-smoke</a:t>
            </a:r>
          </a:p>
          <a:p>
            <a:pPr lvl="1"/>
            <a:r>
              <a:rPr lang="en-US" sz="2400" dirty="0"/>
              <a:t>Bias Correction: </a:t>
            </a:r>
          </a:p>
          <a:p>
            <a:pPr lvl="2"/>
            <a:r>
              <a:rPr lang="en-US" sz="1800" dirty="0"/>
              <a:t>Implement Ozone </a:t>
            </a:r>
            <a:r>
              <a:rPr lang="en-US" sz="1800" dirty="0" err="1"/>
              <a:t>Kalman</a:t>
            </a:r>
            <a:r>
              <a:rPr lang="en-US" sz="1800" dirty="0"/>
              <a:t> Filter bias correction </a:t>
            </a:r>
            <a:r>
              <a:rPr lang="en-US" sz="1800" dirty="0" smtClean="0"/>
              <a:t>(testing)</a:t>
            </a:r>
            <a:endParaRPr lang="en-US" sz="1800" dirty="0"/>
          </a:p>
          <a:p>
            <a:pPr lvl="2"/>
            <a:r>
              <a:rPr lang="en-US" sz="1800" dirty="0"/>
              <a:t> PM: Use CMAQ V5 predictions as </a:t>
            </a:r>
            <a:r>
              <a:rPr lang="en-US" sz="1800" dirty="0" smtClean="0"/>
              <a:t>analogs (testing)</a:t>
            </a:r>
            <a:endParaRPr lang="en-US" sz="1800" dirty="0"/>
          </a:p>
          <a:p>
            <a:pPr lvl="1"/>
            <a:r>
              <a:rPr lang="en-US" sz="2400" dirty="0"/>
              <a:t>Improved Evaluations</a:t>
            </a:r>
          </a:p>
          <a:p>
            <a:pPr lvl="2"/>
            <a:r>
              <a:rPr lang="en-US" sz="1700" dirty="0"/>
              <a:t>Use of VIIRS/GOES-16/AERONET AOD, CALIPSO aerosols</a:t>
            </a:r>
          </a:p>
          <a:p>
            <a:pPr lvl="2"/>
            <a:r>
              <a:rPr lang="en-US" sz="1700" dirty="0"/>
              <a:t>Evaluate Operational models for field experiments (ESRL </a:t>
            </a:r>
            <a:r>
              <a:rPr lang="en-US" sz="1700" dirty="0" err="1"/>
              <a:t>FireX</a:t>
            </a:r>
            <a:r>
              <a:rPr lang="en-US" sz="1700" dirty="0"/>
              <a:t> 2019, FASMEE)</a:t>
            </a:r>
          </a:p>
          <a:p>
            <a:pPr lvl="2"/>
            <a:endParaRPr lang="en-US" sz="1700" dirty="0"/>
          </a:p>
          <a:p>
            <a:pPr marL="914400" lvl="2" indent="0">
              <a:buNone/>
            </a:pP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6200000">
            <a:off x="5353050" y="3409951"/>
            <a:ext cx="381000" cy="72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38825" y="3276600"/>
            <a:ext cx="3124200" cy="923330"/>
          </a:xfrm>
          <a:prstGeom prst="rect">
            <a:avLst/>
          </a:prstGeom>
          <a:noFill/>
          <a:ln w="127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NGGPS ESRL/EPA  FV3-CMAQ </a:t>
            </a:r>
          </a:p>
          <a:p>
            <a:r>
              <a:rPr lang="en-US" b="1" dirty="0"/>
              <a:t>      - </a:t>
            </a:r>
            <a:r>
              <a:rPr lang="en-US" i="1" dirty="0"/>
              <a:t>Inline allows for </a:t>
            </a:r>
          </a:p>
          <a:p>
            <a:r>
              <a:rPr lang="en-US" i="1" dirty="0"/>
              <a:t>         High Resolution  </a:t>
            </a:r>
          </a:p>
        </p:txBody>
      </p:sp>
      <p:sp>
        <p:nvSpPr>
          <p:cNvPr id="5" name="Right Brace 4"/>
          <p:cNvSpPr/>
          <p:nvPr/>
        </p:nvSpPr>
        <p:spPr>
          <a:xfrm>
            <a:off x="5010150" y="3505200"/>
            <a:ext cx="152400" cy="5334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67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8392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0000FF"/>
                </a:solidFill>
              </a:rPr>
              <a:t>Thunderstorm-resolving resolution </a:t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en-US" sz="2800" b="1" dirty="0">
                <a:solidFill>
                  <a:srgbClr val="0000FF"/>
                </a:solidFill>
              </a:rPr>
              <a:t>in a unified </a:t>
            </a:r>
            <a:r>
              <a:rPr lang="en-US" sz="2800" b="1" dirty="0" err="1">
                <a:solidFill>
                  <a:srgbClr val="0000FF"/>
                </a:solidFill>
              </a:rPr>
              <a:t>meso</a:t>
            </a:r>
            <a:r>
              <a:rPr lang="en-US" sz="2800" b="1" dirty="0">
                <a:solidFill>
                  <a:srgbClr val="0000FF"/>
                </a:solidFill>
              </a:rPr>
              <a:t>-global prediction system (FV3-GFS)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670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/>
              <a:t>Grid stretching (smooth variation of grid spacing)</a:t>
            </a:r>
          </a:p>
          <a:p>
            <a:endParaRPr lang="en-US" b="1" dirty="0"/>
          </a:p>
          <a:p>
            <a:pPr marL="342900" indent="-342900">
              <a:buFont typeface="+mj-lt"/>
              <a:buAutoNum type="arabicParenR"/>
            </a:pPr>
            <a:r>
              <a:rPr lang="en-US" b="1" dirty="0"/>
              <a:t>2-way nesting (Harris and Lin 2014)</a:t>
            </a:r>
          </a:p>
          <a:p>
            <a:pPr lvl="1"/>
            <a:r>
              <a:rPr lang="en-US" sz="1600" b="1" dirty="0"/>
              <a:t>FV3 is uniquely suitable for 2-way nesting, due to the application of two-time-level Finite-Volume transport scheme</a:t>
            </a:r>
          </a:p>
          <a:p>
            <a:pPr marL="342900" indent="-342900">
              <a:buFont typeface="+mj-lt"/>
              <a:buAutoNum type="arabicParenR"/>
            </a:pPr>
            <a:endParaRPr lang="en-US" b="1" dirty="0"/>
          </a:p>
          <a:p>
            <a:pPr marL="342900" indent="-342900">
              <a:buFont typeface="+mj-lt"/>
              <a:buAutoNum type="arabicParenR"/>
            </a:pPr>
            <a:r>
              <a:rPr lang="en-US" b="1" dirty="0"/>
              <a:t>Optimal combination of the “stretching” and “nesting”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4582478" cy="2509838"/>
          </a:xfrm>
          <a:prstGeom prst="rect">
            <a:avLst/>
          </a:prstGeom>
        </p:spPr>
      </p:pic>
      <p:pic>
        <p:nvPicPr>
          <p:cNvPr id="5" name="Picture 4" descr="Oklahoma"/>
          <p:cNvPicPr>
            <a:picLocks noChangeAspect="1" noChangeArrowheads="1"/>
          </p:cNvPicPr>
          <p:nvPr/>
        </p:nvPicPr>
        <p:blipFill>
          <a:blip r:embed="rId3"/>
          <a:srcRect l="19200" r="16800" b="7466"/>
          <a:stretch>
            <a:fillRect/>
          </a:stretch>
        </p:blipFill>
        <p:spPr bwMode="auto">
          <a:xfrm>
            <a:off x="7063255" y="1229131"/>
            <a:ext cx="1865376" cy="202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9200" y="44958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FV3-GFS</a:t>
            </a:r>
          </a:p>
          <a:p>
            <a:r>
              <a:rPr lang="en-US" b="1" dirty="0"/>
              <a:t> 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dirty="0">
                <a:sym typeface="Wingdings"/>
              </a:rPr>
              <a:t>FY19 Global : 9 km L64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dirty="0">
                <a:sym typeface="Wingdings"/>
              </a:rPr>
              <a:t>Regional: 3km nest or stand alone 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dirty="0">
                <a:sym typeface="Wingdings"/>
              </a:rPr>
              <a:t>aerosol aware microphysics/radiation option</a:t>
            </a:r>
            <a:endParaRPr lang="en-US" b="1" dirty="0"/>
          </a:p>
          <a:p>
            <a:r>
              <a:rPr lang="en-US" b="1" dirty="0"/>
              <a:t>  </a:t>
            </a:r>
            <a:endParaRPr lang="en-US" dirty="0"/>
          </a:p>
          <a:p>
            <a:r>
              <a:rPr lang="en-US" dirty="0">
                <a:solidFill>
                  <a:srgbClr val="FFFFFF"/>
                </a:solidFill>
              </a:rPr>
              <a:t>(red)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7886" t="3912" r="13313" b="6488"/>
          <a:stretch>
            <a:fillRect/>
          </a:stretch>
        </p:blipFill>
        <p:spPr bwMode="auto">
          <a:xfrm>
            <a:off x="7063255" y="3251192"/>
            <a:ext cx="1888721" cy="184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77000" y="6387584"/>
            <a:ext cx="2062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S.J. Lin, NOAA/GFDL</a:t>
            </a:r>
          </a:p>
        </p:txBody>
      </p:sp>
    </p:spTree>
    <p:extLst>
      <p:ext uri="{BB962C8B-B14F-4D97-AF65-F5344CB8AC3E}">
        <p14:creationId xmlns:p14="http://schemas.microsoft.com/office/powerpoint/2010/main" val="3362256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GFS-FV3 Comparisons (13 km)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2700" dirty="0" smtClean="0">
                <a:solidFill>
                  <a:srgbClr val="0000FF"/>
                </a:solidFill>
              </a:rPr>
              <a:t>June- July 2017 Day1 </a:t>
            </a:r>
            <a:endParaRPr lang="en-US" sz="27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TMP2mob_g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6" r="49074"/>
          <a:stretch/>
        </p:blipFill>
        <p:spPr>
          <a:xfrm>
            <a:off x="0" y="1676399"/>
            <a:ext cx="4428227" cy="4267201"/>
          </a:xfrm>
          <a:prstGeom prst="rect">
            <a:avLst/>
          </a:prstGeom>
        </p:spPr>
      </p:pic>
      <p:pic>
        <p:nvPicPr>
          <p:cNvPr id="7" name="Picture 6" descr="TCDCclmob_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41" r="48889"/>
          <a:stretch/>
        </p:blipFill>
        <p:spPr>
          <a:xfrm>
            <a:off x="4419600" y="1602960"/>
            <a:ext cx="4495801" cy="43329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6172200"/>
            <a:ext cx="633553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GFS-FV3 too warm and under-predicts clouds over North America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5181600"/>
            <a:ext cx="182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m Temperature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5193268"/>
            <a:ext cx="129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 cover</a:t>
            </a:r>
            <a:endParaRPr lang="en-US" dirty="0"/>
          </a:p>
        </p:txBody>
      </p:sp>
      <p:pic>
        <p:nvPicPr>
          <p:cNvPr id="10" name="Picture 9" descr="TMP2mob_g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94821" r="9300" b="875"/>
          <a:stretch/>
        </p:blipFill>
        <p:spPr>
          <a:xfrm>
            <a:off x="457200" y="5562600"/>
            <a:ext cx="4152900" cy="330200"/>
          </a:xfrm>
          <a:prstGeom prst="rect">
            <a:avLst/>
          </a:prstGeom>
        </p:spPr>
      </p:pic>
      <p:pic>
        <p:nvPicPr>
          <p:cNvPr id="11" name="Picture 10" descr="TCDCclmob_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t="94777" r="9033" b="-1"/>
          <a:stretch/>
        </p:blipFill>
        <p:spPr>
          <a:xfrm>
            <a:off x="4876800" y="5499100"/>
            <a:ext cx="4191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17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5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Meteorological processes </a:t>
            </a:r>
            <a:br>
              <a:rPr lang="en-US" dirty="0" smtClean="0"/>
            </a:br>
            <a:r>
              <a:rPr lang="en-US" dirty="0" smtClean="0"/>
              <a:t>influencing air quality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Coastal sea/bay breeze flows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Complex topographical processes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 </a:t>
            </a:r>
            <a:r>
              <a:rPr lang="en-US" sz="2000" dirty="0" smtClean="0">
                <a:solidFill>
                  <a:srgbClr val="000090"/>
                </a:solidFill>
              </a:rPr>
              <a:t>mountain/valley flows; trapping, cold pools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Urban meteorology</a:t>
            </a:r>
          </a:p>
          <a:p>
            <a:pPr lvl="1">
              <a:buFont typeface="Wingdings" charset="0"/>
              <a:buChar char="à"/>
            </a:pPr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urban boundary layer, in canyon, skim flows</a:t>
            </a: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rgbClr val="00009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Land surface/air-surface exchange </a:t>
            </a:r>
          </a:p>
          <a:p>
            <a:pPr lvl="1">
              <a:buFont typeface="Wingdings" charset="0"/>
              <a:buChar char="à"/>
            </a:pPr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Deposition, biogenic emissions</a:t>
            </a:r>
            <a:endParaRPr lang="en-US" sz="20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Aerosol </a:t>
            </a:r>
            <a:r>
              <a:rPr lang="en-US" sz="2400" dirty="0" smtClean="0">
                <a:solidFill>
                  <a:srgbClr val="0000FF"/>
                </a:solidFill>
              </a:rPr>
              <a:t>interactive </a:t>
            </a:r>
            <a:r>
              <a:rPr lang="en-US" sz="2400" dirty="0" err="1" smtClean="0">
                <a:solidFill>
                  <a:srgbClr val="0000FF"/>
                </a:solidFill>
              </a:rPr>
              <a:t>radiative</a:t>
            </a:r>
            <a:r>
              <a:rPr lang="en-US" sz="2400" dirty="0" smtClean="0">
                <a:solidFill>
                  <a:srgbClr val="0000FF"/>
                </a:solidFill>
              </a:rPr>
              <a:t>/cloud microphysical processes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Clouds and 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queous </a:t>
            </a:r>
            <a:r>
              <a:rPr lang="en-US" sz="2400" dirty="0" smtClean="0">
                <a:solidFill>
                  <a:srgbClr val="0000FF"/>
                </a:solidFill>
              </a:rPr>
              <a:t>phase chemistry, wet </a:t>
            </a:r>
            <a:r>
              <a:rPr lang="en-US" sz="2400" dirty="0" smtClean="0">
                <a:solidFill>
                  <a:srgbClr val="0000FF"/>
                </a:solidFill>
              </a:rPr>
              <a:t>deposition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Vertical </a:t>
            </a:r>
            <a:r>
              <a:rPr lang="en-US" sz="2400" dirty="0" smtClean="0">
                <a:solidFill>
                  <a:srgbClr val="0000FF"/>
                </a:solidFill>
              </a:rPr>
              <a:t>mixing </a:t>
            </a:r>
            <a:r>
              <a:rPr lang="en-US" sz="2400" dirty="0" err="1" smtClean="0">
                <a:solidFill>
                  <a:srgbClr val="0000FF"/>
                </a:solidFill>
              </a:rPr>
              <a:t>esp</a:t>
            </a:r>
            <a:r>
              <a:rPr lang="en-US" sz="2400" dirty="0" smtClean="0">
                <a:solidFill>
                  <a:srgbClr val="0000FF"/>
                </a:solidFill>
              </a:rPr>
              <a:t> in stable boundary layers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7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75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GFS vs FV3 2 m Tem</a:t>
            </a:r>
            <a:r>
              <a:rPr lang="en-US" dirty="0">
                <a:solidFill>
                  <a:srgbClr val="0000FF"/>
                </a:solidFill>
              </a:rPr>
              <a:t>perature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sz="2700" dirty="0" smtClean="0">
                <a:solidFill>
                  <a:srgbClr val="0000FF"/>
                </a:solidFill>
              </a:rPr>
              <a:t>Sept. 5, 2017 : 9hr </a:t>
            </a:r>
            <a:r>
              <a:rPr lang="en-US" sz="2700" dirty="0">
                <a:solidFill>
                  <a:srgbClr val="0000FF"/>
                </a:solidFill>
              </a:rPr>
              <a:t>forecast</a:t>
            </a:r>
          </a:p>
        </p:txBody>
      </p:sp>
      <p:pic>
        <p:nvPicPr>
          <p:cNvPr id="1028" name="Picture 4" descr="http://www.emc.ncep.noaa.gov/mmb/aq/smart/2017090612/gfsNW10TMPF_09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0"/>
          <a:stretch/>
        </p:blipFill>
        <p:spPr bwMode="auto">
          <a:xfrm>
            <a:off x="304800" y="1211561"/>
            <a:ext cx="4132728" cy="541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mc.ncep.noaa.gov/mmb/aq/smart/2017090612/gfsNW10TMPF_DIFF09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7751" r="8706" b="8595"/>
          <a:stretch/>
        </p:blipFill>
        <p:spPr bwMode="auto">
          <a:xfrm>
            <a:off x="4575146" y="1219200"/>
            <a:ext cx="399225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667000" y="5486400"/>
            <a:ext cx="457200" cy="457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894362">
            <a:off x="6342674" y="3440894"/>
            <a:ext cx="457200" cy="940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0800" y="2743200"/>
            <a:ext cx="457200" cy="457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37528" y="55895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Semi-permanent day-time temperature over E. Washington high terrain typically warmer by as much as 10° F</a:t>
            </a:r>
          </a:p>
        </p:txBody>
      </p:sp>
    </p:spTree>
    <p:extLst>
      <p:ext uri="{BB962C8B-B14F-4D97-AF65-F5344CB8AC3E}">
        <p14:creationId xmlns:p14="http://schemas.microsoft.com/office/powerpoint/2010/main" val="383124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200" b="1" dirty="0"/>
              <a:t>Initial implementation configuration for FV3GFS in FY19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23" y="1383659"/>
            <a:ext cx="8950569" cy="5321941"/>
          </a:xfrm>
        </p:spPr>
        <p:txBody>
          <a:bodyPr/>
          <a:lstStyle/>
          <a:p>
            <a:pPr lvl="0">
              <a:buClrTx/>
              <a:buSzPct val="100000"/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</a:rPr>
              <a:t>Planned/Projected FY19 FV3GFS configuration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800" b="1" dirty="0">
                <a:solidFill>
                  <a:srgbClr val="000000"/>
                </a:solidFill>
              </a:rPr>
              <a:t>Resolution</a:t>
            </a:r>
            <a:r>
              <a:rPr lang="en-US" sz="1800" dirty="0">
                <a:solidFill>
                  <a:srgbClr val="000000"/>
                </a:solidFill>
              </a:rPr>
              <a:t>: ~9 km 128 levels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800" b="1" dirty="0">
                <a:solidFill>
                  <a:srgbClr val="000000"/>
                </a:solidFill>
              </a:rPr>
              <a:t>Physics</a:t>
            </a:r>
            <a:r>
              <a:rPr lang="en-US" sz="1800" dirty="0">
                <a:solidFill>
                  <a:srgbClr val="000000"/>
                </a:solidFill>
              </a:rPr>
              <a:t>: New physics options implemented in FY18 tuned for FV3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Scale and aerosol aware </a:t>
            </a:r>
            <a:r>
              <a:rPr lang="en-US" sz="1600" dirty="0" err="1">
                <a:solidFill>
                  <a:srgbClr val="000000"/>
                </a:solidFill>
              </a:rPr>
              <a:t>Chikira</a:t>
            </a:r>
            <a:r>
              <a:rPr lang="en-US" sz="1600" dirty="0">
                <a:solidFill>
                  <a:srgbClr val="000000"/>
                </a:solidFill>
              </a:rPr>
              <a:t>-Sugiyama Convection Scheme with Arakawa-Wu extension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Unified representation of turbulence and shallow convection (SHOC)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Double moment microphysics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Upgraded LSM, radiation, GWD and Ozone Physics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800" b="1" dirty="0">
                <a:solidFill>
                  <a:srgbClr val="000000"/>
                </a:solidFill>
              </a:rPr>
              <a:t>DA configuration</a:t>
            </a:r>
            <a:r>
              <a:rPr lang="en-US" sz="1800" dirty="0">
                <a:solidFill>
                  <a:srgbClr val="000000"/>
                </a:solidFill>
              </a:rPr>
              <a:t>: Similar to FY18 NEMS/GSM GDAS with additional developments required for FV3 dynamic core, new datasets (GOES-R, JPSS etc.)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Run times optimized for production suite requirements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End-to-end system testing for stability, robustness of scientific and technical solutions, non-negative impact for downstream dependencies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800" b="1" dirty="0">
                <a:solidFill>
                  <a:srgbClr val="000000"/>
                </a:solidFill>
              </a:rPr>
              <a:t>Modern workflow </a:t>
            </a:r>
            <a:r>
              <a:rPr lang="en-US" sz="1800" dirty="0">
                <a:solidFill>
                  <a:srgbClr val="000000"/>
                </a:solidFill>
              </a:rPr>
              <a:t>(CROW* for development, T&amp;E; </a:t>
            </a:r>
            <a:r>
              <a:rPr lang="en-US" sz="1800" dirty="0" err="1">
                <a:solidFill>
                  <a:srgbClr val="000000"/>
                </a:solidFill>
              </a:rPr>
              <a:t>ecflow</a:t>
            </a:r>
            <a:r>
              <a:rPr lang="en-US" sz="1800" dirty="0">
                <a:solidFill>
                  <a:srgbClr val="000000"/>
                </a:solidFill>
              </a:rPr>
              <a:t> for production)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  <a:tabLst>
                <a:tab pos="91440" algn="l"/>
              </a:tabLst>
            </a:pPr>
            <a:endParaRPr lang="en-US" sz="1800" dirty="0">
              <a:solidFill>
                <a:srgbClr val="000000"/>
              </a:solidFill>
            </a:endParaRPr>
          </a:p>
          <a:p>
            <a:pPr marL="457200" lvl="1" indent="0">
              <a:buClrTx/>
              <a:buSzPct val="100000"/>
              <a:buNone/>
              <a:tabLst>
                <a:tab pos="91440" algn="l"/>
              </a:tabLst>
            </a:pPr>
            <a:r>
              <a:rPr lang="en-US" sz="1800" b="1" i="1" dirty="0">
                <a:solidFill>
                  <a:srgbClr val="000000"/>
                </a:solidFill>
              </a:rPr>
              <a:t>*</a:t>
            </a:r>
            <a:r>
              <a:rPr lang="en-US" sz="1800" b="1" i="1" dirty="0">
                <a:solidFill>
                  <a:srgbClr val="C00000"/>
                </a:solidFill>
              </a:rPr>
              <a:t>CROW</a:t>
            </a:r>
            <a:r>
              <a:rPr lang="en-US" sz="1800" b="1" i="1" dirty="0">
                <a:solidFill>
                  <a:srgbClr val="000000"/>
                </a:solidFill>
              </a:rPr>
              <a:t>: Community Research and Operational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74BDF-F75E-4A13-95DC-140A0662EEC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6410325"/>
            <a:ext cx="24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Fanglin</a:t>
            </a:r>
            <a:r>
              <a:rPr lang="en-US" dirty="0"/>
              <a:t> Yang, NCEP/EMC</a:t>
            </a:r>
          </a:p>
        </p:txBody>
      </p:sp>
    </p:spTree>
    <p:extLst>
      <p:ext uri="{BB962C8B-B14F-4D97-AF65-F5344CB8AC3E}">
        <p14:creationId xmlns:p14="http://schemas.microsoft.com/office/powerpoint/2010/main" val="395615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www.emc.ncep.noaa.gov/mmb/aq/fvs/aug17/PM25-1SFC_favgvso25-48_AQMNWC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t="17560" r="5934" b="6535"/>
          <a:stretch/>
        </p:blipFill>
        <p:spPr bwMode="auto">
          <a:xfrm>
            <a:off x="5334000" y="4174508"/>
            <a:ext cx="3558778" cy="237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emc.ncep.noaa.gov/mmb/aq/fvs/aug17/PM25-1SFC_favgvso01-24_AQMNWC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t="2546" r="5682" b="5460"/>
          <a:stretch/>
        </p:blipFill>
        <p:spPr bwMode="auto">
          <a:xfrm>
            <a:off x="5334000" y="1293206"/>
            <a:ext cx="3540525" cy="2819400"/>
          </a:xfrm>
          <a:prstGeom prst="rect">
            <a:avLst/>
          </a:prstGeom>
          <a:noFill/>
        </p:spPr>
      </p:pic>
      <p:pic>
        <p:nvPicPr>
          <p:cNvPr id="1031" name="Picture 7" descr="http://www.emc.ncep.noaa.gov/mmb/aq/fvs/aug17/PM25-1SFC_favgvsoDIU_AQMNWC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2528" r="5026" b="2395"/>
          <a:stretch/>
        </p:blipFill>
        <p:spPr bwMode="auto">
          <a:xfrm>
            <a:off x="152400" y="1293206"/>
            <a:ext cx="4419599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997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Aug 25-Sept 5 </a:t>
            </a:r>
            <a:r>
              <a:rPr lang="en-US" sz="3600" b="1" dirty="0">
                <a:solidFill>
                  <a:srgbClr val="FF0000"/>
                </a:solidFill>
              </a:rPr>
              <a:t>2017</a:t>
            </a:r>
            <a:r>
              <a:rPr lang="en-US" sz="3600" b="1" dirty="0">
                <a:solidFill>
                  <a:srgbClr val="000099"/>
                </a:solidFill>
              </a:rPr>
              <a:t> PM Prediction</a:t>
            </a:r>
            <a:br>
              <a:rPr lang="en-US" sz="3600" b="1" dirty="0">
                <a:solidFill>
                  <a:srgbClr val="000099"/>
                </a:solidFill>
              </a:rPr>
            </a:br>
            <a:r>
              <a:rPr lang="en-US" sz="2800" dirty="0">
                <a:solidFill>
                  <a:srgbClr val="000099"/>
                </a:solidFill>
              </a:rPr>
              <a:t>1 h </a:t>
            </a:r>
            <a:r>
              <a:rPr lang="en-US" sz="2800" dirty="0" err="1">
                <a:solidFill>
                  <a:srgbClr val="000099"/>
                </a:solidFill>
              </a:rPr>
              <a:t>avg</a:t>
            </a:r>
            <a:r>
              <a:rPr lang="en-US" sz="2800" dirty="0">
                <a:solidFill>
                  <a:srgbClr val="000099"/>
                </a:solidFill>
              </a:rPr>
              <a:t> PM : </a:t>
            </a:r>
            <a:r>
              <a:rPr lang="en-US" sz="2800" u="sng" dirty="0">
                <a:solidFill>
                  <a:srgbClr val="000099"/>
                </a:solidFill>
              </a:rPr>
              <a:t>North West</a:t>
            </a:r>
            <a:r>
              <a:rPr lang="en-US" sz="2800" dirty="0">
                <a:solidFill>
                  <a:srgbClr val="000099"/>
                </a:solidFill>
              </a:rPr>
              <a:t> U.S. Fires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C8A-953B-49DF-91CF-F91D7C6C1A4B}" type="slidenum">
              <a:rPr lang="en-US" smtClean="0"/>
              <a:t>22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574" y="5257710"/>
            <a:ext cx="5000626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Underprediction</a:t>
            </a:r>
            <a:r>
              <a:rPr lang="en-US" dirty="0"/>
              <a:t>  for Day 2 in general BUT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Day 1 </a:t>
            </a:r>
            <a:r>
              <a:rPr lang="en-US" dirty="0" err="1"/>
              <a:t>Overprediction</a:t>
            </a:r>
            <a:r>
              <a:rPr lang="en-US" dirty="0"/>
              <a:t> in  early morning for smoke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diurnal emissions profile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Oper</a:t>
            </a:r>
            <a:r>
              <a:rPr lang="en-US" dirty="0"/>
              <a:t> Bias correction performs poorly for smoke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17963" y="0"/>
            <a:ext cx="1739482" cy="1344146"/>
            <a:chOff x="7337013" y="228600"/>
            <a:chExt cx="1739482" cy="1344146"/>
          </a:xfrm>
        </p:grpSpPr>
        <p:pic>
          <p:nvPicPr>
            <p:cNvPr id="6146" name="Picture 2" descr="http://www.emc.ncep.noaa.gov/mmb/ylin/pcpverif/scores/regions/regions1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7013" y="228600"/>
              <a:ext cx="1739482" cy="1344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 rot="403442">
              <a:off x="7418632" y="470233"/>
              <a:ext cx="250796" cy="479881"/>
            </a:xfrm>
            <a:prstGeom prst="rect">
              <a:avLst/>
            </a:prstGeom>
            <a:solidFill>
              <a:schemeClr val="accent1">
                <a:alpha val="21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78116" y="4191000"/>
            <a:ext cx="7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2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4316" y="1782155"/>
            <a:ext cx="7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1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90378" y="1782154"/>
            <a:ext cx="672622" cy="202784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090378" y="4191000"/>
            <a:ext cx="748822" cy="208346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3700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August 29, </a:t>
            </a:r>
            <a:r>
              <a:rPr lang="en-US" sz="3600" b="1" dirty="0">
                <a:solidFill>
                  <a:srgbClr val="FF0000"/>
                </a:solidFill>
              </a:rPr>
              <a:t>2017</a:t>
            </a:r>
            <a:r>
              <a:rPr lang="en-US" sz="3600" b="1" dirty="0">
                <a:solidFill>
                  <a:srgbClr val="000099"/>
                </a:solidFill>
              </a:rPr>
              <a:t> PM Predictions</a:t>
            </a:r>
            <a:br>
              <a:rPr lang="en-US" sz="3600" b="1" dirty="0">
                <a:solidFill>
                  <a:srgbClr val="000099"/>
                </a:solidFill>
              </a:rPr>
            </a:br>
            <a:r>
              <a:rPr lang="en-US" sz="2800" dirty="0">
                <a:solidFill>
                  <a:srgbClr val="000099"/>
                </a:solidFill>
              </a:rPr>
              <a:t>1 h </a:t>
            </a:r>
            <a:r>
              <a:rPr lang="en-US" sz="2800" dirty="0" err="1">
                <a:solidFill>
                  <a:srgbClr val="000099"/>
                </a:solidFill>
              </a:rPr>
              <a:t>avg</a:t>
            </a:r>
            <a:r>
              <a:rPr lang="en-US" sz="2800" dirty="0">
                <a:solidFill>
                  <a:srgbClr val="000099"/>
                </a:solidFill>
              </a:rPr>
              <a:t> Max PM : North West U.S. Fires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C8A-953B-49DF-91CF-F91D7C6C1A4B}" type="slidenum">
              <a:rPr lang="en-US" smtClean="0"/>
              <a:t>23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4724400"/>
            <a:ext cx="426720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Pyrocu</a:t>
            </a:r>
            <a:r>
              <a:rPr lang="en-US" dirty="0"/>
              <a:t> lofting of smoke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PM predicted for day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 CMAQ :75% fire reduction after analysis responsible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PM KFAN w/ V5 analogs overcorrects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" y="1113115"/>
            <a:ext cx="2693827" cy="3042166"/>
            <a:chOff x="3276600" y="1113115"/>
            <a:chExt cx="2693827" cy="3042166"/>
          </a:xfrm>
        </p:grpSpPr>
        <p:pic>
          <p:nvPicPr>
            <p:cNvPr id="4098" name="Picture 2" descr="http://www.emc.ncep.noaa.gov/mmb/aq/cmaqbc/2017082912/aqmNW10PMMX01sfc_DAY1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5" t="50875" r="28375"/>
            <a:stretch/>
          </p:blipFill>
          <p:spPr bwMode="auto">
            <a:xfrm>
              <a:off x="3276600" y="1113115"/>
              <a:ext cx="2693827" cy="3042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505200" y="1154668"/>
              <a:ext cx="707758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Day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76600" y="1154668"/>
            <a:ext cx="2743200" cy="3003727"/>
            <a:chOff x="152400" y="1157474"/>
            <a:chExt cx="2743200" cy="3003727"/>
          </a:xfrm>
        </p:grpSpPr>
        <p:pic>
          <p:nvPicPr>
            <p:cNvPr id="4100" name="Picture 4" descr="http://www.emc.ncep.noaa.gov/mmb/aq/cmaqbc/2017082812/aqmNW10PMMX01sfc_DAY2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00" t="51000" r="27750"/>
            <a:stretch/>
          </p:blipFill>
          <p:spPr bwMode="auto">
            <a:xfrm>
              <a:off x="152400" y="1157474"/>
              <a:ext cx="2743200" cy="3003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04800" y="1219200"/>
              <a:ext cx="707758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Day 2</a:t>
              </a:r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326731"/>
            <a:ext cx="3362325" cy="252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emc.ncep.noaa.gov/mmb/aq/cmaqparabc/2017082812/aqmNW10PMMX01sfc_DAY2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5" r="25023" b="51125"/>
          <a:stretch/>
        </p:blipFill>
        <p:spPr bwMode="auto">
          <a:xfrm>
            <a:off x="6096000" y="1005407"/>
            <a:ext cx="3116172" cy="314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45104" y="1066800"/>
            <a:ext cx="257029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Day 2 EXP Bias Corrected</a:t>
            </a:r>
          </a:p>
        </p:txBody>
      </p:sp>
    </p:spTree>
    <p:extLst>
      <p:ext uri="{BB962C8B-B14F-4D97-AF65-F5344CB8AC3E}">
        <p14:creationId xmlns:p14="http://schemas.microsoft.com/office/powerpoint/2010/main" val="748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997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  August 2017 PM Predictions</a:t>
            </a:r>
            <a:br>
              <a:rPr lang="en-US" sz="3600" b="1" dirty="0">
                <a:solidFill>
                  <a:srgbClr val="000099"/>
                </a:solidFill>
              </a:rPr>
            </a:br>
            <a:r>
              <a:rPr lang="en-US" sz="3100" b="1" dirty="0">
                <a:solidFill>
                  <a:srgbClr val="000099"/>
                </a:solidFill>
              </a:rPr>
              <a:t>1 h </a:t>
            </a:r>
            <a:r>
              <a:rPr lang="en-US" sz="3100" b="1" dirty="0" err="1">
                <a:solidFill>
                  <a:srgbClr val="000099"/>
                </a:solidFill>
              </a:rPr>
              <a:t>avg</a:t>
            </a:r>
            <a:r>
              <a:rPr lang="en-US" sz="3100" b="1" dirty="0">
                <a:solidFill>
                  <a:srgbClr val="000099"/>
                </a:solidFill>
              </a:rPr>
              <a:t> PM BIAS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C8A-953B-49DF-91CF-F91D7C6C1A4B}" type="slidenum">
              <a:rPr lang="en-US" smtClean="0"/>
              <a:t>24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5791200"/>
            <a:ext cx="55626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East: PM </a:t>
            </a:r>
            <a:r>
              <a:rPr lang="en-US"/>
              <a:t>overprediction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3333FF"/>
                </a:solidFill>
              </a:rPr>
              <a:t>Bias Correction </a:t>
            </a:r>
            <a:r>
              <a:rPr lang="en-US" dirty="0"/>
              <a:t>w/ V5. analogs similar to </a:t>
            </a:r>
            <a:r>
              <a:rPr lang="en-US" dirty="0" err="1"/>
              <a:t>oper</a:t>
            </a:r>
            <a:r>
              <a:rPr lang="en-US" dirty="0"/>
              <a:t> BC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609600"/>
            <a:ext cx="917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EAST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1001" y="1828800"/>
            <a:ext cx="89639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/>
              <a:t>V5.0.2 Analogs</a:t>
            </a:r>
          </a:p>
        </p:txBody>
      </p:sp>
      <p:pic>
        <p:nvPicPr>
          <p:cNvPr id="5122" name="Picture 2" descr="http://www.emc.ncep.noaa.gov/mmb/aq/fvs/aug17/PM25-1SFC_bias01-24_AQME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r="4348" b="6682"/>
          <a:stretch/>
        </p:blipFill>
        <p:spPr bwMode="auto">
          <a:xfrm>
            <a:off x="4648200" y="1371600"/>
            <a:ext cx="43899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mc.ncep.noaa.gov/mmb/aq/fvs/aug17/PM25-1SFC_favgvsoDIU_AQME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t="3105" r="5051" b="4261"/>
          <a:stretch/>
        </p:blipFill>
        <p:spPr bwMode="auto">
          <a:xfrm>
            <a:off x="90639" y="1295400"/>
            <a:ext cx="457661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87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 pages</a:t>
            </a:r>
            <a:br>
              <a:rPr lang="en-US" dirty="0"/>
            </a:br>
            <a:r>
              <a:rPr lang="en-US" dirty="0"/>
              <a:t>CMAQ V5.0.2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9767"/>
            <a:ext cx="8229600" cy="296423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Real-time parallel runs (July 2016-Present</a:t>
            </a:r>
          </a:p>
          <a:p>
            <a:pPr lvl="1"/>
            <a:r>
              <a:rPr lang="en-US" sz="1800" dirty="0">
                <a:hlinkClick r:id="rId2"/>
              </a:rPr>
              <a:t>http://www.emc.ncep.noaa.gov/mmb/aq/cmaq/web/html/max.html</a:t>
            </a:r>
            <a:endParaRPr lang="en-US" sz="1800" dirty="0"/>
          </a:p>
          <a:p>
            <a:endParaRPr lang="en-US" sz="2200" dirty="0"/>
          </a:p>
          <a:p>
            <a:r>
              <a:rPr lang="en-US" sz="2200" dirty="0"/>
              <a:t>No NOx </a:t>
            </a:r>
            <a:r>
              <a:rPr lang="en-US" sz="2200" dirty="0" err="1"/>
              <a:t>adj</a:t>
            </a:r>
            <a:r>
              <a:rPr lang="en-US" sz="2200" dirty="0"/>
              <a:t>/NAM-X/4x-day cycling (Aug. 7-Sept 10)</a:t>
            </a:r>
          </a:p>
          <a:p>
            <a:pPr lvl="1"/>
            <a:r>
              <a:rPr lang="en-US" sz="1800" dirty="0">
                <a:hlinkClick r:id="rId2"/>
              </a:rPr>
              <a:t>http://www.emc.ncep.noaa.gov/mmb/aq/cmaqnox11/web/html/max.html</a:t>
            </a:r>
            <a:endParaRPr lang="en-US" sz="1800" dirty="0"/>
          </a:p>
          <a:p>
            <a:r>
              <a:rPr lang="en-US" sz="2200" dirty="0" err="1"/>
              <a:t>Gridpoint</a:t>
            </a:r>
            <a:r>
              <a:rPr lang="en-US" sz="2200" dirty="0"/>
              <a:t> NOx </a:t>
            </a:r>
            <a:r>
              <a:rPr lang="en-US" sz="2200" dirty="0" err="1"/>
              <a:t>adj</a:t>
            </a:r>
            <a:r>
              <a:rPr lang="en-US" sz="2200" dirty="0"/>
              <a:t>/NAM-X/1x-day cycling (Aug. 1-Sept 10)</a:t>
            </a:r>
          </a:p>
          <a:p>
            <a:pPr lvl="1"/>
            <a:r>
              <a:rPr lang="en-US" sz="1800" dirty="0">
                <a:hlinkClick r:id="rId3"/>
              </a:rPr>
              <a:t>http://www.emc.ncep.noaa.gov/mmb/aq/cmaqnox/web/html/max.html</a:t>
            </a:r>
            <a:endParaRPr lang="en-US" sz="1800" dirty="0"/>
          </a:p>
          <a:p>
            <a:r>
              <a:rPr lang="en-US" sz="2200" dirty="0"/>
              <a:t>Verification statistics (</a:t>
            </a:r>
            <a:r>
              <a:rPr lang="en-US" sz="2200" dirty="0" err="1"/>
              <a:t>prod,para</a:t>
            </a:r>
            <a:r>
              <a:rPr lang="en-US" sz="2200" dirty="0"/>
              <a:t>, cmaqnox11, </a:t>
            </a:r>
            <a:r>
              <a:rPr lang="en-US" sz="2200" dirty="0" err="1"/>
              <a:t>cmaqnox</a:t>
            </a:r>
            <a:r>
              <a:rPr lang="en-US" sz="2200" dirty="0"/>
              <a:t>)</a:t>
            </a:r>
          </a:p>
          <a:p>
            <a:pPr lvl="1"/>
            <a:r>
              <a:rPr lang="en-US" sz="1800" dirty="0">
                <a:hlinkClick r:id="rId4"/>
              </a:rPr>
              <a:t>http://www.emc.ncep.noaa.gov/mmb/aq/fvs/web/html/regular.html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75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1" i="0" u="none" strike="noStrike" cap="none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NAM Forecast System</a:t>
            </a:r>
            <a:r>
              <a:rPr lang="en" sz="2400" b="1" dirty="0">
                <a:solidFill>
                  <a:srgbClr val="3333FF"/>
                </a:solidFill>
              </a:rPr>
              <a:t> - V</a:t>
            </a:r>
            <a:r>
              <a:rPr lang="en" sz="2400" b="1" i="0" u="none" strike="noStrike" cap="none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ersion 4 (</a:t>
            </a:r>
            <a:r>
              <a:rPr lang="en" sz="2400" b="1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March 20</a:t>
            </a:r>
            <a:r>
              <a:rPr lang="en" sz="2400" b="1" i="0" u="none" strike="noStrike" cap="none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17)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-1" y="914401"/>
            <a:ext cx="6364024" cy="561664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0" tIns="15825" rIns="0" bIns="0" anchor="t" anchorCtr="0">
            <a:noAutofit/>
          </a:bodyPr>
          <a:lstStyle/>
          <a:p>
            <a:pPr marL="425450" indent="-28575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Resolution Changes </a:t>
            </a:r>
          </a:p>
          <a:p>
            <a:pPr marL="742950" lvl="1" indent="-279400"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CONUS (4 km) and Alaska (6 km) nests </a:t>
            </a:r>
            <a:r>
              <a:rPr lang="en" sz="15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3 km </a:t>
            </a:r>
          </a:p>
          <a:p>
            <a:pPr marL="742950" lvl="1" indent="-279400"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Sync AK and CONUS On-Demand Fire Weather nests </a:t>
            </a:r>
            <a:r>
              <a:rPr lang="en" sz="15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" sz="15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5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1.5 km</a:t>
            </a:r>
          </a:p>
          <a:p>
            <a:pPr marL="425450" indent="-285750">
              <a:buClr>
                <a:srgbClr val="000000"/>
              </a:buClr>
              <a:buSzPct val="100000"/>
              <a:buFont typeface="Times New Roman"/>
              <a:buChar char="●"/>
            </a:pPr>
            <a:endParaRPr lang="en-US" b="1" kern="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25450" indent="-28575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</a:t>
            </a:r>
            <a:r>
              <a:rPr lang="en" sz="20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Changes</a:t>
            </a:r>
          </a:p>
          <a:p>
            <a:pPr marL="727075" lvl="1" indent="-263525"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5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Updated microphysics </a:t>
            </a:r>
            <a:r>
              <a:rPr lang="en" sz="15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Improved stratiform </a:t>
            </a:r>
            <a:r>
              <a:rPr lang="en" sz="1500" b="1" kern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precip</a:t>
            </a:r>
            <a:endParaRPr lang="en-US" sz="1500" b="1" kern="0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7075" lvl="1" indent="-263525"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600" b="1" u="sng" kern="0" dirty="0" smtClean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 </a:t>
            </a:r>
            <a:r>
              <a:rPr lang="en" sz="1600" b="1" u="sng" kern="0" dirty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incoming SW Rad under </a:t>
            </a:r>
            <a:r>
              <a:rPr lang="en" sz="1600" b="1" u="sng" kern="0" dirty="0" smtClean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cloud</a:t>
            </a:r>
            <a:r>
              <a:rPr lang="en-US" sz="1600" b="1" u="sng" kern="0" dirty="0" smtClean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1600" b="1" kern="0" dirty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" sz="1600" b="1" kern="0" dirty="0" smtClean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kern="0" dirty="0" smtClean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600" b="1" kern="0" dirty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 warm season  2-m T warm bias</a:t>
            </a:r>
          </a:p>
          <a:p>
            <a:pPr marL="727075" lvl="1" indent="-263525"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frequent calls to physics </a:t>
            </a:r>
            <a:r>
              <a:rPr lang="en" sz="15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Physics/dynamics more in </a:t>
            </a:r>
            <a:r>
              <a:rPr lang="en" sz="1500" b="1" kern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sync</a:t>
            </a:r>
            <a:endParaRPr lang="en" sz="1500" b="1" kern="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7075" lvl="1" indent="-263525"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600" b="1" u="sng" kern="0" dirty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 effect of frozen soil on transpiration and soil evaporation</a:t>
            </a:r>
            <a:r>
              <a:rPr lang="en" sz="1600" b="1" kern="0" dirty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6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" sz="1600" b="1" kern="0" dirty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 cold season 2-m T/Td biases</a:t>
            </a:r>
          </a:p>
          <a:p>
            <a:pPr marL="727075" lvl="1" indent="-263525"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Adjustment to convection in 12 km NAM </a:t>
            </a:r>
            <a:endParaRPr lang="en-US" sz="1600" kern="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7075" lvl="1" indent="-263525"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600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Modify </a:t>
            </a:r>
            <a:r>
              <a:rPr lang="en" sz="1600" kern="0" dirty="0">
                <a:latin typeface="Times New Roman"/>
                <a:ea typeface="Times New Roman"/>
                <a:cs typeface="Times New Roman"/>
                <a:sym typeface="Times New Roman"/>
              </a:rPr>
              <a:t>latent heat flux treatment</a:t>
            </a:r>
            <a:r>
              <a:rPr lang="en" sz="1600" b="1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500" b="1" kern="0" dirty="0"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" sz="15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Improve visibility along CA coast</a:t>
            </a:r>
            <a:endParaRPr lang="en" sz="1500" b="1" kern="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25450" indent="-285750">
              <a:buClr>
                <a:srgbClr val="000000"/>
              </a:buClr>
              <a:buSzPct val="100000"/>
              <a:buFont typeface="Times New Roman"/>
              <a:buChar char="●"/>
            </a:pPr>
            <a:endParaRPr lang="en-US" b="1" kern="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25450" indent="-28575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Assimilation</a:t>
            </a:r>
            <a:endParaRPr lang="en" sz="2000" b="1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7075" lvl="1" indent="-263525"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cycles for 3 km </a:t>
            </a:r>
            <a:r>
              <a:rPr lang="en" sz="1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nests </a:t>
            </a:r>
            <a:r>
              <a:rPr lang="en" sz="15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Much less ‘spin-up’ </a:t>
            </a:r>
            <a:r>
              <a:rPr lang="en" sz="1500" b="1" kern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endParaRPr lang="en-US" sz="1500" kern="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79400"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</a:t>
            </a:r>
            <a:r>
              <a:rPr lang="en" sz="1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lang="en" sz="1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Lightning</a:t>
            </a: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" sz="1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Radar </a:t>
            </a:r>
            <a:r>
              <a:rPr lang="en" sz="1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Refectivity-derived temperature </a:t>
            </a:r>
            <a:r>
              <a:rPr lang="en" sz="1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tendencies</a:t>
            </a:r>
            <a:endParaRPr lang="en" sz="1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1150">
              <a:buClr>
                <a:srgbClr val="C00000"/>
              </a:buClr>
              <a:buSzPct val="100000"/>
              <a:buFont typeface="Times New Roman"/>
              <a:buChar char="■"/>
            </a:pPr>
            <a:r>
              <a:rPr lang="en" sz="15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short-term forecasts of storms at 3 </a:t>
            </a:r>
            <a:r>
              <a:rPr lang="en" sz="1500" b="1" kern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km</a:t>
            </a:r>
            <a:endParaRPr lang="en-US" sz="1500" u="sng" kern="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7075" lvl="1" indent="-263525"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</a:t>
            </a:r>
            <a:r>
              <a:rPr lang="en" sz="1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satellite radiances, satellite winds</a:t>
            </a:r>
            <a:r>
              <a:rPr lang="en" sz="16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" sz="1600" b="1" kern="0" dirty="0">
              <a:solidFill>
                <a:srgbClr val="3333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38108" y="6359133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 lang="en"/>
          </a:p>
        </p:txBody>
      </p:sp>
      <p:sp>
        <p:nvSpPr>
          <p:cNvPr id="75" name="Shape 75"/>
          <p:cNvSpPr txBox="1"/>
          <p:nvPr/>
        </p:nvSpPr>
        <p:spPr>
          <a:xfrm>
            <a:off x="6344035" y="5410200"/>
            <a:ext cx="2641800" cy="4000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" sz="1200" b="1" ker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DA: Data Assimilation Cycle </a:t>
            </a:r>
          </a:p>
        </p:txBody>
      </p:sp>
      <p:grpSp>
        <p:nvGrpSpPr>
          <p:cNvPr id="76" name="Shape 76"/>
          <p:cNvGrpSpPr/>
          <p:nvPr/>
        </p:nvGrpSpPr>
        <p:grpSpPr>
          <a:xfrm>
            <a:off x="6364023" y="1733654"/>
            <a:ext cx="2641936" cy="2990745"/>
            <a:chOff x="6069551" y="1059791"/>
            <a:chExt cx="3108891" cy="3434452"/>
          </a:xfrm>
        </p:grpSpPr>
        <p:grpSp>
          <p:nvGrpSpPr>
            <p:cNvPr id="77" name="Shape 77"/>
            <p:cNvGrpSpPr/>
            <p:nvPr/>
          </p:nvGrpSpPr>
          <p:grpSpPr>
            <a:xfrm>
              <a:off x="6069551" y="1083404"/>
              <a:ext cx="3108891" cy="3112328"/>
              <a:chOff x="5303132" y="1308398"/>
              <a:chExt cx="3699300" cy="3634200"/>
            </a:xfrm>
          </p:grpSpPr>
          <p:pic>
            <p:nvPicPr>
              <p:cNvPr id="78" name="Shape 78"/>
              <p:cNvPicPr preferRelativeResize="0"/>
              <p:nvPr/>
            </p:nvPicPr>
            <p:blipFill rotWithShape="1">
              <a:blip r:embed="rId3">
                <a:alphaModFix/>
              </a:blip>
              <a:srcRect l="-691" t="3193" r="-2507" b="5306"/>
              <a:stretch/>
            </p:blipFill>
            <p:spPr>
              <a:xfrm>
                <a:off x="5303132" y="1308398"/>
                <a:ext cx="3699300" cy="3634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9" name="Shape 79"/>
              <p:cNvSpPr txBox="1"/>
              <p:nvPr/>
            </p:nvSpPr>
            <p:spPr>
              <a:xfrm>
                <a:off x="7467600" y="1992867"/>
                <a:ext cx="889200" cy="378600"/>
              </a:xfrm>
              <a:prstGeom prst="rect">
                <a:avLst/>
              </a:prstGeom>
              <a:solidFill>
                <a:srgbClr val="FFFF00"/>
              </a:solidFill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" sz="1200" b="1" kern="0">
                    <a:solidFill>
                      <a:srgbClr val="0000FF"/>
                    </a:solidFill>
                    <a:latin typeface="Tahoma"/>
                    <a:ea typeface="Tahoma"/>
                    <a:cs typeface="Tahoma"/>
                    <a:sym typeface="Tahoma"/>
                  </a:rPr>
                  <a:t>3 km</a:t>
                </a:r>
              </a:p>
            </p:txBody>
          </p:sp>
          <p:cxnSp>
            <p:nvCxnSpPr>
              <p:cNvPr id="80" name="Shape 80"/>
              <p:cNvCxnSpPr/>
              <p:nvPr/>
            </p:nvCxnSpPr>
            <p:spPr>
              <a:xfrm flipH="1">
                <a:off x="6019800" y="2362200"/>
                <a:ext cx="1447800" cy="995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cxnSp>
            <p:nvCxnSpPr>
              <p:cNvPr id="81" name="Shape 81"/>
              <p:cNvCxnSpPr/>
              <p:nvPr/>
            </p:nvCxnSpPr>
            <p:spPr>
              <a:xfrm flipH="1">
                <a:off x="6996900" y="2177533"/>
                <a:ext cx="470700" cy="2106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cxnSp>
            <p:nvCxnSpPr>
              <p:cNvPr id="82" name="Shape 82"/>
              <p:cNvCxnSpPr>
                <a:stCxn id="79" idx="2"/>
              </p:cNvCxnSpPr>
              <p:nvPr/>
            </p:nvCxnSpPr>
            <p:spPr>
              <a:xfrm flipH="1">
                <a:off x="7467000" y="2371467"/>
                <a:ext cx="445200" cy="5784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cxnSp>
            <p:nvCxnSpPr>
              <p:cNvPr id="83" name="Shape 83"/>
              <p:cNvCxnSpPr/>
              <p:nvPr/>
            </p:nvCxnSpPr>
            <p:spPr>
              <a:xfrm>
                <a:off x="8153400" y="2269866"/>
                <a:ext cx="76200" cy="136499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sp>
            <p:nvSpPr>
              <p:cNvPr id="84" name="Shape 84"/>
              <p:cNvSpPr txBox="1"/>
              <p:nvPr/>
            </p:nvSpPr>
            <p:spPr>
              <a:xfrm>
                <a:off x="7048499" y="3117842"/>
                <a:ext cx="1017300" cy="395400"/>
              </a:xfrm>
              <a:prstGeom prst="rect">
                <a:avLst/>
              </a:prstGeom>
              <a:solidFill>
                <a:srgbClr val="FFFF00"/>
              </a:solidFill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" sz="1200" b="1" kern="0" dirty="0">
                    <a:solidFill>
                      <a:srgbClr val="0000FF"/>
                    </a:solidFill>
                    <a:latin typeface="Tahoma"/>
                    <a:ea typeface="Tahoma"/>
                    <a:cs typeface="Tahoma"/>
                    <a:sym typeface="Tahoma"/>
                  </a:rPr>
                  <a:t>1.5 km</a:t>
                </a:r>
              </a:p>
            </p:txBody>
          </p:sp>
          <p:cxnSp>
            <p:nvCxnSpPr>
              <p:cNvPr id="85" name="Shape 85"/>
              <p:cNvCxnSpPr>
                <a:stCxn id="84" idx="2"/>
              </p:cNvCxnSpPr>
              <p:nvPr/>
            </p:nvCxnSpPr>
            <p:spPr>
              <a:xfrm flipH="1">
                <a:off x="7048049" y="3513242"/>
                <a:ext cx="509100" cy="2139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sp>
            <p:nvSpPr>
              <p:cNvPr id="86" name="Shape 86"/>
              <p:cNvSpPr txBox="1"/>
              <p:nvPr/>
            </p:nvSpPr>
            <p:spPr>
              <a:xfrm>
                <a:off x="5829300" y="4495800"/>
                <a:ext cx="952500" cy="395400"/>
              </a:xfrm>
              <a:prstGeom prst="rect">
                <a:avLst/>
              </a:prstGeom>
              <a:solidFill>
                <a:srgbClr val="FFFF00"/>
              </a:solidFill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" sz="1200" b="1" kern="0">
                    <a:solidFill>
                      <a:srgbClr val="0000FF"/>
                    </a:solidFill>
                    <a:latin typeface="Tahoma"/>
                    <a:ea typeface="Tahoma"/>
                    <a:cs typeface="Tahoma"/>
                    <a:sym typeface="Tahoma"/>
                  </a:rPr>
                  <a:t>12 km</a:t>
                </a:r>
              </a:p>
            </p:txBody>
          </p:sp>
          <p:cxnSp>
            <p:nvCxnSpPr>
              <p:cNvPr id="87" name="Shape 87"/>
              <p:cNvCxnSpPr/>
              <p:nvPr/>
            </p:nvCxnSpPr>
            <p:spPr>
              <a:xfrm rot="10800000" flipH="1">
                <a:off x="6781800" y="4343266"/>
                <a:ext cx="685800" cy="337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</p:grpSp>
        <p:cxnSp>
          <p:nvCxnSpPr>
            <p:cNvPr id="88" name="Shape 88"/>
            <p:cNvCxnSpPr>
              <a:stCxn id="89" idx="0"/>
            </p:cNvCxnSpPr>
            <p:nvPr/>
          </p:nvCxnSpPr>
          <p:spPr>
            <a:xfrm rot="10800000">
              <a:off x="8528764" y="3683044"/>
              <a:ext cx="69300" cy="4419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90" name="Shape 90"/>
            <p:cNvCxnSpPr>
              <a:stCxn id="89" idx="0"/>
            </p:cNvCxnSpPr>
            <p:nvPr/>
          </p:nvCxnSpPr>
          <p:spPr>
            <a:xfrm rot="10800000">
              <a:off x="8075464" y="3505144"/>
              <a:ext cx="522600" cy="6198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91" name="Shape 91"/>
            <p:cNvSpPr txBox="1"/>
            <p:nvPr/>
          </p:nvSpPr>
          <p:spPr>
            <a:xfrm>
              <a:off x="7037471" y="1059791"/>
              <a:ext cx="549900" cy="369300"/>
            </a:xfrm>
            <a:prstGeom prst="rect">
              <a:avLst/>
            </a:prstGeom>
            <a:solidFill>
              <a:srgbClr val="FFFF00"/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" sz="1200" b="1" kern="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DA</a:t>
              </a:r>
            </a:p>
          </p:txBody>
        </p:sp>
        <p:cxnSp>
          <p:nvCxnSpPr>
            <p:cNvPr id="92" name="Shape 92"/>
            <p:cNvCxnSpPr>
              <a:stCxn id="91" idx="2"/>
            </p:cNvCxnSpPr>
            <p:nvPr/>
          </p:nvCxnSpPr>
          <p:spPr>
            <a:xfrm flipH="1">
              <a:off x="7037321" y="1429091"/>
              <a:ext cx="275100" cy="3618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89" name="Shape 89"/>
            <p:cNvSpPr txBox="1"/>
            <p:nvPr/>
          </p:nvSpPr>
          <p:spPr>
            <a:xfrm>
              <a:off x="8323114" y="4124944"/>
              <a:ext cx="549900" cy="369300"/>
            </a:xfrm>
            <a:prstGeom prst="rect">
              <a:avLst/>
            </a:prstGeom>
            <a:solidFill>
              <a:srgbClr val="FFFF00"/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" sz="1200" b="1" kern="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DA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722737" y="6531041"/>
            <a:ext cx="261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Courtesy Eric Rogers, EMC</a:t>
            </a:r>
          </a:p>
        </p:txBody>
      </p:sp>
    </p:spTree>
    <p:extLst>
      <p:ext uri="{BB962C8B-B14F-4D97-AF65-F5344CB8AC3E}">
        <p14:creationId xmlns:p14="http://schemas.microsoft.com/office/powerpoint/2010/main" val="2245077374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NAM March 21, 2017 Upgrade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1D23-E2E4-4198-A3ED-20C253CE95FE}" type="slidenum">
              <a:rPr lang="en-US" smtClean="0"/>
              <a:t>4</a:t>
            </a:fld>
            <a:endParaRPr lang="en-US"/>
          </a:p>
        </p:txBody>
      </p:sp>
      <p:sp>
        <p:nvSpPr>
          <p:cNvPr id="6" name="AutoShape 2" descr="imap://jeff%2Emcqueen%40noaa%2Egov@imap.gmail.com:993/fetch%3EUID%3E/INBOX%3E108023?part=1.2.6&amp;filename=my_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875921" y="3749992"/>
            <a:ext cx="5562600" cy="3088958"/>
            <a:chOff x="990600" y="2667000"/>
            <a:chExt cx="6858000" cy="4003358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25" b="17000"/>
            <a:stretch/>
          </p:blipFill>
          <p:spPr bwMode="auto">
            <a:xfrm>
              <a:off x="990600" y="2667000"/>
              <a:ext cx="6858000" cy="4003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524000" y="6003749"/>
              <a:ext cx="1975862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NAM - CMAQ V4.7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0600" y="6031468"/>
              <a:ext cx="2894497" cy="47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NAM-V4  - CMAQ V4.7 </a:t>
              </a:r>
            </a:p>
          </p:txBody>
        </p:sp>
      </p:grpSp>
      <p:pic>
        <p:nvPicPr>
          <p:cNvPr id="8197" name="Picture 5" descr="http://www.emc.ncep.noaa.gov/mmb/mmbpll/pllstats.namx_19jul16-28aug16/T2M_12_diurnal_east_NAM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20" y="879807"/>
            <a:ext cx="3496179" cy="270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www.emc.ncep.noaa.gov/mmb/mmbpll/pllstats.namx_19jul16-28aug16/T2M_12_diurnal_west_NAM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1" y="914400"/>
            <a:ext cx="3480270" cy="26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28950" y="1143000"/>
            <a:ext cx="71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38521" y="1089541"/>
            <a:ext cx="643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9347" y="3276600"/>
            <a:ext cx="179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m Temperature</a:t>
            </a:r>
          </a:p>
        </p:txBody>
      </p:sp>
      <p:sp>
        <p:nvSpPr>
          <p:cNvPr id="3" name="Oval 2"/>
          <p:cNvSpPr/>
          <p:nvPr/>
        </p:nvSpPr>
        <p:spPr>
          <a:xfrm rot="2481439">
            <a:off x="3868696" y="4018671"/>
            <a:ext cx="508388" cy="89566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2481439">
            <a:off x="6705710" y="4179159"/>
            <a:ext cx="508388" cy="89566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7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53" t="25555" r="6213" b="4444"/>
          <a:stretch/>
        </p:blipFill>
        <p:spPr>
          <a:xfrm>
            <a:off x="107647" y="4267200"/>
            <a:ext cx="4235753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334" t="24785" r="3976" b="3877"/>
          <a:stretch/>
        </p:blipFill>
        <p:spPr>
          <a:xfrm>
            <a:off x="44652" y="1676399"/>
            <a:ext cx="4387648" cy="2667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July 2016 NRT CMAQ </a:t>
            </a:r>
            <a:r>
              <a:rPr lang="en-US" sz="3600" b="1" dirty="0">
                <a:solidFill>
                  <a:srgbClr val="92D050"/>
                </a:solidFill>
              </a:rPr>
              <a:t> </a:t>
            </a:r>
            <a:r>
              <a:rPr lang="en-US" sz="3600" b="1" dirty="0">
                <a:solidFill>
                  <a:srgbClr val="0070C0"/>
                </a:solidFill>
              </a:rPr>
              <a:t>Prod</a:t>
            </a:r>
            <a:r>
              <a:rPr lang="en-US" sz="3600" b="1" dirty="0">
                <a:solidFill>
                  <a:srgbClr val="92D050"/>
                </a:solidFill>
              </a:rPr>
              <a:t> </a:t>
            </a:r>
            <a:r>
              <a:rPr lang="en-US" sz="3600" b="1" dirty="0">
                <a:solidFill>
                  <a:srgbClr val="000099"/>
                </a:solidFill>
              </a:rPr>
              <a:t>vs </a:t>
            </a:r>
            <a:r>
              <a:rPr lang="en-US" sz="3600" b="1" dirty="0">
                <a:solidFill>
                  <a:srgbClr val="FF0000"/>
                </a:solidFill>
              </a:rPr>
              <a:t>V5.0.2</a:t>
            </a:r>
            <a:r>
              <a:rPr lang="en-US" sz="3600" b="1" dirty="0">
                <a:solidFill>
                  <a:srgbClr val="000099"/>
                </a:solidFill>
              </a:rPr>
              <a:t/>
            </a:r>
            <a:br>
              <a:rPr lang="en-US" sz="3600" b="1" dirty="0">
                <a:solidFill>
                  <a:srgbClr val="000099"/>
                </a:solidFill>
              </a:rPr>
            </a:br>
            <a:r>
              <a:rPr lang="en-US" sz="2700" b="1" dirty="0">
                <a:solidFill>
                  <a:srgbClr val="000099"/>
                </a:solidFill>
              </a:rPr>
              <a:t>1 h </a:t>
            </a:r>
            <a:r>
              <a:rPr lang="en-US" sz="2700" b="1" dirty="0" err="1">
                <a:solidFill>
                  <a:srgbClr val="000099"/>
                </a:solidFill>
              </a:rPr>
              <a:t>avg</a:t>
            </a:r>
            <a:r>
              <a:rPr lang="en-US" sz="2700" b="1" dirty="0">
                <a:solidFill>
                  <a:srgbClr val="000099"/>
                </a:solidFill>
              </a:rPr>
              <a:t> Diurnal Ozone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C8A-953B-49DF-91CF-F91D7C6C1A4B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6800" y="2686733"/>
            <a:ext cx="4024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CMAQ V5.0.2 NAM-V4</a:t>
            </a:r>
            <a:r>
              <a:rPr lang="en-US" b="1" dirty="0">
                <a:solidFill>
                  <a:srgbClr val="3333FF"/>
                </a:solidFill>
              </a:rPr>
              <a:t>: improvement in ozone over-prediction over the East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1167338"/>
            <a:ext cx="90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5526" y="1981200"/>
            <a:ext cx="812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939" t="14445" r="32829" b="73333"/>
          <a:stretch/>
        </p:blipFill>
        <p:spPr>
          <a:xfrm>
            <a:off x="2057399" y="865574"/>
            <a:ext cx="4495801" cy="7976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76800" y="4511928"/>
            <a:ext cx="4024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CMAQ V5.0.2 NAM-V4</a:t>
            </a:r>
            <a:r>
              <a:rPr lang="en-US" b="1" dirty="0">
                <a:solidFill>
                  <a:srgbClr val="3333FF"/>
                </a:solidFill>
              </a:rPr>
              <a:t>: Strongest underestimate over 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1400" y="5798145"/>
            <a:ext cx="402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FF"/>
                </a:solidFill>
              </a:rPr>
              <a:t>Meteorological impact nearly as large as CMAQ/Emissions upgrade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66935" y="4257675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West</a:t>
            </a:r>
          </a:p>
        </p:txBody>
      </p:sp>
    </p:spTree>
    <p:extLst>
      <p:ext uri="{BB962C8B-B14F-4D97-AF65-F5344CB8AC3E}">
        <p14:creationId xmlns:p14="http://schemas.microsoft.com/office/powerpoint/2010/main" val="364230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mc.ncep.noaa.gov/mmb/aq/fvs/jul17/OZON-1SFC_favgvso25-48_AQMNEC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t="3818" r="6186" b="5169"/>
          <a:stretch/>
        </p:blipFill>
        <p:spPr bwMode="auto">
          <a:xfrm>
            <a:off x="4579691" y="1143000"/>
            <a:ext cx="4328018" cy="370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emc.ncep.noaa.gov/mmb/aq/fvs/jul17/OZON-1SFC_favgvsoDIU_AQMW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20258" r="2591" b="3206"/>
          <a:stretch/>
        </p:blipFill>
        <p:spPr bwMode="auto">
          <a:xfrm>
            <a:off x="76200" y="4235827"/>
            <a:ext cx="40152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emc.ncep.noaa.gov/mmb/aq/fvs/jul17/OZON-1SFC_favgvsoDIU_AQMES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r="5556" b="2868"/>
          <a:stretch/>
        </p:blipFill>
        <p:spPr bwMode="auto">
          <a:xfrm>
            <a:off x="95250" y="914399"/>
            <a:ext cx="3833287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Ozone Errors: July 2017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 err="1"/>
              <a:t>Obs</a:t>
            </a:r>
            <a:r>
              <a:rPr lang="en-US" sz="3600" dirty="0"/>
              <a:t> vs </a:t>
            </a:r>
            <a:r>
              <a:rPr lang="en-US" sz="3600" dirty="0">
                <a:solidFill>
                  <a:srgbClr val="3333FF"/>
                </a:solidFill>
              </a:rPr>
              <a:t>Raw</a:t>
            </a:r>
            <a:r>
              <a:rPr lang="en-US" sz="3600" dirty="0"/>
              <a:t> vs </a:t>
            </a:r>
            <a:r>
              <a:rPr lang="en-US" sz="3600" dirty="0">
                <a:solidFill>
                  <a:srgbClr val="FF0000"/>
                </a:solidFill>
              </a:rPr>
              <a:t>Bias Corrected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4800600"/>
            <a:ext cx="4495800" cy="20313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East :  </a:t>
            </a:r>
            <a:r>
              <a:rPr lang="en-US" dirty="0" err="1"/>
              <a:t>Overprediction</a:t>
            </a:r>
            <a:r>
              <a:rPr lang="en-US" dirty="0"/>
              <a:t> overall but </a:t>
            </a:r>
          </a:p>
          <a:p>
            <a:r>
              <a:rPr lang="en-US" dirty="0" err="1"/>
              <a:t>underprediction</a:t>
            </a:r>
            <a:r>
              <a:rPr lang="en-US" dirty="0"/>
              <a:t>  for July 10-12 </a:t>
            </a:r>
            <a:r>
              <a:rPr lang="en-US" dirty="0" err="1"/>
              <a:t>exceedences</a:t>
            </a:r>
            <a:endParaRPr lang="en-US" dirty="0"/>
          </a:p>
          <a:p>
            <a:r>
              <a:rPr lang="en-US" dirty="0"/>
              <a:t>West:  Continued </a:t>
            </a:r>
            <a:r>
              <a:rPr lang="en-US" dirty="0" err="1"/>
              <a:t>underprediction</a:t>
            </a:r>
            <a:endParaRPr lang="en-US" dirty="0"/>
          </a:p>
          <a:p>
            <a:r>
              <a:rPr lang="en-US" u="sng" dirty="0"/>
              <a:t>O3 BIAS CORRECTION</a:t>
            </a:r>
            <a:r>
              <a:rPr lang="en-US" dirty="0"/>
              <a:t>:  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/>
              <a:t>Diurnal </a:t>
            </a:r>
            <a:r>
              <a:rPr lang="en-US" dirty="0"/>
              <a:t>performance good, overcorrects some events (July 10-12, 18-21</a:t>
            </a:r>
            <a:r>
              <a:rPr lang="en-US" dirty="0" smtClean="0"/>
              <a:t>)</a:t>
            </a:r>
          </a:p>
          <a:p>
            <a:r>
              <a:rPr lang="en-US" i="1" dirty="0" err="1"/>
              <a:t>J</a:t>
            </a:r>
            <a:r>
              <a:rPr lang="en-US" i="1" dirty="0" err="1" smtClean="0"/>
              <a:t>ianping</a:t>
            </a:r>
            <a:r>
              <a:rPr lang="en-US" i="1" dirty="0" smtClean="0"/>
              <a:t> Huang, NCEP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535668"/>
            <a:ext cx="65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EAST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38754" y="4235827"/>
            <a:ext cx="72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63376" y="1290161"/>
            <a:ext cx="1349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NORTHEAST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1752600"/>
            <a:ext cx="990600" cy="27001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2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emc.ncep.noaa.gov/mmb/aq/smart/fvs/web/g2o/jul17/DPTSFC_bias25-48_namNEC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2469" r="6172" b="5593"/>
          <a:stretch/>
        </p:blipFill>
        <p:spPr bwMode="auto">
          <a:xfrm>
            <a:off x="4202190" y="1066800"/>
            <a:ext cx="4103609" cy="331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www.emc.ncep.noaa.gov/mmb/aq/smart/fvs/web/g2o/jul17/TSFC_bias25-48_namNEC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r="4174" b="3926"/>
          <a:stretch/>
        </p:blipFill>
        <p:spPr bwMode="auto">
          <a:xfrm>
            <a:off x="0" y="1034972"/>
            <a:ext cx="4210542" cy="34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59" y="76200"/>
            <a:ext cx="8229600" cy="1143000"/>
          </a:xfrm>
        </p:spPr>
        <p:txBody>
          <a:bodyPr/>
          <a:lstStyle/>
          <a:p>
            <a:r>
              <a:rPr lang="en-US" sz="3200" dirty="0"/>
              <a:t>NE 25-48h T/Td Bias  NE U.S.</a:t>
            </a:r>
            <a:br>
              <a:rPr lang="en-US" sz="3200" dirty="0"/>
            </a:br>
            <a:r>
              <a:rPr lang="en-US" sz="3200" dirty="0"/>
              <a:t>July 10-16,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5200" y="5029200"/>
            <a:ext cx="7006621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Cool, moist biases on 11</a:t>
            </a:r>
            <a:r>
              <a:rPr lang="en-US" baseline="30000" dirty="0"/>
              <a:t>th</a:t>
            </a:r>
            <a:r>
              <a:rPr lang="en-US" dirty="0"/>
              <a:t> and 12</a:t>
            </a:r>
            <a:r>
              <a:rPr lang="en-US" baseline="30000" dirty="0"/>
              <a:t>th</a:t>
            </a:r>
            <a:r>
              <a:rPr lang="en-US" dirty="0"/>
              <a:t> coincides with ozone </a:t>
            </a:r>
            <a:r>
              <a:rPr lang="en-US" dirty="0" err="1"/>
              <a:t>underprediction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1752600"/>
            <a:ext cx="1143000" cy="2324100"/>
          </a:xfrm>
          <a:prstGeom prst="rect">
            <a:avLst/>
          </a:prstGeom>
          <a:solidFill>
            <a:srgbClr val="F2F2F2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1600" y="1676400"/>
            <a:ext cx="1143000" cy="2324100"/>
          </a:xfrm>
          <a:prstGeom prst="rect">
            <a:avLst/>
          </a:prstGeom>
          <a:solidFill>
            <a:srgbClr val="F2F2F2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1685925"/>
            <a:ext cx="138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Temperature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1653659"/>
            <a:ext cx="114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Dew Point</a:t>
            </a:r>
          </a:p>
        </p:txBody>
      </p:sp>
    </p:spTree>
    <p:extLst>
      <p:ext uri="{BB962C8B-B14F-4D97-AF65-F5344CB8AC3E}">
        <p14:creationId xmlns:p14="http://schemas.microsoft.com/office/powerpoint/2010/main" val="247202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mc.ncep.noaa.gov/mmb/aq/cmaqparabc/2017071112/aqmbdrOZMX08sfc_DAY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2" r="20583" b="54904"/>
          <a:stretch/>
        </p:blipFill>
        <p:spPr bwMode="auto">
          <a:xfrm>
            <a:off x="284005" y="3581400"/>
            <a:ext cx="3921975" cy="300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www.emc.ncep.noaa.gov/mmb/aq/cmaq/2017071212/aqmbdrOZMX08sfc_DAY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b="9333"/>
          <a:stretch/>
        </p:blipFill>
        <p:spPr bwMode="auto">
          <a:xfrm>
            <a:off x="4724400" y="499533"/>
            <a:ext cx="3949579" cy="323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www.emc.ncep.noaa.gov/mmb/aq/cmaq/2017071212/aqmbdrOZMX08sfcdif_DAY1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6371"/>
          <a:stretch/>
        </p:blipFill>
        <p:spPr bwMode="auto">
          <a:xfrm>
            <a:off x="4949357" y="3650083"/>
            <a:ext cx="3115285" cy="26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"/>
            <a:ext cx="9144000" cy="754380"/>
          </a:xfrm>
        </p:spPr>
        <p:txBody>
          <a:bodyPr/>
          <a:lstStyle/>
          <a:p>
            <a:r>
              <a:rPr lang="en-US" sz="2800" dirty="0"/>
              <a:t>July 12, 2017 NAM-CMAQ V5 Performance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9636" y="6324600"/>
            <a:ext cx="346996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- Continued less ozone predicted for day 2</a:t>
            </a:r>
          </a:p>
          <a:p>
            <a:r>
              <a:rPr lang="en-US" sz="1400" dirty="0"/>
              <a:t>- O3 Bias </a:t>
            </a:r>
            <a:r>
              <a:rPr lang="en-US" sz="1400" dirty="0" err="1"/>
              <a:t>correction.improved</a:t>
            </a:r>
            <a:r>
              <a:rPr lang="en-US" sz="1400" dirty="0"/>
              <a:t> over LI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6172200"/>
            <a:ext cx="363381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Bias Corrected </a:t>
            </a:r>
            <a:r>
              <a:rPr lang="en-US" dirty="0"/>
              <a:t>8h Ozone Max: Day 2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3124200"/>
            <a:ext cx="2819400" cy="36933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CMAQ 8h Ozone Max: Day 1 </a:t>
            </a:r>
          </a:p>
        </p:txBody>
      </p:sp>
      <p:pic>
        <p:nvPicPr>
          <p:cNvPr id="3" name="Picture 2" descr="http://www.emc.ncep.noaa.gov/mmb/aq/cmaq/2017071112/aqmbdrOZMX08sfc_DAY2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8" b="13179"/>
          <a:stretch/>
        </p:blipFill>
        <p:spPr bwMode="auto">
          <a:xfrm>
            <a:off x="284006" y="551770"/>
            <a:ext cx="3906994" cy="302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90600" y="3124200"/>
            <a:ext cx="2819400" cy="36933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CMAQ 8h Ozone Max: Day 2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5638800"/>
            <a:ext cx="3124200" cy="36933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8h Ozone Max: Day 1 </a:t>
            </a:r>
            <a:r>
              <a:rPr lang="en-US" dirty="0" err="1"/>
              <a:t>Mdl-Obs</a:t>
            </a:r>
            <a:r>
              <a:rPr lang="en-US" dirty="0"/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6775389" y="4038600"/>
            <a:ext cx="768411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4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emc.ncep.noaa.gov/mmb/hchuang/web/fig/2017/20170711/t12z/aqm.nyc.prod.20170711.t12z.33.cldc.k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74" y="3276600"/>
            <a:ext cx="3207526" cy="297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438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July 12, 2017 NAM-CMAQ V5 Performance</a:t>
            </a:r>
            <a:br>
              <a:rPr lang="en-US" sz="2800" dirty="0"/>
            </a:br>
            <a:r>
              <a:rPr lang="en-US" sz="2400" i="1" dirty="0">
                <a:solidFill>
                  <a:srgbClr val="0000FF"/>
                </a:solidFill>
              </a:rPr>
              <a:t>NE U.S. </a:t>
            </a:r>
            <a:r>
              <a:rPr lang="en-US" sz="2400" i="1" dirty="0" err="1">
                <a:solidFill>
                  <a:srgbClr val="0000FF"/>
                </a:solidFill>
              </a:rPr>
              <a:t>NAM,Nest</a:t>
            </a:r>
            <a:r>
              <a:rPr lang="en-US" sz="2400" i="1" dirty="0">
                <a:solidFill>
                  <a:srgbClr val="0000FF"/>
                </a:solidFill>
              </a:rPr>
              <a:t>, CMAQ 7/11/ 12Z  33 h Cloud Cover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4900" y="6248400"/>
            <a:ext cx="69342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- NAM-12 cloud cover too high and extent too broad, CMAQ less</a:t>
            </a:r>
          </a:p>
          <a:p>
            <a:r>
              <a:rPr lang="en-US" dirty="0"/>
              <a:t>- NAM nest captures clearing along LIS and CT better</a:t>
            </a:r>
          </a:p>
        </p:txBody>
      </p:sp>
      <p:sp>
        <p:nvSpPr>
          <p:cNvPr id="10" name="Oval 9"/>
          <p:cNvSpPr/>
          <p:nvPr/>
        </p:nvSpPr>
        <p:spPr>
          <a:xfrm>
            <a:off x="2159000" y="54102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5400" y="5715000"/>
            <a:ext cx="28194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CMAQ derived cloud cover </a:t>
            </a:r>
          </a:p>
        </p:txBody>
      </p:sp>
      <p:pic>
        <p:nvPicPr>
          <p:cNvPr id="8194" name="Picture 2" descr="http://www.emc.ncep.noaa.gov/mmb/aq/smart/2017071112/nambdrTCLD_33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r="18222"/>
          <a:stretch/>
        </p:blipFill>
        <p:spPr bwMode="auto">
          <a:xfrm>
            <a:off x="388366" y="838200"/>
            <a:ext cx="4183634" cy="538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4000" y="5653384"/>
            <a:ext cx="27432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NAM derived cloud cover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5400" y="2971800"/>
            <a:ext cx="32004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NAM Nest derived cloud cover </a:t>
            </a:r>
          </a:p>
        </p:txBody>
      </p:sp>
    </p:spTree>
    <p:extLst>
      <p:ext uri="{BB962C8B-B14F-4D97-AF65-F5344CB8AC3E}">
        <p14:creationId xmlns:p14="http://schemas.microsoft.com/office/powerpoint/2010/main" val="4028094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66963</TotalTime>
  <Words>2602</Words>
  <Application>Microsoft Macintosh PowerPoint</Application>
  <PresentationFormat>On-screen Show (4:3)</PresentationFormat>
  <Paragraphs>320</Paragraphs>
  <Slides>25</Slides>
  <Notes>20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Recent Performance of the NOAA Air Quality Forecasting Capability and the Impact of Driving Meteorology http://www.emc.ncep.noaa.gov/mmb/aq</vt:lpstr>
      <vt:lpstr>Meteorological processes  influencing air quality </vt:lpstr>
      <vt:lpstr>NAM Forecast System - Version 4 (March 2017)</vt:lpstr>
      <vt:lpstr>NAM March 21, 2017 Upgrade</vt:lpstr>
      <vt:lpstr>July 2016 NRT CMAQ  Prod vs V5.0.2 1 h avg Diurnal Ozone</vt:lpstr>
      <vt:lpstr>Ozone Errors: July 2017 Obs vs Raw vs Bias Corrected</vt:lpstr>
      <vt:lpstr>NE 25-48h T/Td Bias  NE U.S. July 10-16, 2017</vt:lpstr>
      <vt:lpstr>July 12, 2017 NAM-CMAQ V5 Performance</vt:lpstr>
      <vt:lpstr>July 12, 2017 NAM-CMAQ V5 Performance NE U.S. NAM,Nest, CMAQ 7/11/ 12Z  33 h Cloud Cover</vt:lpstr>
      <vt:lpstr>July 12, 2017 NAM-CMAQ V5 Performance NE U.S. NAM vs Nest 7/11/ 12Z  33 h forecast 2m temperature, PBLH</vt:lpstr>
      <vt:lpstr>PowerPoint Presentation</vt:lpstr>
      <vt:lpstr>PowerPoint Presentation</vt:lpstr>
      <vt:lpstr>  August 2017 PM Predictions 1 h avg PM BIAS</vt:lpstr>
      <vt:lpstr>Northern California Fires October 13, 2017 PM 2.5 predictions</vt:lpstr>
      <vt:lpstr>Summary</vt:lpstr>
      <vt:lpstr>Future Emphasis</vt:lpstr>
      <vt:lpstr>Thunderstorm-resolving resolution  in a unified meso-global prediction system (FV3-GFS)</vt:lpstr>
      <vt:lpstr>GFS-FV3 Comparisons (13 km) June- July 2017 Day1 </vt:lpstr>
      <vt:lpstr>BACKUPS</vt:lpstr>
      <vt:lpstr>GFS vs FV3 2 m Temperature  Sept. 5, 2017 : 9hr forecast</vt:lpstr>
      <vt:lpstr>Initial implementation configuration for FV3GFS in FY19</vt:lpstr>
      <vt:lpstr>Aug 25-Sept 5 2017 PM Prediction 1 h avg PM : North West U.S. Fires</vt:lpstr>
      <vt:lpstr>August 29, 2017 PM Predictions 1 h avg Max PM : North West U.S. Fires</vt:lpstr>
      <vt:lpstr>  August 2017 PM Predictions 1 h avg PM BIAS</vt:lpstr>
      <vt:lpstr>Web pages CMAQ V5.0.2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Ho-Chun Huang</dc:creator>
  <cp:lastModifiedBy>Jeffery McQueen</cp:lastModifiedBy>
  <cp:revision>647</cp:revision>
  <cp:lastPrinted>2017-02-16T21:27:53Z</cp:lastPrinted>
  <dcterms:created xsi:type="dcterms:W3CDTF">2016-03-14T18:06:24Z</dcterms:created>
  <dcterms:modified xsi:type="dcterms:W3CDTF">2017-10-25T16:13:16Z</dcterms:modified>
</cp:coreProperties>
</file>