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9"/>
  </p:sldMasterIdLst>
  <p:notesMasterIdLst>
    <p:notesMasterId r:id="rId36"/>
  </p:notesMasterIdLst>
  <p:handoutMasterIdLst>
    <p:handoutMasterId r:id="rId37"/>
  </p:handoutMasterIdLst>
  <p:sldIdLst>
    <p:sldId id="256" r:id="rId20"/>
    <p:sldId id="268" r:id="rId21"/>
    <p:sldId id="257" r:id="rId22"/>
    <p:sldId id="261" r:id="rId23"/>
    <p:sldId id="271" r:id="rId24"/>
    <p:sldId id="272" r:id="rId25"/>
    <p:sldId id="258" r:id="rId26"/>
    <p:sldId id="277" r:id="rId27"/>
    <p:sldId id="260" r:id="rId28"/>
    <p:sldId id="262" r:id="rId29"/>
    <p:sldId id="265" r:id="rId30"/>
    <p:sldId id="270" r:id="rId31"/>
    <p:sldId id="273" r:id="rId32"/>
    <p:sldId id="264" r:id="rId33"/>
    <p:sldId id="276" r:id="rId34"/>
    <p:sldId id="267"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3558" autoAdjust="0"/>
  </p:normalViewPr>
  <p:slideViewPr>
    <p:cSldViewPr snapToGrid="0">
      <p:cViewPr varScale="1">
        <p:scale>
          <a:sx n="72" d="100"/>
          <a:sy n="72" d="100"/>
        </p:scale>
        <p:origin x="87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7.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2.xml"/><Relationship Id="rId34" Type="http://schemas.openxmlformats.org/officeDocument/2006/relationships/slide" Target="slides/slide15.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slideMaster" Target="slideMasters/slideMaster1.xml"/><Relationship Id="rId31"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30B9B96-91E8-48AB-88F1-008916A269E8}" type="datetimeFigureOut">
              <a:rPr lang="en-US" smtClean="0"/>
              <a:t>10/24/2017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4B15E09-991C-4708-80F7-3D4E62C1A92C}" type="slidenum">
              <a:rPr lang="en-US" smtClean="0"/>
              <a:t>‹#›</a:t>
            </a:fld>
            <a:endParaRPr lang="en-US"/>
          </a:p>
        </p:txBody>
      </p:sp>
    </p:spTree>
    <p:extLst>
      <p:ext uri="{BB962C8B-B14F-4D97-AF65-F5344CB8AC3E}">
        <p14:creationId xmlns:p14="http://schemas.microsoft.com/office/powerpoint/2010/main" val="3960956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382645E-62F4-43D4-8A00-CDEEF97CA3AE}" type="datetimeFigureOut">
              <a:rPr lang="en-US" smtClean="0"/>
              <a:t>10/24/2017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E0D5550-5E39-4F71-AAF6-9E22BBF34FC1}" type="slidenum">
              <a:rPr lang="en-US" smtClean="0"/>
              <a:t>‹#›</a:t>
            </a:fld>
            <a:endParaRPr lang="en-US"/>
          </a:p>
        </p:txBody>
      </p:sp>
    </p:spTree>
    <p:extLst>
      <p:ext uri="{BB962C8B-B14F-4D97-AF65-F5344CB8AC3E}">
        <p14:creationId xmlns:p14="http://schemas.microsoft.com/office/powerpoint/2010/main" val="159588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a:t>
            </a:fld>
            <a:endParaRPr lang="en-US"/>
          </a:p>
        </p:txBody>
      </p:sp>
    </p:spTree>
    <p:extLst>
      <p:ext uri="{BB962C8B-B14F-4D97-AF65-F5344CB8AC3E}">
        <p14:creationId xmlns:p14="http://schemas.microsoft.com/office/powerpoint/2010/main" val="1810288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10</a:t>
            </a:fld>
            <a:endParaRPr lang="en-US"/>
          </a:p>
        </p:txBody>
      </p:sp>
    </p:spTree>
    <p:extLst>
      <p:ext uri="{BB962C8B-B14F-4D97-AF65-F5344CB8AC3E}">
        <p14:creationId xmlns:p14="http://schemas.microsoft.com/office/powerpoint/2010/main" val="3936891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11</a:t>
            </a:fld>
            <a:endParaRPr lang="en-US"/>
          </a:p>
        </p:txBody>
      </p:sp>
    </p:spTree>
    <p:extLst>
      <p:ext uri="{BB962C8B-B14F-4D97-AF65-F5344CB8AC3E}">
        <p14:creationId xmlns:p14="http://schemas.microsoft.com/office/powerpoint/2010/main" val="62593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12</a:t>
            </a:fld>
            <a:endParaRPr lang="en-US"/>
          </a:p>
        </p:txBody>
      </p:sp>
    </p:spTree>
    <p:extLst>
      <p:ext uri="{BB962C8B-B14F-4D97-AF65-F5344CB8AC3E}">
        <p14:creationId xmlns:p14="http://schemas.microsoft.com/office/powerpoint/2010/main" val="4219009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13</a:t>
            </a:fld>
            <a:endParaRPr lang="en-US"/>
          </a:p>
        </p:txBody>
      </p:sp>
    </p:spTree>
    <p:extLst>
      <p:ext uri="{BB962C8B-B14F-4D97-AF65-F5344CB8AC3E}">
        <p14:creationId xmlns:p14="http://schemas.microsoft.com/office/powerpoint/2010/main" val="3759898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14</a:t>
            </a:fld>
            <a:endParaRPr lang="en-US"/>
          </a:p>
        </p:txBody>
      </p:sp>
    </p:spTree>
    <p:extLst>
      <p:ext uri="{BB962C8B-B14F-4D97-AF65-F5344CB8AC3E}">
        <p14:creationId xmlns:p14="http://schemas.microsoft.com/office/powerpoint/2010/main" val="1960069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15</a:t>
            </a:fld>
            <a:endParaRPr lang="en-US"/>
          </a:p>
        </p:txBody>
      </p:sp>
    </p:spTree>
    <p:extLst>
      <p:ext uri="{BB962C8B-B14F-4D97-AF65-F5344CB8AC3E}">
        <p14:creationId xmlns:p14="http://schemas.microsoft.com/office/powerpoint/2010/main" val="2877340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16</a:t>
            </a:fld>
            <a:endParaRPr lang="en-US"/>
          </a:p>
        </p:txBody>
      </p:sp>
    </p:spTree>
    <p:extLst>
      <p:ext uri="{BB962C8B-B14F-4D97-AF65-F5344CB8AC3E}">
        <p14:creationId xmlns:p14="http://schemas.microsoft.com/office/powerpoint/2010/main" val="1762259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2</a:t>
            </a:fld>
            <a:endParaRPr lang="en-US"/>
          </a:p>
        </p:txBody>
      </p:sp>
    </p:spTree>
    <p:extLst>
      <p:ext uri="{BB962C8B-B14F-4D97-AF65-F5344CB8AC3E}">
        <p14:creationId xmlns:p14="http://schemas.microsoft.com/office/powerpoint/2010/main" val="2370155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3</a:t>
            </a:fld>
            <a:endParaRPr lang="en-US"/>
          </a:p>
        </p:txBody>
      </p:sp>
    </p:spTree>
    <p:extLst>
      <p:ext uri="{BB962C8B-B14F-4D97-AF65-F5344CB8AC3E}">
        <p14:creationId xmlns:p14="http://schemas.microsoft.com/office/powerpoint/2010/main" val="124942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4</a:t>
            </a:fld>
            <a:endParaRPr lang="en-US"/>
          </a:p>
        </p:txBody>
      </p:sp>
    </p:spTree>
    <p:extLst>
      <p:ext uri="{BB962C8B-B14F-4D97-AF65-F5344CB8AC3E}">
        <p14:creationId xmlns:p14="http://schemas.microsoft.com/office/powerpoint/2010/main" val="44002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5</a:t>
            </a:fld>
            <a:endParaRPr lang="en-US"/>
          </a:p>
        </p:txBody>
      </p:sp>
    </p:spTree>
    <p:extLst>
      <p:ext uri="{BB962C8B-B14F-4D97-AF65-F5344CB8AC3E}">
        <p14:creationId xmlns:p14="http://schemas.microsoft.com/office/powerpoint/2010/main" val="205502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6</a:t>
            </a:fld>
            <a:endParaRPr lang="en-US"/>
          </a:p>
        </p:txBody>
      </p:sp>
    </p:spTree>
    <p:extLst>
      <p:ext uri="{BB962C8B-B14F-4D97-AF65-F5344CB8AC3E}">
        <p14:creationId xmlns:p14="http://schemas.microsoft.com/office/powerpoint/2010/main" val="1570131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0D5550-5E39-4F71-AAF6-9E22BBF34FC1}" type="slidenum">
              <a:rPr lang="en-US" smtClean="0"/>
              <a:t>7</a:t>
            </a:fld>
            <a:endParaRPr lang="en-US"/>
          </a:p>
        </p:txBody>
      </p:sp>
    </p:spTree>
    <p:extLst>
      <p:ext uri="{BB962C8B-B14F-4D97-AF65-F5344CB8AC3E}">
        <p14:creationId xmlns:p14="http://schemas.microsoft.com/office/powerpoint/2010/main" val="3053296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8</a:t>
            </a:fld>
            <a:endParaRPr lang="en-US"/>
          </a:p>
        </p:txBody>
      </p:sp>
    </p:spTree>
    <p:extLst>
      <p:ext uri="{BB962C8B-B14F-4D97-AF65-F5344CB8AC3E}">
        <p14:creationId xmlns:p14="http://schemas.microsoft.com/office/powerpoint/2010/main" val="2034242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0D5550-5E39-4F71-AAF6-9E22BBF34FC1}" type="slidenum">
              <a:rPr lang="en-US" smtClean="0"/>
              <a:t>9</a:t>
            </a:fld>
            <a:endParaRPr lang="en-US"/>
          </a:p>
        </p:txBody>
      </p:sp>
    </p:spTree>
    <p:extLst>
      <p:ext uri="{BB962C8B-B14F-4D97-AF65-F5344CB8AC3E}">
        <p14:creationId xmlns:p14="http://schemas.microsoft.com/office/powerpoint/2010/main" val="68397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58C6CCC-DE8B-425A-81B7-4121FCDCDA21}" type="datetime1">
              <a:rPr lang="en-US" smtClean="0"/>
              <a:t>10/24/2017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DBAD44-185D-4DFC-B375-603E4C27C52B}" type="datetime1">
              <a:rPr lang="en-US" smtClean="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570956D-81F3-466C-9391-D34D4D77DA9D}" type="datetime1">
              <a:rPr lang="en-US" smtClean="0"/>
              <a:t>10/24/2017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E559B-A478-4FC6-8238-5A762FBFD255}" type="datetime1">
              <a:rPr lang="en-US" smtClean="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B5C7875-F23D-4371-910C-AE2690945252}" type="datetime1">
              <a:rPr lang="en-US" smtClean="0"/>
              <a:t>10/24/2017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5F7FD7-5EAA-4378-A438-B14AEA75A623}" type="datetime1">
              <a:rPr lang="en-US" smtClean="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13F5D9-D302-4712-9587-D570D1D05EAD}" type="datetime1">
              <a:rPr lang="en-US" smtClean="0"/>
              <a:t>10/24/2017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90876B-E22D-4207-93C5-D4893CCAF4AE}" type="datetime1">
              <a:rPr lang="en-US" smtClean="0"/>
              <a:t>10/24/2017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4597A-AFB7-4090-81F2-F9CF997751CC}" type="datetime1">
              <a:rPr lang="en-US" smtClean="0"/>
              <a:t>10/24/2017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ADC00B7-94BD-4DDE-AE94-42FB06FFA1CA}" type="datetime1">
              <a:rPr lang="en-US" smtClean="0"/>
              <a:t>10/24/2017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9B5FCD-2355-4A6A-AC0B-82EBB2579774}" type="datetime1">
              <a:rPr lang="en-US" smtClean="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C7E3211-F2CF-4963-8CDD-FFB9E60E6E74}" type="datetime1">
              <a:rPr lang="en-US" smtClean="0"/>
              <a:t>10/24/2017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628547"/>
            <a:ext cx="10993549" cy="1200254"/>
          </a:xfrm>
        </p:spPr>
        <p:txBody>
          <a:bodyPr>
            <a:normAutofit fontScale="90000"/>
          </a:bodyPr>
          <a:lstStyle/>
          <a:p>
            <a:r>
              <a:rPr lang="en-US" dirty="0"/>
              <a:t>Estimates of the shadow price of NO</a:t>
            </a:r>
            <a:r>
              <a:rPr lang="en-US" baseline="-25000" dirty="0"/>
              <a:t>x</a:t>
            </a:r>
            <a:r>
              <a:rPr lang="en-US" dirty="0"/>
              <a:t> and PM</a:t>
            </a:r>
            <a:r>
              <a:rPr lang="en-US" baseline="-25000" dirty="0"/>
              <a:t>2.5</a:t>
            </a:r>
            <a:r>
              <a:rPr lang="en-US" dirty="0"/>
              <a:t> Emissions Reductions from U.S. Manufacturing</a:t>
            </a:r>
          </a:p>
        </p:txBody>
      </p:sp>
      <p:sp>
        <p:nvSpPr>
          <p:cNvPr id="3" name="Subtitle 2"/>
          <p:cNvSpPr>
            <a:spLocks noGrp="1"/>
          </p:cNvSpPr>
          <p:nvPr>
            <p:ph type="subTitle" idx="1"/>
          </p:nvPr>
        </p:nvSpPr>
        <p:spPr>
          <a:xfrm>
            <a:off x="581194" y="2103559"/>
            <a:ext cx="10993546" cy="982207"/>
          </a:xfrm>
        </p:spPr>
        <p:txBody>
          <a:bodyPr>
            <a:normAutofit/>
          </a:bodyPr>
          <a:lstStyle/>
          <a:p>
            <a:r>
              <a:rPr lang="en-US" dirty="0"/>
              <a:t>Jenny </a:t>
            </a:r>
            <a:r>
              <a:rPr lang="en-US" dirty="0" err="1"/>
              <a:t>thomas</a:t>
            </a:r>
            <a:endParaRPr lang="en-US" dirty="0"/>
          </a:p>
          <a:p>
            <a:r>
              <a:rPr lang="en-US" dirty="0"/>
              <a:t>Alexander Macpherson</a:t>
            </a:r>
          </a:p>
        </p:txBody>
      </p:sp>
      <p:sp>
        <p:nvSpPr>
          <p:cNvPr id="4" name="TextBox 3"/>
          <p:cNvSpPr txBox="1"/>
          <p:nvPr/>
        </p:nvSpPr>
        <p:spPr>
          <a:xfrm>
            <a:off x="5780118" y="5215369"/>
            <a:ext cx="6057900" cy="923330"/>
          </a:xfrm>
          <a:prstGeom prst="rect">
            <a:avLst/>
          </a:prstGeom>
          <a:noFill/>
        </p:spPr>
        <p:txBody>
          <a:bodyPr wrap="square" rtlCol="0">
            <a:spAutoFit/>
          </a:bodyPr>
          <a:lstStyle/>
          <a:p>
            <a:r>
              <a:rPr lang="en-US" b="1" i="1" dirty="0">
                <a:solidFill>
                  <a:schemeClr val="bg1"/>
                </a:solidFill>
              </a:rPr>
              <a:t>Disclaimer:  </a:t>
            </a:r>
            <a:r>
              <a:rPr lang="en-US" i="1" dirty="0">
                <a:solidFill>
                  <a:schemeClr val="bg1"/>
                </a:solidFill>
              </a:rPr>
              <a:t>All authors are with U.S EPA Office of Air and Radiation.  Although this work was reviewed by the U.S. EPA and approved for presentation, it does not reflect official Agency policy. </a:t>
            </a:r>
          </a:p>
        </p:txBody>
      </p:sp>
      <p:sp>
        <p:nvSpPr>
          <p:cNvPr id="9" name="Slide Number Placeholder 8"/>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404550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4" y="1165593"/>
            <a:ext cx="11029616" cy="584792"/>
          </a:xfrm>
        </p:spPr>
        <p:txBody>
          <a:bodyPr/>
          <a:lstStyle/>
          <a:p>
            <a:r>
              <a:rPr lang="en-US" dirty="0"/>
              <a:t>No</a:t>
            </a:r>
            <a:r>
              <a:rPr lang="en-US" baseline="-25000" dirty="0"/>
              <a:t>x</a:t>
            </a:r>
            <a:r>
              <a:rPr lang="en-US" dirty="0"/>
              <a:t> Shadow Price (Preliminary Results)</a:t>
            </a:r>
          </a:p>
        </p:txBody>
      </p:sp>
      <p:sp>
        <p:nvSpPr>
          <p:cNvPr id="5" name="Content Placeholder 4"/>
          <p:cNvSpPr>
            <a:spLocks noGrp="1"/>
          </p:cNvSpPr>
          <p:nvPr>
            <p:ph sz="half" idx="2"/>
          </p:nvPr>
        </p:nvSpPr>
        <p:spPr>
          <a:xfrm>
            <a:off x="6973260" y="2551384"/>
            <a:ext cx="3585039" cy="3849416"/>
          </a:xfrm>
        </p:spPr>
        <p:txBody>
          <a:bodyPr anchor="t">
            <a:normAutofit/>
          </a:bodyPr>
          <a:lstStyle/>
          <a:p>
            <a:r>
              <a:rPr lang="en-US" dirty="0"/>
              <a:t>Gray lines = sector-level estimates</a:t>
            </a:r>
          </a:p>
          <a:p>
            <a:r>
              <a:rPr lang="en-US" dirty="0"/>
              <a:t>Black line = tons-weighted average for all sectors</a:t>
            </a:r>
          </a:p>
          <a:p>
            <a:r>
              <a:rPr lang="en-US" dirty="0"/>
              <a:t>General trend that over time: as NO</a:t>
            </a:r>
            <a:r>
              <a:rPr lang="en-US" baseline="-25000" dirty="0"/>
              <a:t>X</a:t>
            </a:r>
            <a:r>
              <a:rPr lang="en-US" dirty="0"/>
              <a:t> emissions decreased, the shadow price of reducing emissions increases.</a:t>
            </a:r>
          </a:p>
          <a:p>
            <a:r>
              <a:rPr lang="en-US" dirty="0"/>
              <a:t>Tons-weighted average shadow price of NO</a:t>
            </a:r>
            <a:r>
              <a:rPr lang="en-US" baseline="-25000" dirty="0"/>
              <a:t>X</a:t>
            </a:r>
            <a:r>
              <a:rPr lang="en-US" dirty="0"/>
              <a:t> reduction in 2014: $2,800/ton in 2009 dollars.</a:t>
            </a:r>
          </a:p>
        </p:txBody>
      </p:sp>
      <p:sp>
        <p:nvSpPr>
          <p:cNvPr id="9" name="Slide Number Placeholder 8"/>
          <p:cNvSpPr>
            <a:spLocks noGrp="1"/>
          </p:cNvSpPr>
          <p:nvPr>
            <p:ph type="sldNum" sz="quarter" idx="12"/>
          </p:nvPr>
        </p:nvSpPr>
        <p:spPr/>
        <p:txBody>
          <a:bodyPr/>
          <a:lstStyle/>
          <a:p>
            <a:fld id="{D57F1E4F-1CFF-5643-939E-217C01CDF565}" type="slidenum">
              <a:rPr lang="en-US" sz="1800" smtClean="0"/>
              <a:pPr/>
              <a:t>10</a:t>
            </a:fld>
            <a:endParaRPr lang="en-US" sz="1800" dirty="0"/>
          </a:p>
        </p:txBody>
      </p:sp>
      <p:pic>
        <p:nvPicPr>
          <p:cNvPr id="6" name="Content Placeholder 5"/>
          <p:cNvPicPr>
            <a:picLocks noGrp="1" noChangeAspect="1"/>
          </p:cNvPicPr>
          <p:nvPr>
            <p:ph sz="half" idx="1"/>
          </p:nvPr>
        </p:nvPicPr>
        <p:blipFill>
          <a:blip r:embed="rId3"/>
          <a:stretch>
            <a:fillRect/>
          </a:stretch>
        </p:blipFill>
        <p:spPr>
          <a:xfrm>
            <a:off x="743552" y="1948984"/>
            <a:ext cx="5934339" cy="4837848"/>
          </a:xfrm>
          <a:prstGeom prst="rect">
            <a:avLst/>
          </a:prstGeom>
        </p:spPr>
      </p:pic>
    </p:spTree>
    <p:extLst>
      <p:ext uri="{BB962C8B-B14F-4D97-AF65-F5344CB8AC3E}">
        <p14:creationId xmlns:p14="http://schemas.microsoft.com/office/powerpoint/2010/main" val="271216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4" y="1101797"/>
            <a:ext cx="11029616" cy="670879"/>
          </a:xfrm>
        </p:spPr>
        <p:txBody>
          <a:bodyPr/>
          <a:lstStyle/>
          <a:p>
            <a:r>
              <a:rPr lang="en-US" dirty="0"/>
              <a:t>PM</a:t>
            </a:r>
            <a:r>
              <a:rPr lang="en-US" baseline="-25000" dirty="0"/>
              <a:t>2.5</a:t>
            </a:r>
            <a:r>
              <a:rPr lang="en-US" dirty="0"/>
              <a:t> Shadow Price Preliminary Results</a:t>
            </a:r>
          </a:p>
        </p:txBody>
      </p:sp>
      <p:sp>
        <p:nvSpPr>
          <p:cNvPr id="4" name="Content Placeholder 3"/>
          <p:cNvSpPr>
            <a:spLocks noGrp="1"/>
          </p:cNvSpPr>
          <p:nvPr>
            <p:ph sz="half" idx="2"/>
          </p:nvPr>
        </p:nvSpPr>
        <p:spPr>
          <a:xfrm>
            <a:off x="6703695" y="2731006"/>
            <a:ext cx="3708728" cy="1892264"/>
          </a:xfrm>
        </p:spPr>
        <p:txBody>
          <a:bodyPr anchor="t">
            <a:noAutofit/>
          </a:bodyPr>
          <a:lstStyle/>
          <a:p>
            <a:r>
              <a:rPr lang="en-US" dirty="0"/>
              <a:t>Gray lines = sector-level estimates</a:t>
            </a:r>
          </a:p>
          <a:p>
            <a:r>
              <a:rPr lang="en-US" dirty="0"/>
              <a:t>Black line = tons-weighted average for all sectors</a:t>
            </a:r>
          </a:p>
          <a:p>
            <a:r>
              <a:rPr lang="en-US" dirty="0"/>
              <a:t>PM</a:t>
            </a:r>
            <a:r>
              <a:rPr lang="en-US" baseline="-25000" dirty="0"/>
              <a:t>2.5</a:t>
            </a:r>
            <a:r>
              <a:rPr lang="en-US" dirty="0"/>
              <a:t> shadow price more stable over time, but generally seems within a band up to $20,000/ton in 2009 dollars.</a:t>
            </a:r>
          </a:p>
          <a:p>
            <a:r>
              <a:rPr lang="en-US" dirty="0"/>
              <a:t>Tons-weighted average shadow price for PM</a:t>
            </a:r>
            <a:r>
              <a:rPr lang="en-US" baseline="-25000" dirty="0"/>
              <a:t>25</a:t>
            </a:r>
            <a:r>
              <a:rPr lang="en-US" dirty="0"/>
              <a:t> reduction in 2014: $7,900/ton in 2009 dollars.</a:t>
            </a:r>
          </a:p>
        </p:txBody>
      </p:sp>
      <p:sp>
        <p:nvSpPr>
          <p:cNvPr id="9" name="Slide Number Placeholder 8"/>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7" name="Picture 6"/>
          <p:cNvPicPr>
            <a:picLocks noChangeAspect="1"/>
          </p:cNvPicPr>
          <p:nvPr/>
        </p:nvPicPr>
        <p:blipFill>
          <a:blip r:embed="rId3"/>
          <a:stretch>
            <a:fillRect/>
          </a:stretch>
        </p:blipFill>
        <p:spPr>
          <a:xfrm>
            <a:off x="693709" y="1985531"/>
            <a:ext cx="5864109" cy="4780594"/>
          </a:xfrm>
          <a:prstGeom prst="rect">
            <a:avLst/>
          </a:prstGeom>
        </p:spPr>
      </p:pic>
    </p:spTree>
    <p:extLst>
      <p:ext uri="{BB962C8B-B14F-4D97-AF65-F5344CB8AC3E}">
        <p14:creationId xmlns:p14="http://schemas.microsoft.com/office/powerpoint/2010/main" val="301430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Preliminary results For selected industries (1990 and 2014)</a:t>
            </a:r>
          </a:p>
        </p:txBody>
      </p:sp>
      <p:sp>
        <p:nvSpPr>
          <p:cNvPr id="5" name="Slide Number Placeholder 4"/>
          <p:cNvSpPr>
            <a:spLocks noGrp="1"/>
          </p:cNvSpPr>
          <p:nvPr>
            <p:ph type="sldNum" sz="quarter" idx="12"/>
          </p:nvPr>
        </p:nvSpPr>
        <p:spPr/>
        <p:txBody>
          <a:bodyPr/>
          <a:lstStyle/>
          <a:p>
            <a:fld id="{D57F1E4F-1CFF-5643-939E-217C01CDF565}" type="slidenum">
              <a:rPr lang="en-US" sz="1800" smtClean="0"/>
              <a:pPr/>
              <a:t>12</a:t>
            </a:fld>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3118024355"/>
              </p:ext>
            </p:extLst>
          </p:nvPr>
        </p:nvGraphicFramePr>
        <p:xfrm>
          <a:off x="1229714" y="2017988"/>
          <a:ext cx="9328586" cy="4660518"/>
        </p:xfrm>
        <a:graphic>
          <a:graphicData uri="http://schemas.openxmlformats.org/drawingml/2006/table">
            <a:tbl>
              <a:tblPr/>
              <a:tblGrid>
                <a:gridCol w="4353958">
                  <a:extLst>
                    <a:ext uri="{9D8B030D-6E8A-4147-A177-3AD203B41FA5}">
                      <a16:colId xmlns:a16="http://schemas.microsoft.com/office/drawing/2014/main" val="1656078302"/>
                    </a:ext>
                  </a:extLst>
                </a:gridCol>
                <a:gridCol w="1111648">
                  <a:extLst>
                    <a:ext uri="{9D8B030D-6E8A-4147-A177-3AD203B41FA5}">
                      <a16:colId xmlns:a16="http://schemas.microsoft.com/office/drawing/2014/main" val="2452455592"/>
                    </a:ext>
                  </a:extLst>
                </a:gridCol>
                <a:gridCol w="917110">
                  <a:extLst>
                    <a:ext uri="{9D8B030D-6E8A-4147-A177-3AD203B41FA5}">
                      <a16:colId xmlns:a16="http://schemas.microsoft.com/office/drawing/2014/main" val="692214790"/>
                    </a:ext>
                  </a:extLst>
                </a:gridCol>
                <a:gridCol w="917110">
                  <a:extLst>
                    <a:ext uri="{9D8B030D-6E8A-4147-A177-3AD203B41FA5}">
                      <a16:colId xmlns:a16="http://schemas.microsoft.com/office/drawing/2014/main" val="3203851743"/>
                    </a:ext>
                  </a:extLst>
                </a:gridCol>
                <a:gridCol w="1014380">
                  <a:extLst>
                    <a:ext uri="{9D8B030D-6E8A-4147-A177-3AD203B41FA5}">
                      <a16:colId xmlns:a16="http://schemas.microsoft.com/office/drawing/2014/main" val="2119549892"/>
                    </a:ext>
                  </a:extLst>
                </a:gridCol>
                <a:gridCol w="1014380">
                  <a:extLst>
                    <a:ext uri="{9D8B030D-6E8A-4147-A177-3AD203B41FA5}">
                      <a16:colId xmlns:a16="http://schemas.microsoft.com/office/drawing/2014/main" val="2930675127"/>
                    </a:ext>
                  </a:extLst>
                </a:gridCol>
              </a:tblGrid>
              <a:tr h="557626">
                <a:tc>
                  <a:txBody>
                    <a:bodyPr/>
                    <a:lstStyle/>
                    <a:p>
                      <a:pPr algn="l" fontAlgn="b"/>
                      <a:r>
                        <a:rPr lang="en-US" sz="1600" b="1" i="0" u="none" strike="noStrike" dirty="0">
                          <a:solidFill>
                            <a:srgbClr val="000000"/>
                          </a:solidFill>
                          <a:effectLst/>
                          <a:latin typeface="+mn-lt"/>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mn-lt"/>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1600" b="1" i="0" u="none" strike="noStrike" dirty="0">
                          <a:solidFill>
                            <a:srgbClr val="000000"/>
                          </a:solidFill>
                          <a:effectLst/>
                          <a:latin typeface="+mn-lt"/>
                        </a:rPr>
                        <a:t>Shadow Price of NO</a:t>
                      </a:r>
                      <a:r>
                        <a:rPr lang="en-US" sz="1600" b="1" i="0" u="none" strike="noStrike" baseline="-25000" dirty="0">
                          <a:solidFill>
                            <a:srgbClr val="000000"/>
                          </a:solidFill>
                          <a:effectLst/>
                          <a:latin typeface="+mn-lt"/>
                        </a:rPr>
                        <a:t>X</a:t>
                      </a:r>
                      <a:r>
                        <a:rPr lang="en-US" sz="1600" b="1" i="0" u="none" strike="noStrike" dirty="0">
                          <a:solidFill>
                            <a:srgbClr val="000000"/>
                          </a:solidFill>
                          <a:effectLst/>
                          <a:latin typeface="+mn-lt"/>
                        </a:rPr>
                        <a:t> (2009$/ton)</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600" b="1" i="0" u="none" strike="noStrike" dirty="0">
                          <a:solidFill>
                            <a:srgbClr val="000000"/>
                          </a:solidFill>
                          <a:effectLst/>
                          <a:latin typeface="+mn-lt"/>
                        </a:rPr>
                        <a:t>Shadow Price of PM</a:t>
                      </a:r>
                      <a:r>
                        <a:rPr lang="en-US" sz="1600" b="1" i="0" u="none" strike="noStrike" baseline="-25000" dirty="0">
                          <a:solidFill>
                            <a:srgbClr val="000000"/>
                          </a:solidFill>
                          <a:effectLst/>
                          <a:latin typeface="+mn-lt"/>
                        </a:rPr>
                        <a:t>2.5</a:t>
                      </a:r>
                      <a:r>
                        <a:rPr lang="en-US" sz="1600" b="1" i="0" u="none" strike="noStrike" dirty="0">
                          <a:solidFill>
                            <a:srgbClr val="000000"/>
                          </a:solidFill>
                          <a:effectLst/>
                          <a:latin typeface="+mn-lt"/>
                        </a:rPr>
                        <a:t> (2009$/ton)</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63047303"/>
                  </a:ext>
                </a:extLst>
              </a:tr>
              <a:tr h="262412">
                <a:tc>
                  <a:txBody>
                    <a:bodyPr/>
                    <a:lstStyle/>
                    <a:p>
                      <a:pPr algn="l" fontAlgn="b"/>
                      <a:r>
                        <a:rPr lang="en-US" sz="1600" b="1" i="0" u="none" strike="noStrike" dirty="0">
                          <a:solidFill>
                            <a:srgbClr val="000000"/>
                          </a:solidFill>
                          <a:effectLst/>
                          <a:latin typeface="+mn-lt"/>
                        </a:rPr>
                        <a:t>Industry</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mn-lt"/>
                        </a:rPr>
                        <a:t>NAICS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mn-lt"/>
                        </a:rPr>
                        <a:t>1990</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mn-lt"/>
                        </a:rPr>
                        <a:t>2014</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mn-lt"/>
                        </a:rPr>
                        <a:t>1990</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mn-lt"/>
                        </a:rPr>
                        <a:t>2014</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9239715"/>
                  </a:ext>
                </a:extLst>
              </a:tr>
              <a:tr h="481089">
                <a:tc>
                  <a:txBody>
                    <a:bodyPr/>
                    <a:lstStyle/>
                    <a:p>
                      <a:pPr algn="l" fontAlgn="b"/>
                      <a:r>
                        <a:rPr lang="en-US" sz="1800" b="0" i="0" u="none" strike="noStrike" dirty="0">
                          <a:solidFill>
                            <a:srgbClr val="000000"/>
                          </a:solidFill>
                          <a:effectLst/>
                          <a:latin typeface="+mn-lt"/>
                        </a:rPr>
                        <a:t>Paper Products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mn-lt"/>
                        </a:rPr>
                        <a:t>322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mn-lt"/>
                        </a:rPr>
                        <a:t>       1,400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dirty="0">
                          <a:solidFill>
                            <a:srgbClr val="000000"/>
                          </a:solidFill>
                          <a:effectLst/>
                          <a:latin typeface="+mn-lt"/>
                        </a:rPr>
                        <a:t>       3,100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mn-lt"/>
                        </a:rPr>
                        <a:t>          1,500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800" b="0" i="0" u="none" strike="noStrike">
                          <a:solidFill>
                            <a:srgbClr val="000000"/>
                          </a:solidFill>
                          <a:effectLst/>
                          <a:latin typeface="+mn-lt"/>
                        </a:rPr>
                        <a:t>          2,900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34349429"/>
                  </a:ext>
                </a:extLst>
              </a:tr>
              <a:tr h="481089">
                <a:tc>
                  <a:txBody>
                    <a:bodyPr/>
                    <a:lstStyle/>
                    <a:p>
                      <a:pPr algn="l" fontAlgn="b"/>
                      <a:r>
                        <a:rPr lang="en-US" sz="1800" b="0" i="0" u="none" strike="noStrike">
                          <a:solidFill>
                            <a:srgbClr val="000000"/>
                          </a:solidFill>
                          <a:effectLst/>
                          <a:latin typeface="+mn-lt"/>
                        </a:rPr>
                        <a:t>Petroleum and Coal Products</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324</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1,300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2,400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1,400 </a:t>
                      </a:r>
                    </a:p>
                  </a:txBody>
                  <a:tcPr marL="0" marR="0" marT="0" marB="0" anchor="b">
                    <a:lnL>
                      <a:noFill/>
                    </a:lnL>
                    <a:lnR>
                      <a:noFill/>
                    </a:lnR>
                    <a:lnT>
                      <a:noFill/>
                    </a:lnT>
                    <a:lnB>
                      <a:noFill/>
                    </a:lnB>
                  </a:tcPr>
                </a:tc>
                <a:extLst>
                  <a:ext uri="{0D108BD9-81ED-4DB2-BD59-A6C34878D82A}">
                    <a16:rowId xmlns:a16="http://schemas.microsoft.com/office/drawing/2014/main" val="1982484831"/>
                  </a:ext>
                </a:extLst>
              </a:tr>
              <a:tr h="481089">
                <a:tc>
                  <a:txBody>
                    <a:bodyPr/>
                    <a:lstStyle/>
                    <a:p>
                      <a:pPr algn="l" fontAlgn="b"/>
                      <a:r>
                        <a:rPr lang="en-US" sz="1800" b="0" i="0" u="none" strike="noStrike">
                          <a:solidFill>
                            <a:srgbClr val="000000"/>
                          </a:solidFill>
                          <a:effectLst/>
                          <a:latin typeface="+mn-lt"/>
                        </a:rPr>
                        <a:t>Chemical Products</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325</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900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2,100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10,100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2,800 </a:t>
                      </a:r>
                    </a:p>
                  </a:txBody>
                  <a:tcPr marL="0" marR="0" marT="0" marB="0" anchor="b">
                    <a:lnL>
                      <a:noFill/>
                    </a:lnL>
                    <a:lnR>
                      <a:noFill/>
                    </a:lnR>
                    <a:lnT>
                      <a:noFill/>
                    </a:lnT>
                    <a:lnB>
                      <a:noFill/>
                    </a:lnB>
                  </a:tcPr>
                </a:tc>
                <a:extLst>
                  <a:ext uri="{0D108BD9-81ED-4DB2-BD59-A6C34878D82A}">
                    <a16:rowId xmlns:a16="http://schemas.microsoft.com/office/drawing/2014/main" val="3637118750"/>
                  </a:ext>
                </a:extLst>
              </a:tr>
              <a:tr h="481089">
                <a:tc>
                  <a:txBody>
                    <a:bodyPr/>
                    <a:lstStyle/>
                    <a:p>
                      <a:pPr algn="l" fontAlgn="b"/>
                      <a:r>
                        <a:rPr lang="en-US" sz="1800" b="0" i="0" u="none" strike="noStrike">
                          <a:solidFill>
                            <a:srgbClr val="000000"/>
                          </a:solidFill>
                          <a:effectLst/>
                          <a:latin typeface="+mn-lt"/>
                        </a:rPr>
                        <a:t>Plastics and Rubber Products</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326</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300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2,500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12,000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12,200 </a:t>
                      </a:r>
                    </a:p>
                  </a:txBody>
                  <a:tcPr marL="0" marR="0" marT="0" marB="0" anchor="b">
                    <a:lnL>
                      <a:noFill/>
                    </a:lnL>
                    <a:lnR>
                      <a:noFill/>
                    </a:lnR>
                    <a:lnT>
                      <a:noFill/>
                    </a:lnT>
                    <a:lnB>
                      <a:noFill/>
                    </a:lnB>
                  </a:tcPr>
                </a:tc>
                <a:extLst>
                  <a:ext uri="{0D108BD9-81ED-4DB2-BD59-A6C34878D82A}">
                    <a16:rowId xmlns:a16="http://schemas.microsoft.com/office/drawing/2014/main" val="705436710"/>
                  </a:ext>
                </a:extLst>
              </a:tr>
              <a:tr h="481089">
                <a:tc>
                  <a:txBody>
                    <a:bodyPr/>
                    <a:lstStyle/>
                    <a:p>
                      <a:pPr algn="l" fontAlgn="b"/>
                      <a:r>
                        <a:rPr lang="en-US" sz="1800" b="0" i="0" u="none" strike="noStrike">
                          <a:solidFill>
                            <a:srgbClr val="000000"/>
                          </a:solidFill>
                          <a:effectLst/>
                          <a:latin typeface="+mn-lt"/>
                        </a:rPr>
                        <a:t>Nonmetallic Mineral Products</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327</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1,900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3,400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2,900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3,100 </a:t>
                      </a:r>
                    </a:p>
                  </a:txBody>
                  <a:tcPr marL="0" marR="0" marT="0" marB="0" anchor="b">
                    <a:lnL>
                      <a:noFill/>
                    </a:lnL>
                    <a:lnR>
                      <a:noFill/>
                    </a:lnR>
                    <a:lnT>
                      <a:noFill/>
                    </a:lnT>
                    <a:lnB>
                      <a:noFill/>
                    </a:lnB>
                  </a:tcPr>
                </a:tc>
                <a:extLst>
                  <a:ext uri="{0D108BD9-81ED-4DB2-BD59-A6C34878D82A}">
                    <a16:rowId xmlns:a16="http://schemas.microsoft.com/office/drawing/2014/main" val="398256252"/>
                  </a:ext>
                </a:extLst>
              </a:tr>
              <a:tr h="481089">
                <a:tc>
                  <a:txBody>
                    <a:bodyPr/>
                    <a:lstStyle/>
                    <a:p>
                      <a:pPr algn="l" fontAlgn="b"/>
                      <a:r>
                        <a:rPr lang="en-US" sz="1800" b="0" i="0" u="none" strike="noStrike">
                          <a:solidFill>
                            <a:srgbClr val="000000"/>
                          </a:solidFill>
                          <a:effectLst/>
                          <a:latin typeface="+mn-lt"/>
                        </a:rPr>
                        <a:t>Primary Metals</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331</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1,300 </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effectLst/>
                          <a:latin typeface="+mn-lt"/>
                        </a:rPr>
                        <a:t>       3,800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10,400 </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effectLst/>
                          <a:latin typeface="+mn-lt"/>
                        </a:rPr>
                        <a:t>       14,500 </a:t>
                      </a:r>
                    </a:p>
                  </a:txBody>
                  <a:tcPr marL="0" marR="0" marT="0" marB="0" anchor="b">
                    <a:lnL>
                      <a:noFill/>
                    </a:lnL>
                    <a:lnR>
                      <a:noFill/>
                    </a:lnR>
                    <a:lnT>
                      <a:noFill/>
                    </a:lnT>
                    <a:lnB>
                      <a:noFill/>
                    </a:lnB>
                  </a:tcPr>
                </a:tc>
                <a:extLst>
                  <a:ext uri="{0D108BD9-81ED-4DB2-BD59-A6C34878D82A}">
                    <a16:rowId xmlns:a16="http://schemas.microsoft.com/office/drawing/2014/main" val="2084157560"/>
                  </a:ext>
                </a:extLst>
              </a:tr>
              <a:tr h="481089">
                <a:tc>
                  <a:txBody>
                    <a:bodyPr/>
                    <a:lstStyle/>
                    <a:p>
                      <a:pPr algn="l" fontAlgn="b"/>
                      <a:r>
                        <a:rPr lang="en-US" sz="1800" b="1" i="0" u="none" strike="noStrike">
                          <a:solidFill>
                            <a:srgbClr val="000000"/>
                          </a:solidFill>
                          <a:effectLst/>
                          <a:latin typeface="+mn-lt"/>
                        </a:rPr>
                        <a:t>All Industries (tons-weighted average)</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mn-lt"/>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mn-lt"/>
                        </a:rPr>
                        <a:t>           900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mn-lt"/>
                        </a:rPr>
                        <a:t>       2,800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mn-lt"/>
                        </a:rPr>
                        <a:t>         6,000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mn-lt"/>
                        </a:rPr>
                        <a:t>         7,900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172722"/>
                  </a:ext>
                </a:extLst>
              </a:tr>
            </a:tbl>
          </a:graphicData>
        </a:graphic>
      </p:graphicFrame>
    </p:spTree>
    <p:extLst>
      <p:ext uri="{BB962C8B-B14F-4D97-AF65-F5344CB8AC3E}">
        <p14:creationId xmlns:p14="http://schemas.microsoft.com/office/powerpoint/2010/main" val="193177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Estimates in </a:t>
            </a:r>
            <a:r>
              <a:rPr lang="en-US"/>
              <a:t>the literature (IN PROGRESS)</a:t>
            </a:r>
            <a:endParaRPr lang="en-US" dirty="0"/>
          </a:p>
        </p:txBody>
      </p:sp>
      <p:sp>
        <p:nvSpPr>
          <p:cNvPr id="3" name="Content Placeholder 2"/>
          <p:cNvSpPr>
            <a:spLocks noGrp="1"/>
          </p:cNvSpPr>
          <p:nvPr>
            <p:ph idx="1"/>
          </p:nvPr>
        </p:nvSpPr>
        <p:spPr/>
        <p:txBody>
          <a:bodyPr anchor="t"/>
          <a:lstStyle/>
          <a:p>
            <a:r>
              <a:rPr lang="en-US" dirty="0"/>
              <a:t>Will review to gather similar estimates in the literature:</a:t>
            </a:r>
          </a:p>
          <a:p>
            <a:pPr lvl="1"/>
            <a:r>
              <a:rPr lang="en-US" dirty="0"/>
              <a:t>Dang, T. and A. </a:t>
            </a:r>
            <a:r>
              <a:rPr lang="en-US" dirty="0" err="1"/>
              <a:t>Mourougane</a:t>
            </a:r>
            <a:r>
              <a:rPr lang="en-US" dirty="0"/>
              <a:t> (2014). </a:t>
            </a:r>
            <a:r>
              <a:rPr lang="en-US" u="sng" dirty="0"/>
              <a:t>Estimating Shadow Prices of Pollution in Selected OECD Countries, OECD Green Growth Papers.</a:t>
            </a:r>
            <a:endParaRPr lang="en-US" dirty="0"/>
          </a:p>
          <a:p>
            <a:pPr lvl="1"/>
            <a:r>
              <a:rPr lang="en-US" dirty="0"/>
              <a:t>Zhou, P., X. Zhou, et al. (2014). "On estimating shadow prices of undesirable outputs with efficiency models: A literature review." Applied Energy 130: 799-806.</a:t>
            </a:r>
          </a:p>
          <a:p>
            <a:r>
              <a:rPr lang="en-US" dirty="0"/>
              <a:t>Will break down estimates in literature by:</a:t>
            </a:r>
          </a:p>
          <a:p>
            <a:pPr lvl="1"/>
            <a:r>
              <a:rPr lang="en-US" dirty="0"/>
              <a:t>Pollutant</a:t>
            </a:r>
          </a:p>
          <a:p>
            <a:pPr lvl="1"/>
            <a:r>
              <a:rPr lang="en-US" dirty="0"/>
              <a:t>Industry</a:t>
            </a:r>
          </a:p>
          <a:p>
            <a:pPr lvl="1"/>
            <a:r>
              <a:rPr lang="en-US" dirty="0"/>
              <a:t>Estimation approach</a:t>
            </a:r>
          </a:p>
        </p:txBody>
      </p:sp>
      <p:sp>
        <p:nvSpPr>
          <p:cNvPr id="8" name="Slide Number Placeholder 7"/>
          <p:cNvSpPr>
            <a:spLocks noGrp="1"/>
          </p:cNvSpPr>
          <p:nvPr>
            <p:ph type="sldNum" sz="quarter" idx="12"/>
          </p:nvPr>
        </p:nvSpPr>
        <p:spPr/>
        <p:txBody>
          <a:bodyPr/>
          <a:lstStyle/>
          <a:p>
            <a:fld id="{D57F1E4F-1CFF-5643-939E-217C01CDF565}" type="slidenum">
              <a:rPr lang="en-US" sz="1800" smtClean="0"/>
              <a:pPr/>
              <a:t>13</a:t>
            </a:fld>
            <a:endParaRPr lang="en-US" sz="1800" dirty="0"/>
          </a:p>
        </p:txBody>
      </p:sp>
    </p:spTree>
    <p:extLst>
      <p:ext uri="{BB962C8B-B14F-4D97-AF65-F5344CB8AC3E}">
        <p14:creationId xmlns:p14="http://schemas.microsoft.com/office/powerpoint/2010/main" val="1776326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 for Stage 2 (projecting estimates)</a:t>
            </a:r>
          </a:p>
        </p:txBody>
      </p:sp>
      <p:sp>
        <p:nvSpPr>
          <p:cNvPr id="3" name="Content Placeholder 2"/>
          <p:cNvSpPr>
            <a:spLocks noGrp="1"/>
          </p:cNvSpPr>
          <p:nvPr>
            <p:ph idx="1"/>
          </p:nvPr>
        </p:nvSpPr>
        <p:spPr/>
        <p:txBody>
          <a:bodyPr/>
          <a:lstStyle/>
          <a:p>
            <a:r>
              <a:rPr lang="en-US" dirty="0"/>
              <a:t>We model the relationship between our NEI-year estimates of the shadow price of reducing NO</a:t>
            </a:r>
            <a:r>
              <a:rPr lang="en-US" baseline="-25000" dirty="0"/>
              <a:t>X</a:t>
            </a:r>
            <a:r>
              <a:rPr lang="en-US" dirty="0"/>
              <a:t> and PM</a:t>
            </a:r>
            <a:r>
              <a:rPr lang="en-US" baseline="-25000" dirty="0"/>
              <a:t>2.5</a:t>
            </a:r>
            <a:r>
              <a:rPr lang="en-US" dirty="0"/>
              <a:t> and emission intensities (in terms of tons of emissions per million dollars in output) using a seemingly unrelated regression (SUR) equations approach. </a:t>
            </a:r>
          </a:p>
          <a:p>
            <a:pPr lvl="1"/>
            <a:r>
              <a:rPr lang="en-US" dirty="0"/>
              <a:t>Because reductions in emissions from an industry may be achieved jointly, we need to account for correlation across equations when estimating the relationship between shadow price and emissions intensity.</a:t>
            </a:r>
          </a:p>
          <a:p>
            <a:pPr lvl="1"/>
            <a:r>
              <a:rPr lang="en-US" dirty="0"/>
              <a:t>SUR is an generalized least squares approach that accounts for this correlation.</a:t>
            </a:r>
          </a:p>
          <a:p>
            <a:r>
              <a:rPr lang="en-US" dirty="0"/>
              <a:t>Parameter estimates from this regression modeling are then combined with projected NO</a:t>
            </a:r>
            <a:r>
              <a:rPr lang="en-US" baseline="-25000" dirty="0"/>
              <a:t>X</a:t>
            </a:r>
            <a:r>
              <a:rPr lang="en-US" dirty="0"/>
              <a:t> and PM</a:t>
            </a:r>
            <a:r>
              <a:rPr lang="en-US" baseline="-25000" dirty="0"/>
              <a:t>2.5</a:t>
            </a:r>
            <a:r>
              <a:rPr lang="en-US" dirty="0"/>
              <a:t> emission intensities to project shadow prices in 2017 and 2025 across 17 sectors.</a:t>
            </a:r>
          </a:p>
          <a:p>
            <a:pPr lvl="1"/>
            <a:r>
              <a:rPr lang="en-US" dirty="0"/>
              <a:t>Using NEI point source projections for 2017 and 2025. </a:t>
            </a:r>
          </a:p>
          <a:p>
            <a:pPr lvl="1"/>
            <a:r>
              <a:rPr lang="en-US" dirty="0"/>
              <a:t>Using 2016 Annual Energy Outlook manufacturing sector output projections for 2017 and 2025.</a:t>
            </a:r>
          </a:p>
        </p:txBody>
      </p:sp>
      <p:sp>
        <p:nvSpPr>
          <p:cNvPr id="8" name="Slide Number Placeholder 7"/>
          <p:cNvSpPr>
            <a:spLocks noGrp="1"/>
          </p:cNvSpPr>
          <p:nvPr>
            <p:ph type="sldNum" sz="quarter" idx="12"/>
          </p:nvPr>
        </p:nvSpPr>
        <p:spPr/>
        <p:txBody>
          <a:bodyPr/>
          <a:lstStyle/>
          <a:p>
            <a:fld id="{D57F1E4F-1CFF-5643-939E-217C01CDF565}" type="slidenum">
              <a:rPr lang="en-US" sz="1800" smtClean="0"/>
              <a:pPr/>
              <a:t>14</a:t>
            </a:fld>
            <a:endParaRPr lang="en-US" sz="1800" dirty="0"/>
          </a:p>
        </p:txBody>
      </p:sp>
    </p:spTree>
    <p:extLst>
      <p:ext uri="{BB962C8B-B14F-4D97-AF65-F5344CB8AC3E}">
        <p14:creationId xmlns:p14="http://schemas.microsoft.com/office/powerpoint/2010/main" val="3782839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Preliminary projections For selected industries (2025)</a:t>
            </a:r>
          </a:p>
        </p:txBody>
      </p:sp>
      <p:sp>
        <p:nvSpPr>
          <p:cNvPr id="5" name="Slide Number Placeholder 4"/>
          <p:cNvSpPr>
            <a:spLocks noGrp="1"/>
          </p:cNvSpPr>
          <p:nvPr>
            <p:ph type="sldNum" sz="quarter" idx="12"/>
          </p:nvPr>
        </p:nvSpPr>
        <p:spPr>
          <a:xfrm>
            <a:off x="10903745" y="6284254"/>
            <a:ext cx="1052510" cy="365125"/>
          </a:xfrm>
        </p:spPr>
        <p:txBody>
          <a:bodyPr/>
          <a:lstStyle/>
          <a:p>
            <a:fld id="{D57F1E4F-1CFF-5643-939E-217C01CDF565}" type="slidenum">
              <a:rPr lang="en-US" sz="1800" smtClean="0"/>
              <a:pPr/>
              <a:t>15</a:t>
            </a:fld>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4260320504"/>
              </p:ext>
            </p:extLst>
          </p:nvPr>
        </p:nvGraphicFramePr>
        <p:xfrm>
          <a:off x="575894" y="2025703"/>
          <a:ext cx="10854106" cy="4187733"/>
        </p:xfrm>
        <a:graphic>
          <a:graphicData uri="http://schemas.openxmlformats.org/drawingml/2006/table">
            <a:tbl>
              <a:tblPr/>
              <a:tblGrid>
                <a:gridCol w="4602576">
                  <a:extLst>
                    <a:ext uri="{9D8B030D-6E8A-4147-A177-3AD203B41FA5}">
                      <a16:colId xmlns:a16="http://schemas.microsoft.com/office/drawing/2014/main" val="2094494777"/>
                    </a:ext>
                  </a:extLst>
                </a:gridCol>
                <a:gridCol w="869778">
                  <a:extLst>
                    <a:ext uri="{9D8B030D-6E8A-4147-A177-3AD203B41FA5}">
                      <a16:colId xmlns:a16="http://schemas.microsoft.com/office/drawing/2014/main" val="2962549572"/>
                    </a:ext>
                  </a:extLst>
                </a:gridCol>
                <a:gridCol w="869778">
                  <a:extLst>
                    <a:ext uri="{9D8B030D-6E8A-4147-A177-3AD203B41FA5}">
                      <a16:colId xmlns:a16="http://schemas.microsoft.com/office/drawing/2014/main" val="2169026239"/>
                    </a:ext>
                  </a:extLst>
                </a:gridCol>
                <a:gridCol w="869778">
                  <a:extLst>
                    <a:ext uri="{9D8B030D-6E8A-4147-A177-3AD203B41FA5}">
                      <a16:colId xmlns:a16="http://schemas.microsoft.com/office/drawing/2014/main" val="3170990100"/>
                    </a:ext>
                  </a:extLst>
                </a:gridCol>
                <a:gridCol w="869778">
                  <a:extLst>
                    <a:ext uri="{9D8B030D-6E8A-4147-A177-3AD203B41FA5}">
                      <a16:colId xmlns:a16="http://schemas.microsoft.com/office/drawing/2014/main" val="3791209736"/>
                    </a:ext>
                  </a:extLst>
                </a:gridCol>
                <a:gridCol w="163084">
                  <a:extLst>
                    <a:ext uri="{9D8B030D-6E8A-4147-A177-3AD203B41FA5}">
                      <a16:colId xmlns:a16="http://schemas.microsoft.com/office/drawing/2014/main" val="3929966551"/>
                    </a:ext>
                  </a:extLst>
                </a:gridCol>
                <a:gridCol w="869778">
                  <a:extLst>
                    <a:ext uri="{9D8B030D-6E8A-4147-A177-3AD203B41FA5}">
                      <a16:colId xmlns:a16="http://schemas.microsoft.com/office/drawing/2014/main" val="1255825581"/>
                    </a:ext>
                  </a:extLst>
                </a:gridCol>
                <a:gridCol w="869778">
                  <a:extLst>
                    <a:ext uri="{9D8B030D-6E8A-4147-A177-3AD203B41FA5}">
                      <a16:colId xmlns:a16="http://schemas.microsoft.com/office/drawing/2014/main" val="1127442598"/>
                    </a:ext>
                  </a:extLst>
                </a:gridCol>
                <a:gridCol w="869778">
                  <a:extLst>
                    <a:ext uri="{9D8B030D-6E8A-4147-A177-3AD203B41FA5}">
                      <a16:colId xmlns:a16="http://schemas.microsoft.com/office/drawing/2014/main" val="976021517"/>
                    </a:ext>
                  </a:extLst>
                </a:gridCol>
              </a:tblGrid>
              <a:tr h="395603">
                <a:tc>
                  <a:txBody>
                    <a:bodyPr/>
                    <a:lstStyle/>
                    <a:p>
                      <a:pPr algn="l" rtl="0" fontAlgn="b"/>
                      <a:r>
                        <a:rPr lang="en-US" sz="1600" b="0" i="0" u="none" strike="noStrike">
                          <a:solidFill>
                            <a:srgbClr val="000000"/>
                          </a:solidFill>
                          <a:effectLst/>
                          <a:latin typeface="Gill Sans MT" panose="020B0502020104020203"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r>
                        <a:rPr lang="en-US" sz="1600" b="0" i="0" u="none" strike="noStrike">
                          <a:solidFill>
                            <a:srgbClr val="000000"/>
                          </a:solidFill>
                          <a:effectLst/>
                          <a:latin typeface="Gill Sans MT" panose="020B0502020104020203"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rtl="0" fontAlgn="b"/>
                      <a:r>
                        <a:rPr lang="en-US" sz="1600" b="1" i="0" u="none" strike="noStrike">
                          <a:solidFill>
                            <a:srgbClr val="000000"/>
                          </a:solidFill>
                          <a:effectLst/>
                          <a:latin typeface="Gill Sans MT" panose="020B0502020104020203" pitchFamily="34" charset="0"/>
                        </a:rPr>
                        <a:t>NO</a:t>
                      </a:r>
                      <a:r>
                        <a:rPr lang="en-US" sz="1600" b="1" i="0" u="none" strike="noStrike" baseline="-25000">
                          <a:solidFill>
                            <a:srgbClr val="000000"/>
                          </a:solidFill>
                          <a:effectLst/>
                          <a:latin typeface="Gill Sans MT" panose="020B0502020104020203" pitchFamily="34" charset="0"/>
                        </a:rPr>
                        <a:t>X</a:t>
                      </a:r>
                      <a:endParaRPr lang="en-US" sz="1600" b="1" i="0" u="none" strike="noStrike">
                        <a:solidFill>
                          <a:srgbClr val="000000"/>
                        </a:solidFill>
                        <a:effectLst/>
                        <a:latin typeface="Gill Sans MT" panose="020B0502020104020203"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rtl="0" fontAlgn="b"/>
                      <a:r>
                        <a:rPr lang="en-US" sz="1600" b="1" i="0" u="none" strike="noStrike">
                          <a:solidFill>
                            <a:srgbClr val="000000"/>
                          </a:solidFill>
                          <a:effectLst/>
                          <a:latin typeface="Gill Sans MT" panose="020B0502020104020203"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rtl="0" fontAlgn="b"/>
                      <a:r>
                        <a:rPr lang="en-US" sz="1600" b="1" i="0" u="none" strike="noStrike">
                          <a:solidFill>
                            <a:srgbClr val="000000"/>
                          </a:solidFill>
                          <a:effectLst/>
                          <a:latin typeface="Gill Sans MT" panose="020B0502020104020203" pitchFamily="34" charset="0"/>
                        </a:rPr>
                        <a:t>PM</a:t>
                      </a:r>
                      <a:r>
                        <a:rPr lang="en-US" sz="1600" b="1" i="0" u="none" strike="noStrike" baseline="-25000">
                          <a:solidFill>
                            <a:srgbClr val="000000"/>
                          </a:solidFill>
                          <a:effectLst/>
                          <a:latin typeface="Gill Sans MT" panose="020B0502020104020203" pitchFamily="34" charset="0"/>
                        </a:rPr>
                        <a:t>2.5</a:t>
                      </a:r>
                      <a:endParaRPr lang="en-US" sz="1600" b="1" i="0" u="none" strike="noStrike">
                        <a:solidFill>
                          <a:srgbClr val="000000"/>
                        </a:solidFill>
                        <a:effectLst/>
                        <a:latin typeface="Gill Sans MT" panose="020B0502020104020203"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4774681"/>
                  </a:ext>
                </a:extLst>
              </a:tr>
              <a:tr h="418874">
                <a:tc>
                  <a:txBody>
                    <a:bodyPr/>
                    <a:lstStyle/>
                    <a:p>
                      <a:pPr algn="l"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gridSpan="3">
                  <a:txBody>
                    <a:bodyPr/>
                    <a:lstStyle/>
                    <a:p>
                      <a:pPr algn="ctr" rtl="0" fontAlgn="b"/>
                      <a:r>
                        <a:rPr lang="en-US" sz="1600" b="1" i="0" u="none" strike="noStrike">
                          <a:solidFill>
                            <a:srgbClr val="000000"/>
                          </a:solidFill>
                          <a:effectLst/>
                          <a:latin typeface="Gill Sans MT" panose="020B0502020104020203" pitchFamily="34" charset="0"/>
                        </a:rPr>
                        <a:t>2025 Projected</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gridSpan="3">
                  <a:txBody>
                    <a:bodyPr/>
                    <a:lstStyle/>
                    <a:p>
                      <a:pPr algn="ctr" rtl="0" fontAlgn="b"/>
                      <a:r>
                        <a:rPr lang="en-US" sz="1600" b="1" i="0" u="none" strike="noStrike">
                          <a:solidFill>
                            <a:srgbClr val="000000"/>
                          </a:solidFill>
                          <a:effectLst/>
                          <a:latin typeface="Gill Sans MT" panose="020B0502020104020203" pitchFamily="34" charset="0"/>
                        </a:rPr>
                        <a:t>2025 Projected</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950987"/>
                  </a:ext>
                </a:extLst>
              </a:tr>
              <a:tr h="395603">
                <a:tc>
                  <a:txBody>
                    <a:bodyPr/>
                    <a:lstStyle/>
                    <a:p>
                      <a:pPr algn="l" rtl="0" fontAlgn="b"/>
                      <a:r>
                        <a:rPr lang="en-US" sz="1600" b="1" i="0" u="none" strike="noStrike">
                          <a:solidFill>
                            <a:srgbClr val="000000"/>
                          </a:solidFill>
                          <a:effectLst/>
                          <a:latin typeface="Gill Sans MT" panose="020B0502020104020203" pitchFamily="34" charset="0"/>
                        </a:rPr>
                        <a:t>Shadow Price (2009$/ton)</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NAICS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2.5% CI</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Est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97.5% CI</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2.5% CI</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Est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97.5% CI</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23371"/>
                  </a:ext>
                </a:extLst>
              </a:tr>
              <a:tr h="418874">
                <a:tc>
                  <a:txBody>
                    <a:bodyPr/>
                    <a:lstStyle/>
                    <a:p>
                      <a:pPr algn="l" rtl="0" fontAlgn="b"/>
                      <a:r>
                        <a:rPr lang="en-US" sz="1600" b="0" i="0" u="none" strike="noStrike">
                          <a:solidFill>
                            <a:srgbClr val="000000"/>
                          </a:solidFill>
                          <a:effectLst/>
                          <a:latin typeface="Gill Sans MT" panose="020B0502020104020203" pitchFamily="34" charset="0"/>
                        </a:rPr>
                        <a:t>Paper Products</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322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1,900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2,900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4,000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200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2,200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4,300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3480478"/>
                  </a:ext>
                </a:extLst>
              </a:tr>
              <a:tr h="418874">
                <a:tc>
                  <a:txBody>
                    <a:bodyPr/>
                    <a:lstStyle/>
                    <a:p>
                      <a:pPr algn="l" rtl="0" fontAlgn="b"/>
                      <a:r>
                        <a:rPr lang="en-US" sz="1600" b="0" i="0" u="none" strike="noStrike">
                          <a:solidFill>
                            <a:srgbClr val="000000"/>
                          </a:solidFill>
                          <a:effectLst/>
                          <a:latin typeface="Gill Sans MT" panose="020B0502020104020203" pitchFamily="34" charset="0"/>
                        </a:rPr>
                        <a:t>Petroleum and Coal Products</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324</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700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1,100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1,500</a:t>
                      </a: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-500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800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2,000</a:t>
                      </a:r>
                    </a:p>
                  </a:txBody>
                  <a:tcPr marL="0" marR="0" marT="0" marB="0" anchor="b">
                    <a:lnL>
                      <a:noFill/>
                    </a:lnL>
                    <a:lnR>
                      <a:noFill/>
                    </a:lnR>
                    <a:lnT>
                      <a:noFill/>
                    </a:lnT>
                    <a:lnB>
                      <a:noFill/>
                    </a:lnB>
                  </a:tcPr>
                </a:tc>
                <a:extLst>
                  <a:ext uri="{0D108BD9-81ED-4DB2-BD59-A6C34878D82A}">
                    <a16:rowId xmlns:a16="http://schemas.microsoft.com/office/drawing/2014/main" val="1072557497"/>
                  </a:ext>
                </a:extLst>
              </a:tr>
              <a:tr h="418874">
                <a:tc>
                  <a:txBody>
                    <a:bodyPr/>
                    <a:lstStyle/>
                    <a:p>
                      <a:pPr algn="l" rtl="0" fontAlgn="b"/>
                      <a:r>
                        <a:rPr lang="en-US" sz="1600" b="0" i="0" u="none" strike="noStrike">
                          <a:solidFill>
                            <a:srgbClr val="000000"/>
                          </a:solidFill>
                          <a:effectLst/>
                          <a:latin typeface="Gill Sans MT" panose="020B0502020104020203" pitchFamily="34" charset="0"/>
                        </a:rPr>
                        <a:t>Chemical Products</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325</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1,600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2,000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2,400</a:t>
                      </a: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-19,000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3,800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26,500</a:t>
                      </a:r>
                    </a:p>
                  </a:txBody>
                  <a:tcPr marL="0" marR="0" marT="0" marB="0" anchor="b">
                    <a:lnL>
                      <a:noFill/>
                    </a:lnL>
                    <a:lnR>
                      <a:noFill/>
                    </a:lnR>
                    <a:lnT>
                      <a:noFill/>
                    </a:lnT>
                    <a:lnB>
                      <a:noFill/>
                    </a:lnB>
                  </a:tcPr>
                </a:tc>
                <a:extLst>
                  <a:ext uri="{0D108BD9-81ED-4DB2-BD59-A6C34878D82A}">
                    <a16:rowId xmlns:a16="http://schemas.microsoft.com/office/drawing/2014/main" val="817959355"/>
                  </a:ext>
                </a:extLst>
              </a:tr>
              <a:tr h="418874">
                <a:tc>
                  <a:txBody>
                    <a:bodyPr/>
                    <a:lstStyle/>
                    <a:p>
                      <a:pPr algn="l" rtl="0" fontAlgn="b"/>
                      <a:r>
                        <a:rPr lang="en-US" sz="1600" b="0" i="0" u="none" strike="noStrike">
                          <a:solidFill>
                            <a:srgbClr val="000000"/>
                          </a:solidFill>
                          <a:effectLst/>
                          <a:latin typeface="Gill Sans MT" panose="020B0502020104020203" pitchFamily="34" charset="0"/>
                        </a:rPr>
                        <a:t>Plastics and Rubber Products</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326</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1,700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2,300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3,000</a:t>
                      </a: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4,000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12,000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20,000</a:t>
                      </a:r>
                    </a:p>
                  </a:txBody>
                  <a:tcPr marL="0" marR="0" marT="0" marB="0" anchor="b">
                    <a:lnL>
                      <a:noFill/>
                    </a:lnL>
                    <a:lnR>
                      <a:noFill/>
                    </a:lnR>
                    <a:lnT>
                      <a:noFill/>
                    </a:lnT>
                    <a:lnB>
                      <a:noFill/>
                    </a:lnB>
                  </a:tcPr>
                </a:tc>
                <a:extLst>
                  <a:ext uri="{0D108BD9-81ED-4DB2-BD59-A6C34878D82A}">
                    <a16:rowId xmlns:a16="http://schemas.microsoft.com/office/drawing/2014/main" val="2706165132"/>
                  </a:ext>
                </a:extLst>
              </a:tr>
              <a:tr h="288042">
                <a:tc>
                  <a:txBody>
                    <a:bodyPr/>
                    <a:lstStyle/>
                    <a:p>
                      <a:pPr algn="l" rtl="0" fontAlgn="b"/>
                      <a:r>
                        <a:rPr lang="en-US" sz="1600" b="0" i="0" u="none" strike="noStrike">
                          <a:solidFill>
                            <a:srgbClr val="000000"/>
                          </a:solidFill>
                          <a:effectLst/>
                          <a:latin typeface="Gill Sans MT" panose="020B0502020104020203" pitchFamily="34" charset="0"/>
                        </a:rPr>
                        <a:t>Nonmetallic Mineral Products</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327</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                -   </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3,900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7,900</a:t>
                      </a: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-800</a:t>
                      </a:r>
                    </a:p>
                  </a:txBody>
                  <a:tcPr marL="0" marR="0" marT="0" marB="0" anchor="b">
                    <a:lnL>
                      <a:noFill/>
                    </a:lnL>
                    <a:lnR>
                      <a:noFill/>
                    </a:lnR>
                    <a:lnT>
                      <a:noFill/>
                    </a:lnT>
                    <a:lnB>
                      <a:noFill/>
                    </a:lnB>
                  </a:tcPr>
                </a:tc>
                <a:tc>
                  <a:txBody>
                    <a:bodyPr/>
                    <a:lstStyle/>
                    <a:p>
                      <a:pPr algn="ctr" rtl="0" fontAlgn="b"/>
                      <a:r>
                        <a:rPr lang="en-US" sz="1600" b="0" i="0" u="none" strike="noStrike" dirty="0">
                          <a:solidFill>
                            <a:srgbClr val="000000"/>
                          </a:solidFill>
                          <a:effectLst/>
                          <a:latin typeface="Gill Sans MT" panose="020B0502020104020203" pitchFamily="34" charset="0"/>
                        </a:rPr>
                        <a:t>4,300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9,400</a:t>
                      </a:r>
                    </a:p>
                  </a:txBody>
                  <a:tcPr marL="0" marR="0" marT="0" marB="0" anchor="b">
                    <a:lnL>
                      <a:noFill/>
                    </a:lnL>
                    <a:lnR>
                      <a:noFill/>
                    </a:lnR>
                    <a:lnT>
                      <a:noFill/>
                    </a:lnT>
                    <a:lnB>
                      <a:noFill/>
                    </a:lnB>
                  </a:tcPr>
                </a:tc>
                <a:extLst>
                  <a:ext uri="{0D108BD9-81ED-4DB2-BD59-A6C34878D82A}">
                    <a16:rowId xmlns:a16="http://schemas.microsoft.com/office/drawing/2014/main" val="1482611829"/>
                  </a:ext>
                </a:extLst>
              </a:tr>
              <a:tr h="418874">
                <a:tc>
                  <a:txBody>
                    <a:bodyPr/>
                    <a:lstStyle/>
                    <a:p>
                      <a:pPr algn="l" rtl="0" fontAlgn="b"/>
                      <a:r>
                        <a:rPr lang="en-US" sz="1600" b="0" i="0" u="none" strike="noStrike">
                          <a:solidFill>
                            <a:srgbClr val="000000"/>
                          </a:solidFill>
                          <a:effectLst/>
                          <a:latin typeface="Gill Sans MT" panose="020B0502020104020203" pitchFamily="34" charset="0"/>
                        </a:rPr>
                        <a:t>Primary Metals</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331</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-400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2,500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5,400</a:t>
                      </a: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5,300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12,800</a:t>
                      </a:r>
                    </a:p>
                  </a:txBody>
                  <a:tcPr marL="0" marR="0" marT="0" marB="0" anchor="b">
                    <a:lnL>
                      <a:noFill/>
                    </a:lnL>
                    <a:lnR>
                      <a:noFill/>
                    </a:lnR>
                    <a:lnT>
                      <a:noFill/>
                    </a:lnT>
                    <a:lnB>
                      <a:noFill/>
                    </a:lnB>
                  </a:tcPr>
                </a:tc>
                <a:tc>
                  <a:txBody>
                    <a:bodyPr/>
                    <a:lstStyle/>
                    <a:p>
                      <a:pPr algn="ctr" rtl="0" fontAlgn="b"/>
                      <a:r>
                        <a:rPr lang="en-US" sz="1600" b="0" i="0" u="none" strike="noStrike">
                          <a:solidFill>
                            <a:srgbClr val="000000"/>
                          </a:solidFill>
                          <a:effectLst/>
                          <a:latin typeface="Gill Sans MT" panose="020B0502020104020203" pitchFamily="34" charset="0"/>
                        </a:rPr>
                        <a:t>20,300</a:t>
                      </a:r>
                    </a:p>
                  </a:txBody>
                  <a:tcPr marL="0" marR="0" marT="0" marB="0" anchor="b">
                    <a:lnL>
                      <a:noFill/>
                    </a:lnL>
                    <a:lnR>
                      <a:noFill/>
                    </a:lnR>
                    <a:lnT>
                      <a:noFill/>
                    </a:lnT>
                    <a:lnB>
                      <a:noFill/>
                    </a:lnB>
                  </a:tcPr>
                </a:tc>
                <a:extLst>
                  <a:ext uri="{0D108BD9-81ED-4DB2-BD59-A6C34878D82A}">
                    <a16:rowId xmlns:a16="http://schemas.microsoft.com/office/drawing/2014/main" val="4214536406"/>
                  </a:ext>
                </a:extLst>
              </a:tr>
              <a:tr h="395603">
                <a:tc>
                  <a:txBody>
                    <a:bodyPr/>
                    <a:lstStyle/>
                    <a:p>
                      <a:pPr algn="l" rtl="0" fontAlgn="b"/>
                      <a:r>
                        <a:rPr lang="en-US" sz="1600" b="1" i="0" u="none" strike="noStrike">
                          <a:solidFill>
                            <a:srgbClr val="000000"/>
                          </a:solidFill>
                          <a:effectLst/>
                          <a:latin typeface="Gill Sans MT" panose="020B0502020104020203" pitchFamily="34" charset="0"/>
                        </a:rPr>
                        <a:t>All Industries (tons-weighted average)</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800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2,800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4,700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200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a:solidFill>
                            <a:srgbClr val="000000"/>
                          </a:solidFill>
                          <a:effectLst/>
                          <a:latin typeface="Gill Sans MT" panose="020B0502020104020203" pitchFamily="34" charset="0"/>
                        </a:rPr>
                        <a:t>7,800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Gill Sans MT" panose="020B0502020104020203" pitchFamily="34" charset="0"/>
                        </a:rPr>
                        <a:t>15,500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699626"/>
                  </a:ext>
                </a:extLst>
              </a:tr>
            </a:tbl>
          </a:graphicData>
        </a:graphic>
      </p:graphicFrame>
    </p:spTree>
    <p:extLst>
      <p:ext uri="{BB962C8B-B14F-4D97-AF65-F5344CB8AC3E}">
        <p14:creationId xmlns:p14="http://schemas.microsoft.com/office/powerpoint/2010/main" val="2224269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Insights and </a:t>
            </a:r>
            <a:r>
              <a:rPr lang="en-US"/>
              <a:t>next steps</a:t>
            </a:r>
          </a:p>
        </p:txBody>
      </p:sp>
      <p:sp>
        <p:nvSpPr>
          <p:cNvPr id="3" name="Content Placeholder 2"/>
          <p:cNvSpPr>
            <a:spLocks noGrp="1"/>
          </p:cNvSpPr>
          <p:nvPr>
            <p:ph idx="1"/>
          </p:nvPr>
        </p:nvSpPr>
        <p:spPr/>
        <p:txBody>
          <a:bodyPr/>
          <a:lstStyle/>
          <a:p>
            <a:r>
              <a:rPr lang="en-US" dirty="0"/>
              <a:t>Results appear plausible and promising</a:t>
            </a:r>
          </a:p>
          <a:p>
            <a:r>
              <a:rPr lang="en-US" dirty="0"/>
              <a:t>Identify whether there are any emissions time series data to fill gaps</a:t>
            </a:r>
          </a:p>
          <a:p>
            <a:r>
              <a:rPr lang="en-US" dirty="0"/>
              <a:t>Explore adding third pollutant (SO</a:t>
            </a:r>
            <a:r>
              <a:rPr lang="en-US" baseline="-25000" dirty="0"/>
              <a:t>2</a:t>
            </a:r>
            <a:r>
              <a:rPr lang="en-US" dirty="0"/>
              <a:t>)</a:t>
            </a:r>
          </a:p>
          <a:p>
            <a:r>
              <a:rPr lang="en-US" dirty="0"/>
              <a:t>Complete modeling and perform QA/QC</a:t>
            </a:r>
          </a:p>
          <a:p>
            <a:r>
              <a:rPr lang="en-US" dirty="0"/>
              <a:t>Consider writing manuscript for peer-reviewed journal</a:t>
            </a:r>
          </a:p>
        </p:txBody>
      </p:sp>
      <p:sp>
        <p:nvSpPr>
          <p:cNvPr id="8" name="Slide Number Placeholder 7"/>
          <p:cNvSpPr>
            <a:spLocks noGrp="1"/>
          </p:cNvSpPr>
          <p:nvPr>
            <p:ph type="sldNum" sz="quarter" idx="12"/>
          </p:nvPr>
        </p:nvSpPr>
        <p:spPr/>
        <p:txBody>
          <a:bodyPr/>
          <a:lstStyle/>
          <a:p>
            <a:fld id="{D57F1E4F-1CFF-5643-939E-217C01CDF565}" type="slidenum">
              <a:rPr lang="en-US" sz="1800" smtClean="0"/>
              <a:pPr/>
              <a:t>16</a:t>
            </a:fld>
            <a:endParaRPr lang="en-US" dirty="0"/>
          </a:p>
        </p:txBody>
      </p:sp>
    </p:spTree>
    <p:extLst>
      <p:ext uri="{BB962C8B-B14F-4D97-AF65-F5344CB8AC3E}">
        <p14:creationId xmlns:p14="http://schemas.microsoft.com/office/powerpoint/2010/main" val="308544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581192" y="2180496"/>
            <a:ext cx="11029615" cy="3988810"/>
          </a:xfrm>
        </p:spPr>
        <p:txBody>
          <a:bodyPr anchor="t">
            <a:normAutofit/>
          </a:bodyPr>
          <a:lstStyle/>
          <a:p>
            <a:r>
              <a:rPr lang="en-US" dirty="0"/>
              <a:t>Understand the costs of reducing emissions is important for policy analysis and decisionmaking.</a:t>
            </a:r>
          </a:p>
          <a:p>
            <a:r>
              <a:rPr lang="en-US" dirty="0"/>
              <a:t>Air pollution reductions result from a range of technology choices, such as:</a:t>
            </a:r>
          </a:p>
          <a:p>
            <a:pPr lvl="1"/>
            <a:r>
              <a:rPr lang="en-US" dirty="0"/>
              <a:t>production-level decisions, </a:t>
            </a:r>
          </a:p>
          <a:p>
            <a:pPr lvl="1"/>
            <a:r>
              <a:rPr lang="en-US" dirty="0"/>
              <a:t>end-of-pipe emissions controls, </a:t>
            </a:r>
          </a:p>
          <a:p>
            <a:pPr lvl="1"/>
            <a:r>
              <a:rPr lang="en-US" dirty="0"/>
              <a:t>energy efficiency measures, </a:t>
            </a:r>
          </a:p>
          <a:p>
            <a:pPr lvl="1"/>
            <a:r>
              <a:rPr lang="en-US" dirty="0"/>
              <a:t>fuel switching, and</a:t>
            </a:r>
          </a:p>
          <a:p>
            <a:pPr lvl="1"/>
            <a:r>
              <a:rPr lang="en-US" dirty="0"/>
              <a:t>input or process changes. </a:t>
            </a:r>
          </a:p>
          <a:p>
            <a:r>
              <a:rPr lang="en-US" dirty="0"/>
              <a:t>Characterizing emission reductions and costs from many of these measures can be quite challenging. </a:t>
            </a:r>
          </a:p>
          <a:p>
            <a:r>
              <a:rPr lang="en-US"/>
              <a:t>Additionally</a:t>
            </a:r>
            <a:r>
              <a:rPr lang="en-US" dirty="0"/>
              <a:t>, policy analysis is often forward-looking, </a:t>
            </a:r>
            <a:r>
              <a:rPr lang="en-US"/>
              <a:t>and </a:t>
            </a:r>
            <a:r>
              <a:rPr lang="en-US" dirty="0"/>
              <a:t>forecasts</a:t>
            </a:r>
            <a:r>
              <a:rPr lang="en-US"/>
              <a:t> of abatement costs </a:t>
            </a:r>
            <a:r>
              <a:rPr lang="en-US" dirty="0"/>
              <a:t>are</a:t>
            </a:r>
            <a:r>
              <a:rPr lang="en-US"/>
              <a:t> </a:t>
            </a:r>
            <a:r>
              <a:rPr lang="en-US" dirty="0"/>
              <a:t>useful for </a:t>
            </a:r>
            <a:r>
              <a:rPr lang="en-US"/>
              <a:t>better understanding </a:t>
            </a:r>
            <a:r>
              <a:rPr lang="en-US" dirty="0"/>
              <a:t>future impacts of policy alternatives.</a:t>
            </a:r>
          </a:p>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z="1800" smtClean="0"/>
              <a:pPr/>
              <a:t>2</a:t>
            </a:fld>
            <a:endParaRPr lang="en-US" sz="1800" dirty="0"/>
          </a:p>
        </p:txBody>
      </p:sp>
    </p:spTree>
    <p:extLst>
      <p:ext uri="{BB962C8B-B14F-4D97-AF65-F5344CB8AC3E}">
        <p14:creationId xmlns:p14="http://schemas.microsoft.com/office/powerpoint/2010/main" val="328242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plan FOR THIS TALK</a:t>
            </a:r>
          </a:p>
        </p:txBody>
      </p:sp>
      <p:sp>
        <p:nvSpPr>
          <p:cNvPr id="3" name="Content Placeholder 2"/>
          <p:cNvSpPr>
            <a:spLocks noGrp="1"/>
          </p:cNvSpPr>
          <p:nvPr>
            <p:ph idx="1"/>
          </p:nvPr>
        </p:nvSpPr>
        <p:spPr>
          <a:xfrm>
            <a:off x="581192" y="2180496"/>
            <a:ext cx="11029615" cy="3988810"/>
          </a:xfrm>
        </p:spPr>
        <p:txBody>
          <a:bodyPr anchor="t"/>
          <a:lstStyle/>
          <a:p>
            <a:r>
              <a:rPr lang="en-US" dirty="0"/>
              <a:t>In this study, </a:t>
            </a:r>
            <a:r>
              <a:rPr lang="en-US" b="1" u="sng" dirty="0"/>
              <a:t>the shadow price represents the forgone revenue resulting from emissions reductions</a:t>
            </a:r>
            <a:r>
              <a:rPr lang="en-US" dirty="0"/>
              <a:t>.</a:t>
            </a:r>
          </a:p>
          <a:p>
            <a:r>
              <a:rPr lang="en-US" dirty="0"/>
              <a:t>In the first stage of this analysis:</a:t>
            </a:r>
          </a:p>
          <a:p>
            <a:pPr lvl="1"/>
            <a:r>
              <a:rPr lang="en-US" dirty="0"/>
              <a:t>We update a 2003 study (Aiken and Pasurka, 2003) who drew on an analytical approach from the economics literature to estimate the shadow price of reducing SO</a:t>
            </a:r>
            <a:r>
              <a:rPr lang="en-US" baseline="-25000" dirty="0"/>
              <a:t>2</a:t>
            </a:r>
            <a:r>
              <a:rPr lang="en-US" dirty="0"/>
              <a:t> and PM</a:t>
            </a:r>
            <a:r>
              <a:rPr lang="en-US" baseline="-25000" dirty="0"/>
              <a:t>10</a:t>
            </a:r>
            <a:r>
              <a:rPr lang="en-US" dirty="0"/>
              <a:t> emissions  from 1970 to 1996 for 19 manufacturing sectors.</a:t>
            </a:r>
          </a:p>
          <a:p>
            <a:pPr lvl="1"/>
            <a:r>
              <a:rPr lang="en-US" dirty="0"/>
              <a:t>In our update, we estimate the shadow price of reducing NO</a:t>
            </a:r>
            <a:r>
              <a:rPr lang="en-US" baseline="-25000" dirty="0"/>
              <a:t>X</a:t>
            </a:r>
            <a:r>
              <a:rPr lang="en-US" dirty="0"/>
              <a:t> and PM</a:t>
            </a:r>
            <a:r>
              <a:rPr lang="en-US" baseline="-25000" dirty="0"/>
              <a:t>2.5</a:t>
            </a:r>
            <a:r>
              <a:rPr lang="en-US" dirty="0"/>
              <a:t> emissions over the 1990 to 2014 timeframe for 17 manufacturing sectors.  We compare our results to results in the literature.</a:t>
            </a:r>
          </a:p>
          <a:p>
            <a:r>
              <a:rPr lang="en-US" dirty="0"/>
              <a:t> In the second stage of this analysis:</a:t>
            </a:r>
          </a:p>
          <a:p>
            <a:pPr lvl="1"/>
            <a:r>
              <a:rPr lang="en-US" dirty="0"/>
              <a:t>We model the relationship between our estimates of the shadow price of reducing NO</a:t>
            </a:r>
            <a:r>
              <a:rPr lang="en-US" baseline="-25000" dirty="0"/>
              <a:t>X</a:t>
            </a:r>
            <a:r>
              <a:rPr lang="en-US" dirty="0"/>
              <a:t> and PM</a:t>
            </a:r>
            <a:r>
              <a:rPr lang="en-US" baseline="-25000" dirty="0"/>
              <a:t>2.5</a:t>
            </a:r>
            <a:r>
              <a:rPr lang="en-US" dirty="0"/>
              <a:t> and emission intensities (tons of emissions per million dollars in output).</a:t>
            </a:r>
          </a:p>
          <a:p>
            <a:pPr lvl="1"/>
            <a:r>
              <a:rPr lang="en-US" dirty="0"/>
              <a:t>Parameter estimates from this modeling are then combined with projected 2017 and 2025 NO</a:t>
            </a:r>
            <a:r>
              <a:rPr lang="en-US" baseline="-25000" dirty="0"/>
              <a:t>X</a:t>
            </a:r>
            <a:r>
              <a:rPr lang="en-US" dirty="0"/>
              <a:t> and PM</a:t>
            </a:r>
            <a:r>
              <a:rPr lang="en-US" baseline="-25000" dirty="0"/>
              <a:t>2.5</a:t>
            </a:r>
            <a:r>
              <a:rPr lang="en-US" dirty="0"/>
              <a:t> emission intensities to project the shadow price of NO</a:t>
            </a:r>
            <a:r>
              <a:rPr lang="en-US" baseline="-25000" dirty="0"/>
              <a:t>X</a:t>
            </a:r>
            <a:r>
              <a:rPr lang="en-US" dirty="0"/>
              <a:t> and PM</a:t>
            </a:r>
            <a:r>
              <a:rPr lang="en-US" baseline="-25000" dirty="0"/>
              <a:t>2.5</a:t>
            </a:r>
            <a:r>
              <a:rPr lang="en-US" dirty="0"/>
              <a:t> emissions reductions in these years.</a:t>
            </a:r>
          </a:p>
        </p:txBody>
      </p:sp>
      <p:sp>
        <p:nvSpPr>
          <p:cNvPr id="8" name="Slide Number Placeholder 7"/>
          <p:cNvSpPr>
            <a:spLocks noGrp="1"/>
          </p:cNvSpPr>
          <p:nvPr>
            <p:ph type="sldNum" sz="quarter" idx="12"/>
          </p:nvPr>
        </p:nvSpPr>
        <p:spPr/>
        <p:txBody>
          <a:bodyPr/>
          <a:lstStyle/>
          <a:p>
            <a:fld id="{D57F1E4F-1CFF-5643-939E-217C01CDF565}" type="slidenum">
              <a:rPr lang="en-US" sz="1800" smtClean="0"/>
              <a:pPr/>
              <a:t>3</a:t>
            </a:fld>
            <a:endParaRPr lang="en-US" sz="1800" dirty="0"/>
          </a:p>
        </p:txBody>
      </p:sp>
    </p:spTree>
    <p:extLst>
      <p:ext uri="{BB962C8B-B14F-4D97-AF65-F5344CB8AC3E}">
        <p14:creationId xmlns:p14="http://schemas.microsoft.com/office/powerpoint/2010/main" val="65095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Manufacturing sectors (3-digit </a:t>
            </a:r>
            <a:r>
              <a:rPr lang="en-US" dirty="0" err="1"/>
              <a:t>naics</a:t>
            </a:r>
            <a:r>
              <a:rPr lang="en-US" dirty="0"/>
              <a:t> level)</a:t>
            </a:r>
          </a:p>
        </p:txBody>
      </p:sp>
      <p:sp>
        <p:nvSpPr>
          <p:cNvPr id="3" name="Content Placeholder 2"/>
          <p:cNvSpPr>
            <a:spLocks noGrp="1"/>
          </p:cNvSpPr>
          <p:nvPr>
            <p:ph idx="1"/>
          </p:nvPr>
        </p:nvSpPr>
        <p:spPr>
          <a:xfrm>
            <a:off x="581192" y="1863090"/>
            <a:ext cx="11029615" cy="3995709"/>
          </a:xfrm>
        </p:spPr>
        <p:txBody>
          <a:bodyPr numCol="2" anchor="t">
            <a:noAutofit/>
          </a:bodyPr>
          <a:lstStyle/>
          <a:p>
            <a:pPr marL="0" indent="0">
              <a:buNone/>
            </a:pPr>
            <a:endParaRPr lang="en-US" dirty="0"/>
          </a:p>
          <a:p>
            <a:pPr marL="0" indent="0">
              <a:buNone/>
            </a:pPr>
            <a:r>
              <a:rPr lang="en-US" dirty="0"/>
              <a:t>311,312. Food and Beverage and Tobacco Products</a:t>
            </a:r>
          </a:p>
          <a:p>
            <a:pPr marL="0" indent="0">
              <a:buNone/>
            </a:pPr>
            <a:r>
              <a:rPr lang="en-US" dirty="0"/>
              <a:t>313,314. Textile Mills and Textile Product Mills</a:t>
            </a:r>
          </a:p>
          <a:p>
            <a:pPr marL="0" indent="0">
              <a:buNone/>
            </a:pPr>
            <a:r>
              <a:rPr lang="en-US" dirty="0"/>
              <a:t>315,316. Apparel and Leather and Applied Products</a:t>
            </a:r>
          </a:p>
          <a:p>
            <a:pPr marL="0" indent="0">
              <a:buNone/>
            </a:pPr>
            <a:r>
              <a:rPr lang="en-US" dirty="0"/>
              <a:t>321. Wood Products</a:t>
            </a:r>
          </a:p>
          <a:p>
            <a:pPr marL="0" indent="0">
              <a:buNone/>
            </a:pPr>
            <a:r>
              <a:rPr lang="en-US" dirty="0"/>
              <a:t>322. Paper Products</a:t>
            </a:r>
          </a:p>
          <a:p>
            <a:pPr marL="0" indent="0">
              <a:buNone/>
            </a:pPr>
            <a:r>
              <a:rPr lang="en-US" dirty="0"/>
              <a:t>323. Printing and Related Support Activities</a:t>
            </a:r>
          </a:p>
          <a:p>
            <a:pPr marL="0" indent="0">
              <a:buNone/>
            </a:pPr>
            <a:r>
              <a:rPr lang="en-US" dirty="0"/>
              <a:t>324. Petroleum and Coal Products</a:t>
            </a:r>
          </a:p>
          <a:p>
            <a:pPr marL="0" indent="0">
              <a:buNone/>
            </a:pPr>
            <a:r>
              <a:rPr lang="en-US" dirty="0"/>
              <a:t>325. Chemical Products</a:t>
            </a:r>
          </a:p>
          <a:p>
            <a:pPr marL="0" indent="0">
              <a:buNone/>
            </a:pPr>
            <a:r>
              <a:rPr lang="en-US" dirty="0"/>
              <a:t>326. Plastics and Rubber Products</a:t>
            </a:r>
          </a:p>
          <a:p>
            <a:pPr marL="0" indent="0">
              <a:buNone/>
            </a:pPr>
            <a:endParaRPr lang="en-US" dirty="0"/>
          </a:p>
          <a:p>
            <a:pPr marL="0" indent="0">
              <a:buNone/>
            </a:pPr>
            <a:endParaRPr lang="en-US" dirty="0"/>
          </a:p>
          <a:p>
            <a:pPr marL="0" indent="0">
              <a:buNone/>
            </a:pPr>
            <a:r>
              <a:rPr lang="en-US" dirty="0"/>
              <a:t>327. Nonmetallic Mineral Products</a:t>
            </a:r>
          </a:p>
          <a:p>
            <a:pPr marL="0" indent="0">
              <a:buNone/>
            </a:pPr>
            <a:r>
              <a:rPr lang="en-US" dirty="0"/>
              <a:t>331. Primary Metals</a:t>
            </a:r>
          </a:p>
          <a:p>
            <a:pPr marL="0" indent="0">
              <a:buNone/>
            </a:pPr>
            <a:r>
              <a:rPr lang="en-US" dirty="0"/>
              <a:t>332. Fabricated Metal Products</a:t>
            </a:r>
          </a:p>
          <a:p>
            <a:pPr marL="0" indent="0">
              <a:buNone/>
            </a:pPr>
            <a:r>
              <a:rPr lang="en-US" dirty="0"/>
              <a:t>333. Machinery</a:t>
            </a:r>
          </a:p>
          <a:p>
            <a:pPr marL="0" indent="0">
              <a:buNone/>
            </a:pPr>
            <a:r>
              <a:rPr lang="en-US" dirty="0"/>
              <a:t>334. Computer and Electronic Products</a:t>
            </a:r>
          </a:p>
          <a:p>
            <a:pPr marL="0" indent="0">
              <a:buNone/>
            </a:pPr>
            <a:r>
              <a:rPr lang="en-US" dirty="0"/>
              <a:t>335. Electrical Equipment, Appliances, and Components</a:t>
            </a:r>
          </a:p>
          <a:p>
            <a:pPr marL="0" indent="0">
              <a:buNone/>
            </a:pPr>
            <a:r>
              <a:rPr lang="en-US" dirty="0"/>
              <a:t>336. Transportation Equipment</a:t>
            </a:r>
          </a:p>
          <a:p>
            <a:pPr marL="0" indent="0">
              <a:buNone/>
            </a:pPr>
            <a:r>
              <a:rPr lang="en-US" dirty="0"/>
              <a:t>337. Furniture and Related Products</a:t>
            </a:r>
          </a:p>
          <a:p>
            <a:pPr marL="0" indent="0">
              <a:buNone/>
            </a:pP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z="1800" smtClean="0"/>
              <a:pPr/>
              <a:t>4</a:t>
            </a:fld>
            <a:endParaRPr lang="en-US" sz="1800" dirty="0"/>
          </a:p>
        </p:txBody>
      </p:sp>
    </p:spTree>
    <p:extLst>
      <p:ext uri="{BB962C8B-B14F-4D97-AF65-F5344CB8AC3E}">
        <p14:creationId xmlns:p14="http://schemas.microsoft.com/office/powerpoint/2010/main" val="424133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Economic data</a:t>
            </a:r>
            <a:endParaRPr lang="en-US" dirty="0"/>
          </a:p>
        </p:txBody>
      </p:sp>
      <p:sp>
        <p:nvSpPr>
          <p:cNvPr id="3" name="Content Placeholder 2"/>
          <p:cNvSpPr>
            <a:spLocks noGrp="1"/>
          </p:cNvSpPr>
          <p:nvPr>
            <p:ph idx="1"/>
          </p:nvPr>
        </p:nvSpPr>
        <p:spPr>
          <a:xfrm>
            <a:off x="581193" y="1863090"/>
            <a:ext cx="4333708" cy="3995709"/>
          </a:xfrm>
        </p:spPr>
        <p:txBody>
          <a:bodyPr anchor="t"/>
          <a:lstStyle/>
          <a:p>
            <a:r>
              <a:rPr lang="en-US" dirty="0"/>
              <a:t>Bureau of Labor Statistics “Major Sector Multifactor Productivity Database”</a:t>
            </a:r>
          </a:p>
          <a:p>
            <a:pPr lvl="1"/>
            <a:r>
              <a:rPr lang="en-US" dirty="0"/>
              <a:t>Inputs = cost of capital, labor, energy, materials, and purchased services </a:t>
            </a:r>
          </a:p>
          <a:p>
            <a:pPr lvl="1"/>
            <a:r>
              <a:rPr lang="en-US" dirty="0"/>
              <a:t>Good output = value of production</a:t>
            </a:r>
          </a:p>
          <a:p>
            <a:pPr lvl="1"/>
            <a:r>
              <a:rPr lang="en-US" dirty="0"/>
              <a:t>Used same years as NEI inventory years</a:t>
            </a:r>
          </a:p>
        </p:txBody>
      </p:sp>
      <p:sp>
        <p:nvSpPr>
          <p:cNvPr id="12" name="Slide Number Placeholder 11"/>
          <p:cNvSpPr>
            <a:spLocks noGrp="1"/>
          </p:cNvSpPr>
          <p:nvPr>
            <p:ph type="sldNum" sz="quarter" idx="12"/>
          </p:nvPr>
        </p:nvSpPr>
        <p:spPr/>
        <p:txBody>
          <a:bodyPr/>
          <a:lstStyle/>
          <a:p>
            <a:fld id="{D57F1E4F-1CFF-5643-939E-217C01CDF565}" type="slidenum">
              <a:rPr lang="en-US" sz="1800" smtClean="0"/>
              <a:pPr/>
              <a:t>5</a:t>
            </a:fld>
            <a:endParaRPr lang="en-US" sz="1800" dirty="0"/>
          </a:p>
        </p:txBody>
      </p:sp>
      <p:pic>
        <p:nvPicPr>
          <p:cNvPr id="4" name="Picture 3"/>
          <p:cNvPicPr>
            <a:picLocks noChangeAspect="1"/>
          </p:cNvPicPr>
          <p:nvPr/>
        </p:nvPicPr>
        <p:blipFill>
          <a:blip r:embed="rId3"/>
          <a:stretch>
            <a:fillRect/>
          </a:stretch>
        </p:blipFill>
        <p:spPr>
          <a:xfrm>
            <a:off x="5399782" y="1863090"/>
            <a:ext cx="5158518" cy="4721230"/>
          </a:xfrm>
          <a:prstGeom prst="rect">
            <a:avLst/>
          </a:prstGeom>
        </p:spPr>
      </p:pic>
    </p:spTree>
    <p:extLst>
      <p:ext uri="{BB962C8B-B14F-4D97-AF65-F5344CB8AC3E}">
        <p14:creationId xmlns:p14="http://schemas.microsoft.com/office/powerpoint/2010/main" val="1373621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Emissions data</a:t>
            </a:r>
          </a:p>
        </p:txBody>
      </p:sp>
      <p:sp>
        <p:nvSpPr>
          <p:cNvPr id="3" name="Content Placeholder 2"/>
          <p:cNvSpPr>
            <a:spLocks noGrp="1"/>
          </p:cNvSpPr>
          <p:nvPr>
            <p:ph idx="1"/>
          </p:nvPr>
        </p:nvSpPr>
        <p:spPr>
          <a:xfrm>
            <a:off x="581192" y="1863090"/>
            <a:ext cx="11029615" cy="3995709"/>
          </a:xfrm>
        </p:spPr>
        <p:txBody>
          <a:bodyPr anchor="t"/>
          <a:lstStyle/>
          <a:p>
            <a:r>
              <a:rPr lang="en-US" dirty="0"/>
              <a:t>NEI point source NO</a:t>
            </a:r>
            <a:r>
              <a:rPr lang="en-US" baseline="-25000" dirty="0"/>
              <a:t>X</a:t>
            </a:r>
            <a:r>
              <a:rPr lang="en-US" dirty="0"/>
              <a:t>  and PM</a:t>
            </a:r>
            <a:r>
              <a:rPr lang="en-US" baseline="-25000" dirty="0"/>
              <a:t>2.5</a:t>
            </a:r>
            <a:r>
              <a:rPr lang="en-US" dirty="0"/>
              <a:t> emissions (the bad output)</a:t>
            </a:r>
          </a:p>
          <a:p>
            <a:pPr lvl="1"/>
            <a:r>
              <a:rPr lang="en-US" dirty="0"/>
              <a:t>Used 1990, 1996, 1999, 2002, 2005, 2008, 2011, and 2014 inventories</a:t>
            </a:r>
          </a:p>
          <a:p>
            <a:pPr lvl="1"/>
            <a:r>
              <a:rPr lang="en-US" dirty="0"/>
              <a:t>SIC mapped to NAICS for earlier years</a:t>
            </a:r>
          </a:p>
        </p:txBody>
      </p:sp>
      <p:sp>
        <p:nvSpPr>
          <p:cNvPr id="12" name="Slide Number Placeholder 11"/>
          <p:cNvSpPr>
            <a:spLocks noGrp="1"/>
          </p:cNvSpPr>
          <p:nvPr>
            <p:ph type="sldNum" sz="quarter" idx="12"/>
          </p:nvPr>
        </p:nvSpPr>
        <p:spPr/>
        <p:txBody>
          <a:bodyPr/>
          <a:lstStyle/>
          <a:p>
            <a:fld id="{D57F1E4F-1CFF-5643-939E-217C01CDF565}" type="slidenum">
              <a:rPr lang="en-US" sz="1800" smtClean="0"/>
              <a:pPr/>
              <a:t>6</a:t>
            </a:fld>
            <a:endParaRPr lang="en-US" sz="1800" dirty="0"/>
          </a:p>
        </p:txBody>
      </p:sp>
      <p:pic>
        <p:nvPicPr>
          <p:cNvPr id="8" name="Picture 7"/>
          <p:cNvPicPr>
            <a:picLocks noChangeAspect="1"/>
          </p:cNvPicPr>
          <p:nvPr/>
        </p:nvPicPr>
        <p:blipFill>
          <a:blip r:embed="rId3"/>
          <a:stretch>
            <a:fillRect/>
          </a:stretch>
        </p:blipFill>
        <p:spPr>
          <a:xfrm>
            <a:off x="950614" y="3136113"/>
            <a:ext cx="3764153" cy="3445065"/>
          </a:xfrm>
          <a:prstGeom prst="rect">
            <a:avLst/>
          </a:prstGeom>
        </p:spPr>
      </p:pic>
      <p:sp>
        <p:nvSpPr>
          <p:cNvPr id="5" name="TextBox 4"/>
          <p:cNvSpPr txBox="1"/>
          <p:nvPr/>
        </p:nvSpPr>
        <p:spPr>
          <a:xfrm>
            <a:off x="2332871" y="3312826"/>
            <a:ext cx="2274570" cy="523220"/>
          </a:xfrm>
          <a:prstGeom prst="rect">
            <a:avLst/>
          </a:prstGeom>
          <a:noFill/>
        </p:spPr>
        <p:txBody>
          <a:bodyPr wrap="square" rtlCol="0">
            <a:spAutoFit/>
          </a:bodyPr>
          <a:lstStyle/>
          <a:p>
            <a:pPr algn="ctr"/>
            <a:r>
              <a:rPr lang="en-US" sz="1400" dirty="0"/>
              <a:t>NO</a:t>
            </a:r>
            <a:r>
              <a:rPr lang="en-US" sz="1400" baseline="-25000" dirty="0"/>
              <a:t>X</a:t>
            </a:r>
            <a:r>
              <a:rPr lang="en-US" sz="1400" dirty="0"/>
              <a:t> emissions </a:t>
            </a:r>
          </a:p>
          <a:p>
            <a:pPr algn="ctr"/>
            <a:r>
              <a:rPr lang="en-US" sz="1400" dirty="0"/>
              <a:t>1990-2015</a:t>
            </a:r>
          </a:p>
        </p:txBody>
      </p:sp>
      <p:pic>
        <p:nvPicPr>
          <p:cNvPr id="9" name="Picture 8"/>
          <p:cNvPicPr>
            <a:picLocks noChangeAspect="1"/>
          </p:cNvPicPr>
          <p:nvPr/>
        </p:nvPicPr>
        <p:blipFill>
          <a:blip r:embed="rId4"/>
          <a:stretch>
            <a:fillRect/>
          </a:stretch>
        </p:blipFill>
        <p:spPr>
          <a:xfrm>
            <a:off x="5268191" y="3141265"/>
            <a:ext cx="3693597" cy="3380490"/>
          </a:xfrm>
          <a:prstGeom prst="rect">
            <a:avLst/>
          </a:prstGeom>
        </p:spPr>
      </p:pic>
      <p:sp>
        <p:nvSpPr>
          <p:cNvPr id="7" name="TextBox 6"/>
          <p:cNvSpPr txBox="1"/>
          <p:nvPr/>
        </p:nvSpPr>
        <p:spPr>
          <a:xfrm>
            <a:off x="6801518" y="3368860"/>
            <a:ext cx="2160270" cy="523220"/>
          </a:xfrm>
          <a:prstGeom prst="rect">
            <a:avLst/>
          </a:prstGeom>
          <a:noFill/>
        </p:spPr>
        <p:txBody>
          <a:bodyPr wrap="square" rtlCol="0">
            <a:spAutoFit/>
          </a:bodyPr>
          <a:lstStyle/>
          <a:p>
            <a:pPr algn="ctr"/>
            <a:r>
              <a:rPr lang="en-US" sz="1400" dirty="0"/>
              <a:t>PM</a:t>
            </a:r>
            <a:r>
              <a:rPr lang="en-US" sz="1400" baseline="-25000" dirty="0"/>
              <a:t>2.5</a:t>
            </a:r>
            <a:r>
              <a:rPr lang="en-US" sz="1400" dirty="0"/>
              <a:t> Emissions</a:t>
            </a:r>
          </a:p>
          <a:p>
            <a:pPr algn="ctr"/>
            <a:r>
              <a:rPr lang="en-US" sz="1400" dirty="0"/>
              <a:t>1990-2015</a:t>
            </a:r>
          </a:p>
        </p:txBody>
      </p:sp>
    </p:spTree>
    <p:extLst>
      <p:ext uri="{BB962C8B-B14F-4D97-AF65-F5344CB8AC3E}">
        <p14:creationId xmlns:p14="http://schemas.microsoft.com/office/powerpoint/2010/main" val="413967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 for Stage 1 (historical estimates)</a:t>
            </a:r>
          </a:p>
        </p:txBody>
      </p:sp>
      <p:sp>
        <p:nvSpPr>
          <p:cNvPr id="3" name="Content Placeholder 2"/>
          <p:cNvSpPr>
            <a:spLocks noGrp="1"/>
          </p:cNvSpPr>
          <p:nvPr>
            <p:ph idx="1"/>
          </p:nvPr>
        </p:nvSpPr>
        <p:spPr>
          <a:xfrm>
            <a:off x="581192" y="2180496"/>
            <a:ext cx="11029615" cy="4293456"/>
          </a:xfrm>
        </p:spPr>
        <p:txBody>
          <a:bodyPr anchor="t">
            <a:normAutofit lnSpcReduction="10000"/>
          </a:bodyPr>
          <a:lstStyle/>
          <a:p>
            <a:r>
              <a:rPr lang="en-US" dirty="0"/>
              <a:t>In the economics literature, </a:t>
            </a:r>
            <a:r>
              <a:rPr lang="en-US" b="1" u="sng" dirty="0"/>
              <a:t>distance function </a:t>
            </a:r>
            <a:r>
              <a:rPr lang="en-US" b="1" u="sng"/>
              <a:t>production models</a:t>
            </a:r>
            <a:r>
              <a:rPr lang="en-US" u="sng"/>
              <a:t> </a:t>
            </a:r>
            <a:r>
              <a:rPr lang="en-US"/>
              <a:t>have </a:t>
            </a:r>
            <a:r>
              <a:rPr lang="en-US" dirty="0"/>
              <a:t>been used to estimate the shadow price of reducing emissions (Fare 1993,  Aiken and </a:t>
            </a:r>
            <a:r>
              <a:rPr lang="en-US" dirty="0" err="1"/>
              <a:t>Pasurka</a:t>
            </a:r>
            <a:r>
              <a:rPr lang="en-US" dirty="0"/>
              <a:t> 2003, among others.)</a:t>
            </a:r>
          </a:p>
          <a:p>
            <a:r>
              <a:rPr lang="en-US" dirty="0"/>
              <a:t>The distance function productivity model jointly models the conversion of inputs into good and bad outputs. </a:t>
            </a:r>
            <a:r>
              <a:rPr lang="en-US"/>
              <a:t>Following Aiken </a:t>
            </a:r>
            <a:r>
              <a:rPr lang="en-US" dirty="0"/>
              <a:t>and </a:t>
            </a:r>
            <a:r>
              <a:rPr lang="en-US" dirty="0" err="1"/>
              <a:t>Pasurka</a:t>
            </a:r>
            <a:r>
              <a:rPr lang="en-US" dirty="0"/>
              <a:t> </a:t>
            </a:r>
            <a:r>
              <a:rPr lang="en-US"/>
              <a:t>(2003): </a:t>
            </a:r>
            <a:endParaRPr lang="en-US" dirty="0"/>
          </a:p>
          <a:p>
            <a:pPr lvl="1"/>
            <a:r>
              <a:rPr lang="en-US" dirty="0"/>
              <a:t>Inputs =  capital, labor, energy, material, and services.</a:t>
            </a:r>
          </a:p>
          <a:p>
            <a:pPr lvl="1"/>
            <a:r>
              <a:rPr lang="en-US" dirty="0"/>
              <a:t>Outputs include both “good” and “bad” outputs:</a:t>
            </a:r>
          </a:p>
          <a:p>
            <a:pPr lvl="2"/>
            <a:r>
              <a:rPr lang="en-US" dirty="0"/>
              <a:t>Good outputs = market goods and services,</a:t>
            </a:r>
          </a:p>
          <a:p>
            <a:pPr lvl="2"/>
            <a:r>
              <a:rPr lang="en-US" dirty="0"/>
              <a:t>Bad outputs = emissions that have detrimental effects on ambient air quality.</a:t>
            </a:r>
          </a:p>
          <a:p>
            <a:pPr defTabSz="931774">
              <a:defRPr/>
            </a:pPr>
            <a:r>
              <a:rPr lang="en-US" dirty="0"/>
              <a:t>This</a:t>
            </a:r>
            <a:r>
              <a:rPr lang="en-US"/>
              <a:t> output distance function approach</a:t>
            </a:r>
            <a:r>
              <a:rPr lang="en-US" dirty="0"/>
              <a:t> </a:t>
            </a:r>
            <a:r>
              <a:rPr lang="en-US"/>
              <a:t>is </a:t>
            </a:r>
            <a:r>
              <a:rPr lang="en-US" dirty="0"/>
              <a:t>used rather than the more familiar single output production function as it has some </a:t>
            </a:r>
            <a:r>
              <a:rPr lang="en-US"/>
              <a:t>valuable features:</a:t>
            </a:r>
            <a:endParaRPr lang="en-US" dirty="0"/>
          </a:p>
          <a:p>
            <a:pPr lvl="1" defTabSz="931774">
              <a:defRPr/>
            </a:pPr>
            <a:r>
              <a:rPr lang="en-US"/>
              <a:t>It </a:t>
            </a:r>
            <a:r>
              <a:rPr lang="en-US" dirty="0"/>
              <a:t>is a joint production model – which means that all outputs (both good and bad) are determined jointly. </a:t>
            </a:r>
          </a:p>
          <a:p>
            <a:pPr lvl="1" defTabSz="931774">
              <a:defRPr/>
            </a:pPr>
            <a:r>
              <a:rPr lang="en-US"/>
              <a:t>This </a:t>
            </a:r>
            <a:r>
              <a:rPr lang="en-US" dirty="0"/>
              <a:t>methodology allows us to calculate shadow prices of pollution based on production behavior of producers – we </a:t>
            </a:r>
            <a:r>
              <a:rPr lang="en-US"/>
              <a:t>don’t need </a:t>
            </a:r>
            <a:r>
              <a:rPr lang="en-US" dirty="0"/>
              <a:t>to</a:t>
            </a:r>
            <a:r>
              <a:rPr lang="en-US"/>
              <a:t> </a:t>
            </a:r>
            <a:r>
              <a:rPr lang="en-US" dirty="0"/>
              <a:t>know have any</a:t>
            </a:r>
            <a:r>
              <a:rPr lang="en-US"/>
              <a:t> data </a:t>
            </a:r>
            <a:r>
              <a:rPr lang="en-US" dirty="0"/>
              <a:t>about</a:t>
            </a:r>
            <a:r>
              <a:rPr lang="en-US"/>
              <a:t> the specific </a:t>
            </a:r>
            <a:r>
              <a:rPr lang="en-US" dirty="0"/>
              <a:t>mitigation</a:t>
            </a:r>
            <a:r>
              <a:rPr lang="en-US"/>
              <a:t> approaches employed. </a:t>
            </a:r>
            <a:endParaRPr lang="en-US" dirty="0"/>
          </a:p>
          <a:p>
            <a:endParaRPr lang="en-US" dirty="0"/>
          </a:p>
          <a:p>
            <a:pPr lvl="1"/>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z="1800" smtClean="0"/>
              <a:pPr/>
              <a:t>7</a:t>
            </a:fld>
            <a:endParaRPr lang="en-US" sz="1800" dirty="0"/>
          </a:p>
        </p:txBody>
      </p:sp>
    </p:spTree>
    <p:extLst>
      <p:ext uri="{BB962C8B-B14F-4D97-AF65-F5344CB8AC3E}">
        <p14:creationId xmlns:p14="http://schemas.microsoft.com/office/powerpoint/2010/main" val="239992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Distance Function production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81192" y="2362200"/>
                <a:ext cx="11029615" cy="4241800"/>
              </a:xfrm>
            </p:spPr>
            <p:txBody>
              <a:bodyPr anchor="t">
                <a:normAutofit/>
              </a:bodyPr>
              <a:lstStyle/>
              <a:p>
                <a:pPr lvl="0"/>
                <a:r>
                  <a:rPr lang="en-US" dirty="0"/>
                  <a:t>Output distance function characterizes feasible production outputs.</a:t>
                </a:r>
              </a:p>
              <a:p>
                <a:pPr lvl="1"/>
                <a:r>
                  <a:rPr lang="en-US" dirty="0"/>
                  <a:t>Input vector X includes capital, labor, and aggregate intermediate input</a:t>
                </a:r>
              </a:p>
              <a:p>
                <a:pPr lvl="1"/>
                <a:r>
                  <a:rPr lang="en-US" dirty="0"/>
                  <a:t>Output vector Q includes both good outputs (market goods) as well as bad outputs (pollutants)</a:t>
                </a:r>
              </a:p>
              <a:p>
                <a:pPr lvl="1"/>
                <a:r>
                  <a:rPr lang="en-US" dirty="0"/>
                  <a:t>G(X) is a set of feasible output vectors that can be produced from a given input vector X</a:t>
                </a:r>
              </a:p>
              <a:p>
                <a:pPr lvl="1"/>
                <a14:m>
                  <m:oMath xmlns:m="http://schemas.openxmlformats.org/officeDocument/2006/math">
                    <m:r>
                      <a:rPr lang="en-US" i="1">
                        <a:latin typeface="Cambria Math" panose="02040503050406030204" pitchFamily="18" charset="0"/>
                        <a:ea typeface="Cambria Math" panose="02040503050406030204" pitchFamily="18" charset="0"/>
                      </a:rPr>
                      <m:t>𝜔</m:t>
                    </m:r>
                  </m:oMath>
                </a14:m>
                <a:r>
                  <a:rPr lang="en-US" dirty="0"/>
                  <a:t> captures the efficiency of observed output, given a level of inputs and production technology</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i="1">
                            <a:latin typeface="Cambria Math" panose="02040503050406030204" pitchFamily="18" charset="0"/>
                          </a:rPr>
                          <m:t>𝑜</m:t>
                        </m:r>
                      </m:sub>
                    </m:sSub>
                    <m:d>
                      <m:dPr>
                        <m:ctrlPr>
                          <a:rPr lang="en-US"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 </m:t>
                        </m:r>
                        <m:r>
                          <a:rPr lang="en-US" i="1">
                            <a:latin typeface="Cambria Math" panose="02040503050406030204" pitchFamily="18" charset="0"/>
                          </a:rPr>
                          <m:t>𝑄</m:t>
                        </m:r>
                      </m:e>
                    </m:d>
                    <m:r>
                      <a:rPr lang="en-US">
                        <a:latin typeface="Cambria Math" panose="02040503050406030204" pitchFamily="18" charset="0"/>
                      </a:rPr>
                      <m:t> </m:t>
                    </m:r>
                  </m:oMath>
                </a14:m>
                <a:r>
                  <a:rPr lang="en-US" dirty="0"/>
                  <a:t>parameterized and estimated as </a:t>
                </a:r>
                <a:r>
                  <a:rPr lang="en-US" dirty="0" err="1"/>
                  <a:t>translog</a:t>
                </a:r>
                <a:r>
                  <a:rPr lang="en-US" dirty="0"/>
                  <a:t> function.</a:t>
                </a:r>
              </a:p>
              <a:p>
                <a:pPr lvl="1"/>
                <a:r>
                  <a:rPr lang="en-US" dirty="0"/>
                  <a:t>The </a:t>
                </a:r>
                <a:r>
                  <a:rPr lang="en-US" dirty="0" err="1"/>
                  <a:t>translog</a:t>
                </a:r>
                <a:r>
                  <a:rPr lang="en-US" dirty="0"/>
                  <a:t> (“transcendental logarithmic”) production function is used heavily </a:t>
                </a:r>
                <a:r>
                  <a:rPr lang="en-US"/>
                  <a:t>in econometrics.</a:t>
                </a:r>
                <a:endParaRPr lang="en-US" dirty="0"/>
              </a:p>
              <a:p>
                <a:pPr lvl="1"/>
                <a:r>
                  <a:rPr lang="en-US" dirty="0"/>
                  <a:t>When estimated as a </a:t>
                </a:r>
                <a:r>
                  <a:rPr lang="en-US" dirty="0" err="1"/>
                  <a:t>translog</a:t>
                </a:r>
                <a:r>
                  <a:rPr lang="en-US" dirty="0"/>
                  <a:t> function as we have done here, the model has a property referred to as weak disposability of outputs – you cannot decrease the bad output without decreasing the good output. </a:t>
                </a:r>
              </a:p>
              <a:p>
                <a:pPr lvl="1"/>
                <a:r>
                  <a:rPr lang="en-US" dirty="0"/>
                  <a:t>We </a:t>
                </a:r>
                <a:r>
                  <a:rPr lang="en-US"/>
                  <a:t>estimate </a:t>
                </a:r>
                <a:r>
                  <a:rPr lang="en-US" dirty="0"/>
                  <a:t>parameters</a:t>
                </a:r>
                <a:r>
                  <a:rPr lang="en-US"/>
                  <a:t> </a:t>
                </a:r>
                <a:r>
                  <a:rPr lang="en-US" dirty="0"/>
                  <a:t>of</a:t>
                </a:r>
                <a:r>
                  <a:rPr lang="en-US"/>
                  <a:t> the function using linear programming</a:t>
                </a:r>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81192" y="2362200"/>
                <a:ext cx="11029615" cy="4241800"/>
              </a:xfrm>
              <a:blipFill>
                <a:blip r:embed="rId3"/>
                <a:stretch>
                  <a:fillRect l="-221" t="-863" r="-1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994660" y="1815179"/>
                <a:ext cx="5063490" cy="641779"/>
              </a:xfrm>
              <a:prstGeom prst="rect">
                <a:avLst/>
              </a:prstGeom>
              <a:noFill/>
            </p:spPr>
            <p:txBody>
              <a:bodyPr wrap="squar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𝐷</m:t>
                        </m:r>
                      </m:e>
                      <m:sub>
                        <m:r>
                          <a:rPr lang="en-US" sz="2400" b="0" i="1" smtClean="0">
                            <a:latin typeface="Cambria Math" panose="02040503050406030204" pitchFamily="18" charset="0"/>
                          </a:rPr>
                          <m:t>𝑜</m:t>
                        </m:r>
                      </m:sub>
                    </m:sSub>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𝑋</m:t>
                        </m:r>
                        <m:r>
                          <a:rPr lang="en-US" sz="2400" b="0" i="1" smtClean="0">
                            <a:latin typeface="Cambria Math" panose="02040503050406030204" pitchFamily="18" charset="0"/>
                          </a:rPr>
                          <m:t>, </m:t>
                        </m:r>
                        <m:r>
                          <a:rPr lang="en-US" sz="2400" b="0" i="1" smtClean="0">
                            <a:latin typeface="Cambria Math" panose="02040503050406030204" pitchFamily="18" charset="0"/>
                          </a:rPr>
                          <m:t>𝑄</m:t>
                        </m:r>
                      </m:e>
                    </m:d>
                    <m:r>
                      <a:rPr lang="en-US" sz="2400" b="0" i="1" smtClean="0">
                        <a:latin typeface="Cambria Math" panose="02040503050406030204" pitchFamily="18" charset="0"/>
                        <a:ea typeface="Cambria Math" panose="02040503050406030204" pitchFamily="18" charset="0"/>
                      </a:rPr>
                      <m:t>=</m:t>
                    </m:r>
                    <m:func>
                      <m:funcPr>
                        <m:ctrlPr>
                          <a:rPr lang="en-US" sz="2400" b="0" i="1" smtClean="0">
                            <a:latin typeface="Cambria Math" panose="02040503050406030204" pitchFamily="18" charset="0"/>
                            <a:ea typeface="Cambria Math" panose="02040503050406030204" pitchFamily="18" charset="0"/>
                          </a:rPr>
                        </m:ctrlPr>
                      </m:funcPr>
                      <m:fName>
                        <m:r>
                          <m:rPr>
                            <m:sty m:val="p"/>
                          </m:rPr>
                          <a:rPr lang="en-US" sz="2400" b="0" i="0" smtClean="0">
                            <a:latin typeface="Cambria Math" panose="02040503050406030204" pitchFamily="18" charset="0"/>
                            <a:ea typeface="Cambria Math" panose="02040503050406030204" pitchFamily="18" charset="0"/>
                          </a:rPr>
                          <m:t>min</m:t>
                        </m:r>
                      </m:fName>
                      <m:e>
                        <m:r>
                          <a:rPr lang="en-US" sz="2400" b="0" i="1" smtClean="0">
                            <a:latin typeface="Cambria Math" panose="02040503050406030204" pitchFamily="18" charset="0"/>
                            <a:ea typeface="Cambria Math" panose="02040503050406030204" pitchFamily="18" charset="0"/>
                          </a:rPr>
                          <m:t>𝜔</m:t>
                        </m:r>
                        <m:r>
                          <a:rPr lang="en-US" sz="2400" b="0" i="1" smtClean="0">
                            <a:latin typeface="Cambria Math" panose="02040503050406030204" pitchFamily="18" charset="0"/>
                            <a:ea typeface="Cambria Math" panose="02040503050406030204" pitchFamily="18" charset="0"/>
                          </a:rPr>
                          <m:t> </m:t>
                        </m:r>
                        <m:d>
                          <m:dPr>
                            <m:begChr m:val="{"/>
                            <m:endChr m:val="}"/>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𝜔</m:t>
                            </m:r>
                            <m:r>
                              <a:rPr lang="en-US" sz="2400" b="0" i="1" smtClean="0">
                                <a:latin typeface="Cambria Math" panose="02040503050406030204" pitchFamily="18" charset="0"/>
                                <a:ea typeface="Cambria Math" panose="02040503050406030204" pitchFamily="18" charset="0"/>
                              </a:rPr>
                              <m:t>: </m:t>
                            </m: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𝑄</m:t>
                                </m:r>
                              </m:num>
                              <m:den>
                                <m:r>
                                  <a:rPr lang="en-US" sz="2400" b="0" i="1" smtClean="0">
                                    <a:latin typeface="Cambria Math" panose="02040503050406030204" pitchFamily="18" charset="0"/>
                                    <a:ea typeface="Cambria Math" panose="02040503050406030204" pitchFamily="18" charset="0"/>
                                  </a:rPr>
                                  <m:t>𝜔</m:t>
                                </m:r>
                              </m:den>
                            </m:f>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𝐺</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𝑋</m:t>
                            </m:r>
                            <m:r>
                              <a:rPr lang="en-US" sz="2400" b="0" i="1" smtClean="0">
                                <a:latin typeface="Cambria Math" panose="02040503050406030204" pitchFamily="18" charset="0"/>
                                <a:ea typeface="Cambria Math" panose="02040503050406030204" pitchFamily="18" charset="0"/>
                              </a:rPr>
                              <m:t>)</m:t>
                            </m:r>
                          </m:e>
                        </m:d>
                      </m:e>
                    </m:func>
                  </m:oMath>
                </a14:m>
                <a:r>
                  <a:rPr lang="en-US" dirty="0"/>
                  <a:t>  </a:t>
                </a:r>
              </a:p>
            </p:txBody>
          </p:sp>
        </mc:Choice>
        <mc:Fallback xmlns="">
          <p:sp>
            <p:nvSpPr>
              <p:cNvPr id="4" name="TextBox 3"/>
              <p:cNvSpPr txBox="1">
                <a:spLocks noRot="1" noChangeAspect="1" noMove="1" noResize="1" noEditPoints="1" noAdjustHandles="1" noChangeArrowheads="1" noChangeShapeType="1" noTextEdit="1"/>
              </p:cNvSpPr>
              <p:nvPr/>
            </p:nvSpPr>
            <p:spPr>
              <a:xfrm>
                <a:off x="2994660" y="1815179"/>
                <a:ext cx="5063490" cy="641779"/>
              </a:xfrm>
              <a:prstGeom prst="rect">
                <a:avLst/>
              </a:prstGeom>
              <a:blipFill>
                <a:blip r:embed="rId4"/>
                <a:stretch>
                  <a:fillRect/>
                </a:stretch>
              </a:blipFill>
            </p:spPr>
            <p:txBody>
              <a:bodyPr/>
              <a:lstStyle/>
              <a:p>
                <a:r>
                  <a:rPr lang="en-US">
                    <a:noFill/>
                  </a:rPr>
                  <a:t> </a:t>
                </a:r>
              </a:p>
            </p:txBody>
          </p:sp>
        </mc:Fallback>
      </mc:AlternateContent>
      <p:sp>
        <p:nvSpPr>
          <p:cNvPr id="9" name="Slide Number Placeholder 8"/>
          <p:cNvSpPr>
            <a:spLocks noGrp="1"/>
          </p:cNvSpPr>
          <p:nvPr>
            <p:ph type="sldNum" sz="quarter" idx="12"/>
          </p:nvPr>
        </p:nvSpPr>
        <p:spPr/>
        <p:txBody>
          <a:bodyPr/>
          <a:lstStyle/>
          <a:p>
            <a:fld id="{D57F1E4F-1CFF-5643-939E-217C01CDF565}" type="slidenum">
              <a:rPr lang="en-US" sz="1800" smtClean="0"/>
              <a:pPr/>
              <a:t>8</a:t>
            </a:fld>
            <a:endParaRPr lang="en-US" sz="1800" dirty="0"/>
          </a:p>
        </p:txBody>
      </p:sp>
    </p:spTree>
    <p:extLst>
      <p:ext uri="{BB962C8B-B14F-4D97-AF65-F5344CB8AC3E}">
        <p14:creationId xmlns:p14="http://schemas.microsoft.com/office/powerpoint/2010/main" val="3324244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Shadow Price Calculation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81192" y="2006600"/>
                <a:ext cx="11029615" cy="3852199"/>
              </a:xfrm>
            </p:spPr>
            <p:txBody>
              <a:bodyPr anchor="t">
                <a:normAutofit/>
              </a:bodyPr>
              <a:lstStyle/>
              <a:p>
                <a:r>
                  <a:rPr lang="en-US" sz="1900" dirty="0"/>
                  <a:t>In 1970, Shephard determined that a revenue function can be calculated by maximizing the distance function with respect to output.  </a:t>
                </a:r>
              </a:p>
              <a:p>
                <a:r>
                  <a:rPr lang="en-US" sz="1900" dirty="0"/>
                  <a:t>This revenue function is going to allow us to estimate shadow prices.</a:t>
                </a:r>
                <a:endParaRPr lang="en-US" sz="1900" i="1" dirty="0"/>
              </a:p>
              <a:p>
                <a:r>
                  <a:rPr lang="en-US" sz="1900" dirty="0"/>
                  <a:t>Shadow prices are calculated using the formula:</a:t>
                </a:r>
              </a:p>
              <a:p>
                <a:pPr marL="0" indent="0">
                  <a:buNone/>
                </a:pPr>
                <a14:m>
                  <m:oMathPara xmlns:m="http://schemas.openxmlformats.org/officeDocument/2006/math">
                    <m:oMathParaPr>
                      <m:jc m:val="centerGroup"/>
                    </m:oMathParaPr>
                    <m:oMath xmlns:m="http://schemas.openxmlformats.org/officeDocument/2006/math">
                      <m:sSub>
                        <m:sSubPr>
                          <m:ctrlPr>
                            <a:rPr lang="en-US" sz="1900" i="1">
                              <a:latin typeface="Cambria Math" panose="02040503050406030204" pitchFamily="18" charset="0"/>
                            </a:rPr>
                          </m:ctrlPr>
                        </m:sSubPr>
                        <m:e>
                          <m:r>
                            <a:rPr lang="en-US" sz="1900" i="1">
                              <a:latin typeface="Cambria Math" panose="02040503050406030204" pitchFamily="18" charset="0"/>
                            </a:rPr>
                            <m:t>𝑃</m:t>
                          </m:r>
                        </m:e>
                        <m:sub>
                          <m:r>
                            <a:rPr lang="en-US" sz="1900" i="1">
                              <a:latin typeface="Cambria Math" panose="02040503050406030204" pitchFamily="18" charset="0"/>
                            </a:rPr>
                            <m:t>𝑖</m:t>
                          </m:r>
                        </m:sub>
                      </m:sSub>
                      <m:r>
                        <a:rPr lang="en-US" sz="1900" i="1">
                          <a:latin typeface="Cambria Math" panose="02040503050406030204" pitchFamily="18" charset="0"/>
                          <a:ea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𝑃</m:t>
                          </m:r>
                        </m:e>
                        <m:sub>
                          <m:r>
                            <a:rPr lang="en-US" sz="1900" i="1">
                              <a:latin typeface="Cambria Math" panose="02040503050406030204" pitchFamily="18" charset="0"/>
                              <a:ea typeface="Cambria Math" panose="02040503050406030204" pitchFamily="18" charset="0"/>
                            </a:rPr>
                            <m:t>𝑚</m:t>
                          </m:r>
                        </m:sub>
                      </m:sSub>
                      <m:f>
                        <m:fPr>
                          <m:ctrlPr>
                            <a:rPr lang="en-US" sz="1900" i="1">
                              <a:latin typeface="Cambria Math" panose="02040503050406030204" pitchFamily="18" charset="0"/>
                              <a:ea typeface="Cambria Math" panose="02040503050406030204" pitchFamily="18" charset="0"/>
                            </a:rPr>
                          </m:ctrlPr>
                        </m:fPr>
                        <m:num>
                          <m:f>
                            <m:fPr>
                              <m:type m:val="lin"/>
                              <m:ctrlPr>
                                <a:rPr lang="en-US" sz="1900" i="1">
                                  <a:latin typeface="Cambria Math" panose="02040503050406030204" pitchFamily="18" charset="0"/>
                                  <a:ea typeface="Cambria Math" panose="02040503050406030204" pitchFamily="18" charset="0"/>
                                </a:rPr>
                              </m:ctrlPr>
                            </m:fPr>
                            <m:num>
                              <m:r>
                                <a:rPr lang="en-US" sz="1900" i="1">
                                  <a:latin typeface="Cambria Math" panose="02040503050406030204" pitchFamily="18" charset="0"/>
                                  <a:ea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𝐷</m:t>
                                  </m:r>
                                </m:e>
                                <m:sub>
                                  <m:r>
                                    <a:rPr lang="en-US" sz="1900" i="1">
                                      <a:latin typeface="Cambria Math" panose="02040503050406030204" pitchFamily="18" charset="0"/>
                                      <a:ea typeface="Cambria Math" panose="02040503050406030204" pitchFamily="18" charset="0"/>
                                    </a:rPr>
                                    <m:t>𝑜</m:t>
                                  </m:r>
                                </m:sub>
                              </m:sSub>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𝑋</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𝑄</m:t>
                              </m:r>
                              <m:r>
                                <a:rPr lang="en-US" sz="1900" i="1">
                                  <a:latin typeface="Cambria Math" panose="02040503050406030204" pitchFamily="18" charset="0"/>
                                  <a:ea typeface="Cambria Math" panose="02040503050406030204" pitchFamily="18" charset="0"/>
                                </a:rPr>
                                <m:t>)</m:t>
                              </m:r>
                            </m:num>
                            <m:den>
                              <m:r>
                                <a:rPr lang="en-US" sz="1900" i="1">
                                  <a:latin typeface="Cambria Math" panose="02040503050406030204" pitchFamily="18" charset="0"/>
                                  <a:ea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𝑄</m:t>
                                  </m:r>
                                </m:e>
                                <m:sub>
                                  <m:r>
                                    <a:rPr lang="en-US" sz="1900" i="1">
                                      <a:latin typeface="Cambria Math" panose="02040503050406030204" pitchFamily="18" charset="0"/>
                                      <a:ea typeface="Cambria Math" panose="02040503050406030204" pitchFamily="18" charset="0"/>
                                    </a:rPr>
                                    <m:t>𝑖</m:t>
                                  </m:r>
                                </m:sub>
                              </m:sSub>
                            </m:den>
                          </m:f>
                        </m:num>
                        <m:den>
                          <m:r>
                            <a:rPr lang="en-US" sz="1900" i="1">
                              <a:latin typeface="Cambria Math" panose="02040503050406030204" pitchFamily="18" charset="0"/>
                              <a:ea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𝐷</m:t>
                              </m:r>
                            </m:e>
                            <m:sub>
                              <m:r>
                                <a:rPr lang="en-US" sz="1900" i="1">
                                  <a:latin typeface="Cambria Math" panose="02040503050406030204" pitchFamily="18" charset="0"/>
                                  <a:ea typeface="Cambria Math" panose="02040503050406030204" pitchFamily="18" charset="0"/>
                                </a:rPr>
                                <m:t>𝑜</m:t>
                              </m:r>
                            </m:sub>
                          </m:sSub>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𝑋</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𝑄</m:t>
                          </m:r>
                          <m:r>
                            <a:rPr lang="en-US" sz="1900" i="1">
                              <a:latin typeface="Cambria Math" panose="02040503050406030204" pitchFamily="18" charset="0"/>
                              <a:ea typeface="Cambria Math" panose="02040503050406030204" pitchFamily="18" charset="0"/>
                            </a:rPr>
                            <m:t>)/</m:t>
                          </m:r>
                          <m:r>
                            <a:rPr lang="en-US" sz="1900" i="1">
                              <a:latin typeface="Cambria Math" panose="02040503050406030204" pitchFamily="18" charset="0"/>
                              <a:ea typeface="Cambria Math" panose="02040503050406030204" pitchFamily="18" charset="0"/>
                            </a:rPr>
                            <m:t>𝜕</m:t>
                          </m:r>
                          <m:sSub>
                            <m:sSubPr>
                              <m:ctrlPr>
                                <a:rPr lang="en-US" sz="1900" i="1">
                                  <a:latin typeface="Cambria Math" panose="02040503050406030204" pitchFamily="18" charset="0"/>
                                  <a:ea typeface="Cambria Math" panose="02040503050406030204" pitchFamily="18" charset="0"/>
                                </a:rPr>
                              </m:ctrlPr>
                            </m:sSubPr>
                            <m:e>
                              <m:r>
                                <a:rPr lang="en-US" sz="1900" i="1">
                                  <a:latin typeface="Cambria Math" panose="02040503050406030204" pitchFamily="18" charset="0"/>
                                  <a:ea typeface="Cambria Math" panose="02040503050406030204" pitchFamily="18" charset="0"/>
                                </a:rPr>
                                <m:t>𝑄</m:t>
                              </m:r>
                            </m:e>
                            <m:sub>
                              <m:r>
                                <a:rPr lang="en-US" sz="1900" i="1">
                                  <a:latin typeface="Cambria Math" panose="02040503050406030204" pitchFamily="18" charset="0"/>
                                  <a:ea typeface="Cambria Math" panose="02040503050406030204" pitchFamily="18" charset="0"/>
                                </a:rPr>
                                <m:t>𝑚</m:t>
                              </m:r>
                            </m:sub>
                          </m:sSub>
                        </m:den>
                      </m:f>
                    </m:oMath>
                  </m:oMathPara>
                </a14:m>
                <a:endParaRPr lang="en-US" sz="1900" dirty="0"/>
              </a:p>
              <a:p>
                <a:r>
                  <a:rPr lang="en-US" sz="1900" dirty="0"/>
                  <a:t>This formula shows that the shadow price of a “bad output” </a:t>
                </a:r>
                <a:r>
                  <a:rPr lang="en-US" sz="1900" i="1" dirty="0"/>
                  <a:t>(P</a:t>
                </a:r>
                <a:r>
                  <a:rPr lang="en-US" sz="1900" i="1" baseline="-25000" dirty="0"/>
                  <a:t>i</a:t>
                </a:r>
                <a:r>
                  <a:rPr lang="en-US" sz="1900" dirty="0"/>
                  <a:t>) is the quantity of good output that must be forgone to reduce one unit of bad output, multiplied by the price of the good output </a:t>
                </a:r>
                <a:r>
                  <a:rPr lang="en-US" sz="2000" dirty="0"/>
                  <a:t>(</a:t>
                </a:r>
                <a:r>
                  <a:rPr lang="en-US" sz="2000" i="1" dirty="0"/>
                  <a:t>P</a:t>
                </a:r>
                <a:r>
                  <a:rPr lang="en-US" sz="2000" i="1" baseline="-25000" dirty="0"/>
                  <a:t>m</a:t>
                </a:r>
                <a:r>
                  <a:rPr lang="en-US" sz="2000" dirty="0"/>
                  <a:t>)</a:t>
                </a:r>
                <a:r>
                  <a:rPr lang="en-US" sz="1900" dirty="0"/>
                  <a:t>.</a:t>
                </a:r>
              </a:p>
              <a:p>
                <a:r>
                  <a:rPr lang="en-US" sz="1900" dirty="0"/>
                  <a:t>The quantity of good output that must be forgone to reduce one unit of bad output is referred to as </a:t>
                </a:r>
                <a:r>
                  <a:rPr lang="en-US" sz="1900" i="1" dirty="0"/>
                  <a:t>the </a:t>
                </a:r>
                <a:r>
                  <a:rPr lang="en-US" sz="1900" i="1" u="sng" dirty="0"/>
                  <a:t>marginal rate of transformation</a:t>
                </a:r>
                <a:r>
                  <a:rPr lang="en-US" sz="1900" dirty="0"/>
                  <a:t> between good and bad outputs.</a:t>
                </a:r>
              </a:p>
              <a:p>
                <a:pPr marL="0" indent="0">
                  <a:buNone/>
                </a:pP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81192" y="2006600"/>
                <a:ext cx="11029615" cy="3852199"/>
              </a:xfrm>
              <a:blipFill>
                <a:blip r:embed="rId3"/>
                <a:stretch>
                  <a:fillRect l="-221" t="-949" r="-939"/>
                </a:stretch>
              </a:blipFill>
            </p:spPr>
            <p:txBody>
              <a:bodyPr/>
              <a:lstStyle/>
              <a:p>
                <a:r>
                  <a:rPr lang="en-US">
                    <a:noFill/>
                  </a:rPr>
                  <a:t> </a:t>
                </a:r>
              </a:p>
            </p:txBody>
          </p:sp>
        </mc:Fallback>
      </mc:AlternateContent>
      <p:sp>
        <p:nvSpPr>
          <p:cNvPr id="8" name="Slide Number Placeholder 7"/>
          <p:cNvSpPr>
            <a:spLocks noGrp="1"/>
          </p:cNvSpPr>
          <p:nvPr>
            <p:ph type="sldNum" sz="quarter" idx="12"/>
          </p:nvPr>
        </p:nvSpPr>
        <p:spPr/>
        <p:txBody>
          <a:bodyPr/>
          <a:lstStyle/>
          <a:p>
            <a:fld id="{D57F1E4F-1CFF-5643-939E-217C01CDF565}" type="slidenum">
              <a:rPr lang="en-US" sz="1800" smtClean="0"/>
              <a:pPr/>
              <a:t>9</a:t>
            </a:fld>
            <a:endParaRPr lang="en-US" sz="1800" dirty="0"/>
          </a:p>
        </p:txBody>
      </p:sp>
    </p:spTree>
    <p:extLst>
      <p:ext uri="{BB962C8B-B14F-4D97-AF65-F5344CB8AC3E}">
        <p14:creationId xmlns:p14="http://schemas.microsoft.com/office/powerpoint/2010/main" val="380020184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BCFC6165-97C0-4A50-806E-98A1B101ADF4}">
  <ds:schemaRefs>
    <ds:schemaRef ds:uri="ESRI.ArcGIS.Mapping.OfficeIntegration.PowerPointInfo"/>
  </ds:schemaRefs>
</ds:datastoreItem>
</file>

<file path=customXml/itemProps10.xml><?xml version="1.0" encoding="utf-8"?>
<ds:datastoreItem xmlns:ds="http://schemas.openxmlformats.org/officeDocument/2006/customXml" ds:itemID="{171CD285-E419-4366-BFBF-43D1C9CFDB17}">
  <ds:schemaRefs>
    <ds:schemaRef ds:uri="ESRI.ArcGIS.Mapping.OfficeIntegration.PowerPointInfo"/>
  </ds:schemaRefs>
</ds:datastoreItem>
</file>

<file path=customXml/itemProps11.xml><?xml version="1.0" encoding="utf-8"?>
<ds:datastoreItem xmlns:ds="http://schemas.openxmlformats.org/officeDocument/2006/customXml" ds:itemID="{9C6178F3-9AB0-44DC-8192-F24BBD071A7A}">
  <ds:schemaRefs>
    <ds:schemaRef ds:uri="ESRI.ArcGIS.Mapping.OfficeIntegration.PowerPointInfo"/>
  </ds:schemaRefs>
</ds:datastoreItem>
</file>

<file path=customXml/itemProps12.xml><?xml version="1.0" encoding="utf-8"?>
<ds:datastoreItem xmlns:ds="http://schemas.openxmlformats.org/officeDocument/2006/customXml" ds:itemID="{CB4CF28B-4A96-4979-8F9D-C77C9702F9E4}">
  <ds:schemaRefs>
    <ds:schemaRef ds:uri="ESRI.ArcGIS.Mapping.OfficeIntegration.PowerPointInfo"/>
  </ds:schemaRefs>
</ds:datastoreItem>
</file>

<file path=customXml/itemProps13.xml><?xml version="1.0" encoding="utf-8"?>
<ds:datastoreItem xmlns:ds="http://schemas.openxmlformats.org/officeDocument/2006/customXml" ds:itemID="{4900805B-CDA1-4D45-85CA-DB76877A4AEC}">
  <ds:schemaRefs>
    <ds:schemaRef ds:uri="ESRI.ArcGIS.Mapping.OfficeIntegration.PowerPointInfo"/>
  </ds:schemaRefs>
</ds:datastoreItem>
</file>

<file path=customXml/itemProps14.xml><?xml version="1.0" encoding="utf-8"?>
<ds:datastoreItem xmlns:ds="http://schemas.openxmlformats.org/officeDocument/2006/customXml" ds:itemID="{5133EBA5-A776-44BA-92C1-F1ECF54CF9F6}">
  <ds:schemaRefs>
    <ds:schemaRef ds:uri="ESRI.ArcGIS.Mapping.OfficeIntegration.PowerPointInfo"/>
  </ds:schemaRefs>
</ds:datastoreItem>
</file>

<file path=customXml/itemProps15.xml><?xml version="1.0" encoding="utf-8"?>
<ds:datastoreItem xmlns:ds="http://schemas.openxmlformats.org/officeDocument/2006/customXml" ds:itemID="{F46EC664-7843-4EEB-813B-86D4C074CE66}">
  <ds:schemaRefs>
    <ds:schemaRef ds:uri="ESRI.ArcGIS.Mapping.OfficeIntegration.PowerPointInfo"/>
  </ds:schemaRefs>
</ds:datastoreItem>
</file>

<file path=customXml/itemProps16.xml><?xml version="1.0" encoding="utf-8"?>
<ds:datastoreItem xmlns:ds="http://schemas.openxmlformats.org/officeDocument/2006/customXml" ds:itemID="{06EC9851-2380-4281-8F5E-DB8363250FBA}">
  <ds:schemaRefs>
    <ds:schemaRef ds:uri="ESRI.ArcGIS.Mapping.OfficeIntegration.PowerPointInfo"/>
  </ds:schemaRefs>
</ds:datastoreItem>
</file>

<file path=customXml/itemProps17.xml><?xml version="1.0" encoding="utf-8"?>
<ds:datastoreItem xmlns:ds="http://schemas.openxmlformats.org/officeDocument/2006/customXml" ds:itemID="{E61133C9-8162-4565-B62B-36EE02FF51DB}">
  <ds:schemaRefs>
    <ds:schemaRef ds:uri="ESRI.ArcGIS.Mapping.OfficeIntegration.PowerPointInfo"/>
  </ds:schemaRefs>
</ds:datastoreItem>
</file>

<file path=customXml/itemProps18.xml><?xml version="1.0" encoding="utf-8"?>
<ds:datastoreItem xmlns:ds="http://schemas.openxmlformats.org/officeDocument/2006/customXml" ds:itemID="{F8CA139D-594C-4D33-81F6-265436F18945}">
  <ds:schemaRefs>
    <ds:schemaRef ds:uri="ESRI.ArcGIS.Mapping.OfficeIntegration.PowerPointInfo"/>
  </ds:schemaRefs>
</ds:datastoreItem>
</file>

<file path=customXml/itemProps2.xml><?xml version="1.0" encoding="utf-8"?>
<ds:datastoreItem xmlns:ds="http://schemas.openxmlformats.org/officeDocument/2006/customXml" ds:itemID="{5858CB79-86ED-4989-8EAE-C4B85BBD4025}">
  <ds:schemaRefs>
    <ds:schemaRef ds:uri="ESRI.ArcGIS.Mapping.OfficeIntegration.PowerPointInfo"/>
  </ds:schemaRefs>
</ds:datastoreItem>
</file>

<file path=customXml/itemProps3.xml><?xml version="1.0" encoding="utf-8"?>
<ds:datastoreItem xmlns:ds="http://schemas.openxmlformats.org/officeDocument/2006/customXml" ds:itemID="{BC729515-24B8-447F-9070-5B497AEF05B7}">
  <ds:schemaRefs>
    <ds:schemaRef ds:uri="ESRI.ArcGIS.Mapping.OfficeIntegration.PowerPointInfo"/>
  </ds:schemaRefs>
</ds:datastoreItem>
</file>

<file path=customXml/itemProps4.xml><?xml version="1.0" encoding="utf-8"?>
<ds:datastoreItem xmlns:ds="http://schemas.openxmlformats.org/officeDocument/2006/customXml" ds:itemID="{F2E37F77-DCBC-426F-9C36-182902D849D8}">
  <ds:schemaRefs>
    <ds:schemaRef ds:uri="ESRI.ArcGIS.Mapping.OfficeIntegration.PowerPointInfo"/>
  </ds:schemaRefs>
</ds:datastoreItem>
</file>

<file path=customXml/itemProps5.xml><?xml version="1.0" encoding="utf-8"?>
<ds:datastoreItem xmlns:ds="http://schemas.openxmlformats.org/officeDocument/2006/customXml" ds:itemID="{32C73ADD-3D98-4E1E-A34E-E9217D012253}">
  <ds:schemaRefs>
    <ds:schemaRef ds:uri="ESRI.ArcGIS.Mapping.OfficeIntegration.PowerPointInfo"/>
  </ds:schemaRefs>
</ds:datastoreItem>
</file>

<file path=customXml/itemProps6.xml><?xml version="1.0" encoding="utf-8"?>
<ds:datastoreItem xmlns:ds="http://schemas.openxmlformats.org/officeDocument/2006/customXml" ds:itemID="{9E4556C0-54F2-4A48-8EA1-5FD8D0EEE4B5}">
  <ds:schemaRefs>
    <ds:schemaRef ds:uri="ESRI.ArcGIS.Mapping.OfficeIntegration.PowerPointInfo"/>
  </ds:schemaRefs>
</ds:datastoreItem>
</file>

<file path=customXml/itemProps7.xml><?xml version="1.0" encoding="utf-8"?>
<ds:datastoreItem xmlns:ds="http://schemas.openxmlformats.org/officeDocument/2006/customXml" ds:itemID="{9872E5E3-5219-4388-825D-859751AAEE24}">
  <ds:schemaRefs>
    <ds:schemaRef ds:uri="ESRI.ArcGIS.Mapping.OfficeIntegration.PowerPointInfo"/>
  </ds:schemaRefs>
</ds:datastoreItem>
</file>

<file path=customXml/itemProps8.xml><?xml version="1.0" encoding="utf-8"?>
<ds:datastoreItem xmlns:ds="http://schemas.openxmlformats.org/officeDocument/2006/customXml" ds:itemID="{5E0D03EB-FB8D-4BF4-967E-ACE99075147A}">
  <ds:schemaRefs>
    <ds:schemaRef ds:uri="ESRI.ArcGIS.Mapping.OfficeIntegration.PowerPointInfo"/>
  </ds:schemaRefs>
</ds:datastoreItem>
</file>

<file path=customXml/itemProps9.xml><?xml version="1.0" encoding="utf-8"?>
<ds:datastoreItem xmlns:ds="http://schemas.openxmlformats.org/officeDocument/2006/customXml" ds:itemID="{E9F0C24B-06BD-432D-A841-C7EC588D88B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1822</TotalTime>
  <Words>1479</Words>
  <Application>Microsoft Office PowerPoint</Application>
  <PresentationFormat>Widescreen</PresentationFormat>
  <Paragraphs>275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Gill Sans MT</vt:lpstr>
      <vt:lpstr>Wingdings 2</vt:lpstr>
      <vt:lpstr>Dividend</vt:lpstr>
      <vt:lpstr>Estimates of the shadow price of NOx and PM2.5 Emissions Reductions from U.S. Manufacturing</vt:lpstr>
      <vt:lpstr>Background </vt:lpstr>
      <vt:lpstr>Our plan FOR THIS TALK</vt:lpstr>
      <vt:lpstr>17 Manufacturing sectors (3-digit naics level)</vt:lpstr>
      <vt:lpstr>Economic data</vt:lpstr>
      <vt:lpstr>Emissions data</vt:lpstr>
      <vt:lpstr>Approach for Stage 1 (historical estimates)</vt:lpstr>
      <vt:lpstr>The Distance Function production model</vt:lpstr>
      <vt:lpstr>Shadow Price Calculation</vt:lpstr>
      <vt:lpstr>Nox Shadow Price (Preliminary Results)</vt:lpstr>
      <vt:lpstr>PM2.5 Shadow Price Preliminary Results</vt:lpstr>
      <vt:lpstr>Preliminary results For selected industries (1990 and 2014)</vt:lpstr>
      <vt:lpstr>Other Estimates in the literature (IN PROGRESS)</vt:lpstr>
      <vt:lpstr>Approach for Stage 2 (projecting estimates)</vt:lpstr>
      <vt:lpstr>Preliminary projections For selected industries (2025)</vt:lpstr>
      <vt:lpstr>Insights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Estimates of the Marginal Cost of NOx and PM2.5 Emissions Reductions from U.S. Manufacturing</dc:title>
  <dc:creator>Thomas, Jenny</dc:creator>
  <cp:lastModifiedBy>Macpherson, Alex</cp:lastModifiedBy>
  <cp:revision>151</cp:revision>
  <cp:lastPrinted>2017-10-16T18:49:25Z</cp:lastPrinted>
  <dcterms:created xsi:type="dcterms:W3CDTF">2017-10-04T15:55:40Z</dcterms:created>
  <dcterms:modified xsi:type="dcterms:W3CDTF">2017-10-24T13:42:35Z</dcterms:modified>
</cp:coreProperties>
</file>