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426" r:id="rId2"/>
    <p:sldId id="418" r:id="rId3"/>
    <p:sldId id="407" r:id="rId4"/>
    <p:sldId id="414" r:id="rId5"/>
    <p:sldId id="413" r:id="rId6"/>
    <p:sldId id="417" r:id="rId7"/>
    <p:sldId id="434" r:id="rId8"/>
    <p:sldId id="415" r:id="rId9"/>
    <p:sldId id="420" r:id="rId10"/>
    <p:sldId id="421" r:id="rId11"/>
    <p:sldId id="429" r:id="rId12"/>
    <p:sldId id="432" r:id="rId13"/>
    <p:sldId id="431" r:id="rId14"/>
    <p:sldId id="39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A4F"/>
    <a:srgbClr val="000000"/>
    <a:srgbClr val="F8F8F8"/>
    <a:srgbClr val="990000"/>
    <a:srgbClr val="10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9" autoAdjust="0"/>
    <p:restoredTop sz="96926" autoAdjust="0"/>
  </p:normalViewPr>
  <p:slideViewPr>
    <p:cSldViewPr>
      <p:cViewPr>
        <p:scale>
          <a:sx n="100" d="100"/>
          <a:sy n="100" d="100"/>
        </p:scale>
        <p:origin x="84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Gas Production (Million Cubic Feet</a:t>
            </a:r>
            <a:r>
              <a:rPr lang="en-US" sz="2400" b="1" dirty="0"/>
              <a:t>)</a:t>
            </a:r>
          </a:p>
        </c:rich>
      </c:tx>
      <c:layout>
        <c:manualLayout>
          <c:xMode val="edge"/>
          <c:yMode val="edge"/>
          <c:x val="0.24110262732309978"/>
          <c:y val="2.89855072463768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Sheet2!$K$1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Sheet2!$J$2:$J$16</c:f>
              <c:strCache>
                <c:ptCount val="15"/>
                <c:pt idx="0">
                  <c:v>Texas</c:v>
                </c:pt>
                <c:pt idx="1">
                  <c:v>Pennsylvania</c:v>
                </c:pt>
                <c:pt idx="2">
                  <c:v>Oklahoma</c:v>
                </c:pt>
                <c:pt idx="3">
                  <c:v>Wyoming</c:v>
                </c:pt>
                <c:pt idx="4">
                  <c:v>Louisiana</c:v>
                </c:pt>
                <c:pt idx="5">
                  <c:v>Colorado</c:v>
                </c:pt>
                <c:pt idx="6">
                  <c:v>West Virginia</c:v>
                </c:pt>
                <c:pt idx="7">
                  <c:v>New Mexico</c:v>
                </c:pt>
                <c:pt idx="8">
                  <c:v>Ohio</c:v>
                </c:pt>
                <c:pt idx="9">
                  <c:v>Arkansas</c:v>
                </c:pt>
                <c:pt idx="10">
                  <c:v>North Dakota</c:v>
                </c:pt>
                <c:pt idx="11">
                  <c:v>Utah</c:v>
                </c:pt>
                <c:pt idx="12">
                  <c:v>Alaska</c:v>
                </c:pt>
                <c:pt idx="13">
                  <c:v>Kansas</c:v>
                </c:pt>
                <c:pt idx="14">
                  <c:v>California</c:v>
                </c:pt>
              </c:strCache>
            </c:strRef>
          </c:cat>
          <c:val>
            <c:numRef>
              <c:f>Sheet2!$K$2:$K$16</c:f>
              <c:numCache>
                <c:formatCode>#,##0</c:formatCode>
                <c:ptCount val="15"/>
                <c:pt idx="0">
                  <c:v>7112863</c:v>
                </c:pt>
                <c:pt idx="1">
                  <c:v>1310592</c:v>
                </c:pt>
                <c:pt idx="2">
                  <c:v>1888870</c:v>
                </c:pt>
                <c:pt idx="3">
                  <c:v>2159422</c:v>
                </c:pt>
                <c:pt idx="4">
                  <c:v>3029206</c:v>
                </c:pt>
                <c:pt idx="5">
                  <c:v>1637576</c:v>
                </c:pt>
                <c:pt idx="6">
                  <c:v>394125</c:v>
                </c:pt>
                <c:pt idx="7">
                  <c:v>1237303</c:v>
                </c:pt>
                <c:pt idx="8">
                  <c:v>78858</c:v>
                </c:pt>
                <c:pt idx="9">
                  <c:v>1072212</c:v>
                </c:pt>
                <c:pt idx="10">
                  <c:v>97102</c:v>
                </c:pt>
                <c:pt idx="11">
                  <c:v>457525</c:v>
                </c:pt>
                <c:pt idx="12">
                  <c:v>356225</c:v>
                </c:pt>
                <c:pt idx="13">
                  <c:v>309124</c:v>
                </c:pt>
                <c:pt idx="14">
                  <c:v>250177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Sheet2!$L$1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Sheet2!$J$2:$J$16</c:f>
              <c:strCache>
                <c:ptCount val="15"/>
                <c:pt idx="0">
                  <c:v>Texas</c:v>
                </c:pt>
                <c:pt idx="1">
                  <c:v>Pennsylvania</c:v>
                </c:pt>
                <c:pt idx="2">
                  <c:v>Oklahoma</c:v>
                </c:pt>
                <c:pt idx="3">
                  <c:v>Wyoming</c:v>
                </c:pt>
                <c:pt idx="4">
                  <c:v>Louisiana</c:v>
                </c:pt>
                <c:pt idx="5">
                  <c:v>Colorado</c:v>
                </c:pt>
                <c:pt idx="6">
                  <c:v>West Virginia</c:v>
                </c:pt>
                <c:pt idx="7">
                  <c:v>New Mexico</c:v>
                </c:pt>
                <c:pt idx="8">
                  <c:v>Ohio</c:v>
                </c:pt>
                <c:pt idx="9">
                  <c:v>Arkansas</c:v>
                </c:pt>
                <c:pt idx="10">
                  <c:v>North Dakota</c:v>
                </c:pt>
                <c:pt idx="11">
                  <c:v>Utah</c:v>
                </c:pt>
                <c:pt idx="12">
                  <c:v>Alaska</c:v>
                </c:pt>
                <c:pt idx="13">
                  <c:v>Kansas</c:v>
                </c:pt>
                <c:pt idx="14">
                  <c:v>California</c:v>
                </c:pt>
              </c:strCache>
            </c:strRef>
          </c:cat>
          <c:val>
            <c:numRef>
              <c:f>Sheet2!$L$2:$L$16</c:f>
              <c:numCache>
                <c:formatCode>#,##0</c:formatCode>
                <c:ptCount val="15"/>
                <c:pt idx="0">
                  <c:v>7475495</c:v>
                </c:pt>
                <c:pt idx="1">
                  <c:v>2256696</c:v>
                </c:pt>
                <c:pt idx="2">
                  <c:v>2023461</c:v>
                </c:pt>
                <c:pt idx="3">
                  <c:v>2022275</c:v>
                </c:pt>
                <c:pt idx="4">
                  <c:v>2955437</c:v>
                </c:pt>
                <c:pt idx="5">
                  <c:v>1709376</c:v>
                </c:pt>
                <c:pt idx="6">
                  <c:v>539860</c:v>
                </c:pt>
                <c:pt idx="7">
                  <c:v>1215773</c:v>
                </c:pt>
                <c:pt idx="8">
                  <c:v>84482</c:v>
                </c:pt>
                <c:pt idx="9">
                  <c:v>1146168</c:v>
                </c:pt>
                <c:pt idx="10">
                  <c:v>172242</c:v>
                </c:pt>
                <c:pt idx="11">
                  <c:v>490393</c:v>
                </c:pt>
                <c:pt idx="12">
                  <c:v>351259</c:v>
                </c:pt>
                <c:pt idx="13">
                  <c:v>296299</c:v>
                </c:pt>
                <c:pt idx="14">
                  <c:v>246822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Sheet2!$M$1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Sheet2!$J$2:$J$16</c:f>
              <c:strCache>
                <c:ptCount val="15"/>
                <c:pt idx="0">
                  <c:v>Texas</c:v>
                </c:pt>
                <c:pt idx="1">
                  <c:v>Pennsylvania</c:v>
                </c:pt>
                <c:pt idx="2">
                  <c:v>Oklahoma</c:v>
                </c:pt>
                <c:pt idx="3">
                  <c:v>Wyoming</c:v>
                </c:pt>
                <c:pt idx="4">
                  <c:v>Louisiana</c:v>
                </c:pt>
                <c:pt idx="5">
                  <c:v>Colorado</c:v>
                </c:pt>
                <c:pt idx="6">
                  <c:v>West Virginia</c:v>
                </c:pt>
                <c:pt idx="7">
                  <c:v>New Mexico</c:v>
                </c:pt>
                <c:pt idx="8">
                  <c:v>Ohio</c:v>
                </c:pt>
                <c:pt idx="9">
                  <c:v>Arkansas</c:v>
                </c:pt>
                <c:pt idx="10">
                  <c:v>North Dakota</c:v>
                </c:pt>
                <c:pt idx="11">
                  <c:v>Utah</c:v>
                </c:pt>
                <c:pt idx="12">
                  <c:v>Alaska</c:v>
                </c:pt>
                <c:pt idx="13">
                  <c:v>Kansas</c:v>
                </c:pt>
                <c:pt idx="14">
                  <c:v>California</c:v>
                </c:pt>
              </c:strCache>
            </c:strRef>
          </c:cat>
          <c:val>
            <c:numRef>
              <c:f>Sheet2!$M$2:$M$16</c:f>
              <c:numCache>
                <c:formatCode>#,##0</c:formatCode>
                <c:ptCount val="15"/>
                <c:pt idx="0">
                  <c:v>7633618</c:v>
                </c:pt>
                <c:pt idx="1">
                  <c:v>3259042</c:v>
                </c:pt>
                <c:pt idx="2">
                  <c:v>1993754</c:v>
                </c:pt>
                <c:pt idx="3">
                  <c:v>1858207</c:v>
                </c:pt>
                <c:pt idx="4">
                  <c:v>2360202</c:v>
                </c:pt>
                <c:pt idx="5">
                  <c:v>1604860</c:v>
                </c:pt>
                <c:pt idx="6">
                  <c:v>741853</c:v>
                </c:pt>
                <c:pt idx="7">
                  <c:v>1171640</c:v>
                </c:pt>
                <c:pt idx="8">
                  <c:v>166017</c:v>
                </c:pt>
                <c:pt idx="9">
                  <c:v>1139654</c:v>
                </c:pt>
                <c:pt idx="10">
                  <c:v>235711</c:v>
                </c:pt>
                <c:pt idx="11">
                  <c:v>470863</c:v>
                </c:pt>
                <c:pt idx="12">
                  <c:v>338182</c:v>
                </c:pt>
                <c:pt idx="13">
                  <c:v>292467</c:v>
                </c:pt>
                <c:pt idx="14">
                  <c:v>252310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Sheet2!$N$1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Sheet2!$J$2:$J$16</c:f>
              <c:strCache>
                <c:ptCount val="15"/>
                <c:pt idx="0">
                  <c:v>Texas</c:v>
                </c:pt>
                <c:pt idx="1">
                  <c:v>Pennsylvania</c:v>
                </c:pt>
                <c:pt idx="2">
                  <c:v>Oklahoma</c:v>
                </c:pt>
                <c:pt idx="3">
                  <c:v>Wyoming</c:v>
                </c:pt>
                <c:pt idx="4">
                  <c:v>Louisiana</c:v>
                </c:pt>
                <c:pt idx="5">
                  <c:v>Colorado</c:v>
                </c:pt>
                <c:pt idx="6">
                  <c:v>West Virginia</c:v>
                </c:pt>
                <c:pt idx="7">
                  <c:v>New Mexico</c:v>
                </c:pt>
                <c:pt idx="8">
                  <c:v>Ohio</c:v>
                </c:pt>
                <c:pt idx="9">
                  <c:v>Arkansas</c:v>
                </c:pt>
                <c:pt idx="10">
                  <c:v>North Dakota</c:v>
                </c:pt>
                <c:pt idx="11">
                  <c:v>Utah</c:v>
                </c:pt>
                <c:pt idx="12">
                  <c:v>Alaska</c:v>
                </c:pt>
                <c:pt idx="13">
                  <c:v>Kansas</c:v>
                </c:pt>
                <c:pt idx="14">
                  <c:v>California</c:v>
                </c:pt>
              </c:strCache>
            </c:strRef>
          </c:cat>
          <c:val>
            <c:numRef>
              <c:f>Sheet2!$N$2:$N$16</c:f>
              <c:numCache>
                <c:formatCode>#,##0</c:formatCode>
                <c:ptCount val="15"/>
                <c:pt idx="0">
                  <c:v>7985019</c:v>
                </c:pt>
                <c:pt idx="1">
                  <c:v>4257693</c:v>
                </c:pt>
                <c:pt idx="2">
                  <c:v>2331086</c:v>
                </c:pt>
                <c:pt idx="3">
                  <c:v>1794413</c:v>
                </c:pt>
                <c:pt idx="4">
                  <c:v>1960813</c:v>
                </c:pt>
                <c:pt idx="5">
                  <c:v>1643487</c:v>
                </c:pt>
                <c:pt idx="6">
                  <c:v>1067114</c:v>
                </c:pt>
                <c:pt idx="7">
                  <c:v>1229519</c:v>
                </c:pt>
                <c:pt idx="8">
                  <c:v>512371</c:v>
                </c:pt>
                <c:pt idx="9">
                  <c:v>1122733</c:v>
                </c:pt>
                <c:pt idx="10">
                  <c:v>326491</c:v>
                </c:pt>
                <c:pt idx="11">
                  <c:v>454545</c:v>
                </c:pt>
                <c:pt idx="12">
                  <c:v>345310</c:v>
                </c:pt>
                <c:pt idx="13">
                  <c:v>286480</c:v>
                </c:pt>
                <c:pt idx="14">
                  <c:v>238988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Sheet2!$O$1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Sheet2!$J$2:$J$16</c:f>
              <c:strCache>
                <c:ptCount val="15"/>
                <c:pt idx="0">
                  <c:v>Texas</c:v>
                </c:pt>
                <c:pt idx="1">
                  <c:v>Pennsylvania</c:v>
                </c:pt>
                <c:pt idx="2">
                  <c:v>Oklahoma</c:v>
                </c:pt>
                <c:pt idx="3">
                  <c:v>Wyoming</c:v>
                </c:pt>
                <c:pt idx="4">
                  <c:v>Louisiana</c:v>
                </c:pt>
                <c:pt idx="5">
                  <c:v>Colorado</c:v>
                </c:pt>
                <c:pt idx="6">
                  <c:v>West Virginia</c:v>
                </c:pt>
                <c:pt idx="7">
                  <c:v>New Mexico</c:v>
                </c:pt>
                <c:pt idx="8">
                  <c:v>Ohio</c:v>
                </c:pt>
                <c:pt idx="9">
                  <c:v>Arkansas</c:v>
                </c:pt>
                <c:pt idx="10">
                  <c:v>North Dakota</c:v>
                </c:pt>
                <c:pt idx="11">
                  <c:v>Utah</c:v>
                </c:pt>
                <c:pt idx="12">
                  <c:v>Alaska</c:v>
                </c:pt>
                <c:pt idx="13">
                  <c:v>Kansas</c:v>
                </c:pt>
                <c:pt idx="14">
                  <c:v>California</c:v>
                </c:pt>
              </c:strCache>
            </c:strRef>
          </c:cat>
          <c:val>
            <c:numRef>
              <c:f>Sheet2!$O$2:$O$16</c:f>
              <c:numCache>
                <c:formatCode>#,##0</c:formatCode>
                <c:ptCount val="15"/>
                <c:pt idx="0">
                  <c:v>7880530</c:v>
                </c:pt>
                <c:pt idx="1">
                  <c:v>4812983</c:v>
                </c:pt>
                <c:pt idx="2">
                  <c:v>2499599</c:v>
                </c:pt>
                <c:pt idx="3">
                  <c:v>1793716</c:v>
                </c:pt>
                <c:pt idx="4">
                  <c:v>1776800</c:v>
                </c:pt>
                <c:pt idx="5">
                  <c:v>1704836</c:v>
                </c:pt>
                <c:pt idx="6">
                  <c:v>1318822</c:v>
                </c:pt>
                <c:pt idx="7">
                  <c:v>1244811</c:v>
                </c:pt>
                <c:pt idx="8">
                  <c:v>1014848</c:v>
                </c:pt>
                <c:pt idx="9">
                  <c:v>1010274</c:v>
                </c:pt>
                <c:pt idx="10">
                  <c:v>471504</c:v>
                </c:pt>
                <c:pt idx="11">
                  <c:v>423300</c:v>
                </c:pt>
                <c:pt idx="12">
                  <c:v>343534</c:v>
                </c:pt>
                <c:pt idx="13">
                  <c:v>285236</c:v>
                </c:pt>
                <c:pt idx="14">
                  <c:v>231060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Sheet2!$P$1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Sheet2!$J$2:$J$16</c:f>
              <c:strCache>
                <c:ptCount val="15"/>
                <c:pt idx="0">
                  <c:v>Texas</c:v>
                </c:pt>
                <c:pt idx="1">
                  <c:v>Pennsylvania</c:v>
                </c:pt>
                <c:pt idx="2">
                  <c:v>Oklahoma</c:v>
                </c:pt>
                <c:pt idx="3">
                  <c:v>Wyoming</c:v>
                </c:pt>
                <c:pt idx="4">
                  <c:v>Louisiana</c:v>
                </c:pt>
                <c:pt idx="5">
                  <c:v>Colorado</c:v>
                </c:pt>
                <c:pt idx="6">
                  <c:v>West Virginia</c:v>
                </c:pt>
                <c:pt idx="7">
                  <c:v>New Mexico</c:v>
                </c:pt>
                <c:pt idx="8">
                  <c:v>Ohio</c:v>
                </c:pt>
                <c:pt idx="9">
                  <c:v>Arkansas</c:v>
                </c:pt>
                <c:pt idx="10">
                  <c:v>North Dakota</c:v>
                </c:pt>
                <c:pt idx="11">
                  <c:v>Utah</c:v>
                </c:pt>
                <c:pt idx="12">
                  <c:v>Alaska</c:v>
                </c:pt>
                <c:pt idx="13">
                  <c:v>Kansas</c:v>
                </c:pt>
                <c:pt idx="14">
                  <c:v>California</c:v>
                </c:pt>
              </c:strCache>
            </c:strRef>
          </c:cat>
          <c:val>
            <c:numRef>
              <c:f>Sheet2!$P$2:$P$16</c:f>
              <c:numCache>
                <c:formatCode>#,##0</c:formatCode>
                <c:ptCount val="15"/>
                <c:pt idx="0">
                  <c:v>6985576</c:v>
                </c:pt>
                <c:pt idx="1">
                  <c:v>5263973</c:v>
                </c:pt>
                <c:pt idx="2">
                  <c:v>2468312</c:v>
                </c:pt>
                <c:pt idx="3">
                  <c:v>1602701</c:v>
                </c:pt>
                <c:pt idx="4">
                  <c:v>1861187</c:v>
                </c:pt>
                <c:pt idx="5">
                  <c:v>1703277</c:v>
                </c:pt>
                <c:pt idx="6">
                  <c:v>1375108</c:v>
                </c:pt>
                <c:pt idx="7">
                  <c:v>1230493</c:v>
                </c:pt>
                <c:pt idx="8">
                  <c:v>1466854</c:v>
                </c:pt>
                <c:pt idx="9">
                  <c:v>826917</c:v>
                </c:pt>
                <c:pt idx="10">
                  <c:v>504672</c:v>
                </c:pt>
                <c:pt idx="11">
                  <c:v>367251</c:v>
                </c:pt>
                <c:pt idx="12">
                  <c:v>343629</c:v>
                </c:pt>
                <c:pt idx="13">
                  <c:v>249524</c:v>
                </c:pt>
                <c:pt idx="14">
                  <c:v>211451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570752"/>
        <c:axId val="69060864"/>
      </c:lineChart>
      <c:catAx>
        <c:axId val="825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60864"/>
        <c:crosses val="autoZero"/>
        <c:auto val="1"/>
        <c:lblAlgn val="ctr"/>
        <c:lblOffset val="100"/>
        <c:noMultiLvlLbl val="0"/>
      </c:catAx>
      <c:valAx>
        <c:axId val="6906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7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2011</c:v>
          </c:tx>
          <c:cat>
            <c:strRef>
              <c:f>Sheet3!$L$4:$L$12</c:f>
              <c:strCache>
                <c:ptCount val="9"/>
                <c:pt idx="0">
                  <c:v>Texas</c:v>
                </c:pt>
                <c:pt idx="1">
                  <c:v>Pennsylvania</c:v>
                </c:pt>
                <c:pt idx="2">
                  <c:v>Louisiana</c:v>
                </c:pt>
                <c:pt idx="3">
                  <c:v>Colorado</c:v>
                </c:pt>
                <c:pt idx="4">
                  <c:v>West Virginia</c:v>
                </c:pt>
                <c:pt idx="5">
                  <c:v>Ohio</c:v>
                </c:pt>
                <c:pt idx="6">
                  <c:v>North Dakota</c:v>
                </c:pt>
                <c:pt idx="7">
                  <c:v>Utah</c:v>
                </c:pt>
                <c:pt idx="8">
                  <c:v>California</c:v>
                </c:pt>
              </c:strCache>
            </c:strRef>
          </c:cat>
          <c:val>
            <c:numRef>
              <c:f>Sheet3!$M$4:$M$12</c:f>
              <c:numCache>
                <c:formatCode>#,##0</c:formatCode>
                <c:ptCount val="9"/>
                <c:pt idx="0">
                  <c:v>95014</c:v>
                </c:pt>
                <c:pt idx="1">
                  <c:v>44500</c:v>
                </c:pt>
                <c:pt idx="2">
                  <c:v>19137</c:v>
                </c:pt>
                <c:pt idx="3">
                  <c:v>28813</c:v>
                </c:pt>
                <c:pt idx="4">
                  <c:v>52498</c:v>
                </c:pt>
                <c:pt idx="5">
                  <c:v>34931</c:v>
                </c:pt>
                <c:pt idx="6" formatCode="General">
                  <c:v>188</c:v>
                </c:pt>
                <c:pt idx="7">
                  <c:v>6075</c:v>
                </c:pt>
                <c:pt idx="8">
                  <c:v>1580</c:v>
                </c:pt>
              </c:numCache>
            </c:numRef>
          </c:val>
          <c:smooth val="0"/>
        </c:ser>
        <c:ser>
          <c:idx val="1"/>
          <c:order val="1"/>
          <c:tx>
            <c:v>2012</c:v>
          </c:tx>
          <c:cat>
            <c:strRef>
              <c:f>Sheet3!$L$4:$L$12</c:f>
              <c:strCache>
                <c:ptCount val="9"/>
                <c:pt idx="0">
                  <c:v>Texas</c:v>
                </c:pt>
                <c:pt idx="1">
                  <c:v>Pennsylvania</c:v>
                </c:pt>
                <c:pt idx="2">
                  <c:v>Louisiana</c:v>
                </c:pt>
                <c:pt idx="3">
                  <c:v>Colorado</c:v>
                </c:pt>
                <c:pt idx="4">
                  <c:v>West Virginia</c:v>
                </c:pt>
                <c:pt idx="5">
                  <c:v>Ohio</c:v>
                </c:pt>
                <c:pt idx="6">
                  <c:v>North Dakota</c:v>
                </c:pt>
                <c:pt idx="7">
                  <c:v>Utah</c:v>
                </c:pt>
                <c:pt idx="8">
                  <c:v>California</c:v>
                </c:pt>
              </c:strCache>
            </c:strRef>
          </c:cat>
          <c:val>
            <c:numRef>
              <c:f>Sheet3!$N$4:$N$12</c:f>
              <c:numCache>
                <c:formatCode>#,##0</c:formatCode>
                <c:ptCount val="9"/>
                <c:pt idx="0">
                  <c:v>139368</c:v>
                </c:pt>
                <c:pt idx="1">
                  <c:v>61815</c:v>
                </c:pt>
                <c:pt idx="2">
                  <c:v>19318</c:v>
                </c:pt>
                <c:pt idx="3">
                  <c:v>43792</c:v>
                </c:pt>
                <c:pt idx="4">
                  <c:v>51629</c:v>
                </c:pt>
                <c:pt idx="5">
                  <c:v>31966</c:v>
                </c:pt>
                <c:pt idx="6" formatCode="General">
                  <c:v>526</c:v>
                </c:pt>
                <c:pt idx="7">
                  <c:v>7603</c:v>
                </c:pt>
                <c:pt idx="8">
                  <c:v>4240</c:v>
                </c:pt>
              </c:numCache>
            </c:numRef>
          </c:val>
          <c:smooth val="0"/>
        </c:ser>
        <c:ser>
          <c:idx val="2"/>
          <c:order val="2"/>
          <c:tx>
            <c:v>2013</c:v>
          </c:tx>
          <c:cat>
            <c:strRef>
              <c:f>Sheet3!$L$4:$L$12</c:f>
              <c:strCache>
                <c:ptCount val="9"/>
                <c:pt idx="0">
                  <c:v>Texas</c:v>
                </c:pt>
                <c:pt idx="1">
                  <c:v>Pennsylvania</c:v>
                </c:pt>
                <c:pt idx="2">
                  <c:v>Louisiana</c:v>
                </c:pt>
                <c:pt idx="3">
                  <c:v>Colorado</c:v>
                </c:pt>
                <c:pt idx="4">
                  <c:v>West Virginia</c:v>
                </c:pt>
                <c:pt idx="5">
                  <c:v>Ohio</c:v>
                </c:pt>
                <c:pt idx="6">
                  <c:v>North Dakota</c:v>
                </c:pt>
                <c:pt idx="7">
                  <c:v>Utah</c:v>
                </c:pt>
                <c:pt idx="8">
                  <c:v>California</c:v>
                </c:pt>
              </c:strCache>
            </c:strRef>
          </c:cat>
          <c:val>
            <c:numRef>
              <c:f>Sheet3!$O$4:$O$12</c:f>
              <c:numCache>
                <c:formatCode>#,##0</c:formatCode>
                <c:ptCount val="9"/>
                <c:pt idx="0">
                  <c:v>140087</c:v>
                </c:pt>
                <c:pt idx="1">
                  <c:v>62922</c:v>
                </c:pt>
                <c:pt idx="2">
                  <c:v>19345</c:v>
                </c:pt>
                <c:pt idx="3">
                  <c:v>46141</c:v>
                </c:pt>
                <c:pt idx="4">
                  <c:v>51646</c:v>
                </c:pt>
                <c:pt idx="5">
                  <c:v>31647</c:v>
                </c:pt>
                <c:pt idx="6" formatCode="General">
                  <c:v>451</c:v>
                </c:pt>
                <c:pt idx="7">
                  <c:v>8121</c:v>
                </c:pt>
                <c:pt idx="8">
                  <c:v>4356</c:v>
                </c:pt>
              </c:numCache>
            </c:numRef>
          </c:val>
          <c:smooth val="0"/>
        </c:ser>
        <c:ser>
          <c:idx val="3"/>
          <c:order val="3"/>
          <c:tx>
            <c:v>2014</c:v>
          </c:tx>
          <c:cat>
            <c:strRef>
              <c:f>Sheet3!$L$4:$L$12</c:f>
              <c:strCache>
                <c:ptCount val="9"/>
                <c:pt idx="0">
                  <c:v>Texas</c:v>
                </c:pt>
                <c:pt idx="1">
                  <c:v>Pennsylvania</c:v>
                </c:pt>
                <c:pt idx="2">
                  <c:v>Louisiana</c:v>
                </c:pt>
                <c:pt idx="3">
                  <c:v>Colorado</c:v>
                </c:pt>
                <c:pt idx="4">
                  <c:v>West Virginia</c:v>
                </c:pt>
                <c:pt idx="5">
                  <c:v>Ohio</c:v>
                </c:pt>
                <c:pt idx="6">
                  <c:v>North Dakota</c:v>
                </c:pt>
                <c:pt idx="7">
                  <c:v>Utah</c:v>
                </c:pt>
                <c:pt idx="8">
                  <c:v>California</c:v>
                </c:pt>
              </c:strCache>
            </c:strRef>
          </c:cat>
          <c:val>
            <c:numRef>
              <c:f>Sheet3!$P$4:$P$12</c:f>
              <c:numCache>
                <c:formatCode>#,##0</c:formatCode>
                <c:ptCount val="9"/>
                <c:pt idx="0">
                  <c:v>140964</c:v>
                </c:pt>
                <c:pt idx="1">
                  <c:v>61838</c:v>
                </c:pt>
                <c:pt idx="2">
                  <c:v>18802</c:v>
                </c:pt>
                <c:pt idx="3">
                  <c:v>46883</c:v>
                </c:pt>
                <c:pt idx="4">
                  <c:v>50097</c:v>
                </c:pt>
                <c:pt idx="5">
                  <c:v>30804</c:v>
                </c:pt>
                <c:pt idx="6" formatCode="General">
                  <c:v>423</c:v>
                </c:pt>
                <c:pt idx="7">
                  <c:v>8300</c:v>
                </c:pt>
                <c:pt idx="8">
                  <c:v>4183</c:v>
                </c:pt>
              </c:numCache>
            </c:numRef>
          </c:val>
          <c:smooth val="0"/>
        </c:ser>
        <c:ser>
          <c:idx val="4"/>
          <c:order val="4"/>
          <c:tx>
            <c:v>2015</c:v>
          </c:tx>
          <c:cat>
            <c:strRef>
              <c:f>Sheet3!$L$4:$L$12</c:f>
              <c:strCache>
                <c:ptCount val="9"/>
                <c:pt idx="0">
                  <c:v>Texas</c:v>
                </c:pt>
                <c:pt idx="1">
                  <c:v>Pennsylvania</c:v>
                </c:pt>
                <c:pt idx="2">
                  <c:v>Louisiana</c:v>
                </c:pt>
                <c:pt idx="3">
                  <c:v>Colorado</c:v>
                </c:pt>
                <c:pt idx="4">
                  <c:v>West Virginia</c:v>
                </c:pt>
                <c:pt idx="5">
                  <c:v>Ohio</c:v>
                </c:pt>
                <c:pt idx="6">
                  <c:v>North Dakota</c:v>
                </c:pt>
                <c:pt idx="7">
                  <c:v>Utah</c:v>
                </c:pt>
                <c:pt idx="8">
                  <c:v>California</c:v>
                </c:pt>
              </c:strCache>
            </c:strRef>
          </c:cat>
          <c:val>
            <c:numRef>
              <c:f>Sheet3!$Q$4:$Q$12</c:f>
              <c:numCache>
                <c:formatCode>#,##0</c:formatCode>
                <c:ptCount val="9"/>
                <c:pt idx="0">
                  <c:v>142292</c:v>
                </c:pt>
                <c:pt idx="1">
                  <c:v>67621</c:v>
                </c:pt>
                <c:pt idx="2">
                  <c:v>18660</c:v>
                </c:pt>
                <c:pt idx="3">
                  <c:v>46876</c:v>
                </c:pt>
                <c:pt idx="4">
                  <c:v>53060</c:v>
                </c:pt>
                <c:pt idx="5">
                  <c:v>31060</c:v>
                </c:pt>
                <c:pt idx="6" formatCode="General">
                  <c:v>398</c:v>
                </c:pt>
                <c:pt idx="7">
                  <c:v>8537</c:v>
                </c:pt>
                <c:pt idx="8">
                  <c:v>4211</c:v>
                </c:pt>
              </c:numCache>
            </c:numRef>
          </c:val>
          <c:smooth val="0"/>
        </c:ser>
        <c:ser>
          <c:idx val="5"/>
          <c:order val="5"/>
          <c:tx>
            <c:v>2016</c:v>
          </c:tx>
          <c:cat>
            <c:strRef>
              <c:f>Sheet3!$L$4:$L$12</c:f>
              <c:strCache>
                <c:ptCount val="9"/>
                <c:pt idx="0">
                  <c:v>Texas</c:v>
                </c:pt>
                <c:pt idx="1">
                  <c:v>Pennsylvania</c:v>
                </c:pt>
                <c:pt idx="2">
                  <c:v>Louisiana</c:v>
                </c:pt>
                <c:pt idx="3">
                  <c:v>Colorado</c:v>
                </c:pt>
                <c:pt idx="4">
                  <c:v>West Virginia</c:v>
                </c:pt>
                <c:pt idx="5">
                  <c:v>Ohio</c:v>
                </c:pt>
                <c:pt idx="6">
                  <c:v>North Dakota</c:v>
                </c:pt>
                <c:pt idx="7">
                  <c:v>Utah</c:v>
                </c:pt>
                <c:pt idx="8">
                  <c:v>California</c:v>
                </c:pt>
              </c:strCache>
            </c:strRef>
          </c:cat>
          <c:val>
            <c:numRef>
              <c:f>Sheet3!$R$4:$R$12</c:f>
              <c:numCache>
                <c:formatCode>#,##0</c:formatCode>
                <c:ptCount val="9"/>
                <c:pt idx="0">
                  <c:v>142368</c:v>
                </c:pt>
                <c:pt idx="1">
                  <c:v>68536</c:v>
                </c:pt>
                <c:pt idx="2">
                  <c:v>18382</c:v>
                </c:pt>
                <c:pt idx="3">
                  <c:v>46322</c:v>
                </c:pt>
                <c:pt idx="4">
                  <c:v>47938</c:v>
                </c:pt>
                <c:pt idx="5">
                  <c:v>26599</c:v>
                </c:pt>
                <c:pt idx="6" formatCode="General">
                  <c:v>462</c:v>
                </c:pt>
                <c:pt idx="7">
                  <c:v>8739</c:v>
                </c:pt>
                <c:pt idx="8">
                  <c:v>4209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36448"/>
        <c:axId val="69062016"/>
      </c:lineChart>
      <c:catAx>
        <c:axId val="8573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062016"/>
        <c:crosses val="autoZero"/>
        <c:auto val="1"/>
        <c:lblAlgn val="ctr"/>
        <c:lblOffset val="100"/>
        <c:noMultiLvlLbl val="0"/>
      </c:catAx>
      <c:valAx>
        <c:axId val="690620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57364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59EB94-F5AD-452B-B5FD-14B74BEC6075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D937EE-F0B7-4AC3-94B7-22809C3A5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0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1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8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1500</a:t>
            </a:r>
            <a:r>
              <a:rPr lang="en-US" baseline="0" dirty="0" smtClean="0"/>
              <a:t> wells increase per year   </a:t>
            </a:r>
          </a:p>
          <a:p>
            <a:r>
              <a:rPr lang="en-US" baseline="0" dirty="0" smtClean="0"/>
              <a:t>Source  EIA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7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8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8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MPAS   (Model</a:t>
            </a:r>
            <a:r>
              <a:rPr lang="en-US" baseline="0" dirty="0" smtClean="0"/>
              <a:t> for Prediction Across Scales) </a:t>
            </a:r>
            <a:r>
              <a:rPr lang="en-US" dirty="0" err="1" smtClean="0"/>
              <a:t>Voroni</a:t>
            </a:r>
            <a:r>
              <a:rPr lang="en-US" dirty="0" smtClean="0"/>
              <a:t> (hexagonal</a:t>
            </a:r>
            <a:r>
              <a:rPr lang="en-US" baseline="0" dirty="0" smtClean="0"/>
              <a:t> meshes using c-grid staggering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5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3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3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MPAS   (Model</a:t>
            </a:r>
            <a:r>
              <a:rPr lang="en-US" baseline="0" dirty="0" smtClean="0"/>
              <a:t> for Prediction Across Scales) </a:t>
            </a:r>
            <a:r>
              <a:rPr lang="en-US" dirty="0" err="1" smtClean="0"/>
              <a:t>Voroni</a:t>
            </a:r>
            <a:r>
              <a:rPr lang="en-US" dirty="0" smtClean="0"/>
              <a:t> (hexagonal</a:t>
            </a:r>
            <a:r>
              <a:rPr lang="en-US" baseline="0" dirty="0" smtClean="0"/>
              <a:t> meshes using c-grid staggering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1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1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3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7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2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3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3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23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91A4F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91A4F"/>
                </a:solidFill>
              </a:defRPr>
            </a:lvl1pPr>
          </a:lstStyle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91A4F"/>
                </a:solidFill>
              </a:defRPr>
            </a:lvl1pPr>
          </a:lstStyle>
          <a:p>
            <a:fld id="{66CAC88C-31F3-4764-B964-B930D18D7C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19" cy="6858000"/>
          </a:xfrm>
          <a:prstGeom prst="rect">
            <a:avLst/>
          </a:prstGeom>
          <a:gradFill>
            <a:gsLst>
              <a:gs pos="0">
                <a:srgbClr val="F8F8F8"/>
              </a:gs>
              <a:gs pos="95000">
                <a:srgbClr val="F5F5F5"/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59" y="0"/>
            <a:ext cx="9121141" cy="4571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09205" y="0"/>
            <a:ext cx="45719" cy="6858000"/>
          </a:xfrm>
          <a:prstGeom prst="rect">
            <a:avLst/>
          </a:prstGeom>
          <a:gradFill>
            <a:gsLst>
              <a:gs pos="0">
                <a:srgbClr val="F8F8F8"/>
              </a:gs>
              <a:gs pos="95000">
                <a:srgbClr val="F5F5F5"/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286" y="2895600"/>
            <a:ext cx="9144000" cy="2743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4400" dirty="0"/>
              <a:t>Pius </a:t>
            </a:r>
            <a:r>
              <a:rPr lang="en-US" sz="4400" dirty="0" smtClean="0"/>
              <a:t>Lee</a:t>
            </a:r>
            <a:r>
              <a:rPr lang="en-US" sz="4400" baseline="30000" dirty="0" smtClean="0"/>
              <a:t>1</a:t>
            </a:r>
            <a:r>
              <a:rPr lang="en-US" sz="4400" dirty="0" smtClean="0"/>
              <a:t>, Jeff McQueen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, </a:t>
            </a:r>
            <a:r>
              <a:rPr lang="en-US" sz="4400" dirty="0" err="1" smtClean="0"/>
              <a:t>Ivanka</a:t>
            </a:r>
            <a:r>
              <a:rPr lang="en-US" sz="4400" dirty="0" smtClean="0"/>
              <a:t> Stajner</a:t>
            </a:r>
            <a:r>
              <a:rPr lang="en-US" sz="4400" baseline="30000" dirty="0"/>
              <a:t>2</a:t>
            </a:r>
            <a:r>
              <a:rPr lang="en-US" sz="4400" dirty="0" smtClean="0"/>
              <a:t>, Daniel Tong</a:t>
            </a:r>
            <a:r>
              <a:rPr lang="en-US" sz="4400" baseline="30000" dirty="0" smtClean="0"/>
              <a:t>1</a:t>
            </a:r>
            <a:r>
              <a:rPr lang="en-US" sz="4400" dirty="0" smtClean="0"/>
              <a:t>, Li Pan</a:t>
            </a:r>
            <a:r>
              <a:rPr lang="en-US" sz="4400" baseline="30000" dirty="0"/>
              <a:t>1</a:t>
            </a:r>
            <a:r>
              <a:rPr lang="en-US" sz="4400" dirty="0" smtClean="0"/>
              <a:t>, </a:t>
            </a:r>
            <a:r>
              <a:rPr lang="en-US" sz="4400" dirty="0" err="1" smtClean="0"/>
              <a:t>Youhua</a:t>
            </a:r>
            <a:r>
              <a:rPr lang="en-US" sz="4400" dirty="0" smtClean="0"/>
              <a:t> </a:t>
            </a:r>
            <a:r>
              <a:rPr lang="en-US" sz="4400" dirty="0" smtClean="0"/>
              <a:t>Tang</a:t>
            </a:r>
            <a:r>
              <a:rPr lang="en-US" sz="4400" baseline="30000" dirty="0" smtClean="0"/>
              <a:t>1</a:t>
            </a:r>
            <a:r>
              <a:rPr lang="en-US" sz="4400" dirty="0" smtClean="0"/>
              <a:t>, </a:t>
            </a:r>
            <a:r>
              <a:rPr lang="en-US" sz="4400" dirty="0" err="1" smtClean="0"/>
              <a:t>Hyuncheol</a:t>
            </a:r>
            <a:r>
              <a:rPr lang="en-US" sz="4400" dirty="0" smtClean="0"/>
              <a:t> Kim</a:t>
            </a:r>
            <a:r>
              <a:rPr lang="en-US" sz="4400" baseline="30000" dirty="0"/>
              <a:t>1</a:t>
            </a:r>
            <a:r>
              <a:rPr lang="en-US" sz="4400" dirty="0" smtClean="0"/>
              <a:t>,                         and Barry Baker</a:t>
            </a:r>
            <a:r>
              <a:rPr lang="en-US" sz="4400" baseline="30000" dirty="0"/>
              <a:t>1</a:t>
            </a:r>
            <a:r>
              <a:rPr lang="en-US" sz="4400" dirty="0" smtClean="0"/>
              <a:t>  </a:t>
            </a:r>
          </a:p>
          <a:p>
            <a:pPr>
              <a:spcBef>
                <a:spcPts val="1044"/>
              </a:spcBef>
            </a:pPr>
            <a:endParaRPr lang="en-US" sz="4400" dirty="0"/>
          </a:p>
          <a:p>
            <a:pPr>
              <a:spcBef>
                <a:spcPts val="1044"/>
              </a:spcBef>
            </a:pPr>
            <a:r>
              <a:rPr lang="en-US" sz="4400" baseline="30000" dirty="0" smtClean="0"/>
              <a:t>1</a:t>
            </a:r>
            <a:r>
              <a:rPr lang="en-US" sz="4400" dirty="0" smtClean="0"/>
              <a:t>NOAA/Air </a:t>
            </a:r>
            <a:r>
              <a:rPr lang="en-US" sz="4400" dirty="0"/>
              <a:t>Resources </a:t>
            </a:r>
            <a:r>
              <a:rPr lang="en-US" sz="4400" dirty="0" smtClean="0"/>
              <a:t>Laboratory</a:t>
            </a:r>
          </a:p>
          <a:p>
            <a:pPr>
              <a:spcBef>
                <a:spcPts val="1044"/>
              </a:spcBef>
            </a:pPr>
            <a:r>
              <a:rPr lang="en-US" sz="4400" baseline="30000" dirty="0"/>
              <a:t>2</a:t>
            </a:r>
            <a:r>
              <a:rPr lang="en-US" sz="4400" dirty="0" smtClean="0"/>
              <a:t>NOAA/National Weather Service</a:t>
            </a:r>
          </a:p>
          <a:p>
            <a:pPr>
              <a:spcBef>
                <a:spcPts val="1044"/>
              </a:spcBef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AQ impact study for increase in </a:t>
            </a:r>
            <a:br>
              <a:rPr lang="en-US" dirty="0" smtClean="0"/>
            </a:br>
            <a:r>
              <a:rPr lang="en-US" dirty="0" smtClean="0"/>
              <a:t>Shale Gas Productions since 2011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fld id="{66CAC88C-31F3-4764-B964-B930D18D7C5C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6398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AutoShape 2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312738"/>
            <a:ext cx="7370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Species scaled to reflect enhanced emission from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 increased oil and gas exploration/production due to fracking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12899"/>
              </p:ext>
            </p:extLst>
          </p:nvPr>
        </p:nvGraphicFramePr>
        <p:xfrm>
          <a:off x="271953" y="1447801"/>
          <a:ext cx="8620313" cy="454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25"/>
                <a:gridCol w="2855422"/>
                <a:gridCol w="4167866"/>
              </a:tblGrid>
              <a:tr h="3473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CMAQ species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Species category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Activities</a:t>
                      </a:r>
                      <a:r>
                        <a:rPr lang="en-US" b="1" baseline="0" dirty="0" smtClean="0"/>
                        <a:t> attributed to emission</a:t>
                      </a:r>
                      <a:endParaRPr lang="en-US" b="1" dirty="0"/>
                    </a:p>
                  </a:txBody>
                  <a:tcPr/>
                </a:tc>
              </a:tr>
              <a:tr h="3581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NOx +HONO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Nitrogen oxides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Compression, drilling,</a:t>
                      </a:r>
                      <a:r>
                        <a:rPr lang="en-US" b="1" baseline="0" dirty="0" smtClean="0"/>
                        <a:t> transportation</a:t>
                      </a:r>
                      <a:endParaRPr lang="en-US" b="1" dirty="0"/>
                    </a:p>
                  </a:txBody>
                  <a:tcPr/>
                </a:tc>
              </a:tr>
              <a:tr h="3581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ALD,</a:t>
                      </a:r>
                      <a:r>
                        <a:rPr lang="en-US" b="1" baseline="0" dirty="0" smtClean="0"/>
                        <a:t>  ALD2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And</a:t>
                      </a:r>
                      <a:r>
                        <a:rPr lang="en-US" b="1" baseline="0" dirty="0" smtClean="0"/>
                        <a:t> other h</a:t>
                      </a:r>
                      <a:r>
                        <a:rPr lang="en-US" b="1" dirty="0" smtClean="0"/>
                        <a:t>igher</a:t>
                      </a:r>
                      <a:r>
                        <a:rPr lang="en-US" b="1" baseline="0" dirty="0" smtClean="0"/>
                        <a:t> aldehydes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Processing</a:t>
                      </a:r>
                      <a:r>
                        <a:rPr lang="en-US" b="1" baseline="0" dirty="0" smtClean="0"/>
                        <a:t> and drilling</a:t>
                      </a:r>
                      <a:endParaRPr lang="en-US" b="1" dirty="0"/>
                    </a:p>
                  </a:txBody>
                  <a:tcPr/>
                </a:tc>
              </a:tr>
              <a:tr h="4438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Alkane,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alkene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Paraffin and Olefin &amp; HC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 and</a:t>
                      </a:r>
                      <a:r>
                        <a:rPr lang="en-US" b="1" baseline="0" dirty="0" smtClean="0"/>
                        <a:t> processing</a:t>
                      </a:r>
                      <a:endParaRPr lang="en-US" b="1" dirty="0"/>
                    </a:p>
                  </a:txBody>
                  <a:tcPr/>
                </a:tc>
              </a:tr>
              <a:tr h="6078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XYL  </a:t>
                      </a:r>
                      <a:r>
                        <a:rPr lang="en-US" b="1" baseline="0" dirty="0" smtClean="0"/>
                        <a:t>TOL  TERP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VOC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</a:t>
                      </a:r>
                      <a:r>
                        <a:rPr lang="en-US" b="1" baseline="0" dirty="0" smtClean="0"/>
                        <a:t> and processing</a:t>
                      </a:r>
                      <a:endParaRPr lang="en-US" b="1" dirty="0"/>
                    </a:p>
                  </a:txBody>
                  <a:tcPr/>
                </a:tc>
              </a:tr>
              <a:tr h="4996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Benzene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 other</a:t>
                      </a:r>
                      <a:r>
                        <a:rPr lang="en-US" b="1" baseline="0" dirty="0" smtClean="0"/>
                        <a:t> a</a:t>
                      </a:r>
                      <a:r>
                        <a:rPr lang="en-US" b="1" dirty="0" smtClean="0"/>
                        <a:t>romatics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Product and transportation</a:t>
                      </a:r>
                      <a:endParaRPr lang="en-US" b="1" dirty="0" smtClean="0"/>
                    </a:p>
                  </a:txBody>
                  <a:tcPr/>
                </a:tc>
              </a:tr>
              <a:tr h="3581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SO2, SULF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Sulfur</a:t>
                      </a:r>
                      <a:r>
                        <a:rPr lang="en-US" b="1" baseline="0" dirty="0" smtClean="0"/>
                        <a:t> compounds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 and processing</a:t>
                      </a:r>
                      <a:endParaRPr lang="en-US" b="1" dirty="0"/>
                    </a:p>
                  </a:txBody>
                  <a:tcPr/>
                </a:tc>
              </a:tr>
              <a:tr h="134310">
                <a:tc>
                  <a:txBody>
                    <a:bodyPr/>
                    <a:lstStyle/>
                    <a:p>
                      <a:endParaRPr lang="en-US" sz="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b="1" dirty="0"/>
                    </a:p>
                  </a:txBody>
                  <a:tcPr/>
                </a:tc>
              </a:tr>
              <a:tr h="3581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Elemental carbon (soot)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etc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Processing, drilling</a:t>
                      </a:r>
                      <a:r>
                        <a:rPr lang="en-US" b="1" baseline="0" dirty="0" smtClean="0"/>
                        <a:t> and compression</a:t>
                      </a:r>
                      <a:endParaRPr lang="en-US" b="1" dirty="0"/>
                    </a:p>
                  </a:txBody>
                  <a:tcPr/>
                </a:tc>
              </a:tr>
              <a:tr h="6414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PMFINE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 emitted</a:t>
                      </a:r>
                      <a:r>
                        <a:rPr lang="en-US" b="1" baseline="0" dirty="0" smtClean="0"/>
                        <a:t> particulate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Processing, compression,</a:t>
                      </a:r>
                      <a:r>
                        <a:rPr lang="en-US" b="1" baseline="0" dirty="0" smtClean="0"/>
                        <a:t> transportation</a:t>
                      </a:r>
                      <a:endParaRPr lang="en-US" b="1" dirty="0"/>
                    </a:p>
                  </a:txBody>
                  <a:tcPr/>
                </a:tc>
              </a:tr>
              <a:tr h="358159">
                <a:tc>
                  <a:txBody>
                    <a:bodyPr/>
                    <a:lstStyle/>
                    <a:p>
                      <a:endParaRPr lang="en-US" sz="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3756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AutoShape 2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167144"/>
            <a:ext cx="554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Score:  PROD vs. </a:t>
            </a:r>
            <a:r>
              <a:rPr lang="en-US" b="1" dirty="0" err="1" smtClean="0">
                <a:solidFill>
                  <a:schemeClr val="bg1"/>
                </a:solidFill>
              </a:rPr>
              <a:t>O_n_Gas_refreshed</a:t>
            </a:r>
            <a:r>
              <a:rPr lang="en-US" b="1" dirty="0" smtClean="0">
                <a:solidFill>
                  <a:schemeClr val="bg1"/>
                </a:solidFill>
              </a:rPr>
              <a:t> for July 10-22 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58252" y="3134652"/>
            <a:ext cx="32858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Daily Maximum 8 </a:t>
            </a:r>
            <a:r>
              <a:rPr lang="en-US" b="1" dirty="0" smtClean="0"/>
              <a:t>h </a:t>
            </a:r>
            <a:r>
              <a:rPr lang="en-US" b="1" dirty="0"/>
              <a:t>average O3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0374" y="6032836"/>
            <a:ext cx="837882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Oil_n_Gas</a:t>
            </a:r>
            <a:r>
              <a:rPr lang="en-US" sz="2000" b="1" dirty="0" smtClean="0">
                <a:solidFill>
                  <a:srgbClr val="000000"/>
                </a:solidFill>
              </a:rPr>
              <a:t> refreshed emission helped reduced O3  under-prediction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71917"/>
              </p:ext>
            </p:extLst>
          </p:nvPr>
        </p:nvGraphicFramePr>
        <p:xfrm>
          <a:off x="460373" y="536479"/>
          <a:ext cx="8378827" cy="5482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021"/>
                <a:gridCol w="1396982"/>
                <a:gridCol w="1029355"/>
                <a:gridCol w="1249931"/>
                <a:gridCol w="882304"/>
                <a:gridCol w="808779"/>
                <a:gridCol w="1323455"/>
              </a:tblGrid>
              <a:tr h="3478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MD8A O</a:t>
                      </a:r>
                      <a:r>
                        <a:rPr lang="en-US" sz="2000" b="1" baseline="-25000" dirty="0">
                          <a:effectLst/>
                        </a:rPr>
                        <a:t>3</a:t>
                      </a:r>
                      <a:r>
                        <a:rPr lang="en-US" sz="2000" b="1" dirty="0">
                          <a:effectLst/>
                        </a:rPr>
                        <a:t>         Case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obs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mean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bias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rmse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correlation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CONUS (52200)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Base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41.7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42.8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1.1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9.00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0.75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O_n_G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43.5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1.8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9.11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0.76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478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Northeast (7900)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Base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38.7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41.6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2.9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8.62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0.78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O_n_G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42.4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3.7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9.01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0.78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Southeast (8500)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Base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38.8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43.7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4.89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8.95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0.75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O_n_G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44.4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5.58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9.21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0.77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641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Up Middle (11180)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Base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41.5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42.5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0.96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7.10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0.81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O_n_G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43.5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1.93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7.31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0.82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47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Low Middle 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Base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41.8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45.7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3.91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9.82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0.71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(5145)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O_n_G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46.4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4.64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10.02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0.72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47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Rocky M.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Base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48.4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46.0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-2.43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8.93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0.71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(7600)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O_n_G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46.7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-1.78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8.56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0.73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47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Pacific Coast 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Base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47.5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43.8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-3.63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11.48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0.75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( 7260)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O_n_G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44.0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-3.48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11.48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0.75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" descr="http://testbed.arl.noaa.gov/TCHAI/Reg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7"/>
            <a:ext cx="13525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6058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AutoShape 2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167144"/>
            <a:ext cx="554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Score:  PROD vs. </a:t>
            </a:r>
            <a:r>
              <a:rPr lang="en-US" b="1" dirty="0" err="1" smtClean="0">
                <a:solidFill>
                  <a:schemeClr val="bg1"/>
                </a:solidFill>
              </a:rPr>
              <a:t>O_n_Gas_refreshed</a:t>
            </a:r>
            <a:r>
              <a:rPr lang="en-US" b="1" dirty="0" smtClean="0">
                <a:solidFill>
                  <a:schemeClr val="bg1"/>
                </a:solidFill>
              </a:rPr>
              <a:t> for July 10-22 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122" y="6019800"/>
            <a:ext cx="837882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Oil_n_Gas</a:t>
            </a:r>
            <a:r>
              <a:rPr lang="en-US" sz="2000" b="1" dirty="0" smtClean="0">
                <a:solidFill>
                  <a:srgbClr val="000000"/>
                </a:solidFill>
              </a:rPr>
              <a:t> refreshed emission helped reduced PM2.5  under-prediction</a:t>
            </a:r>
          </a:p>
        </p:txBody>
      </p:sp>
      <p:pic>
        <p:nvPicPr>
          <p:cNvPr id="10" name="Picture 2" descr="http://testbed.arl.noaa.gov/TCHAI/Reg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7"/>
            <a:ext cx="13525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-904741" y="3348681"/>
            <a:ext cx="21898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Daily </a:t>
            </a:r>
            <a:r>
              <a:rPr lang="en-US" b="1" dirty="0" smtClean="0"/>
              <a:t> </a:t>
            </a:r>
            <a:r>
              <a:rPr lang="en-US" b="1" dirty="0"/>
              <a:t>average </a:t>
            </a:r>
            <a:r>
              <a:rPr lang="en-US" b="1" dirty="0" smtClean="0"/>
              <a:t>PM2.5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33305"/>
              </p:ext>
            </p:extLst>
          </p:nvPr>
        </p:nvGraphicFramePr>
        <p:xfrm>
          <a:off x="460373" y="536479"/>
          <a:ext cx="8378827" cy="5508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021"/>
                <a:gridCol w="1396982"/>
                <a:gridCol w="1029355"/>
                <a:gridCol w="1249931"/>
                <a:gridCol w="882304"/>
                <a:gridCol w="808779"/>
                <a:gridCol w="1323455"/>
              </a:tblGrid>
              <a:tr h="3485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24 h PM2.5              Case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obs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mean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bias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rmse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correlation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CONUS </a:t>
                      </a:r>
                      <a:r>
                        <a:rPr lang="en-US" sz="2000" b="1" dirty="0" smtClean="0">
                          <a:effectLst/>
                        </a:rPr>
                        <a:t>(35600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</a:rPr>
                        <a:t>Base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11.2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11.9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0.69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12.75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0.72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 err="1">
                          <a:effectLst/>
                        </a:rPr>
                        <a:t>O_n_G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13.1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1.88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13.54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0.72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Northeast </a:t>
                      </a:r>
                      <a:r>
                        <a:rPr lang="en-US" sz="2000" b="1" dirty="0" smtClean="0">
                          <a:effectLst/>
                        </a:rPr>
                        <a:t>(5980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</a:rPr>
                        <a:t>Base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8.3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9.06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0.73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4.59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0.57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 err="1">
                          <a:effectLst/>
                        </a:rPr>
                        <a:t>O_n_G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9.29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0.96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4.67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0.59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485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Southeast </a:t>
                      </a:r>
                      <a:r>
                        <a:rPr lang="en-US" sz="2000" b="1" dirty="0" smtClean="0">
                          <a:effectLst/>
                        </a:rPr>
                        <a:t>(4400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</a:rPr>
                        <a:t>Base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9.0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10.71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1.71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5.15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0.55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</a:rPr>
                        <a:t>O_n_G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11.12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2.12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5.63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0.55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0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Up Middle </a:t>
                      </a:r>
                      <a:r>
                        <a:rPr lang="en-US" sz="2000" b="1" dirty="0" smtClean="0">
                          <a:effectLst/>
                        </a:rPr>
                        <a:t>(6100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</a:rPr>
                        <a:t>Base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9.0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12.15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3.13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5.82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0.60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</a:rPr>
                        <a:t>O_n_G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12.61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3.58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6.18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0.62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4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Low Middle 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</a:rPr>
                        <a:t>Base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9.5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10.74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1.26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5.02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0.54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(2780)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</a:rPr>
                        <a:t>O_n_G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11.39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1.91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5.58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0.56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4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Rocky M.</a:t>
                      </a:r>
                      <a:endParaRPr lang="en-US" sz="20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</a:rPr>
                        <a:t>Base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13.5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12.98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-0.54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16.94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0.79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(5750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</a:rPr>
                        <a:t>O_n_G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15.56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2.04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17.75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0.78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Pacific Coast 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</a:rPr>
                        <a:t>Base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14.7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13.23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-1.51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18.34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0.71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( </a:t>
                      </a:r>
                      <a:r>
                        <a:rPr lang="en-US" sz="2000" b="1" dirty="0" smtClean="0">
                          <a:effectLst/>
                        </a:rPr>
                        <a:t>8530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</a:rPr>
                        <a:t>O_n_G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15.20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0.46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19.46</a:t>
                      </a:r>
                      <a:endParaRPr lang="en-US" sz="1800" b="1" i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i="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0.71</a:t>
                      </a:r>
                      <a:endParaRPr lang="en-US" sz="1800" b="1" i="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" b="1" dirty="0">
                          <a:effectLst/>
                        </a:rPr>
                        <a:t> </a:t>
                      </a:r>
                      <a:endParaRPr lang="en-US" sz="2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811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AutoShape 2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640387" y="1052257"/>
            <a:ext cx="9784387" cy="4656015"/>
            <a:chOff x="-609600" y="609601"/>
            <a:chExt cx="9784387" cy="46560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8" t="2222" r="12000" b="2222"/>
            <a:stretch/>
          </p:blipFill>
          <p:spPr>
            <a:xfrm>
              <a:off x="307975" y="609601"/>
              <a:ext cx="4441628" cy="44416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5" t="2222" r="12037" b="2222"/>
            <a:stretch/>
          </p:blipFill>
          <p:spPr>
            <a:xfrm>
              <a:off x="4761216" y="609601"/>
              <a:ext cx="4413571" cy="44416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2078669" y="2645749"/>
              <a:ext cx="44416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               Standard Deviation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609600" y="4896284"/>
              <a:ext cx="55249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                     Standard Deviation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399" y="4896284"/>
              <a:ext cx="48313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                     Standard Deviation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727852">
              <a:off x="2911282" y="1385728"/>
              <a:ext cx="150297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Correlation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727852">
              <a:off x="7244343" y="1398790"/>
              <a:ext cx="150297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Correlation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30" y="428903"/>
            <a:ext cx="91420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Taylor diagram for Base and </a:t>
            </a:r>
            <a:r>
              <a:rPr lang="en-US" dirty="0" err="1" smtClean="0"/>
              <a:t>O_n_G</a:t>
            </a:r>
            <a:r>
              <a:rPr lang="en-US" dirty="0" smtClean="0"/>
              <a:t> simulation between July 10-September 28 2017</a:t>
            </a:r>
          </a:p>
          <a:p>
            <a:r>
              <a:rPr lang="en-US" dirty="0"/>
              <a:t>  </a:t>
            </a:r>
            <a:r>
              <a:rPr lang="en-US" dirty="0" smtClean="0"/>
              <a:t>	hourly O</a:t>
            </a:r>
            <a:r>
              <a:rPr lang="en-US" baseline="-25000" dirty="0" smtClean="0"/>
              <a:t>3</a:t>
            </a:r>
            <a:r>
              <a:rPr lang="en-US" dirty="0" smtClean="0"/>
              <a:t>					hourly PM</a:t>
            </a:r>
            <a:r>
              <a:rPr lang="en-US" baseline="-25000" dirty="0" smtClean="0"/>
              <a:t>2.5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0000" y="1548000"/>
            <a:ext cx="68483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O_n_G</a:t>
            </a:r>
            <a:endParaRPr lang="en-US" sz="13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364877" y="1548000"/>
            <a:ext cx="68483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O_n_G</a:t>
            </a:r>
            <a:endParaRPr lang="en-US" sz="13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4606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451307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altLang="zh-CN" sz="2200" b="1" dirty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L</a:t>
            </a:r>
            <a:r>
              <a:rPr lang="en-US" altLang="zh-CN" sz="2200" b="1" dirty="0" smtClean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arge plays: Barnett, Eagle Fort &amp; Haynesville (TX) and Marcellus (PA)</a:t>
            </a: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Behavior is rather different between the various shale plays;</a:t>
            </a:r>
          </a:p>
          <a:p>
            <a:pPr marL="449100" indent="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      NEI2011 already accounted for that, therefore locale-spec scaling OK</a:t>
            </a:r>
            <a:r>
              <a:rPr lang="en-US" altLang="zh-CN" sz="2000" b="1" dirty="0" smtClean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altLang="zh-CN" sz="2200" b="1" dirty="0" smtClean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Focus on the exceptional productive Marcellus Play</a:t>
            </a:r>
            <a:endParaRPr lang="en-US" altLang="zh-CN" sz="2200" b="1" dirty="0">
              <a:solidFill>
                <a:srgbClr val="102E90"/>
              </a:solidFill>
              <a:latin typeface="Calibri" pitchFamily="34" charset="0"/>
              <a:cs typeface="Arial" charset="0"/>
            </a:endParaRP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Large reserve as well as dry gas;</a:t>
            </a: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Good prospects for additional Marcellus-like plays: e.g. Mancos CO. </a:t>
            </a:r>
          </a:p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altLang="zh-CN" sz="2200" b="1" dirty="0" smtClean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Sporadic wet gas </a:t>
            </a:r>
            <a:r>
              <a:rPr lang="en-US" altLang="zh-CN" sz="2200" b="1" dirty="0" smtClean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signature  -- Courtesy Prof. Russ Dickerson:</a:t>
            </a:r>
            <a:endParaRPr lang="en-US" altLang="zh-CN" sz="2200" b="1" dirty="0" smtClean="0">
              <a:solidFill>
                <a:srgbClr val="0000AB"/>
              </a:solidFill>
              <a:latin typeface="Calibri" pitchFamily="34" charset="0"/>
              <a:cs typeface="Arial" charset="0"/>
            </a:endParaRP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UMD flights had detected coal-bed associated emissions;</a:t>
            </a:r>
          </a:p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altLang="zh-CN" sz="2200" b="1" dirty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2200" b="1" dirty="0" smtClean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Nation </a:t>
            </a:r>
            <a:r>
              <a:rPr lang="en-US" altLang="zh-CN" sz="2200" b="1" dirty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wide Oil and Gas production </a:t>
            </a:r>
            <a:r>
              <a:rPr lang="en-US" altLang="zh-CN" sz="2200" b="1" dirty="0" smtClean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trend: levelling off</a:t>
            </a: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Large reserves in multiple locations but price incentive is low;</a:t>
            </a: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Oil and Gas production can be a long term phenomenon;</a:t>
            </a:r>
            <a:endParaRPr lang="en-US" altLang="zh-CN" sz="20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altLang="zh-CN" sz="2200" b="1" dirty="0" smtClean="0">
                <a:solidFill>
                  <a:srgbClr val="0000AB"/>
                </a:solidFill>
                <a:latin typeface="Calibri" pitchFamily="34" charset="0"/>
                <a:cs typeface="Arial" charset="0"/>
              </a:rPr>
              <a:t>State-specific scaling for Shale Play as Oil_n_Gas area source</a:t>
            </a:r>
            <a:endParaRPr lang="en-US" altLang="zh-CN" sz="2200" b="1" dirty="0">
              <a:solidFill>
                <a:srgbClr val="0000AB"/>
              </a:solidFill>
              <a:latin typeface="Calibri" pitchFamily="34" charset="0"/>
              <a:cs typeface="Arial" charset="0"/>
            </a:endParaRP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July </a:t>
            </a: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20</a:t>
            </a: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-Sep28 </a:t>
            </a: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sensitivity run </a:t>
            </a: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advantageous to capture concentrations</a:t>
            </a: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;</a:t>
            </a:r>
            <a:endParaRPr lang="en-US" altLang="zh-CN" sz="2000" b="1" dirty="0">
              <a:solidFill>
                <a:srgbClr val="0000AB"/>
              </a:solidFill>
              <a:latin typeface="Calibri" pitchFamily="34" charset="0"/>
              <a:cs typeface="Arial" charset="0"/>
            </a:endParaRP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itchFamily="34" charset="0"/>
                <a:cs typeface="Arial" charset="0"/>
              </a:rPr>
              <a:t>Exceedance forecast improved;</a:t>
            </a:r>
            <a:endParaRPr lang="en-US" altLang="zh-CN" sz="2000" b="1" dirty="0" smtClean="0">
              <a:latin typeface="Calibri" pitchFamily="34" charset="0"/>
              <a:cs typeface="Arial" charset="0"/>
            </a:endParaRP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However the over-prediction in O</a:t>
            </a:r>
            <a:r>
              <a:rPr lang="en-US" altLang="zh-CN" sz="2000" b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elsewhere was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exacerbated</a:t>
            </a: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000" b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O_n_G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configuration with CMAQ5.2 is considered for NAQFC</a:t>
            </a:r>
            <a:endParaRPr lang="en-US" altLang="zh-CN" sz="20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8559"/>
            <a:ext cx="80772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tx1"/>
                </a:solidFill>
              </a:rPr>
              <a:t>Scale shale play production as oil/gas sector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5062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6" y="152399"/>
            <a:ext cx="8733028" cy="527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372" y="5410200"/>
            <a:ext cx="897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U.S. Energy Information Administration, Form EIA‐23L, Annual Report of Domestic Oil and Gas Reserves; U.S. Department of Energy, Office of Fossil Energy, </a:t>
            </a:r>
            <a:endParaRPr lang="en-US" dirty="0" smtClean="0"/>
          </a:p>
          <a:p>
            <a:r>
              <a:rPr lang="en-US" dirty="0" smtClean="0"/>
              <a:t>Natural Gas Imports </a:t>
            </a:r>
            <a:r>
              <a:rPr lang="en-US" dirty="0"/>
              <a:t>and Exports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86" y="169332"/>
            <a:ext cx="25608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Production and imports</a:t>
            </a:r>
          </a:p>
          <a:p>
            <a:r>
              <a:rPr lang="en-US" b="1" dirty="0" smtClean="0"/>
              <a:t>Trillion cubic feet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54"/>
            <a:ext cx="471943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                                                               Proved</a:t>
            </a:r>
            <a:endParaRPr lang="en-US" sz="2000" b="1" dirty="0" smtClean="0"/>
          </a:p>
          <a:p>
            <a:r>
              <a:rPr lang="en-US" sz="2000" b="1" dirty="0" smtClean="0"/>
              <a:t>      Natural gas proved reserve     </a:t>
            </a:r>
            <a:r>
              <a:rPr lang="en-US" sz="2000" b="1" dirty="0" smtClean="0">
                <a:solidFill>
                  <a:srgbClr val="00B050"/>
                </a:solidFill>
              </a:rPr>
              <a:t>reserves</a:t>
            </a:r>
          </a:p>
          <a:p>
            <a:r>
              <a:rPr lang="en-US" sz="2000" b="1" dirty="0" smtClean="0"/>
              <a:t>                           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Trillion cubic feet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2266" y="3268133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Natural gas production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1216" y="41910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Natural gas imports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2588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381000"/>
            <a:ext cx="8229600" cy="89598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Shale Oil and Gas due to Marcellus Play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1234219"/>
            <a:ext cx="4546599" cy="3761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99" y="5212761"/>
            <a:ext cx="8540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Marcellus Play is generally considered to be able to produce dry natural gas :  &gt; 95% CH</a:t>
            </a:r>
            <a:r>
              <a:rPr lang="en-US" b="1" baseline="-25000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(Cox-Colvin </a:t>
            </a:r>
            <a:r>
              <a:rPr lang="en-US" b="1" dirty="0">
                <a:solidFill>
                  <a:schemeClr val="bg1"/>
                </a:solidFill>
              </a:rPr>
              <a:t>2017 ) www. coxcolvin.com /the-</a:t>
            </a:r>
            <a:r>
              <a:rPr lang="en-US" b="1" dirty="0" err="1">
                <a:solidFill>
                  <a:schemeClr val="bg1"/>
                </a:solidFill>
              </a:rPr>
              <a:t>marcellus</a:t>
            </a:r>
            <a:r>
              <a:rPr lang="en-US" b="1" dirty="0">
                <a:solidFill>
                  <a:schemeClr val="bg1"/>
                </a:solidFill>
              </a:rPr>
              <a:t>-and-</a:t>
            </a:r>
            <a:r>
              <a:rPr lang="en-US" b="1" dirty="0" err="1">
                <a:solidFill>
                  <a:schemeClr val="bg1"/>
                </a:solidFill>
              </a:rPr>
              <a:t>utica</a:t>
            </a:r>
            <a:r>
              <a:rPr lang="en-US" b="1" dirty="0">
                <a:solidFill>
                  <a:schemeClr val="bg1"/>
                </a:solidFill>
              </a:rPr>
              <a:t>-shale-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natural-gas-play-what-are-the-issues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82" y="1234219"/>
            <a:ext cx="4741412" cy="3761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9185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6" y="984124"/>
            <a:ext cx="7531487" cy="4889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256" y="425827"/>
            <a:ext cx="703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2014 Energy Information Administration on Shale Plays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4448" y="5969652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</a:t>
            </a:r>
            <a:r>
              <a:rPr lang="en-US" dirty="0">
                <a:solidFill>
                  <a:schemeClr val="bg1"/>
                </a:solidFill>
              </a:rPr>
              <a:t>eia.gov/</a:t>
            </a:r>
            <a:r>
              <a:rPr lang="en-US" dirty="0" err="1">
                <a:solidFill>
                  <a:schemeClr val="bg1"/>
                </a:solidFill>
              </a:rPr>
              <a:t>todayinenergy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514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29630"/>
              </p:ext>
            </p:extLst>
          </p:nvPr>
        </p:nvGraphicFramePr>
        <p:xfrm>
          <a:off x="1066800" y="533400"/>
          <a:ext cx="7543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86200" y="6096000"/>
            <a:ext cx="93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9570" y="5858332"/>
            <a:ext cx="715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Source: usenergydevcorp.com and Energy Information Administration (EIA)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5998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04575"/>
              </p:ext>
            </p:extLst>
          </p:nvPr>
        </p:nvGraphicFramePr>
        <p:xfrm>
          <a:off x="1066800" y="1219200"/>
          <a:ext cx="6858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95600" y="630920"/>
            <a:ext cx="376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Number of production wells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644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"/>
            <a:ext cx="8305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Cost cutting in  fracking range of 10-30% in past decade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(1) Longer </a:t>
            </a:r>
            <a:r>
              <a:rPr lang="en-US" sz="2800" b="1" dirty="0">
                <a:solidFill>
                  <a:schemeClr val="bg1"/>
                </a:solidFill>
              </a:rPr>
              <a:t>horizontal </a:t>
            </a:r>
            <a:r>
              <a:rPr lang="en-US" sz="2800" b="1" dirty="0" smtClean="0">
                <a:solidFill>
                  <a:schemeClr val="bg1"/>
                </a:solidFill>
              </a:rPr>
              <a:t>drills;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b) </a:t>
            </a:r>
            <a:r>
              <a:rPr lang="en-US" sz="2800" b="1" dirty="0" smtClean="0">
                <a:solidFill>
                  <a:schemeClr val="bg1"/>
                </a:solidFill>
              </a:rPr>
              <a:t>Improved </a:t>
            </a:r>
            <a:r>
              <a:rPr lang="en-US" sz="2800" b="1" dirty="0">
                <a:solidFill>
                  <a:schemeClr val="bg1"/>
                </a:solidFill>
              </a:rPr>
              <a:t>geo-steering </a:t>
            </a:r>
            <a:r>
              <a:rPr lang="en-US" sz="2800" b="1" dirty="0" smtClean="0">
                <a:solidFill>
                  <a:schemeClr val="bg1"/>
                </a:solidFill>
              </a:rPr>
              <a:t>accuracy</a:t>
            </a:r>
            <a:r>
              <a:rPr lang="en-US" sz="2800" b="1" dirty="0">
                <a:solidFill>
                  <a:schemeClr val="bg1"/>
                </a:solidFill>
              </a:rPr>
              <a:t>;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3) M</a:t>
            </a:r>
            <a:r>
              <a:rPr lang="en-US" sz="2800" b="1" dirty="0" smtClean="0">
                <a:solidFill>
                  <a:schemeClr val="bg1"/>
                </a:solidFill>
              </a:rPr>
              <a:t>inimized </a:t>
            </a:r>
            <a:r>
              <a:rPr lang="en-US" sz="2800" b="1" dirty="0">
                <a:solidFill>
                  <a:schemeClr val="bg1"/>
                </a:solidFill>
              </a:rPr>
              <a:t>steel casing and </a:t>
            </a:r>
            <a:r>
              <a:rPr lang="en-US" sz="2800" b="1" dirty="0" smtClean="0">
                <a:solidFill>
                  <a:schemeClr val="bg1"/>
                </a:solidFill>
              </a:rPr>
              <a:t>liner</a:t>
            </a:r>
            <a:r>
              <a:rPr lang="en-US" sz="2800" b="1" dirty="0">
                <a:solidFill>
                  <a:schemeClr val="bg1"/>
                </a:solidFill>
              </a:rPr>
              <a:t>;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4) </a:t>
            </a:r>
            <a:r>
              <a:rPr lang="en-US" sz="2800" b="1" dirty="0" smtClean="0">
                <a:solidFill>
                  <a:schemeClr val="bg1"/>
                </a:solidFill>
              </a:rPr>
              <a:t>Clustered </a:t>
            </a:r>
            <a:r>
              <a:rPr lang="en-US" sz="2800" b="1" dirty="0">
                <a:solidFill>
                  <a:schemeClr val="bg1"/>
                </a:solidFill>
              </a:rPr>
              <a:t>up drill-heads for multi-pad </a:t>
            </a:r>
            <a:r>
              <a:rPr lang="en-US" sz="2800" b="1" dirty="0" smtClean="0">
                <a:solidFill>
                  <a:schemeClr val="bg1"/>
                </a:solidFill>
              </a:rPr>
              <a:t>drilling;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e) </a:t>
            </a:r>
            <a:r>
              <a:rPr lang="en-US" sz="2800" b="1" dirty="0" smtClean="0">
                <a:solidFill>
                  <a:schemeClr val="bg1"/>
                </a:solidFill>
              </a:rPr>
              <a:t>Experimenting </a:t>
            </a:r>
            <a:r>
              <a:rPr lang="en-US" sz="2800" b="1" dirty="0">
                <a:solidFill>
                  <a:schemeClr val="bg1"/>
                </a:solidFill>
              </a:rPr>
              <a:t>lower cost </a:t>
            </a:r>
            <a:r>
              <a:rPr lang="en-US" sz="2800" b="1" dirty="0" smtClean="0">
                <a:solidFill>
                  <a:schemeClr val="bg1"/>
                </a:solidFill>
              </a:rPr>
              <a:t>proppants;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(6) </a:t>
            </a:r>
            <a:r>
              <a:rPr lang="en-US" sz="2800" b="1" dirty="0">
                <a:solidFill>
                  <a:schemeClr val="bg1"/>
                </a:solidFill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</a:rPr>
              <a:t>ultiple-pad </a:t>
            </a:r>
            <a:r>
              <a:rPr lang="en-US" sz="2800" b="1" dirty="0">
                <a:solidFill>
                  <a:schemeClr val="bg1"/>
                </a:solidFill>
              </a:rPr>
              <a:t>drilling usually resulted in a smaller emission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Increased </a:t>
            </a:r>
            <a:r>
              <a:rPr lang="en-US" sz="2800" b="1" dirty="0">
                <a:solidFill>
                  <a:schemeClr val="bg1"/>
                </a:solidFill>
              </a:rPr>
              <a:t>efficiency </a:t>
            </a:r>
            <a:r>
              <a:rPr lang="en-US" sz="2800" b="1" dirty="0" smtClean="0">
                <a:solidFill>
                  <a:schemeClr val="bg1"/>
                </a:solidFill>
              </a:rPr>
              <a:t>=&gt; reduction </a:t>
            </a:r>
            <a:r>
              <a:rPr lang="en-US" sz="2800" b="1" dirty="0">
                <a:solidFill>
                  <a:schemeClr val="bg1"/>
                </a:solidFill>
              </a:rPr>
              <a:t>in </a:t>
            </a:r>
            <a:r>
              <a:rPr lang="en-US" sz="2800" b="1" dirty="0" smtClean="0">
                <a:solidFill>
                  <a:schemeClr val="bg1"/>
                </a:solidFill>
              </a:rPr>
              <a:t>emission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Multiple-pad </a:t>
            </a:r>
            <a:r>
              <a:rPr lang="en-US" sz="2800" b="1" dirty="0">
                <a:solidFill>
                  <a:schemeClr val="bg1"/>
                </a:solidFill>
              </a:rPr>
              <a:t>drilling </a:t>
            </a:r>
            <a:r>
              <a:rPr lang="en-US" sz="2800" b="1" dirty="0" smtClean="0">
                <a:solidFill>
                  <a:schemeClr val="bg1"/>
                </a:solidFill>
              </a:rPr>
              <a:t> =&gt; smaller </a:t>
            </a:r>
            <a:r>
              <a:rPr lang="en-US" sz="2800" b="1" dirty="0">
                <a:solidFill>
                  <a:schemeClr val="bg1"/>
                </a:solidFill>
              </a:rPr>
              <a:t>emission </a:t>
            </a:r>
            <a:r>
              <a:rPr lang="en-US" sz="2800" b="1" dirty="0" smtClean="0">
                <a:solidFill>
                  <a:schemeClr val="bg1"/>
                </a:solidFill>
              </a:rPr>
              <a:t> since    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centralized </a:t>
            </a:r>
            <a:r>
              <a:rPr lang="en-US" sz="2800" b="1" dirty="0">
                <a:solidFill>
                  <a:schemeClr val="bg1"/>
                </a:solidFill>
              </a:rPr>
              <a:t>controls </a:t>
            </a:r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>
                <a:solidFill>
                  <a:schemeClr val="bg1"/>
                </a:solidFill>
              </a:rPr>
              <a:t>abatement </a:t>
            </a:r>
            <a:r>
              <a:rPr lang="en-US" sz="2800" b="1" dirty="0" smtClean="0">
                <a:solidFill>
                  <a:schemeClr val="bg1"/>
                </a:solidFill>
              </a:rPr>
              <a:t>measures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8045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50987"/>
              </p:ext>
            </p:extLst>
          </p:nvPr>
        </p:nvGraphicFramePr>
        <p:xfrm>
          <a:off x="464151" y="914400"/>
          <a:ext cx="8298849" cy="488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712"/>
                <a:gridCol w="991228"/>
                <a:gridCol w="996568"/>
                <a:gridCol w="1354933"/>
                <a:gridCol w="1189469"/>
                <a:gridCol w="1083539"/>
                <a:gridCol w="1295400"/>
              </a:tblGrid>
              <a:tr h="4953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Well numbers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Million cubic feet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7,112,863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6,985,576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755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Pennsylvania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1,310,592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5,263,973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0035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Louisiana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3,029,206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1,861,187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6715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Colorado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1,637,576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1,703,277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Virginia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394,125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1,375,108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Ohio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1,466,854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Dakota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504,672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Utah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457,525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367,251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671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211,451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Ʃ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363,555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14370035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19741365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152" y="333415"/>
            <a:ext cx="825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Variation of state-wide top production rate and well-numbers between 2011 to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5184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AutoShape 2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2" y="820189"/>
            <a:ext cx="8115912" cy="549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775" y="312738"/>
            <a:ext cx="8165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Adjustment factor applied to NEI2011 oil and gas area source sector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CMAS, Oct 23-25 2017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2449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ggi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32791</TotalTime>
  <Words>1069</Words>
  <Application>Microsoft Office PowerPoint</Application>
  <PresentationFormat>On-screen Show (4:3)</PresentationFormat>
  <Paragraphs>433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MaggieK</vt:lpstr>
      <vt:lpstr>AQ impact study for increase in  Shale Gas Productions since 2011</vt:lpstr>
      <vt:lpstr>PowerPoint Presentation</vt:lpstr>
      <vt:lpstr>Shale Oil and Gas due to Marcellus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Kerchner</dc:creator>
  <cp:lastModifiedBy>LEE</cp:lastModifiedBy>
  <cp:revision>330</cp:revision>
  <cp:lastPrinted>2017-06-21T12:43:07Z</cp:lastPrinted>
  <dcterms:created xsi:type="dcterms:W3CDTF">2016-01-20T16:28:12Z</dcterms:created>
  <dcterms:modified xsi:type="dcterms:W3CDTF">2017-10-25T09:51:35Z</dcterms:modified>
</cp:coreProperties>
</file>