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350" r:id="rId3"/>
    <p:sldId id="342" r:id="rId4"/>
    <p:sldId id="343" r:id="rId5"/>
    <p:sldId id="344" r:id="rId6"/>
    <p:sldId id="346" r:id="rId7"/>
    <p:sldId id="345" r:id="rId8"/>
    <p:sldId id="348" r:id="rId9"/>
    <p:sldId id="349" r:id="rId10"/>
    <p:sldId id="333" r:id="rId11"/>
    <p:sldId id="351" r:id="rId12"/>
    <p:sldId id="352" r:id="rId13"/>
    <p:sldId id="353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632"/>
  </p:normalViewPr>
  <p:slideViewPr>
    <p:cSldViewPr snapToGrid="0" snapToObjects="1">
      <p:cViewPr varScale="1">
        <p:scale>
          <a:sx n="145" d="100"/>
          <a:sy n="145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0A260-2ADD-2643-9CB8-906469320C1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DC6C-10C1-FA4C-9A9D-D772F0CB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217A-93C9-994C-9BFB-47B8C582B85A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889C-A487-9647-A5A7-8B4DFB34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2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7563-0233-4640-84CD-2C40FE44180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EAF4-1E04-DB44-884E-9DB7B23D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jpe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007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7843" y="1583499"/>
            <a:ext cx="88526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Lightning NOx Estimates from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Space-Based Lightning Imagers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8992" y="4001144"/>
            <a:ext cx="492897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William Koshak (NASA/MSFC)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r>
              <a:rPr lang="en-US" sz="2000" i="1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Annual CMAS Conference, Chapel Hill, NC</a:t>
            </a:r>
          </a:p>
          <a:p>
            <a:pPr algn="ctr"/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October 2017</a:t>
            </a:r>
            <a:endParaRPr lang="en-US" sz="2000" b="0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8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7" y="1244081"/>
            <a:ext cx="7530809" cy="5417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8265" y="551183"/>
            <a:ext cx="100938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TRMM/LIS  Mean </a:t>
            </a:r>
            <a:r>
              <a:rPr lang="en-US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 flash (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fJ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/flash)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124" y="4832614"/>
            <a:ext cx="445821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2014  added to the record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partial year + issues, so not used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Generally a downward trend (drop in 2001 mostly due to orbit boost)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Upward trend starting in 2011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 increase in 2012 drought (these are per flash results)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1974" y="2158137"/>
            <a:ext cx="12575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drought year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876593" y="2505811"/>
            <a:ext cx="166545" cy="30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5946" y="1959936"/>
            <a:ext cx="26021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drop mostly from orbit boost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817693" y="2272113"/>
            <a:ext cx="145815" cy="216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1418017"/>
            <a:ext cx="4385551" cy="31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12" y="1160855"/>
            <a:ext cx="7298735" cy="5474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8265" y="551183"/>
            <a:ext cx="100938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TRMM/LIS  Mean 𝛤</a:t>
            </a:r>
            <a:r>
              <a:rPr lang="en-US" sz="3200" b="1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𝜆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𝛥𝜆 per flash  ≡  </a:t>
            </a:r>
            <a:r>
              <a:rPr lang="en-US" sz="32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ℇ</a:t>
            </a:r>
            <a:r>
              <a:rPr lang="en-US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/flash)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124" y="4832614"/>
            <a:ext cx="44582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Monthly Plots: Maxima occurs in January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this is all normalized (i.e. per flash values)</a:t>
            </a:r>
          </a:p>
          <a:p>
            <a:pPr marL="457200" indent="-457200">
              <a:buFont typeface="Arial" charset="0"/>
              <a:buChar char="•"/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max possibly indicative of large current +CGs and/or small vertical optical depth, common in winter thunderstorms.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0090" y="2087800"/>
            <a:ext cx="12575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drought year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815046" y="2453059"/>
            <a:ext cx="166545" cy="30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20776" y="2599045"/>
            <a:ext cx="157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orbit boost 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bias removed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6860728" y="2129213"/>
            <a:ext cx="137949" cy="43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5" y="1383949"/>
            <a:ext cx="4480944" cy="32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68" y="1168340"/>
            <a:ext cx="7388099" cy="5541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369" y="551183"/>
            <a:ext cx="108197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TRMM/LIS Mean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Production per flash  ≡  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𝜦</a:t>
            </a:r>
            <a:r>
              <a:rPr lang="en-US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(moles/flash)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9554" y="1979740"/>
            <a:ext cx="12575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drought year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828061" y="2360181"/>
            <a:ext cx="166545" cy="30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8" y="1397977"/>
            <a:ext cx="4428034" cy="31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65" y="1058137"/>
            <a:ext cx="7397261" cy="5547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8265" y="551183"/>
            <a:ext cx="100938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TRMM/LIS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Production </a:t>
            </a:r>
            <a:r>
              <a:rPr lang="en-US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megamoles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9554" y="1979740"/>
            <a:ext cx="12575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drought year</a:t>
            </a: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845645" y="2360181"/>
            <a:ext cx="166545" cy="30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4" y="1397977"/>
            <a:ext cx="4453025" cy="31807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5615" y="4973291"/>
            <a:ext cx="445821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Since this is total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production, time-series trends are now modulated by the flash count </a:t>
            </a:r>
            <a:r>
              <a:rPr lang="mr-IN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 peaks are in the summer months (see monthly plot). </a:t>
            </a:r>
          </a:p>
          <a:p>
            <a:pPr marL="457200" indent="-457200">
              <a:buFont typeface="Arial" charset="0"/>
              <a:buChar char="•"/>
            </a:pP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Previous plots were normalized </a:t>
            </a:r>
            <a:r>
              <a:rPr lang="en-US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wrt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flash count.</a:t>
            </a:r>
          </a:p>
        </p:txBody>
      </p:sp>
    </p:spTree>
    <p:extLst>
      <p:ext uri="{BB962C8B-B14F-4D97-AF65-F5344CB8AC3E}">
        <p14:creationId xmlns:p14="http://schemas.microsoft.com/office/powerpoint/2010/main" val="106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3838" y="2967335"/>
            <a:ext cx="338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  You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1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0708" y="1300112"/>
            <a:ext cx="4431546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Basic idea: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observed optical energy to infer 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flash energy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E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mr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then multiply by thermo-chemical yield to get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lightning.nsstc.nasa.gov/lis/images/trmm_earth_s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12" y="1062719"/>
            <a:ext cx="6283524" cy="5047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443060"/>
            <a:ext cx="7363448" cy="5447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164" y="95304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2014579"/>
            <a:ext cx="9725269" cy="4236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5140" y="520933"/>
            <a:ext cx="888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to use for Flash Optical Energy?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7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/>
        </p:nvSpPr>
        <p:spPr>
          <a:xfrm>
            <a:off x="5105798" y="2432912"/>
            <a:ext cx="583802" cy="389232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0361" y="6533824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53150" y="1227330"/>
            <a:ext cx="18950" cy="141427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81400" y="2641600"/>
            <a:ext cx="1778000" cy="6792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72100" y="2641600"/>
            <a:ext cx="2819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59400" y="1140606"/>
            <a:ext cx="2476500" cy="150099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96" y="1429866"/>
            <a:ext cx="514350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63" y="2065852"/>
            <a:ext cx="290936" cy="280904"/>
          </a:xfrm>
          <a:prstGeom prst="rect">
            <a:avLst/>
          </a:prstGeom>
        </p:spPr>
      </p:pic>
      <p:cxnSp>
        <p:nvCxnSpPr>
          <p:cNvPr id="23" name="Curved Connector 22"/>
          <p:cNvCxnSpPr/>
          <p:nvPr/>
        </p:nvCxnSpPr>
        <p:spPr>
          <a:xfrm rot="16200000" flipH="1">
            <a:off x="5052412" y="2385014"/>
            <a:ext cx="323070" cy="113902"/>
          </a:xfrm>
          <a:prstGeom prst="curvedConnector3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6212" y="1244411"/>
            <a:ext cx="23842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isotropy assumed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204" y="40017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nas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2164" y="133404"/>
            <a:ext cx="742311" cy="6096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448499" y="1776764"/>
            <a:ext cx="393700" cy="475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08913" y="2664684"/>
            <a:ext cx="1690387" cy="52354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934325" y="818480"/>
            <a:ext cx="1340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sensor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46303" y="2382053"/>
            <a:ext cx="16531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(pixel footprint)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7" y="3963021"/>
            <a:ext cx="7726271" cy="27018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30900" y="4916450"/>
            <a:ext cx="57322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Upward flux density from pixel footprint for </a:t>
            </a:r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000" baseline="30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charset="0"/>
                <a:ea typeface="Times" charset="0"/>
                <a:cs typeface="Times" charset="0"/>
              </a:rPr>
              <a:t>th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frame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81" y="1623394"/>
            <a:ext cx="251435" cy="281607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4960131" y="2971740"/>
            <a:ext cx="945369" cy="1722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6" y="3053488"/>
            <a:ext cx="325064" cy="4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133012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2" y="629266"/>
            <a:ext cx="9144000" cy="6115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5915" y="1714500"/>
            <a:ext cx="5034085" cy="1362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9222" y="629266"/>
            <a:ext cx="9144000" cy="8566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278" y="644512"/>
            <a:ext cx="8217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Tiny Fraction of  E  Reaches Sensor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2" y="1910298"/>
            <a:ext cx="4708022" cy="9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95304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15" y="2723850"/>
            <a:ext cx="357238" cy="389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3896" y="5772878"/>
            <a:ext cx="4887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Times New Roman" charset="0"/>
                <a:ea typeface="MS Mincho" charset="-128"/>
              </a:rPr>
              <a:t>Derived from: </a:t>
            </a:r>
            <a:r>
              <a:rPr lang="en-US" sz="1200" dirty="0" err="1" smtClean="0">
                <a:latin typeface="Times New Roman" charset="0"/>
                <a:ea typeface="MS Mincho" charset="-128"/>
              </a:rPr>
              <a:t>Boccippio</a:t>
            </a:r>
            <a:r>
              <a:rPr lang="en-US" sz="1200" dirty="0">
                <a:latin typeface="Times New Roman" charset="0"/>
                <a:ea typeface="MS Mincho" charset="-128"/>
              </a:rPr>
              <a:t>, D. J., W. J. Koshak, R. J. Blakeslee, Performance assessment of the Optical Transient Detector and Lightning Imaging Sensor. Part I: predicted diurnal variability, J. Atmos. Oceanic Technol., 19, 1318-1332, 2002.</a:t>
            </a:r>
            <a:endParaRPr lang="en-US" sz="1200" dirty="0">
              <a:effectLst/>
              <a:latin typeface="Times New Roman" charset="0"/>
              <a:ea typeface="MS Mincho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2" y="3999961"/>
            <a:ext cx="3912096" cy="1345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053" y="510475"/>
            <a:ext cx="52625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Correcting for LIS 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sensitivity roll-off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4218" y="2933467"/>
            <a:ext cx="1837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dataset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68699" y="3518242"/>
            <a:ext cx="166545" cy="3030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52588" y="5079721"/>
            <a:ext cx="3850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 Boresight Angle (degrees)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79" y="852693"/>
            <a:ext cx="4256944" cy="42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196727" y="5208375"/>
            <a:ext cx="4189577" cy="0"/>
          </a:xfrm>
          <a:prstGeom prst="line">
            <a:avLst/>
          </a:prstGeom>
          <a:ln w="476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9202" y="5208375"/>
            <a:ext cx="4914677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443" y="2757613"/>
            <a:ext cx="4914677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4968" y="2757613"/>
            <a:ext cx="4189577" cy="0"/>
          </a:xfrm>
          <a:prstGeom prst="line">
            <a:avLst/>
          </a:prstGeom>
          <a:ln w="476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56786" y="6501780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7642" y="2121304"/>
            <a:ext cx="2724347" cy="12726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7641" y="4553419"/>
            <a:ext cx="2724347" cy="12726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2532" y="2295948"/>
            <a:ext cx="96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4029" y="4728063"/>
            <a:ext cx="150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47511" y="2851322"/>
            <a:ext cx="789431" cy="374714"/>
          </a:xfrm>
          <a:prstGeom prst="line">
            <a:avLst/>
          </a:prstGeom>
          <a:ln w="476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9270" y="5302086"/>
            <a:ext cx="789431" cy="374714"/>
          </a:xfrm>
          <a:prstGeom prst="line">
            <a:avLst/>
          </a:prstGeom>
          <a:ln w="476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2" y="3216491"/>
            <a:ext cx="535062" cy="41615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6682153" y="5528516"/>
            <a:ext cx="2482" cy="297521"/>
          </a:xfrm>
          <a:prstGeom prst="line">
            <a:avLst/>
          </a:prstGeom>
          <a:ln w="476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4907" y="3706348"/>
            <a:ext cx="18844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μJ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</a:t>
            </a:r>
            <a:r>
              <a:rPr lang="en-US" sz="2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sr</a:t>
            </a:r>
            <a:r>
              <a:rPr lang="en-US" sz="2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nm</a:t>
            </a:r>
            <a:r>
              <a:rPr lang="en-US" sz="2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174" y="6240170"/>
            <a:ext cx="679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μJ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]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0" y="5753563"/>
            <a:ext cx="4699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9" y="5904990"/>
            <a:ext cx="2410597" cy="773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00" y="4954778"/>
            <a:ext cx="5372338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0" y="2488392"/>
            <a:ext cx="5339728" cy="4699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1090" y="500143"/>
            <a:ext cx="7773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do for GLM 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9204" y="40017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nasa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2164" y="133404"/>
            <a:ext cx="742311" cy="6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95304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938" y="609312"/>
            <a:ext cx="901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production from k</a:t>
            </a:r>
            <a:r>
              <a:rPr lang="en-US" sz="5400" b="1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flash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55" y="3028941"/>
            <a:ext cx="3530600" cy="104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34" y="5254633"/>
            <a:ext cx="7936523" cy="806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93" y="2033239"/>
            <a:ext cx="2450957" cy="995702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rot="10800000" flipV="1">
            <a:off x="6186311" y="2495991"/>
            <a:ext cx="2931314" cy="727127"/>
          </a:xfrm>
          <a:prstGeom prst="curvedConnector3">
            <a:avLst>
              <a:gd name="adj1" fmla="val 99295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38" y="348792"/>
            <a:ext cx="10652289" cy="9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a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164" y="95304"/>
            <a:ext cx="742311" cy="609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540" y="6606083"/>
            <a:ext cx="14636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NASA/MSFC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38" y="622584"/>
            <a:ext cx="10775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LNOx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Production for a region/period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82" y="2119444"/>
            <a:ext cx="6070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82" y="5780970"/>
            <a:ext cx="2705100" cy="3937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6917214" y="2140932"/>
            <a:ext cx="385511" cy="3444783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9209" y="4097398"/>
            <a:ext cx="71815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estimative term not needed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GLM since GLM continuously monitors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0276" y="5667748"/>
            <a:ext cx="4345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(observed + unobserved)</a:t>
            </a:r>
            <a:endPara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9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4309</TotalTime>
  <Words>408</Words>
  <Application>Microsoft Macintosh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Mangal</vt:lpstr>
      <vt:lpstr>MS Mincho</vt:lpstr>
      <vt:lpstr>Times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Koshak</dc:creator>
  <cp:lastModifiedBy>William Koshak</cp:lastModifiedBy>
  <cp:revision>391</cp:revision>
  <cp:lastPrinted>2017-10-18T12:27:05Z</cp:lastPrinted>
  <dcterms:created xsi:type="dcterms:W3CDTF">2017-03-16T15:30:44Z</dcterms:created>
  <dcterms:modified xsi:type="dcterms:W3CDTF">2017-10-18T12:29:10Z</dcterms:modified>
</cp:coreProperties>
</file>