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7" r:id="rId2"/>
    <p:sldId id="272" r:id="rId3"/>
    <p:sldId id="273" r:id="rId4"/>
    <p:sldId id="275" r:id="rId5"/>
    <p:sldId id="311" r:id="rId6"/>
    <p:sldId id="313" r:id="rId7"/>
    <p:sldId id="314" r:id="rId8"/>
    <p:sldId id="304" r:id="rId9"/>
    <p:sldId id="305" r:id="rId10"/>
    <p:sldId id="310" r:id="rId11"/>
    <p:sldId id="316" r:id="rId12"/>
    <p:sldId id="317" r:id="rId13"/>
    <p:sldId id="282" r:id="rId14"/>
    <p:sldId id="290" r:id="rId15"/>
    <p:sldId id="298" r:id="rId16"/>
    <p:sldId id="306" r:id="rId17"/>
    <p:sldId id="315" r:id="rId18"/>
    <p:sldId id="274" r:id="rId19"/>
    <p:sldId id="283" r:id="rId20"/>
    <p:sldId id="284" r:id="rId21"/>
    <p:sldId id="285" r:id="rId22"/>
    <p:sldId id="281" r:id="rId23"/>
    <p:sldId id="312" r:id="rId24"/>
    <p:sldId id="289" r:id="rId25"/>
    <p:sldId id="300" r:id="rId26"/>
    <p:sldId id="301" r:id="rId27"/>
    <p:sldId id="302" r:id="rId28"/>
    <p:sldId id="299" r:id="rId29"/>
    <p:sldId id="307" r:id="rId30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B9"/>
    <a:srgbClr val="026CB6"/>
    <a:srgbClr val="056CB6"/>
    <a:srgbClr val="355777"/>
    <a:srgbClr val="003F69"/>
    <a:srgbClr val="0B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79925" autoAdjust="0"/>
  </p:normalViewPr>
  <p:slideViewPr>
    <p:cSldViewPr>
      <p:cViewPr varScale="1">
        <p:scale>
          <a:sx n="100" d="100"/>
          <a:sy n="100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7" y="0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0" y="4420315"/>
            <a:ext cx="5147945" cy="41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7" y="8840629"/>
            <a:ext cx="3041968" cy="4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109728" r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Photo image area measures 2” H x 6.93” W and can be masked by a collage strip of one, two or three images.</a:t>
            </a:r>
          </a:p>
          <a:p>
            <a:pPr>
              <a:spcBef>
                <a:spcPct val="50000"/>
              </a:spcBef>
            </a:pPr>
            <a:r>
              <a:rPr lang="en-US" sz="800"/>
              <a:t>The photo image area is located 3.19” from left and 3.81” from top of page. </a:t>
            </a:r>
          </a:p>
          <a:p>
            <a:pPr>
              <a:spcBef>
                <a:spcPct val="50000"/>
              </a:spcBef>
            </a:pPr>
            <a:r>
              <a:rPr lang="en-US" sz="800"/>
              <a:t>Each image used in collage should be reduced or cropped to a maximum of 2” high, stroked with a 1.5 pt white frame and positioned edge-to-edge with accompanying images.</a:t>
            </a:r>
          </a:p>
        </p:txBody>
      </p:sp>
      <p:pic>
        <p:nvPicPr>
          <p:cNvPr id="8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  <a:lvl2pPr>
              <a:defRPr>
                <a:solidFill>
                  <a:srgbClr val="026CB6"/>
                </a:solidFill>
              </a:defRPr>
            </a:lvl2pPr>
            <a:lvl3pPr>
              <a:defRPr>
                <a:solidFill>
                  <a:srgbClr val="026CB6"/>
                </a:solidFill>
              </a:defRPr>
            </a:lvl3pPr>
            <a:lvl4pPr>
              <a:defRPr>
                <a:solidFill>
                  <a:srgbClr val="026CB6"/>
                </a:solidFill>
              </a:defRPr>
            </a:lvl4pPr>
            <a:lvl5pPr>
              <a:defRPr>
                <a:solidFill>
                  <a:srgbClr val="026CB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E1AC9BC-A418-4CE7-95ED-197CDAE27005}" type="datetime1">
              <a:rPr lang="en-US" smtClean="0"/>
              <a:pPr>
                <a:defRPr/>
              </a:pPr>
              <a:t>10/23/17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2" y="130203"/>
            <a:ext cx="8624236" cy="649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80A0-75F0-4BA1-945A-FCCE391CE905}" type="datetime1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7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mp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mp"/><Relationship Id="rId3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mp"/><Relationship Id="rId3" Type="http://schemas.openxmlformats.org/officeDocument/2006/relationships/image" Target="../media/image20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mp"/><Relationship Id="rId3" Type="http://schemas.openxmlformats.org/officeDocument/2006/relationships/image" Target="../media/image2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mp"/><Relationship Id="rId5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mp"/><Relationship Id="rId3" Type="http://schemas.openxmlformats.org/officeDocument/2006/relationships/image" Target="../media/image22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tmp"/><Relationship Id="rId3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tmp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727855"/>
            <a:ext cx="8527056" cy="137269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600" kern="0" dirty="0">
                <a:solidFill>
                  <a:srgbClr val="026CB6"/>
                </a:solidFill>
              </a:rPr>
              <a:t>Implications of burned area approaches in emission inventories for modeling wildland fire pollution in the contiguous U.S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5685553"/>
            <a:ext cx="6858000" cy="936911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b="1" kern="0" dirty="0"/>
              <a:t>Shannon Koplitz</a:t>
            </a:r>
            <a:r>
              <a:rPr lang="en-US" kern="0" dirty="0"/>
              <a:t>, Chris Nolte, and George Pouliot</a:t>
            </a:r>
          </a:p>
          <a:p>
            <a:pPr marL="0" indent="0" algn="ctr">
              <a:buNone/>
            </a:pPr>
            <a:r>
              <a:rPr lang="en-US" sz="2200" kern="0" dirty="0"/>
              <a:t>USEPA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581001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Disclaimer: The views of the author expressed herein do not necessarily state or reflect those of the United States Government.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8"/>
          <a:stretch/>
        </p:blipFill>
        <p:spPr>
          <a:xfrm>
            <a:off x="228600" y="2320070"/>
            <a:ext cx="3654552" cy="2868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8587" y="4702314"/>
            <a:ext cx="443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Taken during descent into Seattle on September 1,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4"/>
          <a:stretch/>
        </p:blipFill>
        <p:spPr>
          <a:xfrm rot="5400000">
            <a:off x="6610617" y="2320321"/>
            <a:ext cx="2301361" cy="230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3"/>
          <a:stretch/>
        </p:blipFill>
        <p:spPr>
          <a:xfrm rot="5400000">
            <a:off x="4309490" y="2320321"/>
            <a:ext cx="2031109" cy="2300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0729" y="1925221"/>
            <a:ext cx="301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August 29, 2017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447800" y="3254593"/>
            <a:ext cx="2726815" cy="434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 bwMode="auto">
          <a:xfrm flipH="1" flipV="1">
            <a:off x="7620000" y="3886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8077200" y="3962400"/>
            <a:ext cx="76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162800" y="2209800"/>
            <a:ext cx="762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943600" y="1840644"/>
            <a:ext cx="288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Regional smoke layer?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3672" y="4272208"/>
            <a:ext cx="2888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flames</a:t>
            </a:r>
          </a:p>
        </p:txBody>
      </p:sp>
    </p:spTree>
    <p:extLst>
      <p:ext uri="{BB962C8B-B14F-4D97-AF65-F5344CB8AC3E}">
        <p14:creationId xmlns:p14="http://schemas.microsoft.com/office/powerpoint/2010/main" val="369860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7503" y="110702"/>
            <a:ext cx="8624236" cy="64944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26CB6"/>
                </a:solidFill>
              </a:rPr>
              <a:t>Emissions generally align with burned area patterns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36392" y="838200"/>
            <a:ext cx="5518920" cy="5526995"/>
            <a:chOff x="1754592" y="1070233"/>
            <a:chExt cx="5518920" cy="5526995"/>
          </a:xfrm>
        </p:grpSpPr>
        <p:pic>
          <p:nvPicPr>
            <p:cNvPr id="6" name="Picture 8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592" y="5978405"/>
              <a:ext cx="2773785" cy="61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169" y="6011167"/>
              <a:ext cx="2697343" cy="55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592" y="1070233"/>
              <a:ext cx="5226312" cy="494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41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2341989" y="990600"/>
            <a:ext cx="4161281" cy="4686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3113" y="5819975"/>
            <a:ext cx="795988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GFED4s estimates of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generally more consistent with NEI than FINN, but ozone estimates are much higher.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2209801" y="2176790"/>
            <a:ext cx="3322347" cy="3133368"/>
            <a:chOff x="15247133" y="19121203"/>
            <a:chExt cx="4966048" cy="6571676"/>
          </a:xfrm>
        </p:grpSpPr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5247133" y="19121203"/>
              <a:ext cx="1890767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0.85 µg m</a:t>
              </a:r>
              <a:r>
                <a:rPr lang="en-US" alt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61"/>
            <p:cNvSpPr txBox="1">
              <a:spLocks noChangeArrowheads="1"/>
            </p:cNvSpPr>
            <p:nvPr/>
          </p:nvSpPr>
          <p:spPr bwMode="auto">
            <a:xfrm>
              <a:off x="15361031" y="22147888"/>
              <a:ext cx="1703402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0.33 µg m</a:t>
              </a:r>
              <a:r>
                <a:rPr lang="en-US" alt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62"/>
            <p:cNvSpPr txBox="1">
              <a:spLocks noChangeArrowheads="1"/>
            </p:cNvSpPr>
            <p:nvPr/>
          </p:nvSpPr>
          <p:spPr bwMode="auto">
            <a:xfrm>
              <a:off x="15449265" y="25047372"/>
              <a:ext cx="1703402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0.93 µg m</a:t>
              </a:r>
              <a:r>
                <a:rPr lang="en-US" alt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18322413" y="19121203"/>
              <a:ext cx="1890768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0.28 ppb</a:t>
              </a:r>
            </a:p>
          </p:txBody>
        </p:sp>
        <p:sp>
          <p:nvSpPr>
            <p:cNvPr id="17" name="TextBox 64"/>
            <p:cNvSpPr txBox="1">
              <a:spLocks noChangeArrowheads="1"/>
            </p:cNvSpPr>
            <p:nvPr/>
          </p:nvSpPr>
          <p:spPr bwMode="auto">
            <a:xfrm>
              <a:off x="18500148" y="22181795"/>
              <a:ext cx="1703401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0.22 ppb</a:t>
              </a:r>
            </a:p>
          </p:txBody>
        </p:sp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18500148" y="25036678"/>
              <a:ext cx="1703401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0.74 ppb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28800" y="6858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Modeled Enhancements in 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and April-Sep MDA8 Ozone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70421" y="105038"/>
            <a:ext cx="7988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B9"/>
                </a:solidFill>
              </a:rPr>
              <a:t>Modeled fire pollution varies by 300% nationally</a:t>
            </a:r>
          </a:p>
        </p:txBody>
      </p:sp>
    </p:spTree>
    <p:extLst>
      <p:ext uri="{BB962C8B-B14F-4D97-AF65-F5344CB8AC3E}">
        <p14:creationId xmlns:p14="http://schemas.microsoft.com/office/powerpoint/2010/main" val="323778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2341989" y="990600"/>
            <a:ext cx="4161281" cy="46867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5729895" y="3313858"/>
            <a:ext cx="661408" cy="5712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1524000"/>
            <a:ext cx="584723" cy="6541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113" y="5819975"/>
            <a:ext cx="795988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GFED4s estimates of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generally more consistent with NEI than FINN, but ozone estimates are much higher.</a:t>
            </a:r>
          </a:p>
        </p:txBody>
      </p:sp>
      <p:sp>
        <p:nvSpPr>
          <p:cNvPr id="9" name="Oval 8"/>
          <p:cNvSpPr/>
          <p:nvPr/>
        </p:nvSpPr>
        <p:spPr>
          <a:xfrm flipH="1">
            <a:off x="2819400" y="4572000"/>
            <a:ext cx="444134" cy="426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2209801" y="2176790"/>
            <a:ext cx="3322347" cy="3133368"/>
            <a:chOff x="15247133" y="19121203"/>
            <a:chExt cx="4966048" cy="6571676"/>
          </a:xfrm>
        </p:grpSpPr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15247133" y="19121203"/>
              <a:ext cx="1890767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0.85 µg m</a:t>
              </a:r>
              <a:r>
                <a:rPr lang="en-US" alt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61"/>
            <p:cNvSpPr txBox="1">
              <a:spLocks noChangeArrowheads="1"/>
            </p:cNvSpPr>
            <p:nvPr/>
          </p:nvSpPr>
          <p:spPr bwMode="auto">
            <a:xfrm>
              <a:off x="15361031" y="22147888"/>
              <a:ext cx="1703402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0.33 µg m</a:t>
              </a:r>
              <a:r>
                <a:rPr lang="en-US" alt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62"/>
            <p:cNvSpPr txBox="1">
              <a:spLocks noChangeArrowheads="1"/>
            </p:cNvSpPr>
            <p:nvPr/>
          </p:nvSpPr>
          <p:spPr bwMode="auto">
            <a:xfrm>
              <a:off x="15449265" y="25047372"/>
              <a:ext cx="1703402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0.93 µg m</a:t>
              </a:r>
              <a:r>
                <a:rPr lang="en-US" altLang="en-US" sz="1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63"/>
            <p:cNvSpPr txBox="1">
              <a:spLocks noChangeArrowheads="1"/>
            </p:cNvSpPr>
            <p:nvPr/>
          </p:nvSpPr>
          <p:spPr bwMode="auto">
            <a:xfrm>
              <a:off x="18322413" y="19121203"/>
              <a:ext cx="1890768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0.28 ppb</a:t>
              </a:r>
            </a:p>
          </p:txBody>
        </p:sp>
        <p:sp>
          <p:nvSpPr>
            <p:cNvPr id="17" name="TextBox 64"/>
            <p:cNvSpPr txBox="1">
              <a:spLocks noChangeArrowheads="1"/>
            </p:cNvSpPr>
            <p:nvPr/>
          </p:nvSpPr>
          <p:spPr bwMode="auto">
            <a:xfrm>
              <a:off x="18500148" y="22181795"/>
              <a:ext cx="1703401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0.22 ppb</a:t>
              </a:r>
            </a:p>
          </p:txBody>
        </p:sp>
        <p:sp>
          <p:nvSpPr>
            <p:cNvPr id="18" name="TextBox 65"/>
            <p:cNvSpPr txBox="1">
              <a:spLocks noChangeArrowheads="1"/>
            </p:cNvSpPr>
            <p:nvPr/>
          </p:nvSpPr>
          <p:spPr bwMode="auto">
            <a:xfrm>
              <a:off x="18500148" y="25036678"/>
              <a:ext cx="1703401" cy="645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0.74 ppb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28800" y="6828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Modeled Enhancements in 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and April-Sep MDA8 Ozone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70421" y="105038"/>
            <a:ext cx="7988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B9"/>
                </a:solidFill>
              </a:rPr>
              <a:t>Modeled fire pollution varies by 300% nationally</a:t>
            </a:r>
          </a:p>
        </p:txBody>
      </p:sp>
    </p:spTree>
    <p:extLst>
      <p:ext uri="{BB962C8B-B14F-4D97-AF65-F5344CB8AC3E}">
        <p14:creationId xmlns:p14="http://schemas.microsoft.com/office/powerpoint/2010/main" val="393492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46" y="762000"/>
            <a:ext cx="4790554" cy="5092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07" y="33446"/>
            <a:ext cx="7821400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Individual fires demonstrate potential benefits of high spatial and temporal resolution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2552" y="971558"/>
            <a:ext cx="2898058" cy="4662326"/>
            <a:chOff x="584160" y="1343021"/>
            <a:chExt cx="2716824" cy="4703575"/>
          </a:xfrm>
        </p:grpSpPr>
        <p:pic>
          <p:nvPicPr>
            <p:cNvPr id="5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4" r="48016"/>
            <a:stretch/>
          </p:blipFill>
          <p:spPr bwMode="auto">
            <a:xfrm>
              <a:off x="584160" y="1343021"/>
              <a:ext cx="2716824" cy="47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395984" y="1673352"/>
              <a:ext cx="1655064" cy="1062228"/>
              <a:chOff x="1395984" y="1673352"/>
              <a:chExt cx="1655064" cy="106222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167128" y="1673352"/>
                <a:ext cx="210312" cy="2103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395984" y="2420112"/>
                <a:ext cx="210312" cy="2103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942572" y="2119740"/>
                <a:ext cx="224556" cy="3638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630424" y="2525268"/>
                <a:ext cx="210312" cy="2103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40736" y="2277958"/>
                <a:ext cx="210312" cy="2103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7" name="Straight Arrow Connector 6"/>
          <p:cNvCxnSpPr/>
          <p:nvPr/>
        </p:nvCxnSpPr>
        <p:spPr>
          <a:xfrm flipV="1">
            <a:off x="1448531" y="5158477"/>
            <a:ext cx="90736" cy="475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448531" y="5495791"/>
            <a:ext cx="2523701" cy="134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199" y="5933326"/>
            <a:ext cx="80539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spatial and temporal resolution allow FINN to potentially capture acute pollution episodes from individual fires.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" y="5585333"/>
            <a:ext cx="418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GFED4s appears to miss the Wallow Fire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12</a:t>
            </a:fld>
            <a:endParaRPr lang="en-US"/>
          </a:p>
        </p:txBody>
      </p:sp>
      <p:cxnSp>
        <p:nvCxnSpPr>
          <p:cNvPr id="15" name="Straight Connector 14"/>
          <p:cNvCxnSpPr>
            <a:stCxn id="9" idx="6"/>
          </p:cNvCxnSpPr>
          <p:nvPr/>
        </p:nvCxnSpPr>
        <p:spPr bwMode="auto">
          <a:xfrm flipV="1">
            <a:off x="2271117" y="1676400"/>
            <a:ext cx="1996083" cy="245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0" idx="5"/>
          </p:cNvCxnSpPr>
          <p:nvPr/>
        </p:nvCxnSpPr>
        <p:spPr bwMode="auto">
          <a:xfrm>
            <a:off x="2956805" y="2321376"/>
            <a:ext cx="1310395" cy="8028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8" idx="5"/>
          </p:cNvCxnSpPr>
          <p:nvPr/>
        </p:nvCxnSpPr>
        <p:spPr bwMode="auto">
          <a:xfrm>
            <a:off x="1640018" y="2217142"/>
            <a:ext cx="2627182" cy="2507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695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97" y="81016"/>
            <a:ext cx="78935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56CB6"/>
                </a:solidFill>
              </a:rPr>
              <a:t>PM</a:t>
            </a:r>
            <a:r>
              <a:rPr lang="en-US" sz="2400" baseline="-25000" dirty="0">
                <a:solidFill>
                  <a:srgbClr val="056CB6"/>
                </a:solidFill>
              </a:rPr>
              <a:t>2.5</a:t>
            </a:r>
            <a:r>
              <a:rPr lang="en-US" sz="2400" dirty="0">
                <a:solidFill>
                  <a:srgbClr val="056CB6"/>
                </a:solidFill>
              </a:rPr>
              <a:t> from wildland fires is comparable to contributions from other anthropogenic sectors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433" y="5834319"/>
            <a:ext cx="82335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emissions from other sectors decrease, wildland fires will become an increasingly important source of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much of the country.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34182" y="4046592"/>
            <a:ext cx="40794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23474" y="2074925"/>
            <a:ext cx="0" cy="19814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94416" y="2049904"/>
            <a:ext cx="0" cy="19814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-386263" y="1047690"/>
            <a:ext cx="9486574" cy="4591110"/>
            <a:chOff x="-386263" y="1047690"/>
            <a:chExt cx="9486574" cy="4591110"/>
          </a:xfrm>
        </p:grpSpPr>
        <p:sp>
          <p:nvSpPr>
            <p:cNvPr id="43" name="TextBox 42"/>
            <p:cNvSpPr txBox="1"/>
            <p:nvPr/>
          </p:nvSpPr>
          <p:spPr>
            <a:xfrm>
              <a:off x="-386263" y="5082441"/>
              <a:ext cx="25960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(This work)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03107" y="1047690"/>
              <a:ext cx="8697204" cy="4591110"/>
              <a:chOff x="403107" y="1047653"/>
              <a:chExt cx="8697204" cy="459111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682412" y="4561545"/>
                <a:ext cx="19172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*EGU emissions went down by over 70% between 2005 and 2016.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860210" y="4948304"/>
                <a:ext cx="8590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µg m</a:t>
                </a:r>
                <a:r>
                  <a:rPr lang="en-US" sz="1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366019" y="1581053"/>
                <a:ext cx="4256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PM</a:t>
                </a:r>
                <a:r>
                  <a:rPr lang="en-US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2.5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other Sectors in 2005</a:t>
                </a:r>
                <a:r>
                  <a:rPr lang="en-US" sz="20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403107" y="1447763"/>
                <a:ext cx="3327158" cy="4019757"/>
                <a:chOff x="400942" y="1750534"/>
                <a:chExt cx="3327158" cy="4019757"/>
              </a:xfrm>
            </p:grpSpPr>
            <p:pic>
              <p:nvPicPr>
                <p:cNvPr id="11" name="Picture 10" descr="Screen Clippi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0887" y="1750534"/>
                  <a:ext cx="2197213" cy="4019757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97505" y="3047989"/>
                  <a:ext cx="9406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FINN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10818" y="1753700"/>
                  <a:ext cx="75933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NEI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00942" y="4345445"/>
                  <a:ext cx="133720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GFED4s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504248" y="4147816"/>
                <a:ext cx="2596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Caiazzo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et al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2013)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4687" y="1047653"/>
                <a:ext cx="42539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PM</a:t>
                </a:r>
                <a:r>
                  <a:rPr lang="en-US" sz="20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2.5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Wildland Fires in 2011</a:t>
                </a:r>
              </a:p>
            </p:txBody>
          </p:sp>
          <p:pic>
            <p:nvPicPr>
              <p:cNvPr id="33" name="Picture 32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" t="42083" r="75098" b="50961"/>
              <a:stretch/>
            </p:blipFill>
            <p:spPr>
              <a:xfrm>
                <a:off x="3941643" y="4540465"/>
                <a:ext cx="2529391" cy="407839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4434182" y="2040073"/>
                <a:ext cx="4099964" cy="1991331"/>
                <a:chOff x="4434182" y="2040073"/>
                <a:chExt cx="4099964" cy="1991331"/>
              </a:xfrm>
            </p:grpSpPr>
            <p:pic>
              <p:nvPicPr>
                <p:cNvPr id="5" name="Picture 4" descr="Screen Clippi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50407" b="58468"/>
                <a:stretch/>
              </p:blipFill>
              <p:spPr>
                <a:xfrm>
                  <a:off x="4434182" y="2040073"/>
                  <a:ext cx="4079460" cy="1981499"/>
                </a:xfrm>
                <a:prstGeom prst="rect">
                  <a:avLst/>
                </a:prstGeom>
              </p:spPr>
            </p:pic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444014" y="2049905"/>
                  <a:ext cx="0" cy="19814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454686" y="2060354"/>
                  <a:ext cx="40794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44" y="266176"/>
            <a:ext cx="8653112" cy="66869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95" y="989428"/>
            <a:ext cx="8528255" cy="5273676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Differences in burned area estimates lead to </a:t>
            </a:r>
            <a:r>
              <a:rPr lang="en-US" sz="2100" dirty="0">
                <a:solidFill>
                  <a:srgbClr val="FF0000"/>
                </a:solidFill>
              </a:rPr>
              <a:t>large spatial and temporal differences in wildland fire emissions</a:t>
            </a:r>
            <a:r>
              <a:rPr lang="en-US" sz="2100" dirty="0">
                <a:solidFill>
                  <a:schemeClr val="tx1"/>
                </a:solidFill>
              </a:rPr>
              <a:t> across inventories.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Modeled wildland fire PM</a:t>
            </a:r>
            <a:r>
              <a:rPr lang="en-US" sz="2100" baseline="-25000" dirty="0">
                <a:solidFill>
                  <a:schemeClr val="tx1"/>
                </a:solidFill>
              </a:rPr>
              <a:t>2.5</a:t>
            </a:r>
            <a:r>
              <a:rPr lang="en-US" sz="2100" dirty="0">
                <a:solidFill>
                  <a:schemeClr val="tx1"/>
                </a:solidFill>
              </a:rPr>
              <a:t> and ozone </a:t>
            </a:r>
            <a:r>
              <a:rPr lang="en-US" sz="2100" dirty="0">
                <a:solidFill>
                  <a:srgbClr val="FF0000"/>
                </a:solidFill>
              </a:rPr>
              <a:t>pollution varies by 300% </a:t>
            </a:r>
            <a:r>
              <a:rPr lang="en-US" sz="2100" dirty="0">
                <a:solidFill>
                  <a:schemeClr val="tx1"/>
                </a:solidFill>
              </a:rPr>
              <a:t>nationally for 2011 due only to the inventory used.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At </a:t>
            </a:r>
            <a:r>
              <a:rPr lang="en-US" sz="2100" dirty="0">
                <a:solidFill>
                  <a:srgbClr val="FF0000"/>
                </a:solidFill>
              </a:rPr>
              <a:t>seasonal and regional scales</a:t>
            </a:r>
            <a:r>
              <a:rPr lang="en-US" sz="2100" dirty="0">
                <a:solidFill>
                  <a:schemeClr val="tx1"/>
                </a:solidFill>
              </a:rPr>
              <a:t>, results using </a:t>
            </a:r>
            <a:r>
              <a:rPr lang="en-US" sz="2100" dirty="0">
                <a:solidFill>
                  <a:srgbClr val="FF0000"/>
                </a:solidFill>
              </a:rPr>
              <a:t>GFED4s</a:t>
            </a:r>
            <a:r>
              <a:rPr lang="en-US" sz="2100" dirty="0">
                <a:solidFill>
                  <a:schemeClr val="tx1"/>
                </a:solidFill>
              </a:rPr>
              <a:t> agree more closely with those produced with NEI, but for individual fire events </a:t>
            </a:r>
            <a:r>
              <a:rPr lang="en-US" sz="2100" dirty="0">
                <a:solidFill>
                  <a:srgbClr val="FF0000"/>
                </a:solidFill>
              </a:rPr>
              <a:t>FINN is better able to capture higher frequency </a:t>
            </a:r>
            <a:r>
              <a:rPr lang="en-US" sz="2100" dirty="0">
                <a:solidFill>
                  <a:schemeClr val="tx1"/>
                </a:solidFill>
              </a:rPr>
              <a:t>changes in fire pollution levels compared to GFED4s.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Constraining estimates of burned area/</a:t>
            </a:r>
            <a:r>
              <a:rPr lang="en-US" sz="2100" dirty="0">
                <a:solidFill>
                  <a:srgbClr val="FF0000"/>
                </a:solidFill>
              </a:rPr>
              <a:t>wildland fire emissions will become increasingly important</a:t>
            </a:r>
            <a:r>
              <a:rPr lang="en-US" sz="2100" dirty="0">
                <a:solidFill>
                  <a:schemeClr val="tx1"/>
                </a:solidFill>
              </a:rPr>
              <a:t> as emissions from other sectors decrease, and as fire activity changes in response to future climate. </a:t>
            </a:r>
          </a:p>
          <a:p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0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2590800"/>
            <a:ext cx="8653112" cy="66869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Extra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3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"/>
          <a:stretch/>
        </p:blipFill>
        <p:spPr>
          <a:xfrm>
            <a:off x="446708" y="1350334"/>
            <a:ext cx="3877595" cy="4326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21" y="105038"/>
            <a:ext cx="7988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B9"/>
                </a:solidFill>
              </a:rPr>
              <a:t>Modeled fire pollution varies by 300% nationally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"/>
          <a:stretch/>
        </p:blipFill>
        <p:spPr>
          <a:xfrm>
            <a:off x="4641363" y="1350334"/>
            <a:ext cx="3944853" cy="43269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07033" y="2360430"/>
            <a:ext cx="3306026" cy="2903559"/>
            <a:chOff x="15361031" y="19506359"/>
            <a:chExt cx="4941652" cy="6089693"/>
          </a:xfrm>
        </p:grpSpPr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15361031" y="19506359"/>
              <a:ext cx="1890767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0.85 µg m</a:t>
              </a:r>
              <a:r>
                <a:rPr lang="en-US" alt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61"/>
            <p:cNvSpPr txBox="1">
              <a:spLocks noChangeArrowheads="1"/>
            </p:cNvSpPr>
            <p:nvPr/>
          </p:nvSpPr>
          <p:spPr bwMode="auto">
            <a:xfrm>
              <a:off x="15449266" y="22147888"/>
              <a:ext cx="1703402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0.33 µg m</a:t>
              </a:r>
              <a:r>
                <a:rPr lang="en-US" alt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15449266" y="25047372"/>
              <a:ext cx="1703402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0.93 µg m</a:t>
              </a:r>
              <a:r>
                <a:rPr lang="en-US" altLang="en-US" sz="11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-3</a:t>
              </a:r>
              <a:endPara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63"/>
            <p:cNvSpPr txBox="1">
              <a:spLocks noChangeArrowheads="1"/>
            </p:cNvSpPr>
            <p:nvPr/>
          </p:nvSpPr>
          <p:spPr bwMode="auto">
            <a:xfrm>
              <a:off x="18411915" y="19540266"/>
              <a:ext cx="1890768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0.28 ppb</a:t>
              </a:r>
            </a:p>
          </p:txBody>
        </p:sp>
        <p:sp>
          <p:nvSpPr>
            <p:cNvPr id="13" name="TextBox 64"/>
            <p:cNvSpPr txBox="1">
              <a:spLocks noChangeArrowheads="1"/>
            </p:cNvSpPr>
            <p:nvPr/>
          </p:nvSpPr>
          <p:spPr bwMode="auto">
            <a:xfrm>
              <a:off x="18500148" y="22181795"/>
              <a:ext cx="170340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0.22 ppb</a:t>
              </a:r>
            </a:p>
          </p:txBody>
        </p:sp>
        <p:sp>
          <p:nvSpPr>
            <p:cNvPr id="14" name="TextBox 65"/>
            <p:cNvSpPr txBox="1">
              <a:spLocks noChangeArrowheads="1"/>
            </p:cNvSpPr>
            <p:nvPr/>
          </p:nvSpPr>
          <p:spPr bwMode="auto">
            <a:xfrm>
              <a:off x="18500148" y="25036678"/>
              <a:ext cx="170340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0.74 ppb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9883" y="892778"/>
            <a:ext cx="438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Modeled Enhancements in 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and April-Sep MDA8 Ozone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5422" y="889081"/>
            <a:ext cx="438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Additional NAAQS Exceedances Compared to No Fire Case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113" y="5819975"/>
            <a:ext cx="795988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GFED4s estimates of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generally more consistent with NEI than FINN, but ozone estimates are much higher.</a:t>
            </a:r>
          </a:p>
        </p:txBody>
      </p:sp>
    </p:spTree>
    <p:extLst>
      <p:ext uri="{BB962C8B-B14F-4D97-AF65-F5344CB8AC3E}">
        <p14:creationId xmlns:p14="http://schemas.microsoft.com/office/powerpoint/2010/main" val="369977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923"/>
            <a:ext cx="8624236" cy="67787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Estimation methods include top-down and bottom-up approaches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882" y="5567766"/>
            <a:ext cx="8615938" cy="6044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Different approaches can lead to significant variability in space and time between burned area estimates.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80645"/>
              </p:ext>
            </p:extLst>
          </p:nvPr>
        </p:nvGraphicFramePr>
        <p:xfrm>
          <a:off x="416560" y="1116322"/>
          <a:ext cx="8321039" cy="400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570">
                  <a:extLst>
                    <a:ext uri="{9D8B030D-6E8A-4147-A177-3AD203B41FA5}">
                      <a16:colId xmlns="" xmlns:a16="http://schemas.microsoft.com/office/drawing/2014/main" val="2414418622"/>
                    </a:ext>
                  </a:extLst>
                </a:gridCol>
                <a:gridCol w="5638469">
                  <a:extLst>
                    <a:ext uri="{9D8B030D-6E8A-4147-A177-3AD203B41FA5}">
                      <a16:colId xmlns="" xmlns:a16="http://schemas.microsoft.com/office/drawing/2014/main" val="1789921947"/>
                    </a:ext>
                  </a:extLst>
                </a:gridCol>
              </a:tblGrid>
              <a:tr h="52916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estimate burned area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26378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Fire</a:t>
                      </a:r>
                      <a:r>
                        <a:rPr lang="en-US" baseline="0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Emissions Database (</a:t>
                      </a:r>
                      <a:r>
                        <a:rPr lang="en-US" b="1" baseline="0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GFED</a:t>
                      </a:r>
                      <a:r>
                        <a:rPr lang="en-US" baseline="0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solidFill>
                          <a:srgbClr val="026CB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Satellite-derived burn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scars (MODIS)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8989318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Inventory from NCAR (</a:t>
                      </a:r>
                      <a:r>
                        <a:rPr lang="en-US" b="1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FINN</a:t>
                      </a:r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Satellite-derived active fire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detections (MODIS) combined with MODIS land cover product (VCF)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26789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Trends in Burn Severity (</a:t>
                      </a:r>
                      <a:r>
                        <a:rPr lang="en-US" b="1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MTBS</a:t>
                      </a:r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processing (LANDSAT)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4342471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Interagency Fire</a:t>
                      </a:r>
                      <a:r>
                        <a:rPr lang="en-US" baseline="0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Center (</a:t>
                      </a:r>
                      <a:r>
                        <a:rPr lang="en-US" b="1" baseline="0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NIFC</a:t>
                      </a:r>
                      <a:r>
                        <a:rPr lang="en-US" baseline="0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solidFill>
                          <a:srgbClr val="026CB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incident reports (federal and state data)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6620363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Emission Inventory (</a:t>
                      </a:r>
                      <a:r>
                        <a:rPr lang="en-US" b="1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US" dirty="0">
                          <a:solidFill>
                            <a:srgbClr val="026CB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NOAA Hazard Mapping System (includes active fires from MODIS, AVHRR, GOES),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perimeters from MTBS, incident reports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783925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74320" y="5207394"/>
            <a:ext cx="423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Table modified from Larkin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2014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3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/>
          <a:stretch/>
        </p:blipFill>
        <p:spPr>
          <a:xfrm>
            <a:off x="5043950" y="971234"/>
            <a:ext cx="2415316" cy="4746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2598" y="5300544"/>
            <a:ext cx="85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µg 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9060" y="1630996"/>
            <a:ext cx="179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 - FINN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8388" y="3015811"/>
            <a:ext cx="179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 – GFED4s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9060" y="4434315"/>
            <a:ext cx="187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GFED4s - FINN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 r="49589" b="64925"/>
          <a:stretch/>
        </p:blipFill>
        <p:spPr>
          <a:xfrm>
            <a:off x="738213" y="1105116"/>
            <a:ext cx="3617478" cy="2261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6232" y="1651819"/>
            <a:ext cx="560439" cy="5840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01147" y="3052342"/>
            <a:ext cx="560439" cy="5840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398" y="4452865"/>
            <a:ext cx="560439" cy="5840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71234"/>
            <a:ext cx="1143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OMI Aerosol Index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427" y="5831298"/>
            <a:ext cx="79702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Smoke from the Wallow Fire is visible in OMI Aerosol Index data from June 2011.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6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715000"/>
            <a:ext cx="89987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Wildland fires can account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more than 30%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of total U.S.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emissions.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8562" y="6355698"/>
            <a:ext cx="2677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 Based on NEI 2011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5271" y="739239"/>
            <a:ext cx="7372628" cy="4632446"/>
            <a:chOff x="837735" y="1281104"/>
            <a:chExt cx="7372628" cy="463244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56" y="1361097"/>
              <a:ext cx="3738879" cy="19743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327089"/>
              <a:ext cx="3128976" cy="234673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20859" y="3488306"/>
              <a:ext cx="29904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Photo: Saul Young/New Sentinel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1281104"/>
              <a:ext cx="3409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Tennessee 2016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8556" y="1307378"/>
              <a:ext cx="3331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2013</a:t>
              </a:r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85" y="3822276"/>
              <a:ext cx="3585523" cy="200652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1586" y="5633878"/>
              <a:ext cx="35444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Photo: Hoover Volunteer Fire Department (accessed from CNN.com)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51585" y="3779950"/>
              <a:ext cx="3037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Texas 2017</a:t>
              </a:r>
            </a:p>
          </p:txBody>
        </p:sp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56" y="3522074"/>
              <a:ext cx="3519681" cy="239147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74849" y="3579175"/>
              <a:ext cx="186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Colorado 2012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7735" y="5678561"/>
              <a:ext cx="46669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Photo: @</a:t>
              </a:r>
              <a:r>
                <a:rPr lang="en-US" sz="800" dirty="0" err="1">
                  <a:solidFill>
                    <a:schemeClr val="bg1"/>
                  </a:solidFill>
                </a:rPr>
                <a:t>PatrickSandusky</a:t>
              </a:r>
              <a:r>
                <a:rPr lang="en-US" sz="800" dirty="0">
                  <a:solidFill>
                    <a:schemeClr val="bg1"/>
                  </a:solidFill>
                </a:rPr>
                <a:t> (accessed from www.businessindsider.com)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8556" y="3126897"/>
              <a:ext cx="42606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Photo: Dan </a:t>
              </a:r>
              <a:r>
                <a:rPr lang="en-US" sz="800" dirty="0" err="1">
                  <a:solidFill>
                    <a:schemeClr val="bg1"/>
                  </a:solidFill>
                </a:rPr>
                <a:t>Bartletti</a:t>
              </a:r>
              <a:r>
                <a:rPr lang="en-US" sz="800" dirty="0">
                  <a:solidFill>
                    <a:schemeClr val="bg1"/>
                  </a:solidFill>
                </a:rPr>
                <a:t>, Los Angeles Times  (accessed from www.soperwheeler.com)</a:t>
              </a: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08556" y="145142"/>
            <a:ext cx="8624236" cy="64944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Wildland fires in the U.S. – a complex landscape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/>
          <a:stretch/>
        </p:blipFill>
        <p:spPr>
          <a:xfrm>
            <a:off x="5043950" y="971234"/>
            <a:ext cx="2415316" cy="4746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2598" y="5300544"/>
            <a:ext cx="85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µg 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9060" y="1630996"/>
            <a:ext cx="179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 - FINN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8388" y="3015811"/>
            <a:ext cx="179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 – GFED4s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9060" y="4434315"/>
            <a:ext cx="187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GFED4s - FINN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2" t="4477" b="64925"/>
          <a:stretch/>
        </p:blipFill>
        <p:spPr>
          <a:xfrm>
            <a:off x="908808" y="3456039"/>
            <a:ext cx="3528987" cy="2261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6847" y="1602659"/>
            <a:ext cx="560439" cy="5840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32098" y="3003182"/>
            <a:ext cx="560439" cy="5840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97685" y="4403705"/>
            <a:ext cx="560439" cy="5840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971234"/>
            <a:ext cx="1143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OMI Aerosol 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113" y="5866996"/>
            <a:ext cx="805676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Despite the high modeled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Flint Hills in NEI during April 2011, no corresponding signal is evident in the OMI AI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19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32634" y="57789"/>
            <a:ext cx="8145905" cy="649443"/>
          </a:xfr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kern="0">
                <a:solidFill>
                  <a:srgbClr val="056CB6"/>
                </a:solidFill>
              </a:rPr>
              <a:t>The Flint Hills burn signal is strong in the NEI compared to other inventories</a:t>
            </a:r>
            <a:endParaRPr lang="en-US" sz="2400" kern="0" dirty="0">
              <a:solidFill>
                <a:srgbClr val="056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5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 r="49589" b="64925"/>
          <a:stretch/>
        </p:blipFill>
        <p:spPr>
          <a:xfrm>
            <a:off x="738213" y="1105116"/>
            <a:ext cx="3617478" cy="2261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812" y="5750128"/>
            <a:ext cx="80827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NEI fire emission estimates rely heavily on HMS fire detections and average MTBS perimeters by land cover type – efforts to assess potential biases incurred from this approach are ongoing.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2" t="4477" b="64925"/>
          <a:stretch/>
        </p:blipFill>
        <p:spPr>
          <a:xfrm>
            <a:off x="908812" y="3456039"/>
            <a:ext cx="3528987" cy="22614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/>
          <a:stretch/>
        </p:blipFill>
        <p:spPr>
          <a:xfrm>
            <a:off x="5043950" y="971234"/>
            <a:ext cx="2415316" cy="4746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2598" y="5300544"/>
            <a:ext cx="859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µg 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46834" y="3018503"/>
            <a:ext cx="639097" cy="87507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9060" y="1630996"/>
            <a:ext cx="179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 - FINN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8388" y="3015811"/>
            <a:ext cx="1795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NEI – GFED4s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9060" y="4434315"/>
            <a:ext cx="187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GFED4s - FINN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20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2634" y="57789"/>
            <a:ext cx="8145905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56CB6"/>
                </a:solidFill>
              </a:rPr>
              <a:t>The Flint Hills burn signal is strong in the NEI compared to other inventories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971234"/>
            <a:ext cx="1143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OMI Aerosol Index</a:t>
            </a:r>
          </a:p>
        </p:txBody>
      </p:sp>
    </p:spTree>
    <p:extLst>
      <p:ext uri="{BB962C8B-B14F-4D97-AF65-F5344CB8AC3E}">
        <p14:creationId xmlns:p14="http://schemas.microsoft.com/office/powerpoint/2010/main" val="43430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" y="1371600"/>
            <a:ext cx="4341726" cy="4212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176"/>
            <a:ext cx="8624236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Regional differences in fire pollution seasonality are reflected in all three inventories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130" y="5714207"/>
            <a:ext cx="390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Prescribed burning peaks in southern U.S. during winter-spring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9" t="80782" r="5032" b="6927"/>
          <a:stretch/>
        </p:blipFill>
        <p:spPr>
          <a:xfrm>
            <a:off x="2707264" y="1508761"/>
            <a:ext cx="939450" cy="54863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914400" y="4093535"/>
            <a:ext cx="1325996" cy="162067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40395" y="4343400"/>
            <a:ext cx="582131" cy="13708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87" y="1066800"/>
            <a:ext cx="483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Monthly Wildland Fire OC Emissions by Region</a:t>
            </a:r>
          </a:p>
        </p:txBody>
      </p:sp>
    </p:spTree>
    <p:extLst>
      <p:ext uri="{BB962C8B-B14F-4D97-AF65-F5344CB8AC3E}">
        <p14:creationId xmlns:p14="http://schemas.microsoft.com/office/powerpoint/2010/main" val="195610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" y="1371600"/>
            <a:ext cx="4341726" cy="421282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9778"/>
            <a:ext cx="4330007" cy="4212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176"/>
            <a:ext cx="8624236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Regional differences in fire pollution seasonality are reflected in all three inventories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130" y="5714207"/>
            <a:ext cx="390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Prescribed burning peaks in southern U.S. during winter-spring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9" t="80782" r="5032" b="6927"/>
          <a:stretch/>
        </p:blipFill>
        <p:spPr>
          <a:xfrm>
            <a:off x="2707264" y="1508761"/>
            <a:ext cx="939450" cy="54863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914400" y="4093535"/>
            <a:ext cx="1325996" cy="162067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40395" y="4343400"/>
            <a:ext cx="582131" cy="13708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87" y="1066800"/>
            <a:ext cx="483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Monthly Wildland Fire OC Emissions by Region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066800"/>
            <a:ext cx="4837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Monthly Wildland Fire 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by 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1105" y="5613737"/>
            <a:ext cx="3904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Relatively higher modeled pollution levels compared to local emissions in NE and MW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562600" y="5334000"/>
            <a:ext cx="959407" cy="3653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522006" y="2286000"/>
            <a:ext cx="488394" cy="341339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91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68" y="3043"/>
            <a:ext cx="7741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56CB6"/>
                </a:solidFill>
              </a:rPr>
              <a:t>Heat flux assumptions affect plume rise and smoke transport downwind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965" y="856595"/>
            <a:ext cx="4968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NEI: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HFLUX = Burned Area x Fuel Load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68" y="3043"/>
            <a:ext cx="7741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56CB6"/>
                </a:solidFill>
              </a:rPr>
              <a:t>Heat flux assumptions affect plume rise and smoke transport downwind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965" y="856595"/>
            <a:ext cx="49686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NEI: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HFLUX = Burned Area x Fuel Load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fuel loading information carried directly with FINN or GFED, instead we scaled by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emissions: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HFLUX = 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x Heat Content x Global Average Fuel Load/PM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US" sz="20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24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3505200" y="3352800"/>
            <a:ext cx="990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508217" y="3228945"/>
            <a:ext cx="3675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(From </a:t>
            </a:r>
            <a:r>
              <a:rPr lang="en-US" sz="2000" dirty="0" err="1"/>
              <a:t>Wiedinmyer</a:t>
            </a:r>
            <a:r>
              <a:rPr lang="en-US" sz="2000" dirty="0"/>
              <a:t> </a:t>
            </a:r>
            <a:r>
              <a:rPr lang="en-US" sz="2000" i="1" dirty="0"/>
              <a:t>et al. </a:t>
            </a:r>
            <a:r>
              <a:rPr lang="en-US" sz="2000" dirty="0"/>
              <a:t>2011)</a:t>
            </a:r>
          </a:p>
        </p:txBody>
      </p:sp>
    </p:spTree>
    <p:extLst>
      <p:ext uri="{BB962C8B-B14F-4D97-AF65-F5344CB8AC3E}">
        <p14:creationId xmlns:p14="http://schemas.microsoft.com/office/powerpoint/2010/main" val="396299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68" y="3043"/>
            <a:ext cx="7741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56CB6"/>
                </a:solidFill>
              </a:rPr>
              <a:t>Heat flux assumptions affect plume rise and smoke transport downwind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965" y="856595"/>
            <a:ext cx="49686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NEI: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HFLUX = Burned Area x Fuel Load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fuel loading information carried directly with FINN or GFED, instead we scaled by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emissions: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HFLUX = 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x Heat Content x Global Average Fuel Load/PM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US" sz="20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also tested scaling FINN HFLUX by the median HFLUX/PM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value from the NEI 2011 data: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HFLUX = 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x Median HFLUX/PM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63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68" y="3043"/>
            <a:ext cx="7741118" cy="6494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56CB6"/>
                </a:solidFill>
              </a:rPr>
              <a:t>Heat flux assumptions affect plume rise and smoke transport downwind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782" y="5641565"/>
            <a:ext cx="814974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median HFLUX/PM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derived from NEI to scale FINN HFLUX results in </a:t>
            </a:r>
            <a:r>
              <a:rPr lang="en-US" sz="2000" dirty="0">
                <a:solidFill>
                  <a:srgbClr val="026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double the fire-related surface PM</a:t>
            </a:r>
            <a:r>
              <a:rPr lang="en-US" sz="2000" baseline="-25000" dirty="0">
                <a:solidFill>
                  <a:srgbClr val="026C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enhancements near emitting areas, with some reductions in far field transport.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02120" y="2143434"/>
            <a:ext cx="797229" cy="3904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91965" y="856595"/>
            <a:ext cx="4968629" cy="4401205"/>
            <a:chOff x="391965" y="713701"/>
            <a:chExt cx="4968629" cy="4401205"/>
          </a:xfrm>
        </p:grpSpPr>
        <p:sp>
          <p:nvSpPr>
            <p:cNvPr id="6" name="TextBox 5"/>
            <p:cNvSpPr txBox="1"/>
            <p:nvPr/>
          </p:nvSpPr>
          <p:spPr>
            <a:xfrm>
              <a:off x="391965" y="713701"/>
              <a:ext cx="4968629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 NEI: 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HFLUX = Burned Area x Fuel Load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No fuel loading information carried directly with FINN or GFED, instead we scaled by PM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emissions: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HFLUX = PM</a:t>
              </a:r>
              <a:r>
                <a:rPr lang="en-US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{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Heat Content x Global Average Fuel Load/PM</a:t>
              </a:r>
              <a:r>
                <a:rPr lang="en-US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}</a:t>
              </a:r>
              <a:endParaRPr lang="en-US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We also tested scaling FINN HFLUX by the median HFLUX/PM</a:t>
              </a:r>
              <a:r>
                <a:rPr 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value from the NEI 2011 data: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HFLUX = PM</a:t>
              </a:r>
              <a:r>
                <a:rPr lang="en-US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x Median HFLUX/PM</a:t>
              </a:r>
              <a:r>
                <a:rPr lang="en-US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10762" y="4140612"/>
              <a:ext cx="1445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8.1e7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90267" y="2289322"/>
              <a:ext cx="1445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2.2e9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15127" y="779646"/>
            <a:ext cx="4301485" cy="4852348"/>
            <a:chOff x="5104495" y="905467"/>
            <a:chExt cx="4301485" cy="4852348"/>
          </a:xfrm>
        </p:grpSpPr>
        <p:sp>
          <p:nvSpPr>
            <p:cNvPr id="14" name="TextBox 13"/>
            <p:cNvSpPr txBox="1"/>
            <p:nvPr/>
          </p:nvSpPr>
          <p:spPr>
            <a:xfrm>
              <a:off x="5104495" y="905467"/>
              <a:ext cx="43014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Wildland Fire PM</a:t>
              </a:r>
              <a:r>
                <a:rPr lang="en-US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with FINN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46706" y="1245765"/>
              <a:ext cx="2804085" cy="4512050"/>
              <a:chOff x="6046706" y="1245765"/>
              <a:chExt cx="2804085" cy="451205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046706" y="1245765"/>
                <a:ext cx="2801188" cy="4512050"/>
                <a:chOff x="5574757" y="1216269"/>
                <a:chExt cx="2801188" cy="4512050"/>
              </a:xfrm>
            </p:grpSpPr>
            <p:pic>
              <p:nvPicPr>
                <p:cNvPr id="3" name="Picture 2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85" t="5621" r="17505" b="-5621"/>
                <a:stretch/>
              </p:blipFill>
              <p:spPr>
                <a:xfrm>
                  <a:off x="5574757" y="1216269"/>
                  <a:ext cx="2417065" cy="4512050"/>
                </a:xfrm>
                <a:prstGeom prst="rect">
                  <a:avLst/>
                </a:prstGeom>
              </p:spPr>
            </p:pic>
            <p:pic>
              <p:nvPicPr>
                <p:cNvPr id="8" name="Picture 7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706" t="71092" b="1"/>
                <a:stretch/>
              </p:blipFill>
              <p:spPr>
                <a:xfrm>
                  <a:off x="7777225" y="3895679"/>
                  <a:ext cx="598720" cy="182880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367" t="6908" r="125" b="64530"/>
              <a:stretch/>
            </p:blipFill>
            <p:spPr>
              <a:xfrm>
                <a:off x="8278111" y="1646713"/>
                <a:ext cx="572680" cy="1828800"/>
              </a:xfrm>
              <a:prstGeom prst="rect">
                <a:avLst/>
              </a:prstGeom>
            </p:spPr>
          </p:pic>
        </p:grpSp>
      </p:grpSp>
      <p:cxnSp>
        <p:nvCxnSpPr>
          <p:cNvPr id="13" name="Straight Arrow Connector 12"/>
          <p:cNvCxnSpPr/>
          <p:nvPr/>
        </p:nvCxnSpPr>
        <p:spPr>
          <a:xfrm flipV="1">
            <a:off x="4980453" y="3631393"/>
            <a:ext cx="1191747" cy="709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78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7503" y="110702"/>
            <a:ext cx="8624236" cy="64944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26CB6"/>
                </a:solidFill>
              </a:rPr>
              <a:t>Emissions generally align with burned area patterns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" y="838200"/>
            <a:ext cx="9087480" cy="5526995"/>
            <a:chOff x="146800" y="1070233"/>
            <a:chExt cx="9087480" cy="5526995"/>
          </a:xfrm>
        </p:grpSpPr>
        <p:pic>
          <p:nvPicPr>
            <p:cNvPr id="6" name="Picture 8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592" y="5978405"/>
              <a:ext cx="2773785" cy="61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169" y="6011167"/>
              <a:ext cx="2697343" cy="55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46800" y="1070233"/>
              <a:ext cx="9087480" cy="4940934"/>
              <a:chOff x="146800" y="1070233"/>
              <a:chExt cx="9087480" cy="4940934"/>
            </a:xfrm>
          </p:grpSpPr>
          <p:pic>
            <p:nvPicPr>
              <p:cNvPr id="3" name="Picture 7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4592" y="1070233"/>
                <a:ext cx="5226312" cy="4940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Oval 3"/>
              <p:cNvSpPr/>
              <p:nvPr/>
            </p:nvSpPr>
            <p:spPr>
              <a:xfrm>
                <a:off x="2899168" y="1970635"/>
                <a:ext cx="484632" cy="75019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015613" y="2899033"/>
                <a:ext cx="1282758" cy="145294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65987" y="4927397"/>
                <a:ext cx="1117574" cy="10837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689621" y="4927397"/>
                <a:ext cx="1117574" cy="108377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1868129" y="1751574"/>
                <a:ext cx="934065" cy="4400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516313" y="4081744"/>
                <a:ext cx="607069" cy="27023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283562" y="4086021"/>
                <a:ext cx="2985743" cy="109557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>
                <a:off x="6725265" y="4086021"/>
                <a:ext cx="544040" cy="1051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90682" y="1099499"/>
                <a:ext cx="157744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Strong Flint Hills signal in NEI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6800" y="4196913"/>
                <a:ext cx="157744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FINN lower (in general) in the west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62501" y="3204581"/>
                <a:ext cx="18717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Small fire correction greatly increases GFED4s emissions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603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610572" cy="53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55"/>
            <a:ext cx="8624236" cy="67090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Fire emissions in global and regional models are estimated from four key variables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722" y="1371600"/>
            <a:ext cx="831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estimate emissions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chemical species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grid cell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i,j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457" y="5178702"/>
            <a:ext cx="85243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Burned 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usually quantified independently of the other three parameters, and can be estimated a variety of ways.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8443" y="1962561"/>
            <a:ext cx="8630501" cy="2844216"/>
            <a:chOff x="218443" y="2130182"/>
            <a:chExt cx="8630501" cy="2844216"/>
          </a:xfrm>
        </p:grpSpPr>
        <p:sp>
          <p:nvSpPr>
            <p:cNvPr id="3" name="TextBox 2"/>
            <p:cNvSpPr txBox="1"/>
            <p:nvPr/>
          </p:nvSpPr>
          <p:spPr>
            <a:xfrm>
              <a:off x="1327368" y="2130182"/>
              <a:ext cx="6741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600" baseline="-250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s,i,j</a:t>
              </a:r>
              <a:r>
                <a:rPr lang="en-US" sz="3600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sz="36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600" baseline="-250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i,j</a:t>
              </a:r>
              <a:r>
                <a:rPr lang="en-US" sz="3600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36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</a:t>
              </a:r>
              <a:r>
                <a:rPr lang="en-US" sz="3600" baseline="-250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i,j</a:t>
              </a:r>
              <a:r>
                <a:rPr lang="en-US" sz="3600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</a:t>
              </a:r>
              <a:r>
                <a:rPr lang="en-US" sz="36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</a:t>
              </a:r>
              <a:r>
                <a:rPr lang="en-US" sz="3600" baseline="-25000" dirty="0" err="1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i,j</a:t>
              </a:r>
              <a:r>
                <a:rPr lang="en-US" sz="3600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x EF</a:t>
              </a:r>
              <a:r>
                <a:rPr lang="en-US" sz="3600" baseline="-25000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3600" dirty="0">
                <a:solidFill>
                  <a:srgbClr val="026CB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443" y="2915742"/>
              <a:ext cx="2658033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Burned area 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(i.e. fire size and location)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2148" y="3730558"/>
              <a:ext cx="218978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Fuel load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(i.e. how much biomass is there)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0796" y="3035406"/>
              <a:ext cx="2149742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Combustion completeness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(i.e. how much of the available biomass actually burns)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602665" y="2703851"/>
              <a:ext cx="384375" cy="211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297580" y="2775311"/>
              <a:ext cx="1040740" cy="9530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0"/>
            </p:cNvCxnSpPr>
            <p:nvPr/>
          </p:nvCxnSpPr>
          <p:spPr>
            <a:xfrm flipV="1">
              <a:off x="5495667" y="2753275"/>
              <a:ext cx="265055" cy="2821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305042" y="2740101"/>
              <a:ext cx="203198" cy="2491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99202" y="2999304"/>
              <a:ext cx="214974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26C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 factor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per unit carbon combusted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64" y="78986"/>
            <a:ext cx="7786036" cy="77783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Burned area estimates for the U.S. can vary by more than 2x between inventories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" y="1099845"/>
            <a:ext cx="4305666" cy="34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2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" y="1099845"/>
            <a:ext cx="4305666" cy="34090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6"/>
          <a:stretch/>
        </p:blipFill>
        <p:spPr>
          <a:xfrm>
            <a:off x="4495010" y="1114993"/>
            <a:ext cx="4480420" cy="3457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64" y="78986"/>
            <a:ext cx="7786036" cy="77783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Burned area estimates for the U.S. can vary by more than 2x between inventories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7" t="80464" r="7014" b="8323"/>
          <a:stretch/>
        </p:blipFill>
        <p:spPr>
          <a:xfrm>
            <a:off x="7757262" y="1573202"/>
            <a:ext cx="1081939" cy="59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39514" r="93560" b="39270"/>
          <a:stretch/>
        </p:blipFill>
        <p:spPr>
          <a:xfrm>
            <a:off x="4261104" y="2908743"/>
            <a:ext cx="237745" cy="1600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55027" y="480840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Decent agreement in western U.S.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629400" y="2908743"/>
            <a:ext cx="609600" cy="18996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6477000" y="4191000"/>
            <a:ext cx="762000" cy="617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904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" y="1099845"/>
            <a:ext cx="4305666" cy="34090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10" y="1114992"/>
            <a:ext cx="4480420" cy="5067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64" y="78986"/>
            <a:ext cx="7786036" cy="77783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Burned area estimates for the U.S. can vary by more than 2x between inventories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7" t="80464" r="7014" b="8323"/>
          <a:stretch/>
        </p:blipFill>
        <p:spPr>
          <a:xfrm>
            <a:off x="7757262" y="1573202"/>
            <a:ext cx="1081939" cy="59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39514" r="93560" b="39270"/>
          <a:stretch/>
        </p:blipFill>
        <p:spPr>
          <a:xfrm>
            <a:off x="4261104" y="2908743"/>
            <a:ext cx="237745" cy="1600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151" y="4644249"/>
            <a:ext cx="360278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Agreement between burned area products varies widely by region.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80000" y="1474840"/>
            <a:ext cx="393290" cy="32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7050" y="1342369"/>
            <a:ext cx="87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553200" y="6019800"/>
            <a:ext cx="457200" cy="433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010400" y="6019800"/>
            <a:ext cx="533400" cy="433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743104" y="633888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 differences in southern U.S.</a:t>
            </a:r>
          </a:p>
        </p:txBody>
      </p:sp>
    </p:spTree>
    <p:extLst>
      <p:ext uri="{BB962C8B-B14F-4D97-AF65-F5344CB8AC3E}">
        <p14:creationId xmlns:p14="http://schemas.microsoft.com/office/powerpoint/2010/main" val="216803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" y="1099845"/>
            <a:ext cx="4305666" cy="34090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10" y="1114992"/>
            <a:ext cx="4480420" cy="5067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64" y="78986"/>
            <a:ext cx="7786036" cy="77783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Burned area estimates for the U.S. can vary by more than 2x between inventories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7" t="80464" r="7014" b="8323"/>
          <a:stretch/>
        </p:blipFill>
        <p:spPr>
          <a:xfrm>
            <a:off x="7757262" y="1573202"/>
            <a:ext cx="1081939" cy="59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39514" r="93560" b="39270"/>
          <a:stretch/>
        </p:blipFill>
        <p:spPr>
          <a:xfrm>
            <a:off x="4261104" y="2908743"/>
            <a:ext cx="237745" cy="1600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151" y="4644249"/>
            <a:ext cx="360278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Agreement between burned area products varies widely by region.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80000" y="1474840"/>
            <a:ext cx="393290" cy="32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7050" y="1342369"/>
            <a:ext cx="87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553200" y="6019800"/>
            <a:ext cx="457200" cy="433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010400" y="6019800"/>
            <a:ext cx="533400" cy="433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743104" y="633888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 differences in southern U.S.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2769" y="3041958"/>
            <a:ext cx="633823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does this mean for modeling wildland fire pollution in the U.S.?</a:t>
            </a:r>
          </a:p>
        </p:txBody>
      </p:sp>
    </p:spTree>
    <p:extLst>
      <p:ext uri="{BB962C8B-B14F-4D97-AF65-F5344CB8AC3E}">
        <p14:creationId xmlns:p14="http://schemas.microsoft.com/office/powerpoint/2010/main" val="83046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86036" cy="77783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Objective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1670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To </a:t>
            </a:r>
            <a:r>
              <a:rPr lang="en-US" sz="2000" dirty="0">
                <a:solidFill>
                  <a:srgbClr val="0070B9"/>
                </a:solidFill>
              </a:rPr>
              <a:t>connect uncertainty in wildland fire emissions to modeled PM</a:t>
            </a:r>
            <a:r>
              <a:rPr lang="en-US" sz="2000" baseline="-25000" dirty="0">
                <a:solidFill>
                  <a:srgbClr val="0070B9"/>
                </a:solidFill>
              </a:rPr>
              <a:t>2.5</a:t>
            </a:r>
            <a:r>
              <a:rPr lang="en-US" sz="2000" dirty="0">
                <a:solidFill>
                  <a:srgbClr val="0070B9"/>
                </a:solidFill>
              </a:rPr>
              <a:t> and ozone concentrations</a:t>
            </a:r>
            <a:r>
              <a:rPr lang="en-US" sz="2000" dirty="0"/>
              <a:t>, in order to provide context for projecting and interpreting the air quality impacts of future wildland fire activity at regional and national scales. </a:t>
            </a:r>
          </a:p>
        </p:txBody>
      </p:sp>
    </p:spTree>
    <p:extLst>
      <p:ext uri="{BB962C8B-B14F-4D97-AF65-F5344CB8AC3E}">
        <p14:creationId xmlns:p14="http://schemas.microsoft.com/office/powerpoint/2010/main" val="10718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86036" cy="77783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26CB6"/>
                </a:solidFill>
              </a:rPr>
              <a:t>Objective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BCC-F666-4296-9299-958AA540342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1670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To </a:t>
            </a:r>
            <a:r>
              <a:rPr lang="en-US" sz="2000" dirty="0">
                <a:solidFill>
                  <a:srgbClr val="0070B9"/>
                </a:solidFill>
              </a:rPr>
              <a:t>connect uncertainty in wildland fire emissions to modeled PM</a:t>
            </a:r>
            <a:r>
              <a:rPr lang="en-US" sz="2000" baseline="-25000" dirty="0">
                <a:solidFill>
                  <a:srgbClr val="0070B9"/>
                </a:solidFill>
              </a:rPr>
              <a:t>2.5</a:t>
            </a:r>
            <a:r>
              <a:rPr lang="en-US" sz="2000" dirty="0">
                <a:solidFill>
                  <a:srgbClr val="0070B9"/>
                </a:solidFill>
              </a:rPr>
              <a:t> and ozone concentrations</a:t>
            </a:r>
            <a:r>
              <a:rPr lang="en-US" sz="2000" dirty="0"/>
              <a:t>, in order to provide context for projecting and interpreting the air quality impacts of future wildland fire activity at regional and national scales.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233678"/>
            <a:ext cx="816703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Implement three different wildland fire emission inventories – NEI, FINN, and GFED4s - into CMAQ (v5.1, 36km horizontal resolution).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Attribute changes in PM</a:t>
            </a:r>
            <a:r>
              <a:rPr lang="en-US" sz="2000" baseline="-25000" dirty="0"/>
              <a:t>2.5</a:t>
            </a:r>
            <a:r>
              <a:rPr lang="en-US" sz="2000" dirty="0"/>
              <a:t> and ozone during one full year (2011) of atmospheric conditions to each inventory by subtracting out results from a “no fire” simulation.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Characterize spatial and temporal differences in modeled PM</a:t>
            </a:r>
            <a:r>
              <a:rPr lang="en-US" sz="2000" baseline="-25000" dirty="0"/>
              <a:t>2.5</a:t>
            </a:r>
            <a:r>
              <a:rPr lang="en-US" sz="2000" dirty="0"/>
              <a:t> and ozone resulting from the use of each inventory.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2747811"/>
            <a:ext cx="7786036" cy="777833"/>
          </a:xfr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kern="0" dirty="0">
                <a:solidFill>
                  <a:srgbClr val="026CB6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35541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Title Slide_Option A_Template_4_3</Template>
  <TotalTime>453</TotalTime>
  <Words>1646</Words>
  <Application>Microsoft Macintosh PowerPoint</Application>
  <PresentationFormat>On-screen Show (4:3)</PresentationFormat>
  <Paragraphs>208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PowerPoint Presentation</vt:lpstr>
      <vt:lpstr>Wildland fires in the U.S. – a complex landscape</vt:lpstr>
      <vt:lpstr>Fire emissions in global and regional models are estimated from four key variables</vt:lpstr>
      <vt:lpstr>Burned area estimates for the U.S. can vary by more than 2x between inventories</vt:lpstr>
      <vt:lpstr>Burned area estimates for the U.S. can vary by more than 2x between inventories</vt:lpstr>
      <vt:lpstr>Burned area estimates for the U.S. can vary by more than 2x between inventories</vt:lpstr>
      <vt:lpstr>Burned area estimates for the U.S. can vary by more than 2x between inventories</vt:lpstr>
      <vt:lpstr>Objective</vt:lpstr>
      <vt:lpstr>Objective</vt:lpstr>
      <vt:lpstr>Emissions generally align with burned area patterns</vt:lpstr>
      <vt:lpstr>Modeled fire pollution varies by 300% nationally</vt:lpstr>
      <vt:lpstr>Modeled fire pollution varies by 300% nationally</vt:lpstr>
      <vt:lpstr>Individual fires demonstrate potential benefits of high spatial and temporal resolution </vt:lpstr>
      <vt:lpstr>PM2.5 from wildland fires is comparable to contributions from other anthropogenic sectors</vt:lpstr>
      <vt:lpstr>Summary</vt:lpstr>
      <vt:lpstr>Extra Slides</vt:lpstr>
      <vt:lpstr>Modeled fire pollution varies by 300% nationally</vt:lpstr>
      <vt:lpstr>Estimation methods include top-down and bottom-up approaches</vt:lpstr>
      <vt:lpstr>PowerPoint Presentation</vt:lpstr>
      <vt:lpstr>PowerPoint Presentation</vt:lpstr>
      <vt:lpstr>The Flint Hills burn signal is strong in the NEI compared to other inventories</vt:lpstr>
      <vt:lpstr>Regional differences in fire pollution seasonality are reflected in all three inventories</vt:lpstr>
      <vt:lpstr>Regional differences in fire pollution seasonality are reflected in all three inventories</vt:lpstr>
      <vt:lpstr>Heat flux assumptions affect plume rise and smoke transport downwind</vt:lpstr>
      <vt:lpstr>Heat flux assumptions affect plume rise and smoke transport downwind</vt:lpstr>
      <vt:lpstr>Heat flux assumptions affect plume rise and smoke transport downwind</vt:lpstr>
      <vt:lpstr>Heat flux assumptions affect plume rise and smoke transport downwind</vt:lpstr>
      <vt:lpstr>Emissions generally align with burned area patterns</vt:lpstr>
      <vt:lpstr>PowerPoint Presentation</vt:lpstr>
    </vt:vector>
  </TitlesOfParts>
  <Company>Design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Koplitz, Shannon</dc:creator>
  <cp:lastModifiedBy>Shannon Koplitz</cp:lastModifiedBy>
  <cp:revision>71</cp:revision>
  <cp:lastPrinted>2017-10-12T20:57:22Z</cp:lastPrinted>
  <dcterms:created xsi:type="dcterms:W3CDTF">2017-10-10T13:50:37Z</dcterms:created>
  <dcterms:modified xsi:type="dcterms:W3CDTF">2017-10-24T02:31:11Z</dcterms:modified>
</cp:coreProperties>
</file>