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6" r:id="rId2"/>
    <p:sldId id="677" r:id="rId3"/>
    <p:sldId id="605" r:id="rId4"/>
    <p:sldId id="678" r:id="rId5"/>
    <p:sldId id="651" r:id="rId6"/>
    <p:sldId id="652" r:id="rId7"/>
    <p:sldId id="653" r:id="rId8"/>
    <p:sldId id="654" r:id="rId9"/>
    <p:sldId id="655" r:id="rId10"/>
    <p:sldId id="656" r:id="rId11"/>
    <p:sldId id="657" r:id="rId12"/>
    <p:sldId id="658" r:id="rId13"/>
    <p:sldId id="674" r:id="rId14"/>
    <p:sldId id="659" r:id="rId15"/>
    <p:sldId id="675" r:id="rId16"/>
    <p:sldId id="660" r:id="rId17"/>
    <p:sldId id="676" r:id="rId18"/>
    <p:sldId id="661" r:id="rId19"/>
    <p:sldId id="662" r:id="rId20"/>
    <p:sldId id="663" r:id="rId21"/>
    <p:sldId id="664" r:id="rId22"/>
    <p:sldId id="665" r:id="rId23"/>
    <p:sldId id="666" r:id="rId24"/>
    <p:sldId id="667" r:id="rId25"/>
    <p:sldId id="668" r:id="rId26"/>
    <p:sldId id="669" r:id="rId27"/>
    <p:sldId id="670" r:id="rId28"/>
    <p:sldId id="671" r:id="rId29"/>
    <p:sldId id="672" r:id="rId30"/>
    <p:sldId id="673" r:id="rId31"/>
    <p:sldId id="627" r:id="rId32"/>
    <p:sldId id="593" r:id="rId3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ys, Karen" initials="HK" lastIdx="2" clrIdx="0"/>
  <p:cmAuthor id="1" name="Byeong-Uk Kim" initials="BK" lastIdx="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8E4E8"/>
    <a:srgbClr val="FAE04B"/>
    <a:srgbClr val="B1C594"/>
    <a:srgbClr val="5BAFD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7923" autoAdjust="0"/>
    <p:restoredTop sz="86330" autoAdjust="0"/>
  </p:normalViewPr>
  <p:slideViewPr>
    <p:cSldViewPr>
      <p:cViewPr varScale="1">
        <p:scale>
          <a:sx n="74" d="100"/>
          <a:sy n="74" d="100"/>
        </p:scale>
        <p:origin x="1416" y="60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20T07:09:16.803" idx="4">
    <p:pos x="4894" y="599"/>
    <p:text>why stopped at 80 ppb?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9F216-DAAD-42EB-B70B-608A21C98E3D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53560-1F90-4307-A5CC-6B96529D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15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271F59D-F91C-4544-9C57-450F13C78864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0BEB1B5-D9E8-475D-AEE8-D5ADAEF11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98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12F248B-5C8E-43D7-B978-343B7CF1E3CD}" type="slidenum">
              <a:rPr lang="en-US" altLang="en-US" sz="1200" smtClean="0"/>
              <a:pPr eaLnBrk="1" hangingPunct="1"/>
              <a:t>32</a:t>
            </a:fld>
            <a:endParaRPr lang="en-US" altLang="en-US" sz="1200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No major changes to VOC or NOX emissions between 2009 OTW BaseD and 2009 OTW BaseG4 (used in SIPs) inventories.</a:t>
            </a:r>
          </a:p>
        </p:txBody>
      </p:sp>
    </p:spTree>
    <p:extLst>
      <p:ext uri="{BB962C8B-B14F-4D97-AF65-F5344CB8AC3E}">
        <p14:creationId xmlns:p14="http://schemas.microsoft.com/office/powerpoint/2010/main" val="647939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water3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26169" r="833" b="19715"/>
          <a:stretch/>
        </p:blipFill>
        <p:spPr>
          <a:xfrm flipH="1">
            <a:off x="76200" y="76200"/>
            <a:ext cx="8991600" cy="1828800"/>
          </a:xfrm>
          <a:prstGeom prst="rect">
            <a:avLst/>
          </a:prstGeom>
        </p:spPr>
      </p:pic>
      <p:pic>
        <p:nvPicPr>
          <p:cNvPr id="15" name="Picture 14" descr="823285-gray-wallpaper.jpg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79" r="19491" b="28868"/>
          <a:stretch/>
        </p:blipFill>
        <p:spPr>
          <a:xfrm>
            <a:off x="76200" y="1981200"/>
            <a:ext cx="7086600" cy="259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52400"/>
            <a:ext cx="3886198" cy="1371600"/>
          </a:xfrm>
          <a:prstGeom prst="rect">
            <a:avLst/>
          </a:prstGeom>
        </p:spPr>
      </p:pic>
      <p:pic>
        <p:nvPicPr>
          <p:cNvPr id="30" name="Picture 29" descr="sun2.jpg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6" b="24651"/>
          <a:stretch/>
        </p:blipFill>
        <p:spPr>
          <a:xfrm>
            <a:off x="7239000" y="1981200"/>
            <a:ext cx="1828800" cy="2590800"/>
          </a:xfrm>
          <a:prstGeom prst="rect">
            <a:avLst/>
          </a:prstGeom>
        </p:spPr>
      </p:pic>
      <p:pic>
        <p:nvPicPr>
          <p:cNvPr id="2" name="Picture 1" descr="grass3.jpg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" t="27984" r="914"/>
          <a:stretch/>
        </p:blipFill>
        <p:spPr>
          <a:xfrm>
            <a:off x="79377" y="4656524"/>
            <a:ext cx="8980994" cy="2125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F590-BFE6-423D-867F-875EDAFBE28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r="77451" b="30556"/>
          <a:stretch/>
        </p:blipFill>
        <p:spPr>
          <a:xfrm>
            <a:off x="162686" y="129379"/>
            <a:ext cx="704089" cy="838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F590-BFE6-423D-867F-875EDAFBE28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F590-BFE6-423D-867F-875EDAFBE2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F590-BFE6-423D-867F-875EDAFBE2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F590-BFE6-423D-867F-875EDAFBE2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76201" y="5867401"/>
            <a:ext cx="762000" cy="90483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2045494"/>
              <a:gd name="connsiteY0" fmla="*/ 1807368 h 1807368"/>
              <a:gd name="connsiteX1" fmla="*/ 0 w 2045494"/>
              <a:gd name="connsiteY1" fmla="*/ 0 h 1807368"/>
              <a:gd name="connsiteX2" fmla="*/ 2045494 w 2045494"/>
              <a:gd name="connsiteY2" fmla="*/ 1 h 1807368"/>
              <a:gd name="connsiteX3" fmla="*/ 1761621 w 2045494"/>
              <a:gd name="connsiteY3" fmla="*/ 1784278 h 1807368"/>
              <a:gd name="connsiteX4" fmla="*/ 2382 w 2045494"/>
              <a:gd name="connsiteY4" fmla="*/ 1807368 h 1807368"/>
              <a:gd name="connsiteX0" fmla="*/ 2382 w 1779949"/>
              <a:gd name="connsiteY0" fmla="*/ 1807368 h 1807368"/>
              <a:gd name="connsiteX1" fmla="*/ 0 w 1779949"/>
              <a:gd name="connsiteY1" fmla="*/ 0 h 1807368"/>
              <a:gd name="connsiteX2" fmla="*/ 1779949 w 1779949"/>
              <a:gd name="connsiteY2" fmla="*/ 0 h 1807368"/>
              <a:gd name="connsiteX3" fmla="*/ 1761621 w 1779949"/>
              <a:gd name="connsiteY3" fmla="*/ 1784278 h 1807368"/>
              <a:gd name="connsiteX4" fmla="*/ 2382 w 1779949"/>
              <a:gd name="connsiteY4" fmla="*/ 1807368 h 1807368"/>
              <a:gd name="connsiteX0" fmla="*/ 2382 w 1807803"/>
              <a:gd name="connsiteY0" fmla="*/ 1807368 h 1807368"/>
              <a:gd name="connsiteX1" fmla="*/ 0 w 1807803"/>
              <a:gd name="connsiteY1" fmla="*/ 0 h 1807368"/>
              <a:gd name="connsiteX2" fmla="*/ 1779949 w 1807803"/>
              <a:gd name="connsiteY2" fmla="*/ 0 h 1807368"/>
              <a:gd name="connsiteX3" fmla="*/ 1807803 w 1807803"/>
              <a:gd name="connsiteY3" fmla="*/ 1784278 h 1807368"/>
              <a:gd name="connsiteX4" fmla="*/ 2382 w 1807803"/>
              <a:gd name="connsiteY4" fmla="*/ 1807368 h 1807368"/>
              <a:gd name="connsiteX0" fmla="*/ 2382 w 1807803"/>
              <a:gd name="connsiteY0" fmla="*/ 1807368 h 1807368"/>
              <a:gd name="connsiteX1" fmla="*/ 0 w 1807803"/>
              <a:gd name="connsiteY1" fmla="*/ 0 h 1807368"/>
              <a:gd name="connsiteX2" fmla="*/ 1805349 w 1807803"/>
              <a:gd name="connsiteY2" fmla="*/ 0 h 1807368"/>
              <a:gd name="connsiteX3" fmla="*/ 1807803 w 1807803"/>
              <a:gd name="connsiteY3" fmla="*/ 1784278 h 1807368"/>
              <a:gd name="connsiteX4" fmla="*/ 2382 w 1807803"/>
              <a:gd name="connsiteY4" fmla="*/ 1807368 h 1807368"/>
              <a:gd name="connsiteX0" fmla="*/ 2382 w 1805349"/>
              <a:gd name="connsiteY0" fmla="*/ 1807368 h 1809678"/>
              <a:gd name="connsiteX1" fmla="*/ 0 w 1805349"/>
              <a:gd name="connsiteY1" fmla="*/ 0 h 1809678"/>
              <a:gd name="connsiteX2" fmla="*/ 1805349 w 1805349"/>
              <a:gd name="connsiteY2" fmla="*/ 0 h 1809678"/>
              <a:gd name="connsiteX3" fmla="*/ 1797759 w 1805349"/>
              <a:gd name="connsiteY3" fmla="*/ 1809678 h 1809678"/>
              <a:gd name="connsiteX4" fmla="*/ 2382 w 1805349"/>
              <a:gd name="connsiteY4" fmla="*/ 1807368 h 1809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5349" h="1809678">
                <a:moveTo>
                  <a:pt x="2382" y="1807368"/>
                </a:moveTo>
                <a:lnTo>
                  <a:pt x="0" y="0"/>
                </a:lnTo>
                <a:lnTo>
                  <a:pt x="1805349" y="0"/>
                </a:lnTo>
                <a:lnTo>
                  <a:pt x="1797759" y="1809678"/>
                </a:lnTo>
                <a:lnTo>
                  <a:pt x="2382" y="1807368"/>
                </a:lnTo>
                <a:close/>
              </a:path>
            </a:pathLst>
          </a:custGeom>
          <a:solidFill>
            <a:srgbClr val="FAE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914400" y="5867400"/>
            <a:ext cx="8153400" cy="90368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5110 w 2604573"/>
              <a:gd name="connsiteY0" fmla="*/ 534324 h 534324"/>
              <a:gd name="connsiteX1" fmla="*/ 0 w 2604573"/>
              <a:gd name="connsiteY1" fmla="*/ 0 h 534324"/>
              <a:gd name="connsiteX2" fmla="*/ 2604573 w 2604573"/>
              <a:gd name="connsiteY2" fmla="*/ 271 h 534324"/>
              <a:gd name="connsiteX3" fmla="*/ 2604573 w 2604573"/>
              <a:gd name="connsiteY3" fmla="*/ 527584 h 534324"/>
              <a:gd name="connsiteX4" fmla="*/ 5110 w 2604573"/>
              <a:gd name="connsiteY4" fmla="*/ 534324 h 534324"/>
              <a:gd name="connsiteX0" fmla="*/ 5110 w 2604573"/>
              <a:gd name="connsiteY0" fmla="*/ 527583 h 527584"/>
              <a:gd name="connsiteX1" fmla="*/ 0 w 2604573"/>
              <a:gd name="connsiteY1" fmla="*/ 0 h 527584"/>
              <a:gd name="connsiteX2" fmla="*/ 2604573 w 2604573"/>
              <a:gd name="connsiteY2" fmla="*/ 271 h 527584"/>
              <a:gd name="connsiteX3" fmla="*/ 2604573 w 2604573"/>
              <a:gd name="connsiteY3" fmla="*/ 527584 h 527584"/>
              <a:gd name="connsiteX4" fmla="*/ 5110 w 2604573"/>
              <a:gd name="connsiteY4" fmla="*/ 527583 h 527584"/>
              <a:gd name="connsiteX0" fmla="*/ 3558 w 2604573"/>
              <a:gd name="connsiteY0" fmla="*/ 525111 h 527584"/>
              <a:gd name="connsiteX1" fmla="*/ 0 w 2604573"/>
              <a:gd name="connsiteY1" fmla="*/ 0 h 527584"/>
              <a:gd name="connsiteX2" fmla="*/ 2604573 w 2604573"/>
              <a:gd name="connsiteY2" fmla="*/ 271 h 527584"/>
              <a:gd name="connsiteX3" fmla="*/ 2604573 w 2604573"/>
              <a:gd name="connsiteY3" fmla="*/ 527584 h 527584"/>
              <a:gd name="connsiteX4" fmla="*/ 3558 w 2604573"/>
              <a:gd name="connsiteY4" fmla="*/ 525111 h 527584"/>
              <a:gd name="connsiteX0" fmla="*/ 2066 w 2604573"/>
              <a:gd name="connsiteY0" fmla="*/ 441081 h 527584"/>
              <a:gd name="connsiteX1" fmla="*/ 0 w 2604573"/>
              <a:gd name="connsiteY1" fmla="*/ 0 h 527584"/>
              <a:gd name="connsiteX2" fmla="*/ 2604573 w 2604573"/>
              <a:gd name="connsiteY2" fmla="*/ 271 h 527584"/>
              <a:gd name="connsiteX3" fmla="*/ 2604573 w 2604573"/>
              <a:gd name="connsiteY3" fmla="*/ 527584 h 527584"/>
              <a:gd name="connsiteX4" fmla="*/ 2066 w 2604573"/>
              <a:gd name="connsiteY4" fmla="*/ 441081 h 527584"/>
              <a:gd name="connsiteX0" fmla="*/ 2066 w 2604573"/>
              <a:gd name="connsiteY0" fmla="*/ 527583 h 527584"/>
              <a:gd name="connsiteX1" fmla="*/ 0 w 2604573"/>
              <a:gd name="connsiteY1" fmla="*/ 0 h 527584"/>
              <a:gd name="connsiteX2" fmla="*/ 2604573 w 2604573"/>
              <a:gd name="connsiteY2" fmla="*/ 271 h 527584"/>
              <a:gd name="connsiteX3" fmla="*/ 2604573 w 2604573"/>
              <a:gd name="connsiteY3" fmla="*/ 527584 h 527584"/>
              <a:gd name="connsiteX4" fmla="*/ 2066 w 2604573"/>
              <a:gd name="connsiteY4" fmla="*/ 527583 h 527584"/>
              <a:gd name="connsiteX0" fmla="*/ 405 w 2605895"/>
              <a:gd name="connsiteY0" fmla="*/ 527583 h 527584"/>
              <a:gd name="connsiteX1" fmla="*/ 1322 w 2605895"/>
              <a:gd name="connsiteY1" fmla="*/ 0 h 527584"/>
              <a:gd name="connsiteX2" fmla="*/ 2605895 w 2605895"/>
              <a:gd name="connsiteY2" fmla="*/ 271 h 527584"/>
              <a:gd name="connsiteX3" fmla="*/ 2605895 w 2605895"/>
              <a:gd name="connsiteY3" fmla="*/ 527584 h 527584"/>
              <a:gd name="connsiteX4" fmla="*/ 405 w 2605895"/>
              <a:gd name="connsiteY4" fmla="*/ 527583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5895" h="527584">
                <a:moveTo>
                  <a:pt x="405" y="527583"/>
                </a:moveTo>
                <a:cubicBezTo>
                  <a:pt x="-1298" y="349475"/>
                  <a:pt x="3025" y="178108"/>
                  <a:pt x="1322" y="0"/>
                </a:cubicBezTo>
                <a:lnTo>
                  <a:pt x="2605895" y="271"/>
                </a:lnTo>
                <a:lnTo>
                  <a:pt x="2605895" y="527584"/>
                </a:lnTo>
                <a:lnTo>
                  <a:pt x="405" y="527583"/>
                </a:lnTo>
                <a:close/>
              </a:path>
            </a:pathLst>
          </a:custGeom>
          <a:solidFill>
            <a:srgbClr val="C8E4E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0" y="6050280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5BAFD1"/>
                </a:solidFill>
              </a:defRPr>
            </a:lvl1pPr>
          </a:lstStyle>
          <a:p>
            <a:fld id="{91B3F590-BFE6-423D-867F-875EDAFBE2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EPD Logo_FINAL_cs4_map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7"/>
          <a:stretch/>
        </p:blipFill>
        <p:spPr>
          <a:xfrm>
            <a:off x="143932" y="304800"/>
            <a:ext cx="618067" cy="6174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rgbClr val="5BAFD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rgbClr val="5BAFD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rgbClr val="5BAFD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rgbClr val="5BAFD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815474" y="47056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905000"/>
            <a:ext cx="7010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Effects of </a:t>
            </a:r>
            <a:r>
              <a:rPr lang="en-US" sz="4400" b="1" dirty="0" smtClean="0">
                <a:solidFill>
                  <a:schemeClr val="bg1"/>
                </a:solidFill>
              </a:rPr>
              <a:t>Relative Reduction Factor </a:t>
            </a:r>
            <a:r>
              <a:rPr lang="en-US" sz="4400" b="1" dirty="0">
                <a:solidFill>
                  <a:schemeClr val="bg1"/>
                </a:solidFill>
              </a:rPr>
              <a:t>Grid Cell Sampling Approaches on </a:t>
            </a:r>
            <a:r>
              <a:rPr lang="en-US" sz="4400" b="1" dirty="0" smtClean="0">
                <a:solidFill>
                  <a:schemeClr val="bg1"/>
                </a:solidFill>
              </a:rPr>
              <a:t>Model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452" y="4751898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Byeong-</a:t>
            </a:r>
            <a:r>
              <a:rPr lang="en-US" b="1" dirty="0" err="1">
                <a:latin typeface="+mj-lt"/>
              </a:rPr>
              <a:t>Uk</a:t>
            </a:r>
            <a:r>
              <a:rPr lang="en-US" b="1" dirty="0">
                <a:latin typeface="+mj-lt"/>
              </a:rPr>
              <a:t> </a:t>
            </a:r>
            <a:r>
              <a:rPr lang="en-US" b="1" dirty="0" smtClean="0">
                <a:latin typeface="+mj-lt"/>
              </a:rPr>
              <a:t>Kim and </a:t>
            </a:r>
            <a:r>
              <a:rPr lang="en-US" b="1" dirty="0" smtClean="0">
                <a:solidFill>
                  <a:schemeClr val="tx1"/>
                </a:solidFill>
                <a:latin typeface="+mj-lt"/>
              </a:rPr>
              <a:t>Jim Boylan</a:t>
            </a:r>
          </a:p>
          <a:p>
            <a:pPr algn="l"/>
            <a:r>
              <a:rPr lang="en-US" dirty="0" smtClean="0">
                <a:latin typeface="+mj-lt"/>
              </a:rPr>
              <a:t>Planning and Support Program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  <a:latin typeface="+mj-lt"/>
              </a:rPr>
              <a:t>Georgia EPD - Air Protection Branch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0" y="4751898"/>
            <a:ext cx="3617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latin typeface="+mj-lt"/>
              </a:rPr>
              <a:t>2017 CMAS Conference</a:t>
            </a:r>
          </a:p>
          <a:p>
            <a:pPr algn="r"/>
            <a:r>
              <a:rPr lang="en-US" b="1" dirty="0" smtClean="0">
                <a:latin typeface="+mj-lt"/>
              </a:rPr>
              <a:t>Chapel Hill, NC</a:t>
            </a:r>
          </a:p>
          <a:p>
            <a:pPr algn="r">
              <a:defRPr/>
            </a:pPr>
            <a:r>
              <a:rPr lang="en-US" dirty="0" smtClean="0">
                <a:latin typeface="+mj-lt"/>
              </a:rPr>
              <a:t>October 23</a:t>
            </a:r>
            <a:r>
              <a:rPr lang="en-US" sz="18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29744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09600" y="304800"/>
            <a:ext cx="8305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dirty="0" smtClean="0">
                <a:latin typeface="Symbol" panose="05050102010706020507" pitchFamily="18" charset="2"/>
              </a:rPr>
              <a:t>D</a:t>
            </a:r>
            <a:r>
              <a:rPr lang="en-US" sz="3400" dirty="0"/>
              <a:t>o</a:t>
            </a:r>
            <a:r>
              <a:rPr lang="en-US" sz="3400" baseline="-25000" dirty="0"/>
              <a:t>3</a:t>
            </a:r>
            <a:r>
              <a:rPr lang="en-US" sz="3400" dirty="0" smtClean="0"/>
              <a:t> </a:t>
            </a:r>
            <a:r>
              <a:rPr lang="en-US" sz="3400" dirty="0"/>
              <a:t>- </a:t>
            </a:r>
            <a:r>
              <a:rPr lang="en-US" sz="3400" dirty="0" smtClean="0"/>
              <a:t>Eastern U.S. - Average</a:t>
            </a:r>
            <a:r>
              <a:rPr lang="en-US" sz="3400" dirty="0"/>
              <a:t> DV (2023)</a:t>
            </a:r>
            <a:endParaRPr lang="en-US" altLang="en-US" sz="3400" dirty="0"/>
          </a:p>
        </p:txBody>
      </p:sp>
      <p:sp>
        <p:nvSpPr>
          <p:cNvPr id="4" name="TextBox 3"/>
          <p:cNvSpPr txBox="1"/>
          <p:nvPr/>
        </p:nvSpPr>
        <p:spPr>
          <a:xfrm>
            <a:off x="8725296" y="64447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06CF35B-3E7E-4F15-8F8B-565AFD93BC2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56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09600" y="304800"/>
            <a:ext cx="8305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dirty="0" smtClean="0">
                <a:latin typeface="Symbol" panose="05050102010706020507" pitchFamily="18" charset="2"/>
              </a:rPr>
              <a:t>D</a:t>
            </a:r>
            <a:r>
              <a:rPr lang="en-US" sz="3400" dirty="0"/>
              <a:t>o</a:t>
            </a:r>
            <a:r>
              <a:rPr lang="en-US" sz="3400" baseline="-25000" dirty="0"/>
              <a:t>3</a:t>
            </a:r>
            <a:r>
              <a:rPr lang="en-US" sz="3400" dirty="0" smtClean="0"/>
              <a:t> </a:t>
            </a:r>
            <a:r>
              <a:rPr lang="en-US" sz="3400" dirty="0"/>
              <a:t>- </a:t>
            </a:r>
            <a:r>
              <a:rPr lang="en-US" sz="3400" dirty="0" smtClean="0"/>
              <a:t>Eastern U.S. - Maximum</a:t>
            </a:r>
            <a:r>
              <a:rPr lang="en-US" sz="3400" dirty="0"/>
              <a:t> DV (2023)</a:t>
            </a:r>
            <a:endParaRPr lang="en-US" altLang="en-US" sz="3400" dirty="0"/>
          </a:p>
        </p:txBody>
      </p:sp>
      <p:sp>
        <p:nvSpPr>
          <p:cNvPr id="4" name="TextBox 3"/>
          <p:cNvSpPr txBox="1"/>
          <p:nvPr/>
        </p:nvSpPr>
        <p:spPr>
          <a:xfrm>
            <a:off x="8725296" y="64447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06CF35B-3E7E-4F15-8F8B-565AFD93BC2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28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09600" y="304800"/>
            <a:ext cx="8305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dirty="0" smtClean="0">
                <a:latin typeface="Symbol" panose="05050102010706020507" pitchFamily="18" charset="2"/>
              </a:rPr>
              <a:t>D</a:t>
            </a:r>
            <a:r>
              <a:rPr lang="en-US" sz="3400" dirty="0"/>
              <a:t>o</a:t>
            </a:r>
            <a:r>
              <a:rPr lang="en-US" sz="3400" baseline="-25000" dirty="0"/>
              <a:t>3</a:t>
            </a:r>
            <a:r>
              <a:rPr lang="en-US" sz="3400" dirty="0" smtClean="0"/>
              <a:t> </a:t>
            </a:r>
            <a:r>
              <a:rPr lang="en-US" sz="3400" dirty="0"/>
              <a:t>- </a:t>
            </a:r>
            <a:r>
              <a:rPr lang="en-US" sz="3400" dirty="0" smtClean="0"/>
              <a:t>Midwest - Average</a:t>
            </a:r>
            <a:r>
              <a:rPr lang="en-US" sz="3400" dirty="0"/>
              <a:t> DV (2023)</a:t>
            </a:r>
            <a:endParaRPr lang="en-US" altLang="en-US" sz="3400" dirty="0"/>
          </a:p>
        </p:txBody>
      </p:sp>
      <p:sp>
        <p:nvSpPr>
          <p:cNvPr id="4" name="TextBox 3"/>
          <p:cNvSpPr txBox="1"/>
          <p:nvPr/>
        </p:nvSpPr>
        <p:spPr>
          <a:xfrm>
            <a:off x="8725296" y="64447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06CF35B-3E7E-4F15-8F8B-565AFD93BC2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24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09600" y="304800"/>
            <a:ext cx="8305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dirty="0" smtClean="0">
                <a:latin typeface="Symbol" panose="05050102010706020507" pitchFamily="18" charset="2"/>
              </a:rPr>
              <a:t>D</a:t>
            </a:r>
            <a:r>
              <a:rPr lang="en-US" sz="3400" dirty="0"/>
              <a:t>o</a:t>
            </a:r>
            <a:r>
              <a:rPr lang="en-US" sz="3400" baseline="-25000" dirty="0"/>
              <a:t>3</a:t>
            </a:r>
            <a:r>
              <a:rPr lang="en-US" sz="3400" dirty="0" smtClean="0"/>
              <a:t> </a:t>
            </a:r>
            <a:r>
              <a:rPr lang="en-US" sz="3400" dirty="0"/>
              <a:t>- </a:t>
            </a:r>
            <a:r>
              <a:rPr lang="en-US" sz="3400" dirty="0" smtClean="0"/>
              <a:t>Midwest – MAXIMUM DV </a:t>
            </a:r>
            <a:r>
              <a:rPr lang="en-US" sz="3400" dirty="0"/>
              <a:t>(2023)</a:t>
            </a:r>
            <a:endParaRPr lang="en-US" altLang="en-US" sz="3400" dirty="0"/>
          </a:p>
        </p:txBody>
      </p:sp>
      <p:sp>
        <p:nvSpPr>
          <p:cNvPr id="4" name="TextBox 3"/>
          <p:cNvSpPr txBox="1"/>
          <p:nvPr/>
        </p:nvSpPr>
        <p:spPr>
          <a:xfrm>
            <a:off x="8725296" y="64447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06CF35B-3E7E-4F15-8F8B-565AFD93BC2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48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09600" y="304800"/>
            <a:ext cx="8305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dirty="0" smtClean="0">
                <a:latin typeface="Symbol" panose="05050102010706020507" pitchFamily="18" charset="2"/>
              </a:rPr>
              <a:t>D</a:t>
            </a:r>
            <a:r>
              <a:rPr lang="en-US" sz="3400" dirty="0"/>
              <a:t>o</a:t>
            </a:r>
            <a:r>
              <a:rPr lang="en-US" sz="3400" baseline="-25000" dirty="0"/>
              <a:t>3</a:t>
            </a:r>
            <a:r>
              <a:rPr lang="en-US" sz="3400" dirty="0" smtClean="0"/>
              <a:t> </a:t>
            </a:r>
            <a:r>
              <a:rPr lang="en-US" sz="3400" dirty="0"/>
              <a:t>- </a:t>
            </a:r>
            <a:r>
              <a:rPr lang="en-US" sz="3400" dirty="0" smtClean="0"/>
              <a:t>Northeast - Average</a:t>
            </a:r>
            <a:r>
              <a:rPr lang="en-US" sz="3400" dirty="0"/>
              <a:t> DV (2023)</a:t>
            </a:r>
            <a:endParaRPr lang="en-US" altLang="en-US" sz="3400" dirty="0"/>
          </a:p>
        </p:txBody>
      </p:sp>
      <p:sp>
        <p:nvSpPr>
          <p:cNvPr id="4" name="TextBox 3"/>
          <p:cNvSpPr txBox="1"/>
          <p:nvPr/>
        </p:nvSpPr>
        <p:spPr>
          <a:xfrm>
            <a:off x="8725296" y="64447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06CF35B-3E7E-4F15-8F8B-565AFD93BC2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38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09600" y="304800"/>
            <a:ext cx="8305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dirty="0" smtClean="0">
                <a:latin typeface="Symbol" panose="05050102010706020507" pitchFamily="18" charset="2"/>
              </a:rPr>
              <a:t>D</a:t>
            </a:r>
            <a:r>
              <a:rPr lang="en-US" sz="3400" dirty="0"/>
              <a:t>o</a:t>
            </a:r>
            <a:r>
              <a:rPr lang="en-US" sz="3400" baseline="-25000" dirty="0"/>
              <a:t>3</a:t>
            </a:r>
            <a:r>
              <a:rPr lang="en-US" sz="3400" dirty="0" smtClean="0"/>
              <a:t> </a:t>
            </a:r>
            <a:r>
              <a:rPr lang="en-US" sz="3400" dirty="0"/>
              <a:t>- </a:t>
            </a:r>
            <a:r>
              <a:rPr lang="en-US" sz="3400" dirty="0" smtClean="0"/>
              <a:t>Northeast - </a:t>
            </a:r>
            <a:r>
              <a:rPr lang="en-US" sz="3400" dirty="0"/>
              <a:t>MAXIMUM DV (2023)</a:t>
            </a:r>
            <a:endParaRPr lang="en-US" altLang="en-US" sz="3400" dirty="0"/>
          </a:p>
        </p:txBody>
      </p:sp>
      <p:sp>
        <p:nvSpPr>
          <p:cNvPr id="4" name="TextBox 3"/>
          <p:cNvSpPr txBox="1"/>
          <p:nvPr/>
        </p:nvSpPr>
        <p:spPr>
          <a:xfrm>
            <a:off x="8725296" y="64447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06CF35B-3E7E-4F15-8F8B-565AFD93BC2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32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09600" y="304800"/>
            <a:ext cx="8305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dirty="0" smtClean="0">
                <a:latin typeface="Symbol" panose="05050102010706020507" pitchFamily="18" charset="2"/>
              </a:rPr>
              <a:t>D</a:t>
            </a:r>
            <a:r>
              <a:rPr lang="en-US" sz="3400" dirty="0"/>
              <a:t>o</a:t>
            </a:r>
            <a:r>
              <a:rPr lang="en-US" sz="3400" baseline="-25000" dirty="0"/>
              <a:t>3</a:t>
            </a:r>
            <a:r>
              <a:rPr lang="en-US" sz="3400" dirty="0" smtClean="0"/>
              <a:t> </a:t>
            </a:r>
            <a:r>
              <a:rPr lang="en-US" sz="3400" dirty="0"/>
              <a:t>- </a:t>
            </a:r>
            <a:r>
              <a:rPr lang="en-US" sz="3400" dirty="0" smtClean="0"/>
              <a:t>TAMPA - Average</a:t>
            </a:r>
            <a:r>
              <a:rPr lang="en-US" sz="3400" dirty="0"/>
              <a:t> DV (2023)</a:t>
            </a:r>
            <a:endParaRPr lang="en-US" altLang="en-US" sz="3400" dirty="0"/>
          </a:p>
        </p:txBody>
      </p:sp>
      <p:sp>
        <p:nvSpPr>
          <p:cNvPr id="4" name="TextBox 3"/>
          <p:cNvSpPr txBox="1"/>
          <p:nvPr/>
        </p:nvSpPr>
        <p:spPr>
          <a:xfrm>
            <a:off x="8725296" y="64447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06CF35B-3E7E-4F15-8F8B-565AFD93BC2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33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09600" y="304800"/>
            <a:ext cx="8305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dirty="0" smtClean="0">
                <a:latin typeface="Symbol" panose="05050102010706020507" pitchFamily="18" charset="2"/>
              </a:rPr>
              <a:t>D</a:t>
            </a:r>
            <a:r>
              <a:rPr lang="en-US" sz="3400" dirty="0"/>
              <a:t>o</a:t>
            </a:r>
            <a:r>
              <a:rPr lang="en-US" sz="3400" baseline="-25000" dirty="0"/>
              <a:t>3</a:t>
            </a:r>
            <a:r>
              <a:rPr lang="en-US" sz="3400" dirty="0" smtClean="0"/>
              <a:t> </a:t>
            </a:r>
            <a:r>
              <a:rPr lang="en-US" sz="3400" dirty="0"/>
              <a:t>- </a:t>
            </a:r>
            <a:r>
              <a:rPr lang="en-US" sz="3400" dirty="0" smtClean="0"/>
              <a:t>TAMPA - </a:t>
            </a:r>
            <a:r>
              <a:rPr lang="en-US" sz="3400" dirty="0"/>
              <a:t>MAXIMUM DV (2023)</a:t>
            </a:r>
            <a:endParaRPr lang="en-US" altLang="en-US" sz="3400" dirty="0"/>
          </a:p>
        </p:txBody>
      </p:sp>
      <p:sp>
        <p:nvSpPr>
          <p:cNvPr id="4" name="TextBox 3"/>
          <p:cNvSpPr txBox="1"/>
          <p:nvPr/>
        </p:nvSpPr>
        <p:spPr>
          <a:xfrm>
            <a:off x="8725296" y="64447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06CF35B-3E7E-4F15-8F8B-565AFD93BC2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1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25296" y="64447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06CF35B-3E7E-4F15-8F8B-565AFD93BC28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305800" cy="838200"/>
          </a:xfrm>
        </p:spPr>
        <p:txBody>
          <a:bodyPr/>
          <a:lstStyle/>
          <a:p>
            <a:pPr algn="ctr"/>
            <a:r>
              <a:rPr lang="en-US" sz="6000" dirty="0" smtClean="0"/>
              <a:t>70 </a:t>
            </a:r>
            <a:r>
              <a:rPr lang="en-US" sz="6000" dirty="0" err="1" smtClean="0"/>
              <a:t>PPb</a:t>
            </a:r>
            <a:r>
              <a:rPr lang="en-US" sz="6000" dirty="0" smtClean="0"/>
              <a:t> NAAQS</a:t>
            </a:r>
            <a:endParaRPr lang="en-US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9027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25296" y="64447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06CF35B-3E7E-4F15-8F8B-565AFD93BC28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05800" cy="838200"/>
          </a:xfrm>
        </p:spPr>
        <p:txBody>
          <a:bodyPr/>
          <a:lstStyle/>
          <a:p>
            <a:pPr algn="ctr"/>
            <a:r>
              <a:rPr lang="en-US" sz="3400" dirty="0" smtClean="0"/>
              <a:t>70 </a:t>
            </a:r>
            <a:r>
              <a:rPr lang="en-US" sz="3400" dirty="0"/>
              <a:t>ppb NAAQS - Average DV (2023)</a:t>
            </a:r>
            <a:endParaRPr lang="en-US" altLang="en-US" sz="3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925512"/>
            <a:ext cx="6407150" cy="555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05400" y="4983768"/>
            <a:ext cx="2533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Attainment with 1x1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Nonattainment with 3x3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800" y="1600200"/>
            <a:ext cx="2533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Nonattainment with 1x1</a:t>
            </a:r>
          </a:p>
          <a:p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 smtClean="0">
                <a:solidFill>
                  <a:srgbClr val="FF0000"/>
                </a:solidFill>
              </a:rPr>
              <a:t>ttainment with 3x3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21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05800" cy="838200"/>
          </a:xfrm>
        </p:spPr>
        <p:txBody>
          <a:bodyPr/>
          <a:lstStyle/>
          <a:p>
            <a:pPr algn="ctr"/>
            <a:r>
              <a:rPr lang="en-US" altLang="en-US" sz="3400" dirty="0" smtClean="0"/>
              <a:t>RRF Approach</a:t>
            </a:r>
            <a:endParaRPr lang="en-US" altLang="en-US" sz="34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419100" y="776942"/>
            <a:ext cx="8458200" cy="4876800"/>
          </a:xfrm>
        </p:spPr>
        <p:txBody>
          <a:bodyPr>
            <a:no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altLang="en-US" sz="2800" b="0" dirty="0" smtClean="0"/>
              <a:t>Projected Future Design Values (</a:t>
            </a:r>
            <a:r>
              <a:rPr lang="en-US" altLang="en-US" sz="2800" b="0" dirty="0" err="1" smtClean="0"/>
              <a:t>DV</a:t>
            </a:r>
            <a:r>
              <a:rPr lang="en-US" altLang="en-US" sz="2800" b="0" baseline="-25000" dirty="0" err="1" smtClean="0"/>
              <a:t>Future</a:t>
            </a:r>
            <a:r>
              <a:rPr lang="en-US" altLang="en-US" sz="2800" b="0" dirty="0" smtClean="0"/>
              <a:t>)</a:t>
            </a:r>
          </a:p>
          <a:p>
            <a:pPr marL="633413" lvl="1" indent="-233363">
              <a:buFont typeface="Arial" panose="020B0604020202020204" pitchFamily="34" charset="0"/>
              <a:buChar char="•"/>
            </a:pPr>
            <a:r>
              <a:rPr lang="en-US" sz="2400" dirty="0" err="1" smtClean="0"/>
              <a:t>DV</a:t>
            </a:r>
            <a:r>
              <a:rPr lang="en-US" sz="2400" baseline="-25000" dirty="0" err="1" smtClean="0"/>
              <a:t>Future</a:t>
            </a:r>
            <a:r>
              <a:rPr lang="en-US" sz="2400" dirty="0" smtClean="0"/>
              <a:t> = </a:t>
            </a:r>
            <a:r>
              <a:rPr lang="en-US" sz="2400" dirty="0" err="1" smtClean="0"/>
              <a:t>DV</a:t>
            </a:r>
            <a:r>
              <a:rPr lang="en-US" sz="2400" baseline="-25000" dirty="0" err="1" smtClean="0"/>
              <a:t>Current</a:t>
            </a:r>
            <a:r>
              <a:rPr lang="en-US" sz="2400" dirty="0" smtClean="0"/>
              <a:t> x Relative Response Factor (RRF)</a:t>
            </a:r>
          </a:p>
          <a:p>
            <a:pPr marL="633413" lvl="1" indent="-233363">
              <a:buFont typeface="Arial" panose="020B0604020202020204" pitchFamily="34" charset="0"/>
              <a:buChar char="•"/>
            </a:pPr>
            <a:r>
              <a:rPr lang="en-US" sz="2400" dirty="0" err="1" smtClean="0"/>
              <a:t>DV</a:t>
            </a:r>
            <a:r>
              <a:rPr lang="en-US" sz="2400" baseline="-25000" dirty="0" err="1" smtClean="0"/>
              <a:t>Current</a:t>
            </a:r>
            <a:r>
              <a:rPr lang="en-US" sz="2400" dirty="0" smtClean="0"/>
              <a:t> is the average of three design values</a:t>
            </a:r>
          </a:p>
          <a:p>
            <a:pPr marL="1033463" lvl="2" indent="-233363"/>
            <a:r>
              <a:rPr lang="en-US" altLang="en-US" sz="2000" b="0" dirty="0" smtClean="0"/>
              <a:t>[(2009-2011 DV)+(2010-2012 DV)+(2011-2013 DV)]/3</a:t>
            </a:r>
          </a:p>
          <a:p>
            <a:pPr marL="800100" lvl="2" indent="0">
              <a:buNone/>
            </a:pPr>
            <a:r>
              <a:rPr lang="en-US" altLang="en-US" sz="2000" dirty="0" smtClean="0"/>
              <a:t>    = [C</a:t>
            </a:r>
            <a:r>
              <a:rPr lang="en-US" altLang="en-US" sz="2000" baseline="-25000" dirty="0" smtClean="0"/>
              <a:t>2009</a:t>
            </a:r>
            <a:r>
              <a:rPr lang="en-US" altLang="en-US" sz="2000" dirty="0" smtClean="0"/>
              <a:t> + (2*C</a:t>
            </a:r>
            <a:r>
              <a:rPr lang="en-US" altLang="en-US" sz="2000" baseline="-25000" dirty="0" smtClean="0"/>
              <a:t>2010</a:t>
            </a:r>
            <a:r>
              <a:rPr lang="en-US" altLang="en-US" sz="2000" dirty="0" smtClean="0"/>
              <a:t>) + (3*C</a:t>
            </a:r>
            <a:r>
              <a:rPr lang="en-US" altLang="en-US" sz="2000" baseline="-25000" dirty="0" smtClean="0"/>
              <a:t>2011</a:t>
            </a:r>
            <a:r>
              <a:rPr lang="en-US" altLang="en-US" sz="2000" dirty="0" smtClean="0"/>
              <a:t>) + (2*C</a:t>
            </a:r>
            <a:r>
              <a:rPr lang="en-US" altLang="en-US" sz="2000" baseline="-25000" dirty="0" smtClean="0"/>
              <a:t>2012</a:t>
            </a:r>
            <a:r>
              <a:rPr lang="en-US" altLang="en-US" sz="2000" dirty="0" smtClean="0"/>
              <a:t>) + C</a:t>
            </a:r>
            <a:r>
              <a:rPr lang="en-US" altLang="en-US" sz="2000" baseline="-25000" dirty="0" smtClean="0"/>
              <a:t>2013</a:t>
            </a:r>
            <a:r>
              <a:rPr lang="en-US" altLang="en-US" sz="2000" dirty="0" smtClean="0"/>
              <a:t>]/9</a:t>
            </a:r>
          </a:p>
          <a:p>
            <a:pPr marL="800100" lvl="2" indent="0">
              <a:buNone/>
            </a:pPr>
            <a:r>
              <a:rPr lang="en-US" altLang="en-US" sz="1200" dirty="0" smtClean="0"/>
              <a:t>Where, </a:t>
            </a:r>
            <a:r>
              <a:rPr lang="en-US" altLang="en-US" sz="1200" dirty="0" err="1" smtClean="0"/>
              <a:t>C</a:t>
            </a:r>
            <a:r>
              <a:rPr lang="en-US" altLang="en-US" sz="1200" baseline="-25000" dirty="0" err="1" smtClean="0"/>
              <a:t>yyyy</a:t>
            </a:r>
            <a:r>
              <a:rPr lang="en-US" altLang="en-US" sz="1200" dirty="0" smtClean="0"/>
              <a:t> is the annual 4</a:t>
            </a:r>
            <a:r>
              <a:rPr lang="en-US" altLang="en-US" sz="1200" baseline="30000" dirty="0" smtClean="0"/>
              <a:t>th</a:t>
            </a:r>
            <a:r>
              <a:rPr lang="en-US" altLang="en-US" sz="1200" dirty="0" smtClean="0"/>
              <a:t> highest daily max 8-hour O</a:t>
            </a:r>
            <a:r>
              <a:rPr lang="en-US" altLang="en-US" sz="1200" baseline="-25000" dirty="0" smtClean="0"/>
              <a:t>3</a:t>
            </a:r>
            <a:r>
              <a:rPr lang="en-US" altLang="en-US" sz="1200" dirty="0" smtClean="0"/>
              <a:t> concentration in the year of </a:t>
            </a:r>
            <a:r>
              <a:rPr lang="en-US" altLang="en-US" sz="1200" dirty="0" err="1" smtClean="0"/>
              <a:t>yyyy</a:t>
            </a:r>
            <a:r>
              <a:rPr lang="en-US" altLang="en-US" sz="1200" dirty="0" smtClean="0"/>
              <a:t>.</a:t>
            </a:r>
            <a:endParaRPr lang="en-US" altLang="en-US" sz="1200" b="0" dirty="0" smtClean="0"/>
          </a:p>
          <a:p>
            <a:pPr marL="633413" lvl="1" indent="-233363">
              <a:buFont typeface="Arial" panose="020B0604020202020204" pitchFamily="34" charset="0"/>
              <a:buChar char="•"/>
            </a:pPr>
            <a:r>
              <a:rPr lang="en-US" sz="2400" dirty="0"/>
              <a:t>R</a:t>
            </a:r>
            <a:r>
              <a:rPr lang="en-US" sz="2400" dirty="0" smtClean="0"/>
              <a:t>RF = (Model future)/(Model </a:t>
            </a:r>
            <a:r>
              <a:rPr lang="en-US" sz="2400" dirty="0" err="1" smtClean="0"/>
              <a:t>baseyear</a:t>
            </a:r>
            <a:r>
              <a:rPr lang="en-US" sz="2400" dirty="0" smtClean="0"/>
              <a:t>)</a:t>
            </a:r>
          </a:p>
          <a:p>
            <a:pPr marL="1033463" lvl="2" indent="-233363"/>
            <a:r>
              <a:rPr lang="en-US" altLang="en-US" sz="2000" dirty="0" smtClean="0"/>
              <a:t>Uses 10 highest model days in </a:t>
            </a:r>
            <a:r>
              <a:rPr lang="en-US" altLang="en-US" sz="2000" dirty="0" err="1" smtClean="0"/>
              <a:t>baseyear</a:t>
            </a:r>
            <a:endParaRPr lang="en-US" altLang="en-US" sz="2000" dirty="0" smtClean="0"/>
          </a:p>
          <a:p>
            <a:pPr marL="633413" lvl="1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Selection of Grid Cells:</a:t>
            </a:r>
            <a:endParaRPr lang="en-US" altLang="en-US" sz="2400" b="0" dirty="0" smtClean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420189"/>
              </p:ext>
            </p:extLst>
          </p:nvPr>
        </p:nvGraphicFramePr>
        <p:xfrm>
          <a:off x="1371600" y="4419600"/>
          <a:ext cx="13716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90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86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75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72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292145"/>
              </p:ext>
            </p:extLst>
          </p:nvPr>
        </p:nvGraphicFramePr>
        <p:xfrm>
          <a:off x="3276600" y="4419600"/>
          <a:ext cx="13716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90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86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75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72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156020"/>
              </p:ext>
            </p:extLst>
          </p:nvPr>
        </p:nvGraphicFramePr>
        <p:xfrm>
          <a:off x="5105400" y="4419600"/>
          <a:ext cx="13716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90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86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75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72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819400" y="4815335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vs.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648200" y="4815335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vs.</a:t>
            </a:r>
            <a:endParaRPr lang="en-US" b="1" dirty="0"/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488680" y="6096000"/>
            <a:ext cx="502920" cy="502920"/>
          </a:xfrm>
        </p:spPr>
        <p:txBody>
          <a:bodyPr>
            <a:normAutofit/>
          </a:bodyPr>
          <a:lstStyle/>
          <a:p>
            <a:fld id="{91B3F590-BFE6-423D-867F-875EDAFBE28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93020" y="5499854"/>
            <a:ext cx="5262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  Max. Grid Cell                  Monitor Grid Cell             Average Grid Cell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57408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25296" y="64447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06CF35B-3E7E-4F15-8F8B-565AFD93BC28}" type="slidenum">
              <a:rPr lang="en-US" smtClean="0"/>
              <a:t>20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05800" cy="838200"/>
          </a:xfrm>
        </p:spPr>
        <p:txBody>
          <a:bodyPr/>
          <a:lstStyle/>
          <a:p>
            <a:pPr algn="ctr"/>
            <a:r>
              <a:rPr lang="en-US" sz="3400" dirty="0" smtClean="0"/>
              <a:t>70 </a:t>
            </a:r>
            <a:r>
              <a:rPr lang="en-US" sz="3400" dirty="0"/>
              <a:t>ppb NAAQS - Average DV (2023)</a:t>
            </a:r>
            <a:endParaRPr lang="en-US" altLang="en-US" sz="3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50" y="1212850"/>
            <a:ext cx="6851650" cy="4121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08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25296" y="64447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06CF35B-3E7E-4F15-8F8B-565AFD93BC28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05800" cy="838200"/>
          </a:xfrm>
        </p:spPr>
        <p:txBody>
          <a:bodyPr/>
          <a:lstStyle/>
          <a:p>
            <a:pPr algn="ctr"/>
            <a:r>
              <a:rPr lang="en-US" sz="3400" dirty="0" smtClean="0"/>
              <a:t>70 </a:t>
            </a:r>
            <a:r>
              <a:rPr lang="en-US" sz="3400" dirty="0"/>
              <a:t>ppb NAAQS - MAXIMUM DV (2023)</a:t>
            </a:r>
            <a:endParaRPr lang="en-US" altLang="en-US" sz="3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942975"/>
            <a:ext cx="6407150" cy="55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05400" y="4983768"/>
            <a:ext cx="2343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Attainment with 1x1</a:t>
            </a:r>
          </a:p>
          <a:p>
            <a:r>
              <a:rPr lang="en-US" b="1" dirty="0">
                <a:solidFill>
                  <a:srgbClr val="FF0000"/>
                </a:solidFill>
              </a:rPr>
              <a:t>Maintenance </a:t>
            </a:r>
            <a:r>
              <a:rPr lang="en-US" b="1" dirty="0" smtClean="0">
                <a:solidFill>
                  <a:srgbClr val="FF0000"/>
                </a:solidFill>
              </a:rPr>
              <a:t>with 3x3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800" y="1600200"/>
            <a:ext cx="2343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Maintenance </a:t>
            </a:r>
            <a:r>
              <a:rPr lang="en-US" b="1" dirty="0" smtClean="0">
                <a:solidFill>
                  <a:srgbClr val="FF0000"/>
                </a:solidFill>
              </a:rPr>
              <a:t>with 1x1</a:t>
            </a:r>
          </a:p>
          <a:p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 smtClean="0">
                <a:solidFill>
                  <a:srgbClr val="FF0000"/>
                </a:solidFill>
              </a:rPr>
              <a:t>ttainment with 3x3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63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25296" y="64447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06CF35B-3E7E-4F15-8F8B-565AFD93BC28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05800" cy="838200"/>
          </a:xfrm>
        </p:spPr>
        <p:txBody>
          <a:bodyPr/>
          <a:lstStyle/>
          <a:p>
            <a:pPr algn="ctr"/>
            <a:r>
              <a:rPr lang="en-US" sz="3400" dirty="0" smtClean="0"/>
              <a:t>70 </a:t>
            </a:r>
            <a:r>
              <a:rPr lang="en-US" sz="3400" dirty="0"/>
              <a:t>ppb NAAQS - MAXIMUM DV (2023)</a:t>
            </a:r>
            <a:endParaRPr lang="en-US" altLang="en-US" sz="3400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008687" cy="48255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 rot="10800000">
            <a:off x="7241139" y="5486400"/>
            <a:ext cx="378861" cy="15240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2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09600" y="304800"/>
            <a:ext cx="8305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dirty="0" smtClean="0">
                <a:latin typeface="Symbol" panose="05050102010706020507" pitchFamily="18" charset="2"/>
              </a:rPr>
              <a:t>D</a:t>
            </a:r>
            <a:r>
              <a:rPr lang="en-US" sz="3400" dirty="0"/>
              <a:t>o</a:t>
            </a:r>
            <a:r>
              <a:rPr lang="en-US" sz="3400" baseline="-25000" dirty="0"/>
              <a:t>3</a:t>
            </a:r>
            <a:r>
              <a:rPr lang="en-US" sz="3400" dirty="0" smtClean="0"/>
              <a:t> </a:t>
            </a:r>
            <a:r>
              <a:rPr lang="en-US" sz="3400" dirty="0"/>
              <a:t>- </a:t>
            </a:r>
            <a:r>
              <a:rPr lang="en-US" sz="3400" dirty="0" smtClean="0"/>
              <a:t>CONUS - Average</a:t>
            </a:r>
            <a:r>
              <a:rPr lang="en-US" sz="3400" dirty="0"/>
              <a:t> DV (2023)</a:t>
            </a:r>
            <a:endParaRPr lang="en-US" altLang="en-US" sz="3400" dirty="0"/>
          </a:p>
        </p:txBody>
      </p:sp>
      <p:sp>
        <p:nvSpPr>
          <p:cNvPr id="4" name="TextBox 3"/>
          <p:cNvSpPr txBox="1"/>
          <p:nvPr/>
        </p:nvSpPr>
        <p:spPr>
          <a:xfrm>
            <a:off x="8725296" y="64447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06CF35B-3E7E-4F15-8F8B-565AFD93BC28}" type="slidenum">
              <a:rPr lang="en-US" smtClean="0"/>
              <a:t>23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876800" y="5984438"/>
            <a:ext cx="3574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Red: Attainment -&gt; Nonattainment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Blue: Nonattainment -&gt; Attainment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33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09600" y="304800"/>
            <a:ext cx="8305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dirty="0" smtClean="0">
                <a:latin typeface="Symbol" panose="05050102010706020507" pitchFamily="18" charset="2"/>
              </a:rPr>
              <a:t>D</a:t>
            </a:r>
            <a:r>
              <a:rPr lang="en-US" sz="3400" dirty="0"/>
              <a:t>o</a:t>
            </a:r>
            <a:r>
              <a:rPr lang="en-US" sz="3400" baseline="-25000" dirty="0"/>
              <a:t>3</a:t>
            </a:r>
            <a:r>
              <a:rPr lang="en-US" sz="3400" dirty="0" smtClean="0"/>
              <a:t> </a:t>
            </a:r>
            <a:r>
              <a:rPr lang="en-US" sz="3400" dirty="0"/>
              <a:t>- </a:t>
            </a:r>
            <a:r>
              <a:rPr lang="en-US" sz="3400" dirty="0" smtClean="0"/>
              <a:t>CONUS - MAXIMUM</a:t>
            </a:r>
            <a:r>
              <a:rPr lang="en-US" sz="3400" dirty="0"/>
              <a:t> DV (2023)</a:t>
            </a:r>
            <a:endParaRPr lang="en-US" altLang="en-US" sz="3400" dirty="0"/>
          </a:p>
        </p:txBody>
      </p:sp>
      <p:sp>
        <p:nvSpPr>
          <p:cNvPr id="4" name="TextBox 3"/>
          <p:cNvSpPr txBox="1"/>
          <p:nvPr/>
        </p:nvSpPr>
        <p:spPr>
          <a:xfrm>
            <a:off x="8725296" y="64447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06CF35B-3E7E-4F15-8F8B-565AFD93BC28}" type="slidenum">
              <a:rPr lang="en-US" smtClean="0"/>
              <a:t>24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76800" y="5984438"/>
            <a:ext cx="3384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Red: Attainment -&gt; Maintenance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Blue: Maintenance -&gt; Attainment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2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09600" y="304800"/>
            <a:ext cx="8305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dirty="0" smtClean="0">
                <a:latin typeface="Symbol" panose="05050102010706020507" pitchFamily="18" charset="2"/>
              </a:rPr>
              <a:t>D</a:t>
            </a:r>
            <a:r>
              <a:rPr lang="en-US" sz="3400" dirty="0"/>
              <a:t>o</a:t>
            </a:r>
            <a:r>
              <a:rPr lang="en-US" sz="3400" baseline="-25000" dirty="0"/>
              <a:t>3</a:t>
            </a:r>
            <a:r>
              <a:rPr lang="en-US" sz="3400" dirty="0" smtClean="0"/>
              <a:t> </a:t>
            </a:r>
            <a:r>
              <a:rPr lang="en-US" sz="3400" dirty="0"/>
              <a:t>- </a:t>
            </a:r>
            <a:r>
              <a:rPr lang="en-US" sz="3400" dirty="0" smtClean="0"/>
              <a:t>EASTERN U.S. - Average</a:t>
            </a:r>
            <a:r>
              <a:rPr lang="en-US" sz="3400" dirty="0"/>
              <a:t> DV (2023)</a:t>
            </a:r>
            <a:endParaRPr lang="en-US" altLang="en-US" sz="3400" dirty="0"/>
          </a:p>
        </p:txBody>
      </p:sp>
      <p:sp>
        <p:nvSpPr>
          <p:cNvPr id="4" name="TextBox 3"/>
          <p:cNvSpPr txBox="1"/>
          <p:nvPr/>
        </p:nvSpPr>
        <p:spPr>
          <a:xfrm>
            <a:off x="8725296" y="64447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06CF35B-3E7E-4F15-8F8B-565AFD93BC2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64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09600" y="304800"/>
            <a:ext cx="8305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dirty="0" smtClean="0">
                <a:latin typeface="Symbol" panose="05050102010706020507" pitchFamily="18" charset="2"/>
              </a:rPr>
              <a:t>D</a:t>
            </a:r>
            <a:r>
              <a:rPr lang="en-US" sz="3400" dirty="0"/>
              <a:t>o</a:t>
            </a:r>
            <a:r>
              <a:rPr lang="en-US" sz="3400" baseline="-25000" dirty="0"/>
              <a:t>3</a:t>
            </a:r>
            <a:r>
              <a:rPr lang="en-US" sz="3400" dirty="0" smtClean="0"/>
              <a:t> </a:t>
            </a:r>
            <a:r>
              <a:rPr lang="en-US" sz="3400" dirty="0"/>
              <a:t>- </a:t>
            </a:r>
            <a:r>
              <a:rPr lang="en-US" sz="3400" dirty="0" smtClean="0"/>
              <a:t>EASTERN U.S. - MAXIMUM</a:t>
            </a:r>
            <a:r>
              <a:rPr lang="en-US" sz="3400" dirty="0"/>
              <a:t> DV (2023)</a:t>
            </a:r>
            <a:endParaRPr lang="en-US" altLang="en-US" sz="3400" dirty="0"/>
          </a:p>
        </p:txBody>
      </p:sp>
      <p:sp>
        <p:nvSpPr>
          <p:cNvPr id="4" name="TextBox 3"/>
          <p:cNvSpPr txBox="1"/>
          <p:nvPr/>
        </p:nvSpPr>
        <p:spPr>
          <a:xfrm>
            <a:off x="8725296" y="64447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06CF35B-3E7E-4F15-8F8B-565AFD93BC2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5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09600" y="304800"/>
            <a:ext cx="8305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dirty="0" smtClean="0">
                <a:latin typeface="Symbol" panose="05050102010706020507" pitchFamily="18" charset="2"/>
              </a:rPr>
              <a:t>D</a:t>
            </a:r>
            <a:r>
              <a:rPr lang="en-US" sz="3400" dirty="0"/>
              <a:t>o</a:t>
            </a:r>
            <a:r>
              <a:rPr lang="en-US" sz="3400" baseline="-25000" dirty="0"/>
              <a:t>3</a:t>
            </a:r>
            <a:r>
              <a:rPr lang="en-US" sz="3400" dirty="0" smtClean="0"/>
              <a:t> </a:t>
            </a:r>
            <a:r>
              <a:rPr lang="en-US" sz="3400" dirty="0"/>
              <a:t>- </a:t>
            </a:r>
            <a:r>
              <a:rPr lang="en-US" sz="3400" dirty="0" smtClean="0"/>
              <a:t>MIDWEST - Average</a:t>
            </a:r>
            <a:r>
              <a:rPr lang="en-US" sz="3400" dirty="0"/>
              <a:t> DV (2023)</a:t>
            </a:r>
            <a:endParaRPr lang="en-US" altLang="en-US" sz="3400" dirty="0"/>
          </a:p>
        </p:txBody>
      </p:sp>
      <p:sp>
        <p:nvSpPr>
          <p:cNvPr id="4" name="TextBox 3"/>
          <p:cNvSpPr txBox="1"/>
          <p:nvPr/>
        </p:nvSpPr>
        <p:spPr>
          <a:xfrm>
            <a:off x="8725296" y="64447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06CF35B-3E7E-4F15-8F8B-565AFD93BC2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37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09600" y="304800"/>
            <a:ext cx="8305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dirty="0" smtClean="0">
                <a:latin typeface="Symbol" panose="05050102010706020507" pitchFamily="18" charset="2"/>
              </a:rPr>
              <a:t>D</a:t>
            </a:r>
            <a:r>
              <a:rPr lang="en-US" sz="3400" dirty="0"/>
              <a:t>o</a:t>
            </a:r>
            <a:r>
              <a:rPr lang="en-US" sz="3400" baseline="-25000" dirty="0"/>
              <a:t>3</a:t>
            </a:r>
            <a:r>
              <a:rPr lang="en-US" sz="3400" dirty="0" smtClean="0"/>
              <a:t> </a:t>
            </a:r>
            <a:r>
              <a:rPr lang="en-US" sz="3400" dirty="0"/>
              <a:t>- </a:t>
            </a:r>
            <a:r>
              <a:rPr lang="en-US" sz="3400" dirty="0" smtClean="0"/>
              <a:t>MIDWEST - MAXIMUM</a:t>
            </a:r>
            <a:r>
              <a:rPr lang="en-US" sz="3400" dirty="0"/>
              <a:t> DV (2023)</a:t>
            </a:r>
            <a:endParaRPr lang="en-US" altLang="en-US" sz="3400" dirty="0"/>
          </a:p>
        </p:txBody>
      </p:sp>
      <p:sp>
        <p:nvSpPr>
          <p:cNvPr id="4" name="TextBox 3"/>
          <p:cNvSpPr txBox="1"/>
          <p:nvPr/>
        </p:nvSpPr>
        <p:spPr>
          <a:xfrm>
            <a:off x="8725296" y="64447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06CF35B-3E7E-4F15-8F8B-565AFD93BC2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29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09600" y="304800"/>
            <a:ext cx="8305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dirty="0" smtClean="0">
                <a:latin typeface="Symbol" panose="05050102010706020507" pitchFamily="18" charset="2"/>
              </a:rPr>
              <a:t>D</a:t>
            </a:r>
            <a:r>
              <a:rPr lang="en-US" sz="3400" dirty="0"/>
              <a:t>o</a:t>
            </a:r>
            <a:r>
              <a:rPr lang="en-US" sz="3400" baseline="-25000" dirty="0"/>
              <a:t>3</a:t>
            </a:r>
            <a:r>
              <a:rPr lang="en-US" sz="3400" dirty="0" smtClean="0"/>
              <a:t> </a:t>
            </a:r>
            <a:r>
              <a:rPr lang="en-US" sz="3400" dirty="0"/>
              <a:t>- </a:t>
            </a:r>
            <a:r>
              <a:rPr lang="en-US" sz="3400" dirty="0" smtClean="0"/>
              <a:t>NORTHEAST - Average</a:t>
            </a:r>
            <a:r>
              <a:rPr lang="en-US" sz="3400" dirty="0"/>
              <a:t> DV (2023)</a:t>
            </a:r>
            <a:endParaRPr lang="en-US" altLang="en-US" sz="3400" dirty="0"/>
          </a:p>
        </p:txBody>
      </p:sp>
      <p:sp>
        <p:nvSpPr>
          <p:cNvPr id="4" name="TextBox 3"/>
          <p:cNvSpPr txBox="1"/>
          <p:nvPr/>
        </p:nvSpPr>
        <p:spPr>
          <a:xfrm>
            <a:off x="8725296" y="64447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06CF35B-3E7E-4F15-8F8B-565AFD93BC2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86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8200" cy="4648200"/>
          </a:xfrm>
        </p:spPr>
        <p:txBody>
          <a:bodyPr>
            <a:normAutofit fontScale="70000" lnSpcReduction="20000"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altLang="en-US" sz="3800" dirty="0" smtClean="0"/>
              <a:t>EPA ran </a:t>
            </a:r>
            <a:r>
              <a:rPr lang="en-US" altLang="en-US" sz="3800" dirty="0" err="1" smtClean="0"/>
              <a:t>CAMx</a:t>
            </a:r>
            <a:r>
              <a:rPr lang="en-US" altLang="en-US" sz="3800" dirty="0" smtClean="0"/>
              <a:t> for 2011 and 2023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altLang="en-US" sz="3800" dirty="0" smtClean="0"/>
              <a:t>Spatially, two options are discussed.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altLang="en-US" sz="3800" dirty="0" smtClean="0"/>
              <a:t>3x3 Maximum Grid Cell (EPA default)</a:t>
            </a:r>
          </a:p>
          <a:p>
            <a:pPr marL="521399" lvl="3" indent="-233363">
              <a:buClrTx/>
              <a:buFont typeface="Arial" panose="020B0604020202020204" pitchFamily="34" charset="0"/>
              <a:buChar char="•"/>
            </a:pPr>
            <a:r>
              <a:rPr lang="en-US" altLang="en-US" sz="3100" dirty="0" smtClean="0"/>
              <a:t>Highest value in the 3x3 matrix of grid cells surrounding the monitor</a:t>
            </a:r>
          </a:p>
          <a:p>
            <a:pPr marL="749999" lvl="4" indent="-233363">
              <a:buClrTx/>
              <a:buFont typeface="Arial" panose="020B0604020202020204" pitchFamily="34" charset="0"/>
              <a:buChar char="•"/>
            </a:pPr>
            <a:r>
              <a:rPr lang="en-US" altLang="en-US" sz="2700" dirty="0" smtClean="0"/>
              <a:t>This value can be significantly different than the value in the grid cell containing the monitor</a:t>
            </a:r>
          </a:p>
          <a:p>
            <a:pPr marL="749999" lvl="4" indent="-233363">
              <a:buClrTx/>
              <a:buFont typeface="Arial" panose="020B0604020202020204" pitchFamily="34" charset="0"/>
              <a:buChar char="•"/>
            </a:pPr>
            <a:r>
              <a:rPr lang="en-US" altLang="en-US" sz="2700" dirty="0"/>
              <a:t>This value can be significantly different than </a:t>
            </a:r>
            <a:r>
              <a:rPr lang="en-US" altLang="en-US" sz="2700" dirty="0" smtClean="0"/>
              <a:t>the ambient ozone measurements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altLang="en-US" sz="3800" dirty="0" smtClean="0"/>
              <a:t>1x1 Monitor Grid Cell</a:t>
            </a:r>
          </a:p>
          <a:p>
            <a:pPr marL="514350" lvl="4" indent="-230188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en-US" altLang="en-US" sz="3100" dirty="0" smtClean="0"/>
              <a:t>Value of the grid cell containing the monitor</a:t>
            </a:r>
          </a:p>
          <a:p>
            <a:pPr marL="752094" lvl="5" indent="-230188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en-US" altLang="en-US" sz="2700" dirty="0" smtClean="0"/>
              <a:t>Can evaluate model performance with ozone measurements</a:t>
            </a:r>
            <a:endParaRPr lang="en-US" altLang="en-US" sz="2700" dirty="0"/>
          </a:p>
          <a:p>
            <a:pPr marL="514350" lvl="4" indent="-230188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en-US" altLang="en-US" sz="3100" dirty="0" smtClean="0"/>
              <a:t>Other nearby grid cells can be evaluated using EPA’s Unmonitored Area Analysis (UAA)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25296" y="64447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06CF35B-3E7E-4F15-8F8B-565AFD93BC28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05800" cy="838200"/>
          </a:xfrm>
        </p:spPr>
        <p:txBody>
          <a:bodyPr/>
          <a:lstStyle/>
          <a:p>
            <a:pPr algn="ctr"/>
            <a:r>
              <a:rPr lang="en-US" sz="3400" dirty="0" smtClean="0"/>
              <a:t>EPA’s CSAPR Modeling</a:t>
            </a:r>
            <a:endParaRPr lang="en-US" altLang="en-US" sz="3400" dirty="0"/>
          </a:p>
        </p:txBody>
      </p:sp>
    </p:spTree>
    <p:extLst>
      <p:ext uri="{BB962C8B-B14F-4D97-AF65-F5344CB8AC3E}">
        <p14:creationId xmlns:p14="http://schemas.microsoft.com/office/powerpoint/2010/main" val="394939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09600" y="304800"/>
            <a:ext cx="8305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dirty="0" smtClean="0">
                <a:latin typeface="Symbol" panose="05050102010706020507" pitchFamily="18" charset="2"/>
              </a:rPr>
              <a:t>D</a:t>
            </a:r>
            <a:r>
              <a:rPr lang="en-US" sz="3400" dirty="0"/>
              <a:t>o</a:t>
            </a:r>
            <a:r>
              <a:rPr lang="en-US" sz="3400" baseline="-25000" dirty="0"/>
              <a:t>3</a:t>
            </a:r>
            <a:r>
              <a:rPr lang="en-US" sz="3400" dirty="0" smtClean="0"/>
              <a:t> </a:t>
            </a:r>
            <a:r>
              <a:rPr lang="en-US" sz="3400" dirty="0"/>
              <a:t>- </a:t>
            </a:r>
            <a:r>
              <a:rPr lang="en-US" sz="3400" dirty="0" smtClean="0"/>
              <a:t>NORTHEAST - MAXIMUM</a:t>
            </a:r>
            <a:r>
              <a:rPr lang="en-US" sz="3400" dirty="0"/>
              <a:t> DV (2023)</a:t>
            </a:r>
            <a:endParaRPr lang="en-US" altLang="en-US" sz="3400" dirty="0"/>
          </a:p>
        </p:txBody>
      </p:sp>
      <p:sp>
        <p:nvSpPr>
          <p:cNvPr id="4" name="TextBox 3"/>
          <p:cNvSpPr txBox="1"/>
          <p:nvPr/>
        </p:nvSpPr>
        <p:spPr>
          <a:xfrm>
            <a:off x="8725296" y="64447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06CF35B-3E7E-4F15-8F8B-565AFD93BC2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81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458200" cy="4724400"/>
          </a:xfrm>
        </p:spPr>
        <p:txBody>
          <a:bodyPr>
            <a:normAutofit lnSpcReduction="10000"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altLang="en-US" sz="3100" dirty="0" smtClean="0"/>
              <a:t>The choice of 3x3 vs. 1x1 grid cell can have an impact of up to 14 ppb on future design values.</a:t>
            </a:r>
          </a:p>
          <a:p>
            <a:pPr marL="749999" lvl="4" indent="-233363">
              <a:buFont typeface="Arial" panose="020B0604020202020204" pitchFamily="34" charset="0"/>
              <a:buChar char="•"/>
            </a:pPr>
            <a:r>
              <a:rPr lang="en-US" altLang="en-US" sz="3100" dirty="0" smtClean="0"/>
              <a:t>The largest impacts are typically at land-water interfaces.</a:t>
            </a:r>
            <a:endParaRPr lang="en-US" altLang="en-US" sz="3100" dirty="0"/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altLang="en-US" sz="3100" dirty="0" smtClean="0"/>
              <a:t>In general, the future design values using the 1x1 grid cell are higher than using 3x3.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altLang="en-US" sz="3100" dirty="0" smtClean="0"/>
              <a:t>The choice of 3x3 vs. 1x1 can impact the list of monitors that are projected to be attainment or maintenance in the future.</a:t>
            </a:r>
            <a:endParaRPr lang="en-US" altLang="en-US" sz="3100" dirty="0"/>
          </a:p>
        </p:txBody>
      </p:sp>
      <p:sp>
        <p:nvSpPr>
          <p:cNvPr id="4" name="TextBox 3"/>
          <p:cNvSpPr txBox="1"/>
          <p:nvPr/>
        </p:nvSpPr>
        <p:spPr>
          <a:xfrm>
            <a:off x="8725296" y="64447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06CF35B-3E7E-4F15-8F8B-565AFD93BC28}" type="slidenum">
              <a:rPr lang="en-US" smtClean="0"/>
              <a:t>31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05800" cy="838200"/>
          </a:xfrm>
        </p:spPr>
        <p:txBody>
          <a:bodyPr/>
          <a:lstStyle/>
          <a:p>
            <a:pPr algn="ctr"/>
            <a:r>
              <a:rPr lang="en-US" sz="3400" dirty="0" smtClean="0"/>
              <a:t>SUMMARY</a:t>
            </a:r>
            <a:endParaRPr lang="en-US" altLang="en-US" sz="3400" dirty="0"/>
          </a:p>
        </p:txBody>
      </p:sp>
    </p:spTree>
    <p:extLst>
      <p:ext uri="{BB962C8B-B14F-4D97-AF65-F5344CB8AC3E}">
        <p14:creationId xmlns:p14="http://schemas.microsoft.com/office/powerpoint/2010/main" val="61157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95400"/>
            <a:ext cx="35052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05800" cy="838200"/>
          </a:xfrm>
        </p:spPr>
        <p:txBody>
          <a:bodyPr/>
          <a:lstStyle/>
          <a:p>
            <a:pPr algn="ctr"/>
            <a:r>
              <a:rPr lang="en-US" altLang="en-US" sz="3400" dirty="0"/>
              <a:t>Contact Information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09800"/>
            <a:ext cx="9144000" cy="4495800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</a:pPr>
            <a:r>
              <a:rPr lang="en-US" altLang="en-US" sz="3600" b="1" dirty="0" smtClean="0">
                <a:latin typeface="+mj-lt"/>
              </a:rPr>
              <a:t>Byeong-</a:t>
            </a:r>
            <a:r>
              <a:rPr lang="en-US" altLang="en-US" sz="3600" b="1" dirty="0" err="1" smtClean="0">
                <a:latin typeface="+mj-lt"/>
              </a:rPr>
              <a:t>Uk</a:t>
            </a:r>
            <a:r>
              <a:rPr lang="en-US" altLang="en-US" sz="3600" b="1" dirty="0" smtClean="0">
                <a:latin typeface="+mj-lt"/>
              </a:rPr>
              <a:t> Kim, </a:t>
            </a:r>
            <a:r>
              <a:rPr lang="en-US" altLang="en-US" sz="3600" b="1" dirty="0">
                <a:latin typeface="+mj-lt"/>
              </a:rPr>
              <a:t>Ph.D.</a:t>
            </a:r>
            <a:br>
              <a:rPr lang="en-US" altLang="en-US" sz="3600" b="1" dirty="0">
                <a:latin typeface="+mj-lt"/>
              </a:rPr>
            </a:br>
            <a:r>
              <a:rPr lang="en-US" altLang="en-US" sz="3600" b="1" dirty="0">
                <a:latin typeface="+mj-lt"/>
              </a:rPr>
              <a:t>Georgia Dept. of Natural Resources</a:t>
            </a:r>
            <a:br>
              <a:rPr lang="en-US" altLang="en-US" sz="3600" b="1" dirty="0">
                <a:latin typeface="+mj-lt"/>
              </a:rPr>
            </a:br>
            <a:r>
              <a:rPr lang="en-US" altLang="en-US" sz="3600" b="1" dirty="0">
                <a:latin typeface="+mj-lt"/>
              </a:rPr>
              <a:t>4244 International Parkway, Suite 120</a:t>
            </a:r>
            <a:br>
              <a:rPr lang="en-US" altLang="en-US" sz="3600" b="1" dirty="0">
                <a:latin typeface="+mj-lt"/>
              </a:rPr>
            </a:br>
            <a:r>
              <a:rPr lang="en-US" altLang="en-US" sz="3600" b="1" dirty="0">
                <a:latin typeface="+mj-lt"/>
              </a:rPr>
              <a:t>Atlanta, GA 30354</a:t>
            </a:r>
            <a:br>
              <a:rPr lang="en-US" altLang="en-US" sz="3600" b="1" dirty="0">
                <a:latin typeface="+mj-lt"/>
              </a:rPr>
            </a:br>
            <a:r>
              <a:rPr lang="en-US" altLang="en-US" sz="3600" b="1" dirty="0">
                <a:latin typeface="+mj-lt"/>
              </a:rPr>
              <a:t/>
            </a:r>
            <a:br>
              <a:rPr lang="en-US" altLang="en-US" sz="3600" b="1" dirty="0">
                <a:latin typeface="+mj-lt"/>
              </a:rPr>
            </a:br>
            <a:r>
              <a:rPr lang="en-US" altLang="en-US" sz="3600" b="1" dirty="0" smtClean="0">
                <a:latin typeface="+mj-lt"/>
              </a:rPr>
              <a:t>Byeong.Kim@dnr.ga.gov </a:t>
            </a:r>
            <a:r>
              <a:rPr lang="en-US" altLang="en-US" sz="3600" b="1" dirty="0">
                <a:latin typeface="+mj-lt"/>
              </a:rPr>
              <a:t/>
            </a:r>
            <a:br>
              <a:rPr lang="en-US" altLang="en-US" sz="3600" b="1" dirty="0">
                <a:latin typeface="+mj-lt"/>
              </a:rPr>
            </a:br>
            <a:r>
              <a:rPr lang="en-US" altLang="en-US" sz="3600" b="1" dirty="0" smtClean="0">
                <a:latin typeface="+mj-lt"/>
              </a:rPr>
              <a:t>404-363-7085</a:t>
            </a:r>
          </a:p>
        </p:txBody>
      </p:sp>
    </p:spTree>
    <p:extLst>
      <p:ext uri="{BB962C8B-B14F-4D97-AF65-F5344CB8AC3E}">
        <p14:creationId xmlns:p14="http://schemas.microsoft.com/office/powerpoint/2010/main" val="428964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8200" cy="4648200"/>
          </a:xfrm>
        </p:spPr>
        <p:txBody>
          <a:bodyPr>
            <a:normAutofit fontScale="85000" lnSpcReduction="20000"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altLang="en-US" sz="3800" dirty="0" smtClean="0"/>
              <a:t>Nonattainment</a:t>
            </a:r>
            <a:endParaRPr lang="en-US" altLang="en-US" sz="3800" dirty="0"/>
          </a:p>
          <a:p>
            <a:pPr marL="521399" lvl="3" indent="-233363">
              <a:buClrTx/>
              <a:buFont typeface="Arial" panose="020B0604020202020204" pitchFamily="34" charset="0"/>
              <a:buChar char="•"/>
            </a:pPr>
            <a:r>
              <a:rPr lang="en-US" altLang="en-US" sz="2800" dirty="0"/>
              <a:t>(Average of </a:t>
            </a:r>
            <a:r>
              <a:rPr lang="en-US" altLang="en-US" sz="2800" dirty="0" smtClean="0"/>
              <a:t>3-year ozone design values) </a:t>
            </a:r>
            <a:r>
              <a:rPr lang="en-US" altLang="en-US" sz="2800" dirty="0"/>
              <a:t>x RRF &gt; NAAQS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altLang="en-US" sz="3800" dirty="0"/>
              <a:t>Maintenance</a:t>
            </a:r>
          </a:p>
          <a:p>
            <a:pPr marL="521399" lvl="3" indent="-233363">
              <a:buClrTx/>
              <a:buFont typeface="Arial" panose="020B0604020202020204" pitchFamily="34" charset="0"/>
              <a:buChar char="•"/>
            </a:pPr>
            <a:r>
              <a:rPr lang="en-US" altLang="en-US" sz="2600" dirty="0"/>
              <a:t>(Average of 3-year ozone design values) x RRF </a:t>
            </a:r>
            <a:r>
              <a:rPr lang="en-US" altLang="en-US" sz="2600" u="sng" dirty="0" smtClean="0"/>
              <a:t>&lt;</a:t>
            </a:r>
            <a:r>
              <a:rPr lang="en-US" altLang="en-US" sz="2600" dirty="0" smtClean="0"/>
              <a:t> NAAQS</a:t>
            </a:r>
            <a:endParaRPr lang="en-US" altLang="en-US" sz="2600" dirty="0"/>
          </a:p>
          <a:p>
            <a:pPr marL="521399" lvl="3" indent="-233363">
              <a:buClrTx/>
              <a:buFont typeface="Arial" panose="020B0604020202020204" pitchFamily="34" charset="0"/>
              <a:buChar char="•"/>
            </a:pPr>
            <a:r>
              <a:rPr lang="en-US" altLang="en-US" sz="2600" dirty="0"/>
              <a:t>(Maximum of 3-year </a:t>
            </a:r>
            <a:r>
              <a:rPr lang="en-US" altLang="en-US" sz="2600" dirty="0" smtClean="0"/>
              <a:t>ozone design </a:t>
            </a:r>
            <a:r>
              <a:rPr lang="en-US" altLang="en-US" sz="2600" dirty="0"/>
              <a:t>values) x RRF &gt; NAAQS </a:t>
            </a:r>
            <a:endParaRPr lang="en-US" altLang="en-US" sz="2600" dirty="0" smtClean="0"/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altLang="en-US" sz="3800" dirty="0" smtClean="0"/>
              <a:t>Attainment</a:t>
            </a:r>
            <a:endParaRPr lang="en-US" altLang="en-US" sz="3800" dirty="0"/>
          </a:p>
          <a:p>
            <a:pPr marL="521399" lvl="3" indent="-233363">
              <a:buClrTx/>
              <a:buFont typeface="Arial" panose="020B0604020202020204" pitchFamily="34" charset="0"/>
              <a:buChar char="•"/>
            </a:pPr>
            <a:r>
              <a:rPr lang="en-US" altLang="en-US" sz="2600" dirty="0" smtClean="0"/>
              <a:t>(</a:t>
            </a:r>
            <a:r>
              <a:rPr lang="en-US" altLang="en-US" sz="2600" dirty="0"/>
              <a:t>Maximum of 3-year ozone design values) x RRF </a:t>
            </a:r>
            <a:r>
              <a:rPr lang="en-US" altLang="en-US" sz="2600" u="sng" dirty="0" smtClean="0"/>
              <a:t>&lt;</a:t>
            </a:r>
            <a:r>
              <a:rPr lang="en-US" altLang="en-US" sz="2600" dirty="0" smtClean="0"/>
              <a:t> </a:t>
            </a:r>
            <a:r>
              <a:rPr lang="en-US" altLang="en-US" sz="2600" dirty="0"/>
              <a:t>NAAQS </a:t>
            </a:r>
            <a:endParaRPr lang="en-US" altLang="en-US" sz="2600" dirty="0" smtClean="0"/>
          </a:p>
          <a:p>
            <a:pPr marL="292799" lvl="2" indent="-233363">
              <a:buClrTx/>
              <a:buFont typeface="Arial" panose="020B0604020202020204" pitchFamily="34" charset="0"/>
              <a:buChar char="•"/>
            </a:pPr>
            <a:endParaRPr lang="en-US" altLang="en-US" sz="3800" b="1" dirty="0" smtClean="0"/>
          </a:p>
          <a:p>
            <a:pPr marL="292799" lvl="2" indent="-233363">
              <a:buClrTx/>
              <a:buFont typeface="Arial" panose="020B0604020202020204" pitchFamily="34" charset="0"/>
              <a:buChar char="•"/>
            </a:pPr>
            <a:r>
              <a:rPr lang="en-US" altLang="en-US" sz="3800" b="1" dirty="0" smtClean="0"/>
              <a:t>Temporally</a:t>
            </a:r>
            <a:r>
              <a:rPr lang="en-US" altLang="en-US" sz="3800" b="1" dirty="0"/>
              <a:t>, two </a:t>
            </a:r>
            <a:r>
              <a:rPr lang="en-US" altLang="en-US" sz="3800" b="1" dirty="0" smtClean="0"/>
              <a:t>definitions for design values were </a:t>
            </a:r>
            <a:r>
              <a:rPr lang="en-US" altLang="en-US" sz="3800" b="1" dirty="0"/>
              <a:t>used.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25296" y="64447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06CF35B-3E7E-4F15-8F8B-565AFD93BC28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05800" cy="838200"/>
          </a:xfrm>
        </p:spPr>
        <p:txBody>
          <a:bodyPr/>
          <a:lstStyle/>
          <a:p>
            <a:pPr algn="ctr"/>
            <a:r>
              <a:rPr lang="en-US" altLang="en-US" sz="3400" dirty="0" smtClean="0"/>
              <a:t>Projected attainment status</a:t>
            </a:r>
            <a:endParaRPr lang="en-US" altLang="en-US" sz="3400" dirty="0"/>
          </a:p>
        </p:txBody>
      </p:sp>
    </p:spTree>
    <p:extLst>
      <p:ext uri="{BB962C8B-B14F-4D97-AF65-F5344CB8AC3E}">
        <p14:creationId xmlns:p14="http://schemas.microsoft.com/office/powerpoint/2010/main" val="254485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25296" y="64447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06CF35B-3E7E-4F15-8F8B-565AFD93BC28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305800" cy="838200"/>
          </a:xfrm>
        </p:spPr>
        <p:txBody>
          <a:bodyPr/>
          <a:lstStyle/>
          <a:p>
            <a:pPr algn="ctr"/>
            <a:r>
              <a:rPr lang="en-US" sz="6000" dirty="0" smtClean="0"/>
              <a:t>2023 CSAPR</a:t>
            </a:r>
            <a:br>
              <a:rPr lang="en-US" sz="6000" dirty="0" smtClean="0"/>
            </a:br>
            <a:r>
              <a:rPr lang="en-US" sz="6000" dirty="0" smtClean="0"/>
              <a:t>MODELING</a:t>
            </a:r>
            <a:endParaRPr lang="en-US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06944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25296" y="64447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06CF35B-3E7E-4F15-8F8B-565AFD93BC28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05800" cy="838200"/>
          </a:xfrm>
        </p:spPr>
        <p:txBody>
          <a:bodyPr/>
          <a:lstStyle/>
          <a:p>
            <a:pPr algn="ctr"/>
            <a:r>
              <a:rPr lang="en-US" sz="3400" dirty="0" smtClean="0"/>
              <a:t>Scatter Plot - Average </a:t>
            </a:r>
            <a:r>
              <a:rPr lang="en-US" sz="3400" dirty="0"/>
              <a:t>DV (</a:t>
            </a:r>
            <a:r>
              <a:rPr lang="en-US" sz="3400" dirty="0" smtClean="0"/>
              <a:t>2023)</a:t>
            </a:r>
            <a:endParaRPr lang="en-US" altLang="en-US" sz="34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933450"/>
            <a:ext cx="6407150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95800" y="4800600"/>
            <a:ext cx="3048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en-US" dirty="0" smtClean="0"/>
              <a:t>The </a:t>
            </a:r>
            <a:r>
              <a:rPr lang="en-US" altLang="en-US" dirty="0"/>
              <a:t>future design values using the 1x1 grid cell are higher than using </a:t>
            </a:r>
            <a:r>
              <a:rPr lang="en-US" altLang="en-US" dirty="0" smtClean="0"/>
              <a:t>3x3.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429000" y="3297836"/>
            <a:ext cx="1752600" cy="14265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0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25296" y="64447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06CF35B-3E7E-4F15-8F8B-565AFD93BC28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05800" cy="838200"/>
          </a:xfrm>
        </p:spPr>
        <p:txBody>
          <a:bodyPr/>
          <a:lstStyle/>
          <a:p>
            <a:pPr algn="ctr"/>
            <a:r>
              <a:rPr lang="en-US" sz="3400" dirty="0" smtClean="0"/>
              <a:t>Scatter Plot - Maximum </a:t>
            </a:r>
            <a:r>
              <a:rPr lang="en-US" sz="3400" dirty="0"/>
              <a:t>DV (2023)</a:t>
            </a:r>
            <a:endParaRPr lang="en-US" altLang="en-US" sz="34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914400"/>
            <a:ext cx="6407150" cy="55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95800" y="4800600"/>
            <a:ext cx="3048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en-US" dirty="0" smtClean="0"/>
              <a:t>The </a:t>
            </a:r>
            <a:r>
              <a:rPr lang="en-US" altLang="en-US" dirty="0"/>
              <a:t>future design values using the 1x1 grid cell are higher than using </a:t>
            </a:r>
            <a:r>
              <a:rPr lang="en-US" altLang="en-US" dirty="0" smtClean="0"/>
              <a:t>3x3.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429000" y="3276600"/>
            <a:ext cx="1752600" cy="1422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09600" y="304800"/>
            <a:ext cx="8305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dirty="0" smtClean="0">
                <a:latin typeface="Symbol" panose="05050102010706020507" pitchFamily="18" charset="2"/>
              </a:rPr>
              <a:t>D</a:t>
            </a:r>
            <a:r>
              <a:rPr lang="en-US" sz="3400" dirty="0" smtClean="0"/>
              <a:t>o</a:t>
            </a:r>
            <a:r>
              <a:rPr lang="en-US" sz="3400" baseline="-25000" dirty="0" smtClean="0"/>
              <a:t>3</a:t>
            </a:r>
            <a:r>
              <a:rPr lang="en-US" sz="3400" dirty="0" smtClean="0"/>
              <a:t> - CONUS - Average </a:t>
            </a:r>
            <a:r>
              <a:rPr lang="en-US" sz="3400" dirty="0"/>
              <a:t>DV (2023)</a:t>
            </a:r>
            <a:endParaRPr lang="en-US" altLang="en-US" sz="3400" dirty="0"/>
          </a:p>
        </p:txBody>
      </p:sp>
      <p:sp>
        <p:nvSpPr>
          <p:cNvPr id="4" name="TextBox 3"/>
          <p:cNvSpPr txBox="1"/>
          <p:nvPr/>
        </p:nvSpPr>
        <p:spPr>
          <a:xfrm>
            <a:off x="8725296" y="64447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06CF35B-3E7E-4F15-8F8B-565AFD93BC2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86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09600" y="304800"/>
            <a:ext cx="8305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dirty="0" smtClean="0">
                <a:latin typeface="Symbol" panose="05050102010706020507" pitchFamily="18" charset="2"/>
              </a:rPr>
              <a:t>D</a:t>
            </a:r>
            <a:r>
              <a:rPr lang="en-US" sz="3400" dirty="0"/>
              <a:t>o</a:t>
            </a:r>
            <a:r>
              <a:rPr lang="en-US" sz="3400" baseline="-25000" dirty="0"/>
              <a:t>3</a:t>
            </a:r>
            <a:r>
              <a:rPr lang="en-US" sz="3400" dirty="0" smtClean="0"/>
              <a:t> </a:t>
            </a:r>
            <a:r>
              <a:rPr lang="en-US" sz="3400" dirty="0"/>
              <a:t>- </a:t>
            </a:r>
            <a:r>
              <a:rPr lang="en-US" sz="3400" dirty="0" smtClean="0"/>
              <a:t>CONUS - MAXIMUM</a:t>
            </a:r>
            <a:r>
              <a:rPr lang="en-US" sz="3400" dirty="0"/>
              <a:t> DV (2023)</a:t>
            </a:r>
            <a:endParaRPr lang="en-US" altLang="en-US" sz="3400" dirty="0"/>
          </a:p>
        </p:txBody>
      </p:sp>
      <p:sp>
        <p:nvSpPr>
          <p:cNvPr id="4" name="TextBox 3"/>
          <p:cNvSpPr txBox="1"/>
          <p:nvPr/>
        </p:nvSpPr>
        <p:spPr>
          <a:xfrm>
            <a:off x="8725296" y="64447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06CF35B-3E7E-4F15-8F8B-565AFD93BC2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9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PD_Powerpoint_Template_Standard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EPD_Powerpoint_Template_Standard</Template>
  <TotalTime>4425</TotalTime>
  <Words>777</Words>
  <Application>Microsoft Office PowerPoint</Application>
  <PresentationFormat>On-screen Show (4:3)</PresentationFormat>
  <Paragraphs>147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Franklin Gothic Book</vt:lpstr>
      <vt:lpstr>Franklin Gothic Medium</vt:lpstr>
      <vt:lpstr>Symbol</vt:lpstr>
      <vt:lpstr>Times New Roman</vt:lpstr>
      <vt:lpstr>Tunga</vt:lpstr>
      <vt:lpstr>Wingdings</vt:lpstr>
      <vt:lpstr>EPD_Powerpoint_Template_Standard</vt:lpstr>
      <vt:lpstr>PowerPoint Presentation</vt:lpstr>
      <vt:lpstr>RRF Approach</vt:lpstr>
      <vt:lpstr>EPA’s CSAPR Modeling</vt:lpstr>
      <vt:lpstr>Projected attainment status</vt:lpstr>
      <vt:lpstr>2023 CSAPR MODELING</vt:lpstr>
      <vt:lpstr>Scatter Plot - Average DV (2023)</vt:lpstr>
      <vt:lpstr>Scatter Plot - Maximum DV (2023)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70 PPb NAAQS</vt:lpstr>
      <vt:lpstr>70 ppb NAAQS - Average DV (2023)</vt:lpstr>
      <vt:lpstr>70 ppb NAAQS - Average DV (2023)</vt:lpstr>
      <vt:lpstr>70 ppb NAAQS - MAXIMUM DV (2023)</vt:lpstr>
      <vt:lpstr>70 ppb NAAQS - MAXIMUM DV (2023)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Contact Information</vt:lpstr>
    </vt:vector>
  </TitlesOfParts>
  <Company>Georgia Department of Natural Resources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Tian, Di</dc:creator>
  <cp:lastModifiedBy>Friday Center</cp:lastModifiedBy>
  <cp:revision>293</cp:revision>
  <cp:lastPrinted>2017-06-09T17:58:41Z</cp:lastPrinted>
  <dcterms:created xsi:type="dcterms:W3CDTF">2017-04-04T11:53:41Z</dcterms:created>
  <dcterms:modified xsi:type="dcterms:W3CDTF">2017-10-23T12:23:31Z</dcterms:modified>
</cp:coreProperties>
</file>