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37" r:id="rId3"/>
    <p:sldId id="338" r:id="rId4"/>
    <p:sldId id="339" r:id="rId5"/>
    <p:sldId id="364" r:id="rId6"/>
    <p:sldId id="340" r:id="rId7"/>
    <p:sldId id="361" r:id="rId8"/>
    <p:sldId id="362" r:id="rId9"/>
    <p:sldId id="344" r:id="rId10"/>
    <p:sldId id="363" r:id="rId11"/>
    <p:sldId id="357" r:id="rId12"/>
    <p:sldId id="356" r:id="rId13"/>
    <p:sldId id="322" r:id="rId14"/>
    <p:sldId id="348" r:id="rId15"/>
    <p:sldId id="346" r:id="rId16"/>
    <p:sldId id="359" r:id="rId17"/>
    <p:sldId id="360" r:id="rId18"/>
    <p:sldId id="349" r:id="rId19"/>
    <p:sldId id="354" r:id="rId20"/>
    <p:sldId id="368" r:id="rId21"/>
    <p:sldId id="365" r:id="rId22"/>
    <p:sldId id="366" r:id="rId23"/>
    <p:sldId id="367" r:id="rId24"/>
    <p:sldId id="347" r:id="rId25"/>
    <p:sldId id="331" r:id="rId26"/>
    <p:sldId id="35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McDaniel" initials="M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9423" autoAdjust="0"/>
  </p:normalViewPr>
  <p:slideViewPr>
    <p:cSldViewPr snapToGrid="0" snapToObjects="1">
      <p:cViewPr>
        <p:scale>
          <a:sx n="110" d="100"/>
          <a:sy n="110" d="100"/>
        </p:scale>
        <p:origin x="296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165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ACDB9-A21F-7B44-BBD1-C775B1B8533F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21C8A-E835-B746-A374-7F07F9C86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C8A-E835-B746-A374-7F07F9C864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0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C8A-E835-B746-A374-7F07F9C864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C8A-E835-B746-A374-7F07F9C864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4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C8A-E835-B746-A374-7F07F9C864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C8A-E835-B746-A374-7F07F9C864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C8A-E835-B746-A374-7F07F9C864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C8A-E835-B746-A374-7F07F9C864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2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0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9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0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6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2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83F2A-E58A-164F-8AAF-DA55686FD470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D18E-8E97-A541-A9A9-041E8CE3C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9333"/>
            <a:ext cx="8821022" cy="1893130"/>
          </a:xfrm>
        </p:spPr>
        <p:txBody>
          <a:bodyPr>
            <a:noAutofit/>
          </a:bodyPr>
          <a:lstStyle/>
          <a:p>
            <a:r>
              <a:rPr lang="en-US" sz="3600" dirty="0"/>
              <a:t>Real world emissions of NOx and other pollutants in the Ft. McHenry tunnel</a:t>
            </a:r>
            <a:endParaRPr lang="en-US" sz="3600" dirty="0"/>
          </a:p>
        </p:txBody>
      </p:sp>
      <p:pic>
        <p:nvPicPr>
          <p:cNvPr id="8" name="Picture 2" descr="http://upload.wikimedia.org/wikipedia/en/7/74/Dri_logo_bas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3" y="4973657"/>
            <a:ext cx="1856965" cy="10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7476" y="2302764"/>
            <a:ext cx="53908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/>
              <a:t>Andrey </a:t>
            </a:r>
            <a:r>
              <a:rPr lang="en-US" sz="2800" dirty="0" smtClean="0"/>
              <a:t>Khlystov</a:t>
            </a:r>
            <a:r>
              <a:rPr lang="en-US" sz="2800" dirty="0">
                <a:ln w="508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t> </a:t>
            </a:r>
            <a:r>
              <a:rPr lang="en-US" sz="2800" dirty="0" smtClean="0">
                <a:ln w="508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a:rPr>
              <a:t>and</a:t>
            </a:r>
            <a:r>
              <a:rPr lang="en-US" sz="2800" baseline="30000" dirty="0" smtClean="0">
                <a:ln w="508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cs typeface="Calibri"/>
              </a:rPr>
              <a:t> </a:t>
            </a:r>
            <a:r>
              <a:rPr lang="en-US" sz="2800" dirty="0"/>
              <a:t>Dave </a:t>
            </a:r>
            <a:r>
              <a:rPr lang="en-US" sz="2800" dirty="0" smtClean="0"/>
              <a:t>Campbell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28417" y="3374062"/>
            <a:ext cx="5832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2215 </a:t>
            </a:r>
            <a:r>
              <a:rPr lang="en-US" sz="2400" dirty="0" err="1" smtClean="0"/>
              <a:t>Raggio</a:t>
            </a:r>
            <a:r>
              <a:rPr lang="en-US" sz="2400" dirty="0" smtClean="0"/>
              <a:t> Parkway, Reno, NV  89512 U.S.A.</a:t>
            </a:r>
            <a:endParaRPr lang="en-US" sz="2400" dirty="0"/>
          </a:p>
        </p:txBody>
      </p:sp>
      <p:pic>
        <p:nvPicPr>
          <p:cNvPr id="6" name="Picture 2" descr="http://www.healtheffects.org/images/small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18" y="4968625"/>
            <a:ext cx="1669640" cy="10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with previous FMT study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06354"/>
              </p:ext>
            </p:extLst>
          </p:nvPr>
        </p:nvGraphicFramePr>
        <p:xfrm>
          <a:off x="640642" y="1975556"/>
          <a:ext cx="7862715" cy="3948341"/>
        </p:xfrm>
        <a:graphic>
          <a:graphicData uri="http://schemas.openxmlformats.org/drawingml/2006/table">
            <a:tbl>
              <a:tblPr firstRow="1" firstCol="1" bandRow="1"/>
              <a:tblGrid>
                <a:gridCol w="1376739"/>
                <a:gridCol w="1042556"/>
                <a:gridCol w="1100216"/>
                <a:gridCol w="1100216"/>
                <a:gridCol w="1042556"/>
                <a:gridCol w="1100216"/>
                <a:gridCol w="1100216"/>
              </a:tblGrid>
              <a:tr h="58504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Year</a:t>
                      </a:r>
                      <a:endParaRPr lang="en-US" sz="1600" b="1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EF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C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 (g/kg-C)</a:t>
                      </a:r>
                      <a:endParaRPr lang="en-US" sz="1600" b="1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5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Heavy Duty</a:t>
                      </a:r>
                      <a:endParaRPr lang="en-US" sz="1600" b="1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Light Duty</a:t>
                      </a:r>
                      <a:endParaRPr lang="en-US" sz="1600" b="1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CO</a:t>
                      </a:r>
                      <a:endParaRPr lang="en-US" sz="1600" b="1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NO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x</a:t>
                      </a:r>
                      <a:endParaRPr lang="en-US" sz="1600" b="1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PM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2.5</a:t>
                      </a:r>
                      <a:endParaRPr lang="en-US" sz="1600" b="1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CO</a:t>
                      </a:r>
                      <a:endParaRPr lang="en-US" sz="1600" b="1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NO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x</a:t>
                      </a:r>
                      <a:endParaRPr lang="en-US" sz="1600" b="1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PM</a:t>
                      </a:r>
                      <a:r>
                        <a:rPr lang="en-US" sz="1600" b="1" baseline="-250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2.5</a:t>
                      </a:r>
                      <a:endParaRPr lang="en-US" sz="1600" b="1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1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2015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Winter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5.2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2.4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34.0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5.4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0.93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1.0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10.0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0.8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4.8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1.7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0.26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0.32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1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2015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Summer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8.7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3.0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20.6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3.0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0.70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±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0.12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9.7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0.9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1.9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0.5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0.03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0.04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1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1992 Summer*</a:t>
                      </a:r>
                      <a:endParaRPr lang="en-US" sz="160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7.7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23.5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50.2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7.2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NA</a:t>
                      </a:r>
                      <a:endParaRPr lang="en-US" sz="160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72.6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6.6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14.7 ±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2.0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NA</a:t>
                      </a:r>
                      <a:endParaRPr lang="en-US" sz="1600" dirty="0">
                        <a:effectLst/>
                        <a:latin typeface="Times New Roman" charset="0"/>
                        <a:ea typeface="DengXian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51100" y="3009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3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Comparison with previous studies (LD)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0BDD-F53A-45D9-AE8A-C8AFE9D30EFB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911"/>
            <a:ext cx="4630797" cy="3969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11" y="1705428"/>
            <a:ext cx="4684889" cy="40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540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Comparison with previous studies (HD)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0BDD-F53A-45D9-AE8A-C8AFE9D30EFB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" y="1535287"/>
            <a:ext cx="4609632" cy="3951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68" y="1535287"/>
            <a:ext cx="4609632" cy="39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Speciated emission factors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1020"/>
            <a:ext cx="4037153" cy="483574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67" y="1621020"/>
            <a:ext cx="3940233" cy="4835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72201" y="125168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Gases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85396" y="1251688"/>
            <a:ext cx="123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86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433"/>
          </a:xfrm>
        </p:spPr>
        <p:txBody>
          <a:bodyPr>
            <a:normAutofit/>
          </a:bodyPr>
          <a:lstStyle/>
          <a:p>
            <a:r>
              <a:rPr lang="en-US" sz="3600" dirty="0"/>
              <a:t>Mobile Source Air Toxics (MSAT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445"/>
            <a:ext cx="8229600" cy="95134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general reduction for most MSAT is observed relative to  earlier studies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5" y="2025788"/>
            <a:ext cx="7639894" cy="48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MOtor</a:t>
            </a:r>
            <a:r>
              <a:rPr lang="en-US" sz="3600" dirty="0"/>
              <a:t> Vehicle Emission Simulator (</a:t>
            </a:r>
            <a:r>
              <a:rPr lang="en-US" sz="3600" dirty="0" smtClean="0"/>
              <a:t>MOVES2014a)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EPA’s </a:t>
            </a:r>
            <a:r>
              <a:rPr lang="en-US" dirty="0" err="1"/>
              <a:t>MOtor</a:t>
            </a:r>
            <a:r>
              <a:rPr lang="en-US" dirty="0"/>
              <a:t> Vehicle Emission Simulator (MOVES) is a state-of-the-science emission modeling system that estimates emissions for mobile sources at the national, county, and project level for criteria air pollutants, greenhouse gases, and air </a:t>
            </a:r>
            <a:r>
              <a:rPr lang="en-US" dirty="0" smtClean="0"/>
              <a:t>toxics.</a:t>
            </a:r>
          </a:p>
          <a:p>
            <a:endParaRPr lang="en-US" dirty="0" smtClean="0"/>
          </a:p>
          <a:p>
            <a:r>
              <a:rPr lang="en-US" dirty="0" smtClean="0"/>
              <a:t>Approach for evaluation:</a:t>
            </a:r>
          </a:p>
          <a:p>
            <a:pPr lvl="1"/>
            <a:r>
              <a:rPr lang="en-US" dirty="0" smtClean="0"/>
              <a:t>MOVES </a:t>
            </a:r>
            <a:r>
              <a:rPr lang="en-US" dirty="0"/>
              <a:t>was run in Project mode with ‘Zone and Link’ geographic bounds to allow us to specify actual driving and meteorological conditions (temperature and RH)</a:t>
            </a:r>
            <a:endParaRPr lang="en-US" dirty="0" smtClean="0"/>
          </a:p>
          <a:p>
            <a:pPr lvl="1"/>
            <a:r>
              <a:rPr lang="en-US" dirty="0" smtClean="0"/>
              <a:t>Average driving profiles </a:t>
            </a:r>
            <a:r>
              <a:rPr lang="en-US" dirty="0"/>
              <a:t>measured </a:t>
            </a:r>
            <a:r>
              <a:rPr lang="en-US" dirty="0" smtClean="0"/>
              <a:t>in the tunnel were used. </a:t>
            </a:r>
            <a:endParaRPr lang="en-US" dirty="0" smtClean="0"/>
          </a:p>
          <a:p>
            <a:pPr lvl="1"/>
            <a:r>
              <a:rPr lang="en-US" dirty="0" smtClean="0"/>
              <a:t>MSAT emissions were estimated for three different fleet compositions – LD dominated (fraction LD &gt;90%), </a:t>
            </a:r>
            <a:r>
              <a:rPr lang="en-US" dirty="0" smtClean="0"/>
              <a:t>high </a:t>
            </a:r>
            <a:r>
              <a:rPr lang="en-US" dirty="0" smtClean="0"/>
              <a:t>fraction of HD (HD fraction 30-40%), and mixed (10 - 15% HD), and compared to observations at the corresponding fleet compositions.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4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534"/>
            <a:ext cx="8229600" cy="809095"/>
          </a:xfrm>
        </p:spPr>
        <p:txBody>
          <a:bodyPr/>
          <a:lstStyle/>
          <a:p>
            <a:r>
              <a:rPr lang="en-US" dirty="0" smtClean="0"/>
              <a:t>Driving profiles (speed and power)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004711"/>
            <a:ext cx="90932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0074"/>
            <a:ext cx="909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Sensitivity of MOVES output to T and RH</a:t>
            </a:r>
            <a:endParaRPr lang="en-US" sz="36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074986"/>
              </p:ext>
            </p:extLst>
          </p:nvPr>
        </p:nvGraphicFramePr>
        <p:xfrm>
          <a:off x="457200" y="1641122"/>
          <a:ext cx="8409141" cy="377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Worksheet" r:id="rId3" imgW="6502400" imgH="2921000" progId="Excel.Sheet.12">
                  <p:embed/>
                </p:oleObj>
              </mc:Choice>
              <mc:Fallback>
                <p:oleObj name="Worksheet" r:id="rId3" imgW="6502400" imgH="2921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41122"/>
                        <a:ext cx="8409141" cy="377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21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457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MOVES2014 vs. observations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610"/>
            <a:ext cx="8229600" cy="6018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MOVES generally overestimates emissions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654425"/>
            <a:ext cx="71247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2268" y="1660672"/>
            <a:ext cx="23551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dirty="0"/>
              <a:t>LD</a:t>
            </a:r>
            <a:r>
              <a:rPr lang="en-US" dirty="0" smtClean="0"/>
              <a:t>”:  	&gt; </a:t>
            </a:r>
            <a:r>
              <a:rPr lang="en-US" dirty="0"/>
              <a:t>95% </a:t>
            </a:r>
            <a:r>
              <a:rPr lang="en-US" dirty="0" smtClean="0"/>
              <a:t>LD </a:t>
            </a:r>
          </a:p>
          <a:p>
            <a:r>
              <a:rPr lang="en-US" dirty="0" smtClean="0"/>
              <a:t>“Mix”: 	10 </a:t>
            </a:r>
            <a:r>
              <a:rPr lang="en-US" dirty="0"/>
              <a:t>– 15% </a:t>
            </a:r>
            <a:r>
              <a:rPr lang="en-US" dirty="0" smtClean="0"/>
              <a:t>HD 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HiHD</a:t>
            </a:r>
            <a:r>
              <a:rPr lang="en-US" dirty="0" smtClean="0"/>
              <a:t>”: 	30 </a:t>
            </a:r>
            <a:r>
              <a:rPr lang="en-US" dirty="0"/>
              <a:t>– </a:t>
            </a:r>
            <a:r>
              <a:rPr lang="en-US" dirty="0" smtClean="0"/>
              <a:t>45%HD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3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6" y="920421"/>
            <a:ext cx="7044267" cy="56271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457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MOVES2014 vs. observations (PAHs)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044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Analyze </a:t>
            </a:r>
            <a:r>
              <a:rPr lang="en-US" dirty="0" smtClean="0"/>
              <a:t>emissions in </a:t>
            </a:r>
            <a:r>
              <a:rPr lang="en-US" dirty="0" err="1" smtClean="0"/>
              <a:t>Ft.McHenry</a:t>
            </a:r>
            <a:r>
              <a:rPr lang="en-US" dirty="0" smtClean="0"/>
              <a:t> road tunnel (US I-95)</a:t>
            </a:r>
            <a:endParaRPr lang="en-US" dirty="0"/>
          </a:p>
          <a:p>
            <a:r>
              <a:rPr lang="en-US" dirty="0" smtClean="0"/>
              <a:t>Establish </a:t>
            </a:r>
            <a:r>
              <a:rPr lang="en-US" dirty="0"/>
              <a:t>source profiles</a:t>
            </a:r>
          </a:p>
          <a:p>
            <a:r>
              <a:rPr lang="en-US" dirty="0"/>
              <a:t>Determine fleet average emission factors (EFs)</a:t>
            </a:r>
          </a:p>
          <a:p>
            <a:r>
              <a:rPr lang="en-US" dirty="0" smtClean="0"/>
              <a:t>Quantify evaporative emissions</a:t>
            </a:r>
          </a:p>
          <a:p>
            <a:r>
              <a:rPr lang="en-US" dirty="0" smtClean="0"/>
              <a:t>Compare </a:t>
            </a:r>
            <a:r>
              <a:rPr lang="en-US" dirty="0"/>
              <a:t>results with other tunnel studies</a:t>
            </a:r>
          </a:p>
          <a:p>
            <a:r>
              <a:rPr lang="en-US" dirty="0"/>
              <a:t>Evaluate performance of mobile source emission models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0BDD-F53A-45D9-AE8A-C8AFE9D30EFB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524000"/>
            <a:ext cx="3429000" cy="227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953000"/>
            <a:ext cx="2141295" cy="1524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315200" y="3810000"/>
            <a:ext cx="1066800" cy="19812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3000" y="3810000"/>
            <a:ext cx="2382999" cy="198120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78" y="2396949"/>
            <a:ext cx="8229600" cy="1143000"/>
          </a:xfrm>
        </p:spPr>
        <p:txBody>
          <a:bodyPr/>
          <a:lstStyle/>
          <a:p>
            <a:r>
              <a:rPr lang="en-US" dirty="0" smtClean="0"/>
              <a:t>Back to the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1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756"/>
            <a:ext cx="7886700" cy="1066095"/>
          </a:xfrm>
        </p:spPr>
        <p:txBody>
          <a:bodyPr>
            <a:noAutofit/>
          </a:bodyPr>
          <a:lstStyle/>
          <a:p>
            <a:r>
              <a:rPr lang="en-US" sz="3600" dirty="0" smtClean="0"/>
              <a:t>Light Duty NOx emission factors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smtClean="0"/>
              <a:t>real-time </a:t>
            </a:r>
            <a:r>
              <a:rPr lang="en-US" sz="3600" dirty="0" smtClean="0"/>
              <a:t>data during LD-only periods)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0BDD-F53A-45D9-AE8A-C8AFE9D30EF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2851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8311" y="3599935"/>
            <a:ext cx="16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EF =</a:t>
            </a:r>
            <a:r>
              <a:rPr lang="en-US" smtClean="0">
                <a:solidFill>
                  <a:srgbClr val="000000"/>
                </a:solidFill>
                <a:ea typeface="Times New Roman" charset="0"/>
              </a:rPr>
              <a:t>3.3 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</a:rPr>
              <a:t>g/kg-C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4356" y="2380968"/>
            <a:ext cx="301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Linear fit EF 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</a:rPr>
              <a:t>1.9 ± 0.5 g/kg-C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1734" y="4768052"/>
            <a:ext cx="219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 =</a:t>
            </a:r>
            <a:r>
              <a:rPr lang="en-US" dirty="0" smtClean="0">
                <a:solidFill>
                  <a:srgbClr val="000000"/>
                </a:solidFill>
                <a:ea typeface="Times New Roman" charset="0"/>
              </a:rPr>
              <a:t>6.7 g/kg-C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12533" y="3969267"/>
            <a:ext cx="643467" cy="7156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19550" y="5169681"/>
            <a:ext cx="323850" cy="3901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53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Bore 3, real-time data</a:t>
            </a:r>
            <a:endParaRPr lang="en-US" dirty="0"/>
          </a:p>
        </p:txBody>
      </p:sp>
      <p:pic>
        <p:nvPicPr>
          <p:cNvPr id="4" name="Picture 3" descr="../../Org/Fig/NOx_B3_1_cone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8711"/>
            <a:ext cx="4067255" cy="305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Org/Fig/NOx_B3_2_conef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43" y="2528711"/>
            <a:ext cx="4067255" cy="305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906045" y="1339732"/>
            <a:ext cx="533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charset="0"/>
                <a:ea typeface="宋体" charset="-122"/>
              </a:rPr>
              <a:t>EF</a:t>
            </a:r>
            <a:r>
              <a:rPr lang="en-US" sz="2400" baseline="-25000" dirty="0" err="1">
                <a:latin typeface="Times New Roman" charset="0"/>
                <a:ea typeface="宋体" charset="-122"/>
              </a:rPr>
              <a:t>HD,i</a:t>
            </a:r>
            <a:r>
              <a:rPr lang="en-US" sz="2400" dirty="0">
                <a:latin typeface="Times New Roman" charset="0"/>
                <a:ea typeface="宋体" charset="-122"/>
              </a:rPr>
              <a:t> = [</a:t>
            </a:r>
            <a:r>
              <a:rPr lang="en-US" sz="2400" dirty="0" err="1">
                <a:latin typeface="Times New Roman" charset="0"/>
                <a:ea typeface="宋体" charset="-122"/>
              </a:rPr>
              <a:t>EF</a:t>
            </a:r>
            <a:r>
              <a:rPr lang="en-US" sz="2400" baseline="-25000" dirty="0" err="1">
                <a:latin typeface="Times New Roman" charset="0"/>
                <a:ea typeface="宋体" charset="-122"/>
              </a:rPr>
              <a:t>FA,i</a:t>
            </a:r>
            <a:r>
              <a:rPr lang="en-US" sz="2400" dirty="0">
                <a:latin typeface="Times New Roman" charset="0"/>
                <a:ea typeface="宋体" charset="-122"/>
              </a:rPr>
              <a:t> – (1-f</a:t>
            </a:r>
            <a:r>
              <a:rPr lang="en-US" sz="2400" baseline="-25000" dirty="0">
                <a:latin typeface="Times New Roman" charset="0"/>
                <a:ea typeface="宋体" charset="-122"/>
              </a:rPr>
              <a:t>HD,i</a:t>
            </a:r>
            <a:r>
              <a:rPr lang="en-US" sz="2400" dirty="0">
                <a:latin typeface="Times New Roman" charset="0"/>
                <a:ea typeface="宋体" charset="-122"/>
              </a:rPr>
              <a:t>)×EF</a:t>
            </a:r>
            <a:r>
              <a:rPr lang="en-US" sz="2400" baseline="-25000" dirty="0">
                <a:latin typeface="Times New Roman" charset="0"/>
                <a:ea typeface="宋体" charset="-122"/>
              </a:rPr>
              <a:t>LD</a:t>
            </a:r>
            <a:r>
              <a:rPr lang="en-US" sz="2400" dirty="0">
                <a:latin typeface="Times New Roman" charset="0"/>
                <a:ea typeface="宋体" charset="-122"/>
              </a:rPr>
              <a:t>] / </a:t>
            </a:r>
            <a:r>
              <a:rPr lang="en-US" sz="2400" dirty="0" err="1">
                <a:latin typeface="Times New Roman" charset="0"/>
                <a:ea typeface="宋体" charset="-122"/>
              </a:rPr>
              <a:t>f</a:t>
            </a:r>
            <a:r>
              <a:rPr lang="en-US" sz="2400" baseline="-25000" dirty="0" err="1">
                <a:latin typeface="Times New Roman" charset="0"/>
                <a:ea typeface="宋体" charset="-122"/>
              </a:rPr>
              <a:t>HD,i</a:t>
            </a:r>
            <a:r>
              <a:rPr lang="en-US" sz="2400" dirty="0">
                <a:latin typeface="Times New Roman" charset="0"/>
                <a:ea typeface="宋体" charset="-122"/>
              </a:rPr>
              <a:t> 	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8211" y="2185157"/>
            <a:ext cx="280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 1</a:t>
            </a:r>
            <a:r>
              <a:rPr lang="en-US" smtClean="0"/>
              <a:t>: EF</a:t>
            </a:r>
            <a:r>
              <a:rPr lang="en-US" baseline="-25000" smtClean="0"/>
              <a:t>LD</a:t>
            </a:r>
            <a:r>
              <a:rPr lang="en-US" smtClean="0"/>
              <a:t> </a:t>
            </a:r>
            <a:r>
              <a:rPr lang="en-US" dirty="0" smtClean="0"/>
              <a:t>= 3.3 g/kg-C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1056" y="2185157"/>
            <a:ext cx="280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 2: EF</a:t>
            </a:r>
            <a:r>
              <a:rPr lang="en-US" baseline="-25000" dirty="0" smtClean="0"/>
              <a:t>LD</a:t>
            </a:r>
            <a:r>
              <a:rPr lang="en-US" dirty="0" smtClean="0"/>
              <a:t> = 5.5 g/kg-C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Bore 4, real-time data</a:t>
            </a:r>
            <a:endParaRPr lang="en-US" dirty="0"/>
          </a:p>
        </p:txBody>
      </p:sp>
      <p:pic>
        <p:nvPicPr>
          <p:cNvPr id="5" name="Picture 4" descr="../../Org/Fig/NOx_B4_1_cone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2" y="2528711"/>
            <a:ext cx="4066346" cy="305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Org/Fig/NOx_B4_2_conef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2" y="2528711"/>
            <a:ext cx="4093848" cy="307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6045" y="1326843"/>
            <a:ext cx="533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charset="0"/>
                <a:ea typeface="宋体" charset="-122"/>
              </a:rPr>
              <a:t>EF</a:t>
            </a:r>
            <a:r>
              <a:rPr lang="en-US" sz="2400" baseline="-25000" dirty="0" err="1">
                <a:latin typeface="Times New Roman" charset="0"/>
                <a:ea typeface="宋体" charset="-122"/>
              </a:rPr>
              <a:t>HD,i</a:t>
            </a:r>
            <a:r>
              <a:rPr lang="en-US" sz="2400" dirty="0">
                <a:latin typeface="Times New Roman" charset="0"/>
                <a:ea typeface="宋体" charset="-122"/>
              </a:rPr>
              <a:t> = [</a:t>
            </a:r>
            <a:r>
              <a:rPr lang="en-US" sz="2400" dirty="0" err="1">
                <a:latin typeface="Times New Roman" charset="0"/>
                <a:ea typeface="宋体" charset="-122"/>
              </a:rPr>
              <a:t>EF</a:t>
            </a:r>
            <a:r>
              <a:rPr lang="en-US" sz="2400" baseline="-25000" dirty="0" err="1">
                <a:latin typeface="Times New Roman" charset="0"/>
                <a:ea typeface="宋体" charset="-122"/>
              </a:rPr>
              <a:t>FA,i</a:t>
            </a:r>
            <a:r>
              <a:rPr lang="en-US" sz="2400" dirty="0">
                <a:latin typeface="Times New Roman" charset="0"/>
                <a:ea typeface="宋体" charset="-122"/>
              </a:rPr>
              <a:t> – (1-f</a:t>
            </a:r>
            <a:r>
              <a:rPr lang="en-US" sz="2400" baseline="-25000" dirty="0">
                <a:latin typeface="Times New Roman" charset="0"/>
                <a:ea typeface="宋体" charset="-122"/>
              </a:rPr>
              <a:t>HD,i</a:t>
            </a:r>
            <a:r>
              <a:rPr lang="en-US" sz="2400" dirty="0">
                <a:latin typeface="Times New Roman" charset="0"/>
                <a:ea typeface="宋体" charset="-122"/>
              </a:rPr>
              <a:t>)×EF</a:t>
            </a:r>
            <a:r>
              <a:rPr lang="en-US" sz="2400" baseline="-25000" dirty="0">
                <a:latin typeface="Times New Roman" charset="0"/>
                <a:ea typeface="宋体" charset="-122"/>
              </a:rPr>
              <a:t>LD</a:t>
            </a:r>
            <a:r>
              <a:rPr lang="en-US" sz="2400" dirty="0">
                <a:latin typeface="Times New Roman" charset="0"/>
                <a:ea typeface="宋体" charset="-122"/>
              </a:rPr>
              <a:t>] / </a:t>
            </a:r>
            <a:r>
              <a:rPr lang="en-US" sz="2400" dirty="0" err="1">
                <a:latin typeface="Times New Roman" charset="0"/>
                <a:ea typeface="宋体" charset="-122"/>
              </a:rPr>
              <a:t>f</a:t>
            </a:r>
            <a:r>
              <a:rPr lang="en-US" sz="2400" baseline="-25000" dirty="0" err="1">
                <a:latin typeface="Times New Roman" charset="0"/>
                <a:ea typeface="宋体" charset="-122"/>
              </a:rPr>
              <a:t>HD,i</a:t>
            </a:r>
            <a:r>
              <a:rPr lang="en-US" sz="2400" dirty="0">
                <a:latin typeface="Times New Roman" charset="0"/>
                <a:ea typeface="宋体" charset="-122"/>
              </a:rPr>
              <a:t> 	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588" y="2159379"/>
            <a:ext cx="280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 1: EF</a:t>
            </a:r>
            <a:r>
              <a:rPr lang="en-US" baseline="-25000" dirty="0" smtClean="0"/>
              <a:t>LD</a:t>
            </a:r>
            <a:r>
              <a:rPr lang="en-US" dirty="0" smtClean="0"/>
              <a:t> = 5.3 g/kg-C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7855" y="2159379"/>
            <a:ext cx="27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 1: EF</a:t>
            </a:r>
            <a:r>
              <a:rPr lang="en-US" baseline="-25000" dirty="0" smtClean="0"/>
              <a:t>LD</a:t>
            </a:r>
            <a:r>
              <a:rPr lang="en-US" dirty="0" smtClean="0"/>
              <a:t> = 22 g/kg-C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67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charset="0"/>
              </a:rPr>
              <a:t>Summary</a:t>
            </a:r>
          </a:p>
        </p:txBody>
      </p:sp>
      <p:sp>
        <p:nvSpPr>
          <p:cNvPr id="21508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001000" cy="5285617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spcAft>
                <a:spcPts val="1400"/>
              </a:spcAft>
              <a:buClr>
                <a:srgbClr val="FF0000"/>
              </a:buClr>
            </a:pPr>
            <a:r>
              <a:rPr lang="en-US" sz="2400" dirty="0" smtClean="0">
                <a:latin typeface="Calibri" charset="0"/>
              </a:rPr>
              <a:t>Fleet average </a:t>
            </a:r>
            <a:r>
              <a:rPr lang="en-US" sz="2400" dirty="0" err="1" smtClean="0">
                <a:latin typeface="Calibri" charset="0"/>
              </a:rPr>
              <a:t>EF</a:t>
            </a:r>
            <a:r>
              <a:rPr lang="en-US" sz="2400" baseline="-25000" dirty="0" err="1" smtClean="0">
                <a:latin typeface="Calibri" charset="0"/>
              </a:rPr>
              <a:t>c</a:t>
            </a:r>
            <a:r>
              <a:rPr lang="en-US" sz="2400" dirty="0" smtClean="0">
                <a:latin typeface="Calibri" charset="0"/>
              </a:rPr>
              <a:t> were determined for criteria and non-criteria pollutants in winter and summer months at Ft. McHenry tunnel.</a:t>
            </a:r>
          </a:p>
          <a:p>
            <a:pPr algn="just">
              <a:spcBef>
                <a:spcPct val="0"/>
              </a:spcBef>
              <a:spcAft>
                <a:spcPts val="1400"/>
              </a:spcAft>
              <a:buClr>
                <a:srgbClr val="FF0000"/>
              </a:buClr>
            </a:pPr>
            <a:r>
              <a:rPr lang="en-US" sz="2400" dirty="0">
                <a:latin typeface="Calibri" charset="0"/>
              </a:rPr>
              <a:t>Compared </a:t>
            </a:r>
            <a:r>
              <a:rPr lang="en-US" sz="2400" dirty="0" smtClean="0">
                <a:latin typeface="Calibri" charset="0"/>
              </a:rPr>
              <a:t>to previous studies: </a:t>
            </a:r>
          </a:p>
          <a:p>
            <a:pPr lvl="1" algn="just">
              <a:spcBef>
                <a:spcPct val="0"/>
              </a:spcBef>
              <a:spcAft>
                <a:spcPts val="1400"/>
              </a:spcAft>
              <a:buClr>
                <a:srgbClr val="FF0000"/>
              </a:buClr>
            </a:pPr>
            <a:r>
              <a:rPr lang="en-US" sz="2000" dirty="0" smtClean="0">
                <a:latin typeface="Calibri" charset="0"/>
              </a:rPr>
              <a:t>Significant reductions in EFs </a:t>
            </a:r>
            <a:r>
              <a:rPr lang="en-US" sz="2000" dirty="0">
                <a:latin typeface="Calibri" charset="0"/>
              </a:rPr>
              <a:t>for </a:t>
            </a:r>
            <a:r>
              <a:rPr lang="en-US" sz="2000" dirty="0" smtClean="0">
                <a:latin typeface="Calibri" charset="0"/>
              </a:rPr>
              <a:t>most pollutants. </a:t>
            </a:r>
            <a:endParaRPr lang="en-US" sz="2000" dirty="0" smtClean="0">
              <a:latin typeface="Calibri" charset="0"/>
            </a:endParaRPr>
          </a:p>
          <a:p>
            <a:pPr lvl="1" algn="just">
              <a:spcBef>
                <a:spcPct val="0"/>
              </a:spcBef>
              <a:spcAft>
                <a:spcPts val="1400"/>
              </a:spcAft>
              <a:buClr>
                <a:srgbClr val="FF0000"/>
              </a:buClr>
            </a:pPr>
            <a:r>
              <a:rPr lang="en-US" sz="2000" dirty="0" smtClean="0">
                <a:latin typeface="Calibri" charset="0"/>
              </a:rPr>
              <a:t>MSAT pollutants generally decreased.</a:t>
            </a:r>
            <a:endParaRPr lang="en-US" sz="2000" baseline="-25000" dirty="0">
              <a:latin typeface="Calibri" charset="0"/>
            </a:endParaRPr>
          </a:p>
          <a:p>
            <a:pPr algn="just">
              <a:spcBef>
                <a:spcPct val="0"/>
              </a:spcBef>
              <a:spcAft>
                <a:spcPts val="1400"/>
              </a:spcAft>
              <a:buClr>
                <a:srgbClr val="FF0000"/>
              </a:buClr>
            </a:pPr>
            <a:r>
              <a:rPr lang="en-US" sz="2400" dirty="0" smtClean="0">
                <a:latin typeface="Calibri" charset="0"/>
              </a:rPr>
              <a:t>MOVES2014a was compared to observations, </a:t>
            </a:r>
            <a:r>
              <a:rPr lang="en-US" sz="2400" dirty="0" smtClean="0">
                <a:latin typeface="Calibri" charset="0"/>
              </a:rPr>
              <a:t>generally </a:t>
            </a:r>
            <a:r>
              <a:rPr lang="en-US" sz="2400" dirty="0" smtClean="0">
                <a:latin typeface="Calibri" charset="0"/>
              </a:rPr>
              <a:t>overestimates pollutant emissions.</a:t>
            </a:r>
          </a:p>
          <a:p>
            <a:pPr algn="just">
              <a:spcBef>
                <a:spcPct val="0"/>
              </a:spcBef>
              <a:spcAft>
                <a:spcPts val="1400"/>
              </a:spcAft>
              <a:buClr>
                <a:srgbClr val="FF0000"/>
              </a:buClr>
            </a:pPr>
            <a:r>
              <a:rPr lang="en-US" sz="2400" dirty="0" smtClean="0">
                <a:latin typeface="Calibri" charset="0"/>
              </a:rPr>
              <a:t>Assumptions underlying EF determination need to be carefully evaluated</a:t>
            </a:r>
            <a:endParaRPr lang="en-US" sz="2400" dirty="0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DD3A0BDD-F53A-45D9-AE8A-C8AFE9D30E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59569"/>
            <a:ext cx="8229600" cy="149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Acknowledgements</a:t>
            </a: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Health Effects Institute, grant 4947-RFPA14-1/15-1</a:t>
            </a:r>
          </a:p>
          <a:p>
            <a:pPr marL="0" indent="0" algn="ctr">
              <a:buNone/>
            </a:pPr>
            <a:r>
              <a:rPr lang="en-US" sz="2400" dirty="0" smtClean="0"/>
              <a:t>Maryland Transportation Authority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9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I-95 Fort </a:t>
            </a:r>
            <a:r>
              <a:rPr lang="en-US" sz="4000" dirty="0"/>
              <a:t>McHenry Tunnel (FMT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0327"/>
            <a:ext cx="8153401" cy="225084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Four bores, two each direction, two </a:t>
            </a:r>
            <a:r>
              <a:rPr lang="en-US" sz="2800" dirty="0"/>
              <a:t>lanes per </a:t>
            </a:r>
            <a:r>
              <a:rPr lang="en-US" sz="2800" dirty="0" smtClean="0"/>
              <a:t>bore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Light-duty </a:t>
            </a:r>
            <a:r>
              <a:rPr lang="en-US" sz="2800" dirty="0"/>
              <a:t>(LD) vehicles are allowed in all </a:t>
            </a:r>
            <a:r>
              <a:rPr lang="en-US" sz="2800" dirty="0" smtClean="0"/>
              <a:t>bores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Heavy-duty (HD</a:t>
            </a:r>
            <a:r>
              <a:rPr lang="en-US" sz="2800" dirty="0"/>
              <a:t>) </a:t>
            </a:r>
            <a:r>
              <a:rPr lang="en-US" sz="2800" dirty="0" smtClean="0"/>
              <a:t>directed </a:t>
            </a:r>
            <a:r>
              <a:rPr lang="en-US" sz="2800" dirty="0"/>
              <a:t>into the right-hand </a:t>
            </a:r>
            <a:r>
              <a:rPr lang="en-US" sz="2800" dirty="0" smtClean="0"/>
              <a:t>bores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Speed limit </a:t>
            </a:r>
            <a:r>
              <a:rPr lang="en-US" sz="2800" dirty="0"/>
              <a:t>is </a:t>
            </a:r>
            <a:r>
              <a:rPr lang="en-US" sz="2800" dirty="0" smtClean="0">
                <a:solidFill>
                  <a:srgbClr val="000000"/>
                </a:solidFill>
              </a:rPr>
              <a:t>55 mph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4988" r="5192" b="2850"/>
          <a:stretch/>
        </p:blipFill>
        <p:spPr bwMode="auto">
          <a:xfrm>
            <a:off x="680745" y="3335128"/>
            <a:ext cx="7782509" cy="2952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467600" y="3124200"/>
            <a:ext cx="484632" cy="978408"/>
          </a:xfrm>
          <a:prstGeom prst="downArrow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6019800"/>
            <a:ext cx="251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Pierson et al., 1996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DD3A0BDD-F53A-45D9-AE8A-C8AFE9D30EF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Sample collection and analysis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3179"/>
              </p:ext>
            </p:extLst>
          </p:nvPr>
        </p:nvGraphicFramePr>
        <p:xfrm>
          <a:off x="457200" y="3281517"/>
          <a:ext cx="7848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Pollutant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Sampling method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Analysis  method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CO, CO2, NO</a:t>
                      </a:r>
                      <a:r>
                        <a:rPr lang="en-US" sz="2000" baseline="-25000" dirty="0" smtClean="0"/>
                        <a:t>X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Ultra</a:t>
                      </a:r>
                      <a:r>
                        <a:rPr lang="en-US" sz="2000" baseline="0" dirty="0" smtClean="0"/>
                        <a:t>-fine particles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Continuous monitors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VOC (PAMS)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Canister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GC-MS/FID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Carbonyls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DNPH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HPLC-UV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PM</a:t>
                      </a:r>
                      <a:r>
                        <a:rPr lang="en-US" sz="2000" baseline="-25000" dirty="0" smtClean="0"/>
                        <a:t>2.5</a:t>
                      </a:r>
                      <a:r>
                        <a:rPr lang="en-US" sz="2000" dirty="0" smtClean="0"/>
                        <a:t> for SVOC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TIGF/XAD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GC-MS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OC/EC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Quartz</a:t>
                      </a:r>
                      <a:r>
                        <a:rPr lang="en-US" sz="2000" baseline="0" dirty="0" smtClean="0"/>
                        <a:t> filter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Elements &amp;</a:t>
                      </a:r>
                      <a:r>
                        <a:rPr lang="en-US" sz="2000" baseline="0" dirty="0" smtClean="0"/>
                        <a:t> 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Teflon filter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XRF</a:t>
                      </a:r>
                      <a:r>
                        <a:rPr lang="en-US" sz="2000" baseline="0" dirty="0" smtClean="0"/>
                        <a:t> &amp; IC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91113"/>
              </p:ext>
            </p:extLst>
          </p:nvPr>
        </p:nvGraphicFramePr>
        <p:xfrm>
          <a:off x="838200" y="1371600"/>
          <a:ext cx="679900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752"/>
                <a:gridCol w="1699752"/>
                <a:gridCol w="1699752"/>
                <a:gridCol w="1699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Season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Background (BG)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Bore 3 </a:t>
                      </a:r>
                    </a:p>
                    <a:p>
                      <a:r>
                        <a:rPr lang="en-US" sz="2000" dirty="0" smtClean="0"/>
                        <a:t>(LD)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Bore 4 (LD+HD)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Summer 2015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Winter 2015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DD3A0BDD-F53A-45D9-AE8A-C8AFE9D30E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1259055"/>
            <a:ext cx="8859048" cy="36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2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Miovision</a:t>
            </a:r>
            <a:r>
              <a:rPr lang="en-US" sz="2800" dirty="0" smtClean="0"/>
              <a:t> Scout traffic camera </a:t>
            </a:r>
            <a:r>
              <a:rPr lang="en-US" sz="2800" dirty="0"/>
              <a:t>(</a:t>
            </a:r>
            <a:r>
              <a:rPr lang="en-US" sz="2800" dirty="0" smtClean="0"/>
              <a:t>FMT east portal)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752600"/>
            <a:ext cx="4038600" cy="267874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90893"/>
              </p:ext>
            </p:extLst>
          </p:nvPr>
        </p:nvGraphicFramePr>
        <p:xfrm>
          <a:off x="4419600" y="1600200"/>
          <a:ext cx="3862387" cy="303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414587"/>
              </a:tblGrid>
              <a:tr h="37247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Vehicle</a:t>
                      </a:r>
                      <a:r>
                        <a:rPr lang="en-US" sz="2000" baseline="0" dirty="0" smtClean="0"/>
                        <a:t> Category</a:t>
                      </a:r>
                    </a:p>
                  </a:txBody>
                  <a:tcPr/>
                </a:tc>
              </a:tr>
              <a:tr h="372471">
                <a:tc rowSpan="3">
                  <a:txBody>
                    <a:bodyPr/>
                    <a:lstStyle/>
                    <a:p>
                      <a:r>
                        <a:rPr lang="en-US" sz="2000" dirty="0" smtClean="0"/>
                        <a:t>Light Duty (LD)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Motorcycles</a:t>
                      </a:r>
                      <a:endParaRPr lang="en-US" sz="2000" dirty="0"/>
                    </a:p>
                  </a:txBody>
                  <a:tcPr/>
                </a:tc>
              </a:tr>
              <a:tr h="3724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Cars</a:t>
                      </a:r>
                      <a:endParaRPr lang="en-US" sz="2000" dirty="0"/>
                    </a:p>
                  </a:txBody>
                  <a:tcPr/>
                </a:tc>
              </a:tr>
              <a:tr h="6589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Light Goods Vehicles</a:t>
                      </a:r>
                      <a:endParaRPr lang="en-US" sz="2000" dirty="0"/>
                    </a:p>
                  </a:txBody>
                  <a:tcPr/>
                </a:tc>
              </a:tr>
              <a:tr h="372471">
                <a:tc rowSpan="3">
                  <a:txBody>
                    <a:bodyPr/>
                    <a:lstStyle/>
                    <a:p>
                      <a:r>
                        <a:rPr lang="en-US" sz="2000" dirty="0" smtClean="0"/>
                        <a:t>Heavy</a:t>
                      </a:r>
                      <a:r>
                        <a:rPr lang="en-US" sz="2000" baseline="0" dirty="0" smtClean="0"/>
                        <a:t> Duty (HD)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Buses</a:t>
                      </a:r>
                      <a:endParaRPr lang="en-US" sz="2000" dirty="0"/>
                    </a:p>
                  </a:txBody>
                  <a:tcPr/>
                </a:tc>
              </a:tr>
              <a:tr h="3724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Single</a:t>
                      </a:r>
                      <a:r>
                        <a:rPr lang="en-US" sz="2000" baseline="0" dirty="0" smtClean="0"/>
                        <a:t> Unit Trucks</a:t>
                      </a:r>
                      <a:endParaRPr lang="en-US" sz="2000" dirty="0" smtClean="0"/>
                    </a:p>
                  </a:txBody>
                  <a:tcPr/>
                </a:tc>
              </a:tr>
              <a:tr h="3724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Articulated Trucks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DD3A0BDD-F53A-45D9-AE8A-C8AFE9D30E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6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Traffic counts </a:t>
            </a:r>
            <a:r>
              <a:rPr lang="en-US" smtClean="0"/>
              <a:t>in winter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6" y="948267"/>
            <a:ext cx="7887547" cy="56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8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6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Traffic counts in summer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8" y="948267"/>
            <a:ext cx="7981244" cy="57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1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88" y="112889"/>
            <a:ext cx="8229600" cy="49300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Derivation of emission factors</a:t>
            </a:r>
            <a:endParaRPr lang="en-US" sz="32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DD3A0BDD-F53A-45D9-AE8A-C8AFE9D30EFB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88" y="605895"/>
            <a:ext cx="79629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24955</TotalTime>
  <Words>689</Words>
  <Application>Microsoft Macintosh PowerPoint</Application>
  <PresentationFormat>On-screen Show (4:3)</PresentationFormat>
  <Paragraphs>176</Paragraphs>
  <Slides>26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DengXian</vt:lpstr>
      <vt:lpstr>Times New Roman</vt:lpstr>
      <vt:lpstr>宋体</vt:lpstr>
      <vt:lpstr>Arial</vt:lpstr>
      <vt:lpstr>Office Theme</vt:lpstr>
      <vt:lpstr>Microsoft Excel Worksheet</vt:lpstr>
      <vt:lpstr>Real world emissions of NOx and other pollutants in the Ft. McHenry tunnel</vt:lpstr>
      <vt:lpstr>Study objectives</vt:lpstr>
      <vt:lpstr>I-95 Fort McHenry Tunnel (FMT)</vt:lpstr>
      <vt:lpstr>Sample collection and analysis</vt:lpstr>
      <vt:lpstr>PowerPoint Presentation</vt:lpstr>
      <vt:lpstr>Miovision Scout traffic camera (FMT east portal)</vt:lpstr>
      <vt:lpstr>Traffic counts in winter</vt:lpstr>
      <vt:lpstr>Traffic counts in summer</vt:lpstr>
      <vt:lpstr>Derivation of emission factors</vt:lpstr>
      <vt:lpstr>Comparison with previous FMT study</vt:lpstr>
      <vt:lpstr>Comparison with previous studies (LD)</vt:lpstr>
      <vt:lpstr>Comparison with previous studies (HD)</vt:lpstr>
      <vt:lpstr>Speciated emission factors</vt:lpstr>
      <vt:lpstr>Mobile Source Air Toxics (MSAT)</vt:lpstr>
      <vt:lpstr>MOtor Vehicle Emission Simulator (MOVES2014a)</vt:lpstr>
      <vt:lpstr>Driving profiles (speed and power)</vt:lpstr>
      <vt:lpstr>Sensitivity of MOVES output to T and RH</vt:lpstr>
      <vt:lpstr>MOVES2014 vs. observations</vt:lpstr>
      <vt:lpstr>MOVES2014 vs. observations (PAHs)</vt:lpstr>
      <vt:lpstr>Back to the measurements</vt:lpstr>
      <vt:lpstr>Light Duty NOx emission factors  (real-time data during LD-only periods)</vt:lpstr>
      <vt:lpstr>Bore 3, real-time data</vt:lpstr>
      <vt:lpstr>Bore 4, real-time data</vt:lpstr>
      <vt:lpstr>Summary</vt:lpstr>
      <vt:lpstr>PowerPoint Presentation</vt:lpstr>
      <vt:lpstr>PowerPoint Presentation</vt:lpstr>
    </vt:vector>
  </TitlesOfParts>
  <Company>DRI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Khylstov</dc:creator>
  <cp:lastModifiedBy>Andrey Khlystov</cp:lastModifiedBy>
  <cp:revision>364</cp:revision>
  <dcterms:created xsi:type="dcterms:W3CDTF">2014-03-30T01:47:09Z</dcterms:created>
  <dcterms:modified xsi:type="dcterms:W3CDTF">2017-10-23T15:59:55Z</dcterms:modified>
</cp:coreProperties>
</file>