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99"/>
  </p:sldMasterIdLst>
  <p:notesMasterIdLst>
    <p:notesMasterId r:id="rId218"/>
  </p:notesMasterIdLst>
  <p:sldIdLst>
    <p:sldId id="256" r:id="rId200"/>
    <p:sldId id="295" r:id="rId201"/>
    <p:sldId id="263" r:id="rId202"/>
    <p:sldId id="296" r:id="rId203"/>
    <p:sldId id="318" r:id="rId204"/>
    <p:sldId id="327" r:id="rId205"/>
    <p:sldId id="317" r:id="rId206"/>
    <p:sldId id="319" r:id="rId207"/>
    <p:sldId id="297" r:id="rId208"/>
    <p:sldId id="298" r:id="rId209"/>
    <p:sldId id="320" r:id="rId210"/>
    <p:sldId id="321" r:id="rId211"/>
    <p:sldId id="322" r:id="rId212"/>
    <p:sldId id="323" r:id="rId213"/>
    <p:sldId id="324" r:id="rId214"/>
    <p:sldId id="325" r:id="rId215"/>
    <p:sldId id="326" r:id="rId216"/>
    <p:sldId id="304" r:id="rId2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1" autoAdjust="0"/>
    <p:restoredTop sz="94660"/>
  </p:normalViewPr>
  <p:slideViewPr>
    <p:cSldViewPr snapToGrid="0">
      <p:cViewPr varScale="1">
        <p:scale>
          <a:sx n="113" d="100"/>
          <a:sy n="113" d="100"/>
        </p:scale>
        <p:origin x="1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slide" Target="slides/slide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customXml" Target="../customXml/item160.xml"/><Relationship Id="rId165" Type="http://schemas.openxmlformats.org/officeDocument/2006/relationships/customXml" Target="../customXml/item165.xml"/><Relationship Id="rId181" Type="http://schemas.openxmlformats.org/officeDocument/2006/relationships/customXml" Target="../customXml/item181.xml"/><Relationship Id="rId186" Type="http://schemas.openxmlformats.org/officeDocument/2006/relationships/customXml" Target="../customXml/item186.xml"/><Relationship Id="rId216" Type="http://schemas.openxmlformats.org/officeDocument/2006/relationships/slide" Target="slides/slide17.xml"/><Relationship Id="rId211" Type="http://schemas.openxmlformats.org/officeDocument/2006/relationships/slide" Target="slides/slide1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ustomXml" Target="../customXml/item150.xml"/><Relationship Id="rId155" Type="http://schemas.openxmlformats.org/officeDocument/2006/relationships/customXml" Target="../customXml/item155.xml"/><Relationship Id="rId171" Type="http://schemas.openxmlformats.org/officeDocument/2006/relationships/customXml" Target="../customXml/item171.xml"/><Relationship Id="rId176" Type="http://schemas.openxmlformats.org/officeDocument/2006/relationships/customXml" Target="../customXml/item176.xml"/><Relationship Id="rId192" Type="http://schemas.openxmlformats.org/officeDocument/2006/relationships/customXml" Target="../customXml/item192.xml"/><Relationship Id="rId197" Type="http://schemas.openxmlformats.org/officeDocument/2006/relationships/customXml" Target="../customXml/item197.xml"/><Relationship Id="rId206" Type="http://schemas.openxmlformats.org/officeDocument/2006/relationships/slide" Target="slides/slide7.xml"/><Relationship Id="rId201" Type="http://schemas.openxmlformats.org/officeDocument/2006/relationships/slide" Target="slides/slide2.xml"/><Relationship Id="rId222" Type="http://schemas.openxmlformats.org/officeDocument/2006/relationships/tableStyles" Target="tableStyle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customXml" Target="../customXml/item161.xml"/><Relationship Id="rId166" Type="http://schemas.openxmlformats.org/officeDocument/2006/relationships/customXml" Target="../customXml/item166.xml"/><Relationship Id="rId182" Type="http://schemas.openxmlformats.org/officeDocument/2006/relationships/customXml" Target="../customXml/item182.xml"/><Relationship Id="rId187" Type="http://schemas.openxmlformats.org/officeDocument/2006/relationships/customXml" Target="../customXml/item187.xml"/><Relationship Id="rId217"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212" Type="http://schemas.openxmlformats.org/officeDocument/2006/relationships/slide" Target="slides/slide13.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customXml" Target="../customXml/item151.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172" Type="http://schemas.openxmlformats.org/officeDocument/2006/relationships/customXml" Target="../customXml/item172.xml"/><Relationship Id="rId193" Type="http://schemas.openxmlformats.org/officeDocument/2006/relationships/customXml" Target="../customXml/item193.xml"/><Relationship Id="rId202" Type="http://schemas.openxmlformats.org/officeDocument/2006/relationships/slide" Target="slides/slide3.xml"/><Relationship Id="rId207" Type="http://schemas.openxmlformats.org/officeDocument/2006/relationships/slide" Target="slides/slide8.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slide" Target="slides/slide14.xml"/><Relationship Id="rId218"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slideMaster" Target="slideMasters/slideMaster1.xml"/><Relationship Id="rId203" Type="http://schemas.openxmlformats.org/officeDocument/2006/relationships/slide" Target="slides/slide4.xml"/><Relationship Id="rId208" Type="http://schemas.openxmlformats.org/officeDocument/2006/relationships/slide" Target="slides/slide9.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presProps" Target="presProps.xml"/><Relationship Id="rId3" Type="http://schemas.openxmlformats.org/officeDocument/2006/relationships/customXml" Target="../customXml/item3.xml"/><Relationship Id="rId214" Type="http://schemas.openxmlformats.org/officeDocument/2006/relationships/slide" Target="slides/slide15.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slide" Target="slides/slide10.xml"/><Relationship Id="rId190" Type="http://schemas.openxmlformats.org/officeDocument/2006/relationships/customXml" Target="../customXml/item190.xml"/><Relationship Id="rId204" Type="http://schemas.openxmlformats.org/officeDocument/2006/relationships/slide" Target="slides/slide5.xml"/><Relationship Id="rId220" Type="http://schemas.openxmlformats.org/officeDocument/2006/relationships/viewProps" Target="view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slide" Target="slides/slide11.xml"/><Relationship Id="rId215" Type="http://schemas.openxmlformats.org/officeDocument/2006/relationships/slide" Target="slides/slide16.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slide" Target="slides/slide1.xml"/><Relationship Id="rId16" Type="http://schemas.openxmlformats.org/officeDocument/2006/relationships/customXml" Target="../customXml/item16.xml"/><Relationship Id="rId221" Type="http://schemas.openxmlformats.org/officeDocument/2006/relationships/theme" Target="theme/theme1.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BD84A-E2D0-448F-A821-503108C7E74D}"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48910-F741-4CCB-8856-D6514E1D4CF3}" type="slidenum">
              <a:rPr lang="en-US" smtClean="0"/>
              <a:t>‹#›</a:t>
            </a:fld>
            <a:endParaRPr lang="en-US"/>
          </a:p>
        </p:txBody>
      </p:sp>
    </p:spTree>
    <p:extLst>
      <p:ext uri="{BB962C8B-B14F-4D97-AF65-F5344CB8AC3E}">
        <p14:creationId xmlns:p14="http://schemas.microsoft.com/office/powerpoint/2010/main" val="344826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1F71D4-81C3-4FFD-BABE-D8547F54F877}"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48759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D3489-3E2D-439E-A1C9-577787538D9F}"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218799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7A547-19A1-46FB-8AE1-4BA1BEC995DA}"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221094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rotWithShape="1">
          <a:blip r:embed="rId2"/>
          <a:srcRect t="4444" b="81259"/>
          <a:stretch/>
        </p:blipFill>
        <p:spPr bwMode="auto">
          <a:xfrm>
            <a:off x="0" y="10211"/>
            <a:ext cx="12192000" cy="980390"/>
          </a:xfrm>
          <a:prstGeom prst="rect">
            <a:avLst/>
          </a:prstGeom>
          <a:noFill/>
          <a:ln w="9525">
            <a:noFill/>
            <a:miter lim="800000"/>
            <a:headEnd/>
            <a:tailEnd/>
          </a:ln>
        </p:spPr>
      </p:pic>
      <p:sp>
        <p:nvSpPr>
          <p:cNvPr id="4" name="Picture Placeholder 3"/>
          <p:cNvSpPr>
            <a:spLocks noGrp="1"/>
          </p:cNvSpPr>
          <p:nvPr>
            <p:ph type="pic" sz="quarter" idx="10"/>
          </p:nvPr>
        </p:nvSpPr>
        <p:spPr>
          <a:xfrm>
            <a:off x="1016000" y="1371600"/>
            <a:ext cx="10058400" cy="4724400"/>
          </a:xfrm>
        </p:spPr>
        <p:txBody>
          <a:bodyPr rtlCol="0">
            <a:normAutofit/>
          </a:bodyPr>
          <a:lstStyle>
            <a:lvl1pPr>
              <a:buClrTx/>
              <a:defRPr/>
            </a:lvl1pPr>
          </a:lstStyle>
          <a:p>
            <a:pPr lvl="0"/>
            <a:r>
              <a:rPr lang="en-US" noProof="0" dirty="0"/>
              <a:t>Click icon to add picture</a:t>
            </a:r>
          </a:p>
        </p:txBody>
      </p:sp>
      <p:sp>
        <p:nvSpPr>
          <p:cNvPr id="6" name="Text Placeholder 12"/>
          <p:cNvSpPr>
            <a:spLocks noGrp="1"/>
          </p:cNvSpPr>
          <p:nvPr>
            <p:ph type="body" sz="quarter" idx="11"/>
          </p:nvPr>
        </p:nvSpPr>
        <p:spPr>
          <a:xfrm>
            <a:off x="4064000" y="762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a:ln>
                  <a:noFill/>
                </a:ln>
                <a:solidFill>
                  <a:srgbClr val="0070C0"/>
                </a:solidFill>
                <a:effectLst/>
                <a:uLnTx/>
                <a:uFillTx/>
                <a:latin typeface="+mj-lt"/>
              </a:defRPr>
            </a:lvl1pPr>
          </a:lstStyle>
          <a:p>
            <a:pPr lvl="0"/>
            <a:r>
              <a:rPr lang="en-US" noProof="0" dirty="0"/>
              <a:t>Click to edit Master text styles</a:t>
            </a:r>
          </a:p>
        </p:txBody>
      </p:sp>
      <p:sp>
        <p:nvSpPr>
          <p:cNvPr id="7" name="Date Placeholder 7"/>
          <p:cNvSpPr>
            <a:spLocks noGrp="1"/>
          </p:cNvSpPr>
          <p:nvPr>
            <p:ph type="dt" sz="half" idx="12"/>
          </p:nvPr>
        </p:nvSpPr>
        <p:spPr/>
        <p:txBody>
          <a:bodyPr/>
          <a:lstStyle>
            <a:lvl1pPr>
              <a:defRPr/>
            </a:lvl1pPr>
          </a:lstStyle>
          <a:p>
            <a:pPr>
              <a:defRPr/>
            </a:pPr>
            <a:fld id="{48CA0BC9-D4B3-4B9A-9808-C4D27BA1F660}" type="datetime1">
              <a:rPr lang="en-US" smtClean="0"/>
              <a:t>10/24/2017</a:t>
            </a:fld>
            <a:endParaRPr lang="en-US"/>
          </a:p>
        </p:txBody>
      </p:sp>
      <p:sp>
        <p:nvSpPr>
          <p:cNvPr id="8" name="Slide Number Placeholder 8"/>
          <p:cNvSpPr>
            <a:spLocks noGrp="1"/>
          </p:cNvSpPr>
          <p:nvPr>
            <p:ph type="sldNum" sz="quarter" idx="13"/>
          </p:nvPr>
        </p:nvSpPr>
        <p:spPr>
          <a:xfrm>
            <a:off x="9144000" y="6356351"/>
            <a:ext cx="2844800" cy="365125"/>
          </a:xfrm>
        </p:spPr>
        <p:txBody>
          <a:bodyPr/>
          <a:lstStyle>
            <a:lvl1pPr>
              <a:defRPr sz="1100" b="0">
                <a:solidFill>
                  <a:schemeClr val="tx1"/>
                </a:solidFill>
                <a:latin typeface="Gill Sans MT" pitchFamily="34" charset="0"/>
              </a:defRPr>
            </a:lvl1pPr>
          </a:lstStyle>
          <a:p>
            <a:pPr>
              <a:defRPr/>
            </a:pPr>
            <a:fld id="{982EA9DB-1AB2-4E45-B0AC-1182FB3079D0}" type="slidenum">
              <a:rPr lang="en-US" smtClean="0"/>
              <a:pPr>
                <a:defRPr/>
              </a:pPr>
              <a:t>‹#›</a:t>
            </a:fld>
            <a:endParaRPr lang="en-US" dirty="0"/>
          </a:p>
        </p:txBody>
      </p:sp>
      <p:sp>
        <p:nvSpPr>
          <p:cNvPr id="9" name="Footer Placeholder 9"/>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43463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FDE01-A821-4D14-B5C9-350084E601E6}"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410270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3D930-8689-4DDA-A357-F93ECE9457A0}"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79224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E8D07-05BE-44C2-B4EA-C72374C13DF1}" type="datetime1">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110050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42BC06-92D5-403B-ABFA-47670ED56241}" type="datetime1">
              <a:rPr lang="en-US" smtClean="0"/>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70444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C1F84-7B98-43CA-8C8D-54FF5CED0204}" type="datetime1">
              <a:rPr lang="en-US" smtClean="0"/>
              <a:t>10/24/2017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12561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35FDE-DC17-4D04-8505-EA7959375783}" type="datetime1">
              <a:rPr lang="en-US" smtClean="0"/>
              <a:t>10/24/2017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97149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79F31D-3F5A-482F-97B2-4458BCAAAE6F}" type="datetime1">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09753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208F5-9501-4A75-A898-7480C797781C}" type="datetime1">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01786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3060F-A0B4-4267-B667-EEE987C24976}" type="datetime1">
              <a:rPr lang="en-US" smtClean="0"/>
              <a:t>10/24/2017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78DD4-50C6-470B-95CB-689B6E4007DD}" type="slidenum">
              <a:rPr lang="en-US" smtClean="0"/>
              <a:t>‹#›</a:t>
            </a:fld>
            <a:endParaRPr lang="en-US" dirty="0"/>
          </a:p>
        </p:txBody>
      </p:sp>
    </p:spTree>
    <p:extLst>
      <p:ext uri="{BB962C8B-B14F-4D97-AF65-F5344CB8AC3E}">
        <p14:creationId xmlns:p14="http://schemas.microsoft.com/office/powerpoint/2010/main" val="33052918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5.bin"/><Relationship Id="rId7" Type="http://schemas.openxmlformats.org/officeDocument/2006/relationships/image" Target="../media/image28.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5.bin"/><Relationship Id="rId7"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3.emf"/><Relationship Id="rId9" Type="http://schemas.openxmlformats.org/officeDocument/2006/relationships/image" Target="../media/image34.emf"/></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5.emf"/><Relationship Id="rId7" Type="http://schemas.openxmlformats.org/officeDocument/2006/relationships/image" Target="../media/image31.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image" Target="../media/image36.emf"/><Relationship Id="rId9" Type="http://schemas.openxmlformats.org/officeDocument/2006/relationships/image" Target="../media/image38.emf"/></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9.emf"/><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5.bin"/><Relationship Id="rId5" Type="http://schemas.openxmlformats.org/officeDocument/2006/relationships/image" Target="../media/image41.emf"/><Relationship Id="rId4" Type="http://schemas.openxmlformats.org/officeDocument/2006/relationships/image" Target="../media/image40.emf"/><Relationship Id="rId9" Type="http://schemas.openxmlformats.org/officeDocument/2006/relationships/image" Target="../media/image42.emf"/></Relationships>
</file>

<file path=ppt/slides/_rels/slide1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5.bin"/><Relationship Id="rId7" Type="http://schemas.openxmlformats.org/officeDocument/2006/relationships/image" Target="../media/image45.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44.emf"/><Relationship Id="rId5" Type="http://schemas.openxmlformats.org/officeDocument/2006/relationships/image" Target="../media/image43.emf"/><Relationship Id="rId10" Type="http://schemas.openxmlformats.org/officeDocument/2006/relationships/image" Target="../media/image48.emf"/><Relationship Id="rId4" Type="http://schemas.openxmlformats.org/officeDocument/2006/relationships/image" Target="../media/image3.emf"/><Relationship Id="rId9"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49.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4.bin"/><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3.emf"/><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6604" y="742101"/>
            <a:ext cx="8691996" cy="1161855"/>
          </a:xfrm>
        </p:spPr>
        <p:txBody>
          <a:bodyPr>
            <a:noAutofit/>
          </a:bodyPr>
          <a:lstStyle/>
          <a:p>
            <a:r>
              <a:rPr lang="en-US" sz="4000" b="1" dirty="0"/>
              <a:t>A Performance Evaluation of Lightning-NO Algorithms in CMAQ</a:t>
            </a:r>
          </a:p>
        </p:txBody>
      </p:sp>
      <p:sp>
        <p:nvSpPr>
          <p:cNvPr id="4" name="Rectangle 3"/>
          <p:cNvSpPr/>
          <p:nvPr/>
        </p:nvSpPr>
        <p:spPr>
          <a:xfrm>
            <a:off x="1807592" y="2291153"/>
            <a:ext cx="9361795" cy="3092898"/>
          </a:xfrm>
          <a:prstGeom prst="rect">
            <a:avLst/>
          </a:prstGeom>
        </p:spPr>
        <p:txBody>
          <a:bodyPr wrap="square">
            <a:spAutoFit/>
          </a:bodyPr>
          <a:lstStyle/>
          <a:p>
            <a:pPr algn="ctr">
              <a:lnSpc>
                <a:spcPct val="107000"/>
              </a:lnSpc>
              <a:spcAft>
                <a:spcPts val="800"/>
              </a:spcAft>
            </a:pPr>
            <a:r>
              <a:rPr lang="en-US" sz="3200" dirty="0">
                <a:latin typeface="Times New Roman" panose="02020603050405020304" pitchFamily="18" charset="0"/>
                <a:cs typeface="Times New Roman" panose="02020603050405020304" pitchFamily="18" charset="0"/>
              </a:rPr>
              <a:t>Daiwen Kang</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David Wong</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Kristen Foley</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George Pouliot</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Wyat Appel</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Shawn Roselle</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and Pius Lee</a:t>
            </a:r>
            <a:r>
              <a:rPr lang="en-US" sz="3200" baseline="30000" dirty="0">
                <a:latin typeface="Times New Roman" panose="02020603050405020304" pitchFamily="18" charset="0"/>
                <a:cs typeface="Times New Roman" panose="02020603050405020304" pitchFamily="18" charset="0"/>
              </a:rPr>
              <a:t>2</a:t>
            </a:r>
          </a:p>
          <a:p>
            <a:pPr marL="457200" indent="-457200">
              <a:lnSpc>
                <a:spcPct val="107000"/>
              </a:lnSpc>
              <a:buAutoNum type="arabi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Computational Exposure Division, National Exposure Research Laboratory, U.S. Environmental Protection Agency, Research Triangle Park</a:t>
            </a:r>
          </a:p>
          <a:p>
            <a:pPr marL="457200" indent="-457200">
              <a:lnSpc>
                <a:spcPct val="107000"/>
              </a:lnSpc>
              <a:buAutoNum type="arabicPeriod"/>
            </a:pPr>
            <a:r>
              <a:rPr lang="en-US" sz="2800" dirty="0">
                <a:latin typeface="Times New Roman" panose="02020603050405020304" pitchFamily="18" charset="0"/>
                <a:cs typeface="Times New Roman" panose="02020603050405020304" pitchFamily="18" charset="0"/>
              </a:rPr>
              <a:t>Air Resources Laboratory (ARL), NOAA, College Park, MD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Object 17"/>
          <p:cNvGraphicFramePr>
            <a:graphicFrameLocks noChangeAspect="1"/>
          </p:cNvGraphicFramePr>
          <p:nvPr>
            <p:extLst>
              <p:ext uri="{D42A27DB-BD31-4B8C-83A1-F6EECF244321}">
                <p14:modId xmlns:p14="http://schemas.microsoft.com/office/powerpoint/2010/main" val="2385557735"/>
              </p:ext>
            </p:extLst>
          </p:nvPr>
        </p:nvGraphicFramePr>
        <p:xfrm>
          <a:off x="1631516" y="354904"/>
          <a:ext cx="1335088" cy="1409700"/>
        </p:xfrm>
        <a:graphic>
          <a:graphicData uri="http://schemas.openxmlformats.org/presentationml/2006/ole">
            <mc:AlternateContent xmlns:mc="http://schemas.openxmlformats.org/markup-compatibility/2006">
              <mc:Choice xmlns:v="urn:schemas-microsoft-com:vml" Requires="v">
                <p:oleObj spid="_x0000_s2221"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16" y="354904"/>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628730" y="5729483"/>
            <a:ext cx="9540657" cy="923330"/>
          </a:xfrm>
          <a:prstGeom prst="rect">
            <a:avLst/>
          </a:prstGeom>
          <a:noFill/>
        </p:spPr>
        <p:txBody>
          <a:bodyPr wrap="square" rtlCol="0">
            <a:spAutoFit/>
          </a:bodyPr>
          <a:lstStyle/>
          <a:p>
            <a:pPr algn="ctr"/>
            <a:r>
              <a:rPr lang="en-US" b="1" dirty="0">
                <a:solidFill>
                  <a:srgbClr val="0070C0"/>
                </a:solidFill>
              </a:rPr>
              <a:t>16</a:t>
            </a:r>
            <a:r>
              <a:rPr lang="en-US" b="1" baseline="30000" dirty="0">
                <a:solidFill>
                  <a:srgbClr val="0070C0"/>
                </a:solidFill>
              </a:rPr>
              <a:t>th</a:t>
            </a:r>
            <a:r>
              <a:rPr lang="en-US" b="1" dirty="0">
                <a:solidFill>
                  <a:srgbClr val="0070C0"/>
                </a:solidFill>
              </a:rPr>
              <a:t> Annual CMAS Conference</a:t>
            </a:r>
          </a:p>
          <a:p>
            <a:pPr algn="ctr"/>
            <a:r>
              <a:rPr lang="en-US" dirty="0">
                <a:solidFill>
                  <a:srgbClr val="FF0000"/>
                </a:solidFill>
              </a:rPr>
              <a:t>Chapel Hill, North Carolina, USA</a:t>
            </a:r>
          </a:p>
          <a:p>
            <a:pPr algn="ctr"/>
            <a:r>
              <a:rPr lang="en-US" dirty="0">
                <a:solidFill>
                  <a:srgbClr val="FF0000"/>
                </a:solidFill>
              </a:rPr>
              <a:t>23-25 October, 2017 </a:t>
            </a:r>
          </a:p>
        </p:txBody>
      </p:sp>
    </p:spTree>
    <p:extLst>
      <p:ext uri="{BB962C8B-B14F-4D97-AF65-F5344CB8AC3E}">
        <p14:creationId xmlns:p14="http://schemas.microsoft.com/office/powerpoint/2010/main" val="303955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106" y="0"/>
            <a:ext cx="8192022" cy="1019969"/>
          </a:xfrm>
        </p:spPr>
        <p:txBody>
          <a:bodyPr>
            <a:noAutofit/>
          </a:bodyPr>
          <a:lstStyle/>
          <a:p>
            <a:pPr algn="ctr"/>
            <a:r>
              <a:rPr lang="en-US" sz="3200" dirty="0"/>
              <a:t>O</a:t>
            </a:r>
            <a:r>
              <a:rPr lang="en-US" sz="3200" baseline="-25000" dirty="0"/>
              <a:t>3</a:t>
            </a:r>
            <a:r>
              <a:rPr lang="en-US" sz="3200" dirty="0"/>
              <a:t> bias difference between hNLDN and Base</a:t>
            </a:r>
          </a:p>
        </p:txBody>
      </p:sp>
      <p:graphicFrame>
        <p:nvGraphicFramePr>
          <p:cNvPr id="6" name="Object 17"/>
          <p:cNvGraphicFramePr>
            <a:graphicFrameLocks noChangeAspect="1"/>
          </p:cNvGraphicFramePr>
          <p:nvPr>
            <p:extLst>
              <p:ext uri="{D42A27DB-BD31-4B8C-83A1-F6EECF244321}">
                <p14:modId xmlns:p14="http://schemas.microsoft.com/office/powerpoint/2010/main" val="2238005051"/>
              </p:ext>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16553"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428255" y="4717216"/>
            <a:ext cx="8715869" cy="1815882"/>
          </a:xfrm>
          <a:prstGeom prst="rect">
            <a:avLst/>
          </a:prstGeom>
          <a:noFill/>
        </p:spPr>
        <p:txBody>
          <a:bodyPr wrap="square" rtlCol="0">
            <a:spAutoFit/>
          </a:bodyPr>
          <a:lstStyle/>
          <a:p>
            <a:r>
              <a:rPr lang="en-US" sz="2800" dirty="0"/>
              <a:t>The bias differences show a strong regional pattern: bias increases mainly in southeast and decrease in the Rocky Mountains. Overall the MB decreases 61.2% of the AQS sites (shown in cool colors).</a:t>
            </a:r>
          </a:p>
        </p:txBody>
      </p:sp>
      <p:pic>
        <p:nvPicPr>
          <p:cNvPr id="2" name="Picture 1"/>
          <p:cNvPicPr>
            <a:picLocks noChangeAspect="1"/>
          </p:cNvPicPr>
          <p:nvPr/>
        </p:nvPicPr>
        <p:blipFill>
          <a:blip r:embed="rId5"/>
          <a:stretch>
            <a:fillRect/>
          </a:stretch>
        </p:blipFill>
        <p:spPr>
          <a:xfrm>
            <a:off x="1308629" y="1200944"/>
            <a:ext cx="6214556" cy="3335297"/>
          </a:xfrm>
          <a:prstGeom prst="rect">
            <a:avLst/>
          </a:prstGeom>
        </p:spPr>
      </p:pic>
      <p:pic>
        <p:nvPicPr>
          <p:cNvPr id="3" name="Picture 2"/>
          <p:cNvPicPr>
            <a:picLocks noChangeAspect="1"/>
          </p:cNvPicPr>
          <p:nvPr/>
        </p:nvPicPr>
        <p:blipFill>
          <a:blip r:embed="rId6"/>
          <a:stretch>
            <a:fillRect/>
          </a:stretch>
        </p:blipFill>
        <p:spPr>
          <a:xfrm>
            <a:off x="7542234" y="1200944"/>
            <a:ext cx="4617459" cy="3335297"/>
          </a:xfrm>
          <a:prstGeom prst="rect">
            <a:avLst/>
          </a:prstGeom>
        </p:spPr>
      </p:pic>
      <p:sp>
        <p:nvSpPr>
          <p:cNvPr id="5" name="Slide Number Placeholder 4"/>
          <p:cNvSpPr>
            <a:spLocks noGrp="1"/>
          </p:cNvSpPr>
          <p:nvPr>
            <p:ph type="sldNum" sz="quarter" idx="12"/>
          </p:nvPr>
        </p:nvSpPr>
        <p:spPr/>
        <p:txBody>
          <a:bodyPr/>
          <a:lstStyle/>
          <a:p>
            <a:fld id="{12078DD4-50C6-470B-95CB-689B6E4007DD}"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28372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106" y="0"/>
            <a:ext cx="8192022" cy="1019969"/>
          </a:xfrm>
        </p:spPr>
        <p:txBody>
          <a:bodyPr>
            <a:noAutofit/>
          </a:bodyPr>
          <a:lstStyle/>
          <a:p>
            <a:pPr algn="ctr"/>
            <a:r>
              <a:rPr lang="en-US" sz="3200" dirty="0"/>
              <a:t>O</a:t>
            </a:r>
            <a:r>
              <a:rPr lang="en-US" sz="3200" baseline="-25000" dirty="0"/>
              <a:t>3</a:t>
            </a:r>
            <a:r>
              <a:rPr lang="en-US" sz="3200" dirty="0"/>
              <a:t> bias difference between hNLDN and mNLDN</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58420" name="CorelDRAW" r:id="rId3" imgW="7840980" imgH="8275117" progId="CorelDRAW.Graphic.11">
                  <p:embed/>
                </p:oleObj>
              </mc:Choice>
              <mc:Fallback>
                <p:oleObj name="CorelDRAW" r:id="rId3" imgW="7840980" imgH="8275117" progId="CorelDRAW.Graphic.11">
                  <p:embed/>
                  <p:pic>
                    <p:nvPicPr>
                      <p:cNvPr id="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428255" y="4717216"/>
            <a:ext cx="8715869" cy="954107"/>
          </a:xfrm>
          <a:prstGeom prst="rect">
            <a:avLst/>
          </a:prstGeom>
          <a:noFill/>
        </p:spPr>
        <p:txBody>
          <a:bodyPr wrap="square" rtlCol="0">
            <a:spAutoFit/>
          </a:bodyPr>
          <a:lstStyle/>
          <a:p>
            <a:r>
              <a:rPr lang="en-US" sz="2800" dirty="0"/>
              <a:t>Compare the hNLDN case with mNLDN case, the majority of the sites indicate bias decrease (79.2%).</a:t>
            </a:r>
          </a:p>
        </p:txBody>
      </p:sp>
      <p:pic>
        <p:nvPicPr>
          <p:cNvPr id="5" name="Picture 4"/>
          <p:cNvPicPr>
            <a:picLocks noChangeAspect="1"/>
          </p:cNvPicPr>
          <p:nvPr/>
        </p:nvPicPr>
        <p:blipFill>
          <a:blip r:embed="rId5"/>
          <a:stretch>
            <a:fillRect/>
          </a:stretch>
        </p:blipFill>
        <p:spPr>
          <a:xfrm>
            <a:off x="1428255" y="1200944"/>
            <a:ext cx="5881715" cy="3085714"/>
          </a:xfrm>
          <a:prstGeom prst="rect">
            <a:avLst/>
          </a:prstGeom>
        </p:spPr>
      </p:pic>
      <p:pic>
        <p:nvPicPr>
          <p:cNvPr id="8" name="Picture 7"/>
          <p:cNvPicPr>
            <a:picLocks noChangeAspect="1"/>
          </p:cNvPicPr>
          <p:nvPr/>
        </p:nvPicPr>
        <p:blipFill>
          <a:blip r:embed="rId6"/>
          <a:stretch>
            <a:fillRect/>
          </a:stretch>
        </p:blipFill>
        <p:spPr>
          <a:xfrm>
            <a:off x="7396163" y="1200944"/>
            <a:ext cx="3957638" cy="3086231"/>
          </a:xfrm>
          <a:prstGeom prst="rect">
            <a:avLst/>
          </a:prstGeom>
        </p:spPr>
      </p:pic>
      <p:sp>
        <p:nvSpPr>
          <p:cNvPr id="2" name="Slide Number Placeholder 1"/>
          <p:cNvSpPr>
            <a:spLocks noGrp="1"/>
          </p:cNvSpPr>
          <p:nvPr>
            <p:ph type="sldNum" sz="quarter" idx="12"/>
          </p:nvPr>
        </p:nvSpPr>
        <p:spPr/>
        <p:txBody>
          <a:bodyPr/>
          <a:lstStyle/>
          <a:p>
            <a:fld id="{12078DD4-50C6-470B-95CB-689B6E4007DD}"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93405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105" y="0"/>
            <a:ext cx="8392569" cy="1019969"/>
          </a:xfrm>
        </p:spPr>
        <p:txBody>
          <a:bodyPr>
            <a:noAutofit/>
          </a:bodyPr>
          <a:lstStyle/>
          <a:p>
            <a:pPr algn="ctr"/>
            <a:r>
              <a:rPr lang="en-US" sz="3200" dirty="0"/>
              <a:t>O</a:t>
            </a:r>
            <a:r>
              <a:rPr lang="en-US" sz="3200" baseline="-25000" dirty="0"/>
              <a:t>3</a:t>
            </a:r>
            <a:r>
              <a:rPr lang="en-US" sz="3200" dirty="0"/>
              <a:t> bias difference between hNLDN and pNLDN, and pNLDN and mNLDN</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59444" name="CorelDRAW" r:id="rId3" imgW="7840980" imgH="8275117" progId="CorelDRAW.Graphic.11">
                  <p:embed/>
                </p:oleObj>
              </mc:Choice>
              <mc:Fallback>
                <p:oleObj name="CorelDRAW" r:id="rId3" imgW="7840980" imgH="8275117" progId="CorelDRAW.Graphic.11">
                  <p:embed/>
                  <p:pic>
                    <p:nvPicPr>
                      <p:cNvPr id="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2730290" y="1191905"/>
            <a:ext cx="8623510" cy="5347007"/>
            <a:chOff x="1331152" y="1185863"/>
            <a:chExt cx="8623510" cy="5347007"/>
          </a:xfrm>
        </p:grpSpPr>
        <p:pic>
          <p:nvPicPr>
            <p:cNvPr id="2" name="Picture 1"/>
            <p:cNvPicPr>
              <a:picLocks noChangeAspect="1"/>
            </p:cNvPicPr>
            <p:nvPr/>
          </p:nvPicPr>
          <p:blipFill>
            <a:blip r:embed="rId5"/>
            <a:stretch>
              <a:fillRect/>
            </a:stretch>
          </p:blipFill>
          <p:spPr>
            <a:xfrm>
              <a:off x="1331152" y="1185863"/>
              <a:ext cx="5028087" cy="2700337"/>
            </a:xfrm>
            <a:prstGeom prst="rect">
              <a:avLst/>
            </a:prstGeom>
          </p:spPr>
        </p:pic>
        <p:pic>
          <p:nvPicPr>
            <p:cNvPr id="3" name="Picture 2"/>
            <p:cNvPicPr>
              <a:picLocks noChangeAspect="1"/>
            </p:cNvPicPr>
            <p:nvPr/>
          </p:nvPicPr>
          <p:blipFill>
            <a:blip r:embed="rId6"/>
            <a:stretch>
              <a:fillRect/>
            </a:stretch>
          </p:blipFill>
          <p:spPr>
            <a:xfrm>
              <a:off x="1331152" y="3886200"/>
              <a:ext cx="5028087" cy="2646670"/>
            </a:xfrm>
            <a:prstGeom prst="rect">
              <a:avLst/>
            </a:prstGeom>
          </p:spPr>
        </p:pic>
        <p:pic>
          <p:nvPicPr>
            <p:cNvPr id="9" name="Picture 8"/>
            <p:cNvPicPr>
              <a:picLocks noChangeAspect="1"/>
            </p:cNvPicPr>
            <p:nvPr/>
          </p:nvPicPr>
          <p:blipFill>
            <a:blip r:embed="rId7"/>
            <a:stretch>
              <a:fillRect/>
            </a:stretch>
          </p:blipFill>
          <p:spPr>
            <a:xfrm>
              <a:off x="6359239" y="1185863"/>
              <a:ext cx="3595423" cy="2700336"/>
            </a:xfrm>
            <a:prstGeom prst="rect">
              <a:avLst/>
            </a:prstGeom>
          </p:spPr>
        </p:pic>
        <p:pic>
          <p:nvPicPr>
            <p:cNvPr id="10" name="Picture 9"/>
            <p:cNvPicPr>
              <a:picLocks noChangeAspect="1"/>
            </p:cNvPicPr>
            <p:nvPr/>
          </p:nvPicPr>
          <p:blipFill>
            <a:blip r:embed="rId8"/>
            <a:stretch>
              <a:fillRect/>
            </a:stretch>
          </p:blipFill>
          <p:spPr>
            <a:xfrm>
              <a:off x="6359238" y="3886199"/>
              <a:ext cx="3595423" cy="2646671"/>
            </a:xfrm>
            <a:prstGeom prst="rect">
              <a:avLst/>
            </a:prstGeom>
          </p:spPr>
        </p:pic>
      </p:grpSp>
      <p:sp>
        <p:nvSpPr>
          <p:cNvPr id="5" name="Slide Number Placeholder 4"/>
          <p:cNvSpPr>
            <a:spLocks noGrp="1"/>
          </p:cNvSpPr>
          <p:nvPr>
            <p:ph type="sldNum" sz="quarter" idx="12"/>
          </p:nvPr>
        </p:nvSpPr>
        <p:spPr/>
        <p:txBody>
          <a:bodyPr/>
          <a:lstStyle/>
          <a:p>
            <a:fld id="{12078DD4-50C6-470B-95CB-689B6E4007DD}" type="slidenum">
              <a:rPr lang="en-US" smtClean="0">
                <a:solidFill>
                  <a:schemeClr val="tx1"/>
                </a:solidFill>
              </a:rPr>
              <a:t>12</a:t>
            </a:fld>
            <a:endParaRPr lang="en-US" dirty="0">
              <a:solidFill>
                <a:schemeClr val="tx1"/>
              </a:solidFill>
            </a:endParaRPr>
          </a:p>
        </p:txBody>
      </p:sp>
      <p:sp>
        <p:nvSpPr>
          <p:cNvPr id="13" name="Pentagon 12"/>
          <p:cNvSpPr/>
          <p:nvPr/>
        </p:nvSpPr>
        <p:spPr>
          <a:xfrm>
            <a:off x="438150" y="2145106"/>
            <a:ext cx="2292140" cy="5715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rPr>
              <a:t>hNLDN - pNLDN</a:t>
            </a:r>
            <a:endParaRPr lang="en-US" sz="2000" baseline="-25000" dirty="0">
              <a:solidFill>
                <a:srgbClr val="FF0000"/>
              </a:solidFill>
            </a:endParaRPr>
          </a:p>
        </p:txBody>
      </p:sp>
      <p:sp>
        <p:nvSpPr>
          <p:cNvPr id="14" name="Pentagon 13"/>
          <p:cNvSpPr/>
          <p:nvPr/>
        </p:nvSpPr>
        <p:spPr>
          <a:xfrm>
            <a:off x="438150" y="4782128"/>
            <a:ext cx="2292140" cy="5715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rPr>
              <a:t>pNLDN - mNLDN</a:t>
            </a:r>
            <a:endParaRPr lang="en-US" sz="2000" baseline="-25000" dirty="0">
              <a:solidFill>
                <a:srgbClr val="FF0000"/>
              </a:solidFill>
            </a:endParaRPr>
          </a:p>
        </p:txBody>
      </p:sp>
    </p:spTree>
    <p:extLst>
      <p:ext uri="{BB962C8B-B14F-4D97-AF65-F5344CB8AC3E}">
        <p14:creationId xmlns:p14="http://schemas.microsoft.com/office/powerpoint/2010/main" val="327877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105" y="0"/>
            <a:ext cx="8392569" cy="1019969"/>
          </a:xfrm>
        </p:spPr>
        <p:txBody>
          <a:bodyPr>
            <a:noAutofit/>
          </a:bodyPr>
          <a:lstStyle/>
          <a:p>
            <a:pPr algn="ctr"/>
            <a:r>
              <a:rPr lang="en-US" sz="3200" dirty="0"/>
              <a:t>Basic Statistics for DM8HR O</a:t>
            </a:r>
            <a:r>
              <a:rPr lang="en-US" sz="3200" baseline="-25000" dirty="0"/>
              <a:t>3</a:t>
            </a:r>
            <a:r>
              <a:rPr lang="en-US" sz="3200" dirty="0"/>
              <a:t> with Lightning Activities over Domain</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60475" name="CorelDRAW" r:id="rId3" imgW="7840980" imgH="8275117" progId="CorelDRAW.Graphic.11">
                  <p:embed/>
                </p:oleObj>
              </mc:Choice>
              <mc:Fallback>
                <p:oleObj name="CorelDRAW" r:id="rId3" imgW="7840980" imgH="8275117" progId="CorelDRAW.Graphic.11">
                  <p:embed/>
                  <p:pic>
                    <p:nvPicPr>
                      <p:cNvPr id="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 name="Group 25"/>
          <p:cNvGrpSpPr/>
          <p:nvPr/>
        </p:nvGrpSpPr>
        <p:grpSpPr>
          <a:xfrm>
            <a:off x="294716" y="1384363"/>
            <a:ext cx="4099363" cy="3009107"/>
            <a:chOff x="3914480" y="1019966"/>
            <a:chExt cx="4099363" cy="3009107"/>
          </a:xfrm>
        </p:grpSpPr>
        <p:grpSp>
          <p:nvGrpSpPr>
            <p:cNvPr id="25" name="Group 24"/>
            <p:cNvGrpSpPr/>
            <p:nvPr/>
          </p:nvGrpSpPr>
          <p:grpSpPr>
            <a:xfrm>
              <a:off x="3914480" y="1019966"/>
              <a:ext cx="4099363" cy="3009107"/>
              <a:chOff x="3914480" y="1019966"/>
              <a:chExt cx="4099363" cy="3009107"/>
            </a:xfrm>
          </p:grpSpPr>
          <p:pic>
            <p:nvPicPr>
              <p:cNvPr id="5" name="Picture 4"/>
              <p:cNvPicPr>
                <a:picLocks noChangeAspect="1"/>
              </p:cNvPicPr>
              <p:nvPr/>
            </p:nvPicPr>
            <p:blipFill>
              <a:blip r:embed="rId5"/>
              <a:stretch>
                <a:fillRect/>
              </a:stretch>
            </p:blipFill>
            <p:spPr>
              <a:xfrm>
                <a:off x="3914480" y="1019966"/>
                <a:ext cx="4099363" cy="3009107"/>
              </a:xfrm>
              <a:prstGeom prst="rect">
                <a:avLst/>
              </a:prstGeom>
            </p:spPr>
          </p:pic>
          <p:grpSp>
            <p:nvGrpSpPr>
              <p:cNvPr id="14" name="Group 13"/>
              <p:cNvGrpSpPr/>
              <p:nvPr/>
            </p:nvGrpSpPr>
            <p:grpSpPr>
              <a:xfrm>
                <a:off x="6934200" y="1098557"/>
                <a:ext cx="835229" cy="688961"/>
                <a:chOff x="6934200" y="1098557"/>
                <a:chExt cx="835229" cy="688961"/>
              </a:xfrm>
            </p:grpSpPr>
            <p:pic>
              <p:nvPicPr>
                <p:cNvPr id="11" name="Picture 10"/>
                <p:cNvPicPr>
                  <a:picLocks noChangeAspect="1"/>
                </p:cNvPicPr>
                <p:nvPr/>
              </p:nvPicPr>
              <p:blipFill>
                <a:blip r:embed="rId6"/>
                <a:stretch>
                  <a:fillRect/>
                </a:stretch>
              </p:blipFill>
              <p:spPr>
                <a:xfrm>
                  <a:off x="6934200" y="1098557"/>
                  <a:ext cx="835229" cy="688961"/>
                </a:xfrm>
                <a:prstGeom prst="rect">
                  <a:avLst/>
                </a:prstGeom>
              </p:spPr>
            </p:pic>
            <p:sp>
              <p:nvSpPr>
                <p:cNvPr id="12" name="TextBox 11"/>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grpSp>
        <p:sp>
          <p:nvSpPr>
            <p:cNvPr id="21" name="TextBox 20"/>
            <p:cNvSpPr txBox="1"/>
            <p:nvPr/>
          </p:nvSpPr>
          <p:spPr>
            <a:xfrm>
              <a:off x="4505324" y="1181427"/>
              <a:ext cx="1659931" cy="369332"/>
            </a:xfrm>
            <a:prstGeom prst="rect">
              <a:avLst/>
            </a:prstGeom>
            <a:noFill/>
          </p:spPr>
          <p:txBody>
            <a:bodyPr wrap="square" rtlCol="0">
              <a:spAutoFit/>
            </a:bodyPr>
            <a:lstStyle/>
            <a:p>
              <a:r>
                <a:rPr lang="en-US" dirty="0"/>
                <a:t>RMSE (ppb)</a:t>
              </a:r>
            </a:p>
          </p:txBody>
        </p:sp>
      </p:grpSp>
      <p:grpSp>
        <p:nvGrpSpPr>
          <p:cNvPr id="28" name="Group 27"/>
          <p:cNvGrpSpPr/>
          <p:nvPr/>
        </p:nvGrpSpPr>
        <p:grpSpPr>
          <a:xfrm>
            <a:off x="8314281" y="1384363"/>
            <a:ext cx="3791993" cy="3009107"/>
            <a:chOff x="8013843" y="4029073"/>
            <a:chExt cx="4086965" cy="2756411"/>
          </a:xfrm>
        </p:grpSpPr>
        <p:pic>
          <p:nvPicPr>
            <p:cNvPr id="8" name="Picture 7"/>
            <p:cNvPicPr>
              <a:picLocks noChangeAspect="1"/>
            </p:cNvPicPr>
            <p:nvPr/>
          </p:nvPicPr>
          <p:blipFill>
            <a:blip r:embed="rId7"/>
            <a:stretch>
              <a:fillRect/>
            </a:stretch>
          </p:blipFill>
          <p:spPr>
            <a:xfrm>
              <a:off x="8013843" y="4029073"/>
              <a:ext cx="4086965" cy="2756411"/>
            </a:xfrm>
            <a:prstGeom prst="rect">
              <a:avLst/>
            </a:prstGeom>
          </p:spPr>
        </p:pic>
        <p:grpSp>
          <p:nvGrpSpPr>
            <p:cNvPr id="18" name="Group 17"/>
            <p:cNvGrpSpPr/>
            <p:nvPr/>
          </p:nvGrpSpPr>
          <p:grpSpPr>
            <a:xfrm>
              <a:off x="11104981" y="4125934"/>
              <a:ext cx="835229" cy="688961"/>
              <a:chOff x="6934200" y="1098557"/>
              <a:chExt cx="835229" cy="688961"/>
            </a:xfrm>
          </p:grpSpPr>
          <p:pic>
            <p:nvPicPr>
              <p:cNvPr id="19" name="Picture 18"/>
              <p:cNvPicPr>
                <a:picLocks noChangeAspect="1"/>
              </p:cNvPicPr>
              <p:nvPr/>
            </p:nvPicPr>
            <p:blipFill>
              <a:blip r:embed="rId6"/>
              <a:stretch>
                <a:fillRect/>
              </a:stretch>
            </p:blipFill>
            <p:spPr>
              <a:xfrm>
                <a:off x="6934200" y="1098557"/>
                <a:ext cx="835229" cy="688961"/>
              </a:xfrm>
              <a:prstGeom prst="rect">
                <a:avLst/>
              </a:prstGeom>
            </p:spPr>
          </p:pic>
          <p:sp>
            <p:nvSpPr>
              <p:cNvPr id="20" name="TextBox 19"/>
              <p:cNvSpPr txBox="1"/>
              <p:nvPr/>
            </p:nvSpPr>
            <p:spPr>
              <a:xfrm>
                <a:off x="7191033" y="1207602"/>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sp>
          <p:nvSpPr>
            <p:cNvPr id="22" name="TextBox 21"/>
            <p:cNvSpPr txBox="1"/>
            <p:nvPr/>
          </p:nvSpPr>
          <p:spPr>
            <a:xfrm>
              <a:off x="8531425" y="4208804"/>
              <a:ext cx="1047750" cy="369332"/>
            </a:xfrm>
            <a:prstGeom prst="rect">
              <a:avLst/>
            </a:prstGeom>
            <a:noFill/>
          </p:spPr>
          <p:txBody>
            <a:bodyPr wrap="square" rtlCol="0">
              <a:spAutoFit/>
            </a:bodyPr>
            <a:lstStyle/>
            <a:p>
              <a:r>
                <a:rPr lang="en-US" dirty="0"/>
                <a:t>R</a:t>
              </a:r>
            </a:p>
          </p:txBody>
        </p:sp>
      </p:grpSp>
      <p:grpSp>
        <p:nvGrpSpPr>
          <p:cNvPr id="27" name="Group 26"/>
          <p:cNvGrpSpPr/>
          <p:nvPr/>
        </p:nvGrpSpPr>
        <p:grpSpPr>
          <a:xfrm>
            <a:off x="4230969" y="1384364"/>
            <a:ext cx="4086965" cy="3009106"/>
            <a:chOff x="8013843" y="1019967"/>
            <a:chExt cx="4086965" cy="3009106"/>
          </a:xfrm>
        </p:grpSpPr>
        <p:pic>
          <p:nvPicPr>
            <p:cNvPr id="7" name="Picture 6"/>
            <p:cNvPicPr>
              <a:picLocks noChangeAspect="1"/>
            </p:cNvPicPr>
            <p:nvPr/>
          </p:nvPicPr>
          <p:blipFill>
            <a:blip r:embed="rId8"/>
            <a:stretch>
              <a:fillRect/>
            </a:stretch>
          </p:blipFill>
          <p:spPr>
            <a:xfrm>
              <a:off x="8013843" y="1019967"/>
              <a:ext cx="4086965" cy="3009106"/>
            </a:xfrm>
            <a:prstGeom prst="rect">
              <a:avLst/>
            </a:prstGeom>
          </p:spPr>
        </p:pic>
        <p:grpSp>
          <p:nvGrpSpPr>
            <p:cNvPr id="15" name="Group 14"/>
            <p:cNvGrpSpPr/>
            <p:nvPr/>
          </p:nvGrpSpPr>
          <p:grpSpPr>
            <a:xfrm>
              <a:off x="11068050" y="1098557"/>
              <a:ext cx="835229" cy="688961"/>
              <a:chOff x="6934200" y="1098557"/>
              <a:chExt cx="835229" cy="688961"/>
            </a:xfrm>
          </p:grpSpPr>
          <p:pic>
            <p:nvPicPr>
              <p:cNvPr id="16" name="Picture 15"/>
              <p:cNvPicPr>
                <a:picLocks noChangeAspect="1"/>
              </p:cNvPicPr>
              <p:nvPr/>
            </p:nvPicPr>
            <p:blipFill>
              <a:blip r:embed="rId6"/>
              <a:stretch>
                <a:fillRect/>
              </a:stretch>
            </p:blipFill>
            <p:spPr>
              <a:xfrm>
                <a:off x="6934200" y="1098557"/>
                <a:ext cx="835229" cy="688961"/>
              </a:xfrm>
              <a:prstGeom prst="rect">
                <a:avLst/>
              </a:prstGeom>
            </p:spPr>
          </p:pic>
          <p:sp>
            <p:nvSpPr>
              <p:cNvPr id="17" name="TextBox 16"/>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sp>
          <p:nvSpPr>
            <p:cNvPr id="23" name="TextBox 22"/>
            <p:cNvSpPr txBox="1"/>
            <p:nvPr/>
          </p:nvSpPr>
          <p:spPr>
            <a:xfrm>
              <a:off x="8471042" y="1204882"/>
              <a:ext cx="1121593" cy="369332"/>
            </a:xfrm>
            <a:prstGeom prst="rect">
              <a:avLst/>
            </a:prstGeom>
            <a:noFill/>
          </p:spPr>
          <p:txBody>
            <a:bodyPr wrap="square" rtlCol="0">
              <a:spAutoFit/>
            </a:bodyPr>
            <a:lstStyle/>
            <a:p>
              <a:r>
                <a:rPr lang="en-US" dirty="0"/>
                <a:t>MB (ppb)</a:t>
              </a:r>
            </a:p>
          </p:txBody>
        </p:sp>
      </p:grpSp>
      <p:sp>
        <p:nvSpPr>
          <p:cNvPr id="29" name="TextBox 28"/>
          <p:cNvSpPr txBox="1"/>
          <p:nvPr/>
        </p:nvSpPr>
        <p:spPr>
          <a:xfrm>
            <a:off x="438291" y="4757864"/>
            <a:ext cx="10982325" cy="2031325"/>
          </a:xfrm>
          <a:prstGeom prst="rect">
            <a:avLst/>
          </a:prstGeom>
          <a:noFill/>
        </p:spPr>
        <p:txBody>
          <a:bodyPr wrap="square" rtlCol="0">
            <a:spAutoFit/>
          </a:bodyPr>
          <a:lstStyle/>
          <a:p>
            <a:r>
              <a:rPr lang="en-US" dirty="0"/>
              <a:t>The stats are calculated by applying a filter which is the percentile of lightning strike distributions over the domain: 1. the percentiles (10 to 90) are calculated over the lightning strikes at all the sites within the domain for the month; 2. the stats are calculated only for those sites where the lightning strikes are equal or greater than the specific percentile: for instance, P60 is corresponding to all the sites where the lightning strikes &gt;= 60% value of the lightning strike distribution.</a:t>
            </a:r>
          </a:p>
          <a:p>
            <a:endParaRPr lang="en-US" dirty="0"/>
          </a:p>
          <a:p>
            <a:r>
              <a:rPr lang="en-US" dirty="0"/>
              <a:t>All the statistics indicate that the model case hNLDN performed better than all other cases.</a:t>
            </a:r>
          </a:p>
        </p:txBody>
      </p:sp>
      <p:sp>
        <p:nvSpPr>
          <p:cNvPr id="2" name="Slide Number Placeholder 1"/>
          <p:cNvSpPr>
            <a:spLocks noGrp="1"/>
          </p:cNvSpPr>
          <p:nvPr>
            <p:ph type="sldNum" sz="quarter" idx="12"/>
          </p:nvPr>
        </p:nvSpPr>
        <p:spPr/>
        <p:txBody>
          <a:bodyPr/>
          <a:lstStyle/>
          <a:p>
            <a:fld id="{12078DD4-50C6-470B-95CB-689B6E4007DD}" type="slidenum">
              <a:rPr lang="en-US" smtClean="0">
                <a:solidFill>
                  <a:schemeClr val="tx1"/>
                </a:solidFill>
              </a:rPr>
              <a:t>13</a:t>
            </a:fld>
            <a:endParaRPr lang="en-US" dirty="0">
              <a:solidFill>
                <a:schemeClr val="tx1"/>
              </a:solidFill>
            </a:endParaRPr>
          </a:p>
        </p:txBody>
      </p:sp>
      <p:sp>
        <p:nvSpPr>
          <p:cNvPr id="31" name="TextBox 30"/>
          <p:cNvSpPr txBox="1"/>
          <p:nvPr/>
        </p:nvSpPr>
        <p:spPr>
          <a:xfrm>
            <a:off x="122571" y="1384363"/>
            <a:ext cx="426934" cy="2985433"/>
          </a:xfrm>
          <a:prstGeom prst="rect">
            <a:avLst/>
          </a:prstGeom>
          <a:solidFill>
            <a:schemeClr val="bg1"/>
          </a:solidFill>
        </p:spPr>
        <p:txBody>
          <a:bodyPr wrap="square" rtlCol="0">
            <a:spAutoFit/>
          </a:bodyPr>
          <a:lstStyle/>
          <a:p>
            <a:endParaRPr lang="en-US" sz="1400" dirty="0"/>
          </a:p>
          <a:p>
            <a:r>
              <a:rPr lang="en-US" sz="1400" dirty="0"/>
              <a:t>13</a:t>
            </a:r>
          </a:p>
          <a:p>
            <a:endParaRPr lang="en-US" sz="1200" dirty="0"/>
          </a:p>
          <a:p>
            <a:endParaRPr lang="en-US" sz="1200" dirty="0"/>
          </a:p>
          <a:p>
            <a:endParaRPr lang="en-US" sz="1200" dirty="0"/>
          </a:p>
          <a:p>
            <a:r>
              <a:rPr lang="en-US" sz="1400" dirty="0"/>
              <a:t>12</a:t>
            </a:r>
          </a:p>
          <a:p>
            <a:endParaRPr lang="en-US" sz="1200" dirty="0"/>
          </a:p>
          <a:p>
            <a:endParaRPr lang="en-US" sz="1200" dirty="0"/>
          </a:p>
          <a:p>
            <a:endParaRPr lang="en-US" sz="1200" dirty="0"/>
          </a:p>
          <a:p>
            <a:r>
              <a:rPr lang="en-US" sz="1400" dirty="0"/>
              <a:t>11</a:t>
            </a:r>
          </a:p>
          <a:p>
            <a:endParaRPr lang="en-US" sz="1600" dirty="0"/>
          </a:p>
          <a:p>
            <a:endParaRPr lang="en-US" sz="1600" dirty="0"/>
          </a:p>
          <a:p>
            <a:r>
              <a:rPr lang="en-US" sz="1400" dirty="0"/>
              <a:t>10</a:t>
            </a:r>
          </a:p>
          <a:p>
            <a:endParaRPr lang="en-US" sz="1400" dirty="0"/>
          </a:p>
        </p:txBody>
      </p:sp>
      <p:sp>
        <p:nvSpPr>
          <p:cNvPr id="32" name="TextBox 31"/>
          <p:cNvSpPr txBox="1"/>
          <p:nvPr/>
        </p:nvSpPr>
        <p:spPr>
          <a:xfrm>
            <a:off x="4209265" y="1380224"/>
            <a:ext cx="295174" cy="2646878"/>
          </a:xfrm>
          <a:prstGeom prst="rect">
            <a:avLst/>
          </a:prstGeom>
          <a:solidFill>
            <a:schemeClr val="bg1"/>
          </a:solidFill>
        </p:spPr>
        <p:txBody>
          <a:bodyPr wrap="square" rtlCol="0">
            <a:spAutoFit/>
          </a:bodyPr>
          <a:lstStyle/>
          <a:p>
            <a:r>
              <a:rPr lang="en-US" dirty="0"/>
              <a:t>7</a:t>
            </a:r>
          </a:p>
          <a:p>
            <a:endParaRPr lang="en-US" sz="1000" dirty="0"/>
          </a:p>
          <a:p>
            <a:r>
              <a:rPr lang="en-US" dirty="0"/>
              <a:t>6</a:t>
            </a:r>
          </a:p>
          <a:p>
            <a:endParaRPr lang="en-US" sz="1400" dirty="0"/>
          </a:p>
          <a:p>
            <a:r>
              <a:rPr lang="en-US" dirty="0"/>
              <a:t>5</a:t>
            </a:r>
          </a:p>
          <a:p>
            <a:endParaRPr lang="en-US" sz="600" dirty="0"/>
          </a:p>
          <a:p>
            <a:endParaRPr lang="en-US" sz="600" dirty="0"/>
          </a:p>
          <a:p>
            <a:r>
              <a:rPr lang="en-US" dirty="0"/>
              <a:t>4</a:t>
            </a:r>
            <a:endParaRPr lang="en-US" sz="600" dirty="0"/>
          </a:p>
          <a:p>
            <a:endParaRPr lang="en-US" sz="1200" dirty="0"/>
          </a:p>
          <a:p>
            <a:r>
              <a:rPr lang="en-US" dirty="0"/>
              <a:t>3</a:t>
            </a:r>
          </a:p>
          <a:p>
            <a:endParaRPr lang="en-US" sz="1000" dirty="0"/>
          </a:p>
          <a:p>
            <a:r>
              <a:rPr lang="en-US" dirty="0"/>
              <a:t>2</a:t>
            </a:r>
          </a:p>
        </p:txBody>
      </p:sp>
      <p:sp>
        <p:nvSpPr>
          <p:cNvPr id="33" name="TextBox 32"/>
          <p:cNvSpPr txBox="1"/>
          <p:nvPr/>
        </p:nvSpPr>
        <p:spPr>
          <a:xfrm>
            <a:off x="8136475" y="1404797"/>
            <a:ext cx="445082" cy="3000821"/>
          </a:xfrm>
          <a:prstGeom prst="rect">
            <a:avLst/>
          </a:prstGeom>
          <a:solidFill>
            <a:schemeClr val="bg1"/>
          </a:solidFill>
        </p:spPr>
        <p:txBody>
          <a:bodyPr wrap="square" rtlCol="0">
            <a:spAutoFit/>
          </a:bodyPr>
          <a:lstStyle/>
          <a:p>
            <a:r>
              <a:rPr lang="en-US" sz="1400" dirty="0"/>
              <a:t>.85</a:t>
            </a:r>
          </a:p>
          <a:p>
            <a:endParaRPr lang="en-US" sz="1200" dirty="0"/>
          </a:p>
          <a:p>
            <a:endParaRPr lang="en-US" sz="1600" dirty="0"/>
          </a:p>
          <a:p>
            <a:r>
              <a:rPr lang="en-US" sz="1400" dirty="0"/>
              <a:t>.80</a:t>
            </a:r>
          </a:p>
          <a:p>
            <a:endParaRPr lang="en-US" sz="1600" dirty="0"/>
          </a:p>
          <a:p>
            <a:endParaRPr lang="en-US" sz="2000" dirty="0"/>
          </a:p>
          <a:p>
            <a:r>
              <a:rPr lang="en-US" sz="1400" dirty="0"/>
              <a:t>.75</a:t>
            </a:r>
          </a:p>
          <a:p>
            <a:endParaRPr lang="en-US" sz="1400" dirty="0"/>
          </a:p>
          <a:p>
            <a:endParaRPr lang="en-US" sz="2000" dirty="0"/>
          </a:p>
          <a:p>
            <a:r>
              <a:rPr lang="en-US" sz="1400" dirty="0"/>
              <a:t>.70</a:t>
            </a:r>
          </a:p>
          <a:p>
            <a:endParaRPr lang="en-US" sz="1400" dirty="0"/>
          </a:p>
          <a:p>
            <a:endParaRPr lang="en-US" sz="2100" dirty="0"/>
          </a:p>
        </p:txBody>
      </p:sp>
      <p:pic>
        <p:nvPicPr>
          <p:cNvPr id="9" name="Picture 8"/>
          <p:cNvPicPr>
            <a:picLocks noChangeAspect="1"/>
          </p:cNvPicPr>
          <p:nvPr/>
        </p:nvPicPr>
        <p:blipFill>
          <a:blip r:embed="rId9"/>
          <a:stretch>
            <a:fillRect/>
          </a:stretch>
        </p:blipFill>
        <p:spPr>
          <a:xfrm>
            <a:off x="122570" y="4218592"/>
            <a:ext cx="11983703" cy="576000"/>
          </a:xfrm>
          <a:prstGeom prst="rect">
            <a:avLst/>
          </a:prstGeom>
        </p:spPr>
      </p:pic>
    </p:spTree>
    <p:extLst>
      <p:ext uri="{BB962C8B-B14F-4D97-AF65-F5344CB8AC3E}">
        <p14:creationId xmlns:p14="http://schemas.microsoft.com/office/powerpoint/2010/main" val="235224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478658" y="1700683"/>
            <a:ext cx="3631984" cy="2754264"/>
          </a:xfrm>
          <a:prstGeom prst="rect">
            <a:avLst/>
          </a:prstGeom>
        </p:spPr>
      </p:pic>
      <p:pic>
        <p:nvPicPr>
          <p:cNvPr id="2" name="Picture 1"/>
          <p:cNvPicPr>
            <a:picLocks noChangeAspect="1"/>
          </p:cNvPicPr>
          <p:nvPr/>
        </p:nvPicPr>
        <p:blipFill>
          <a:blip r:embed="rId4"/>
          <a:stretch>
            <a:fillRect/>
          </a:stretch>
        </p:blipFill>
        <p:spPr>
          <a:xfrm>
            <a:off x="484004" y="1693787"/>
            <a:ext cx="3849871" cy="2874301"/>
          </a:xfrm>
          <a:prstGeom prst="rect">
            <a:avLst/>
          </a:prstGeom>
        </p:spPr>
      </p:pic>
      <p:sp>
        <p:nvSpPr>
          <p:cNvPr id="4" name="Title 3"/>
          <p:cNvSpPr>
            <a:spLocks noGrp="1"/>
          </p:cNvSpPr>
          <p:nvPr>
            <p:ph type="title"/>
          </p:nvPr>
        </p:nvSpPr>
        <p:spPr>
          <a:xfrm>
            <a:off x="1580105" y="0"/>
            <a:ext cx="8916445" cy="1019969"/>
          </a:xfrm>
        </p:spPr>
        <p:txBody>
          <a:bodyPr>
            <a:noAutofit/>
          </a:bodyPr>
          <a:lstStyle/>
          <a:p>
            <a:pPr algn="ctr"/>
            <a:r>
              <a:rPr lang="en-US" sz="3200" dirty="0"/>
              <a:t>Basic Statistics for DM8HR O</a:t>
            </a:r>
            <a:r>
              <a:rPr lang="en-US" sz="3200" baseline="-25000" dirty="0"/>
              <a:t>3</a:t>
            </a:r>
            <a:r>
              <a:rPr lang="en-US" sz="3200" dirty="0"/>
              <a:t> with Lightning Activities over Southeast</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61499" name="CorelDRAW" r:id="rId5" imgW="7840980" imgH="8275117" progId="CorelDRAW.Graphic.11">
                  <p:embed/>
                </p:oleObj>
              </mc:Choice>
              <mc:Fallback>
                <p:oleObj name="CorelDRAW" r:id="rId5" imgW="7840980" imgH="8275117" progId="CorelDRAW.Graphic.11">
                  <p:embed/>
                  <p:pic>
                    <p:nvPicPr>
                      <p:cNvPr id="6"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 name="Group 13"/>
          <p:cNvGrpSpPr/>
          <p:nvPr/>
        </p:nvGrpSpPr>
        <p:grpSpPr>
          <a:xfrm>
            <a:off x="3381355" y="1773220"/>
            <a:ext cx="835229" cy="688961"/>
            <a:chOff x="6934200" y="1098557"/>
            <a:chExt cx="835229" cy="688961"/>
          </a:xfrm>
        </p:grpSpPr>
        <p:pic>
          <p:nvPicPr>
            <p:cNvPr id="11" name="Picture 10"/>
            <p:cNvPicPr>
              <a:picLocks noChangeAspect="1"/>
            </p:cNvPicPr>
            <p:nvPr/>
          </p:nvPicPr>
          <p:blipFill>
            <a:blip r:embed="rId7"/>
            <a:stretch>
              <a:fillRect/>
            </a:stretch>
          </p:blipFill>
          <p:spPr>
            <a:xfrm>
              <a:off x="6934200" y="1098557"/>
              <a:ext cx="835229" cy="688961"/>
            </a:xfrm>
            <a:prstGeom prst="rect">
              <a:avLst/>
            </a:prstGeom>
          </p:spPr>
        </p:pic>
        <p:sp>
          <p:nvSpPr>
            <p:cNvPr id="12" name="TextBox 11"/>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sp>
        <p:nvSpPr>
          <p:cNvPr id="21" name="TextBox 20"/>
          <p:cNvSpPr txBox="1"/>
          <p:nvPr/>
        </p:nvSpPr>
        <p:spPr>
          <a:xfrm>
            <a:off x="1681314" y="1861595"/>
            <a:ext cx="1337790" cy="369332"/>
          </a:xfrm>
          <a:prstGeom prst="rect">
            <a:avLst/>
          </a:prstGeom>
          <a:noFill/>
        </p:spPr>
        <p:txBody>
          <a:bodyPr wrap="square" rtlCol="0">
            <a:spAutoFit/>
          </a:bodyPr>
          <a:lstStyle/>
          <a:p>
            <a:r>
              <a:rPr lang="en-US" dirty="0"/>
              <a:t>RMSE (ppb)</a:t>
            </a:r>
          </a:p>
        </p:txBody>
      </p:sp>
      <p:sp>
        <p:nvSpPr>
          <p:cNvPr id="29" name="TextBox 28"/>
          <p:cNvSpPr txBox="1"/>
          <p:nvPr/>
        </p:nvSpPr>
        <p:spPr>
          <a:xfrm>
            <a:off x="859056" y="5592638"/>
            <a:ext cx="10706100" cy="923330"/>
          </a:xfrm>
          <a:prstGeom prst="rect">
            <a:avLst/>
          </a:prstGeom>
          <a:noFill/>
        </p:spPr>
        <p:txBody>
          <a:bodyPr wrap="square" rtlCol="0">
            <a:spAutoFit/>
          </a:bodyPr>
          <a:lstStyle/>
          <a:p>
            <a:r>
              <a:rPr lang="en-US" dirty="0"/>
              <a:t>In the Southeast, all the model cases with lightning NO performed worse than the Base case except that hNLDN shows better correlation when applying a lower lightning strike filter, but among all the cases with lightning NO, hNLDN always performs the best. </a:t>
            </a:r>
          </a:p>
        </p:txBody>
      </p:sp>
      <p:pic>
        <p:nvPicPr>
          <p:cNvPr id="9" name="Picture 8"/>
          <p:cNvPicPr>
            <a:picLocks noChangeAspect="1"/>
          </p:cNvPicPr>
          <p:nvPr/>
        </p:nvPicPr>
        <p:blipFill>
          <a:blip r:embed="rId8"/>
          <a:stretch>
            <a:fillRect/>
          </a:stretch>
        </p:blipFill>
        <p:spPr>
          <a:xfrm>
            <a:off x="8233555" y="1693785"/>
            <a:ext cx="3849871" cy="2879289"/>
          </a:xfrm>
          <a:prstGeom prst="rect">
            <a:avLst/>
          </a:prstGeom>
        </p:spPr>
      </p:pic>
      <p:grpSp>
        <p:nvGrpSpPr>
          <p:cNvPr id="30" name="Group 29"/>
          <p:cNvGrpSpPr/>
          <p:nvPr/>
        </p:nvGrpSpPr>
        <p:grpSpPr>
          <a:xfrm>
            <a:off x="7169822" y="1785577"/>
            <a:ext cx="835229" cy="688961"/>
            <a:chOff x="6934200" y="1098557"/>
            <a:chExt cx="835229" cy="688961"/>
          </a:xfrm>
        </p:grpSpPr>
        <p:pic>
          <p:nvPicPr>
            <p:cNvPr id="31" name="Picture 30"/>
            <p:cNvPicPr>
              <a:picLocks noChangeAspect="1"/>
            </p:cNvPicPr>
            <p:nvPr/>
          </p:nvPicPr>
          <p:blipFill>
            <a:blip r:embed="rId7"/>
            <a:stretch>
              <a:fillRect/>
            </a:stretch>
          </p:blipFill>
          <p:spPr>
            <a:xfrm>
              <a:off x="6934200" y="1098557"/>
              <a:ext cx="835229" cy="688961"/>
            </a:xfrm>
            <a:prstGeom prst="rect">
              <a:avLst/>
            </a:prstGeom>
          </p:spPr>
        </p:pic>
        <p:sp>
          <p:nvSpPr>
            <p:cNvPr id="32" name="TextBox 31"/>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grpSp>
        <p:nvGrpSpPr>
          <p:cNvPr id="33" name="Group 32"/>
          <p:cNvGrpSpPr/>
          <p:nvPr/>
        </p:nvGrpSpPr>
        <p:grpSpPr>
          <a:xfrm>
            <a:off x="11091781" y="1785577"/>
            <a:ext cx="835229" cy="688961"/>
            <a:chOff x="6934200" y="1098557"/>
            <a:chExt cx="835229" cy="688961"/>
          </a:xfrm>
        </p:grpSpPr>
        <p:pic>
          <p:nvPicPr>
            <p:cNvPr id="34" name="Picture 33"/>
            <p:cNvPicPr>
              <a:picLocks noChangeAspect="1"/>
            </p:cNvPicPr>
            <p:nvPr/>
          </p:nvPicPr>
          <p:blipFill>
            <a:blip r:embed="rId7"/>
            <a:stretch>
              <a:fillRect/>
            </a:stretch>
          </p:blipFill>
          <p:spPr>
            <a:xfrm>
              <a:off x="6934200" y="1098557"/>
              <a:ext cx="835229" cy="688961"/>
            </a:xfrm>
            <a:prstGeom prst="rect">
              <a:avLst/>
            </a:prstGeom>
          </p:spPr>
        </p:pic>
        <p:sp>
          <p:nvSpPr>
            <p:cNvPr id="35" name="TextBox 34"/>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sp>
        <p:nvSpPr>
          <p:cNvPr id="36" name="TextBox 35"/>
          <p:cNvSpPr txBox="1"/>
          <p:nvPr/>
        </p:nvSpPr>
        <p:spPr>
          <a:xfrm>
            <a:off x="9817962" y="1793537"/>
            <a:ext cx="1047750" cy="369332"/>
          </a:xfrm>
          <a:prstGeom prst="rect">
            <a:avLst/>
          </a:prstGeom>
          <a:noFill/>
        </p:spPr>
        <p:txBody>
          <a:bodyPr wrap="square" rtlCol="0">
            <a:spAutoFit/>
          </a:bodyPr>
          <a:lstStyle/>
          <a:p>
            <a:r>
              <a:rPr lang="en-US" dirty="0"/>
              <a:t>R</a:t>
            </a:r>
          </a:p>
        </p:txBody>
      </p:sp>
      <p:sp>
        <p:nvSpPr>
          <p:cNvPr id="37" name="TextBox 36"/>
          <p:cNvSpPr txBox="1"/>
          <p:nvPr/>
        </p:nvSpPr>
        <p:spPr>
          <a:xfrm>
            <a:off x="5705108" y="1829329"/>
            <a:ext cx="1146773" cy="369332"/>
          </a:xfrm>
          <a:prstGeom prst="rect">
            <a:avLst/>
          </a:prstGeom>
          <a:noFill/>
        </p:spPr>
        <p:txBody>
          <a:bodyPr wrap="square" rtlCol="0">
            <a:spAutoFit/>
          </a:bodyPr>
          <a:lstStyle/>
          <a:p>
            <a:r>
              <a:rPr lang="en-US" dirty="0"/>
              <a:t>MB (ppb)</a:t>
            </a:r>
          </a:p>
        </p:txBody>
      </p:sp>
      <p:sp>
        <p:nvSpPr>
          <p:cNvPr id="5" name="Slide Number Placeholder 4"/>
          <p:cNvSpPr>
            <a:spLocks noGrp="1"/>
          </p:cNvSpPr>
          <p:nvPr>
            <p:ph type="sldNum" sz="quarter" idx="12"/>
          </p:nvPr>
        </p:nvSpPr>
        <p:spPr>
          <a:xfrm>
            <a:off x="8688034" y="6345762"/>
            <a:ext cx="2743200" cy="365125"/>
          </a:xfrm>
        </p:spPr>
        <p:txBody>
          <a:bodyPr/>
          <a:lstStyle/>
          <a:p>
            <a:fld id="{12078DD4-50C6-470B-95CB-689B6E4007DD}" type="slidenum">
              <a:rPr lang="en-US" smtClean="0">
                <a:solidFill>
                  <a:schemeClr val="tx1"/>
                </a:solidFill>
              </a:rPr>
              <a:t>14</a:t>
            </a:fld>
            <a:endParaRPr lang="en-US" dirty="0">
              <a:solidFill>
                <a:schemeClr val="tx1"/>
              </a:solidFill>
            </a:endParaRPr>
          </a:p>
        </p:txBody>
      </p:sp>
      <p:pic>
        <p:nvPicPr>
          <p:cNvPr id="10" name="Picture 9"/>
          <p:cNvPicPr>
            <a:picLocks noChangeAspect="1"/>
          </p:cNvPicPr>
          <p:nvPr/>
        </p:nvPicPr>
        <p:blipFill>
          <a:blip r:embed="rId9"/>
          <a:stretch>
            <a:fillRect/>
          </a:stretch>
        </p:blipFill>
        <p:spPr>
          <a:xfrm>
            <a:off x="546069" y="4417282"/>
            <a:ext cx="11599422" cy="871367"/>
          </a:xfrm>
          <a:prstGeom prst="rect">
            <a:avLst/>
          </a:prstGeom>
        </p:spPr>
      </p:pic>
      <p:sp>
        <p:nvSpPr>
          <p:cNvPr id="13" name="TextBox 12"/>
          <p:cNvSpPr txBox="1"/>
          <p:nvPr/>
        </p:nvSpPr>
        <p:spPr>
          <a:xfrm>
            <a:off x="339945" y="1681428"/>
            <a:ext cx="423172" cy="3662541"/>
          </a:xfrm>
          <a:prstGeom prst="rect">
            <a:avLst/>
          </a:prstGeom>
          <a:solidFill>
            <a:schemeClr val="bg1"/>
          </a:solidFill>
        </p:spPr>
        <p:txBody>
          <a:bodyPr wrap="square" rtlCol="0">
            <a:spAutoFit/>
          </a:bodyPr>
          <a:lstStyle/>
          <a:p>
            <a:r>
              <a:rPr lang="en-US" dirty="0"/>
              <a:t>13</a:t>
            </a:r>
          </a:p>
          <a:p>
            <a:endParaRPr lang="en-US" sz="1200" dirty="0"/>
          </a:p>
          <a:p>
            <a:r>
              <a:rPr lang="en-US" dirty="0"/>
              <a:t>12</a:t>
            </a:r>
          </a:p>
          <a:p>
            <a:endParaRPr lang="en-US" dirty="0"/>
          </a:p>
          <a:p>
            <a:r>
              <a:rPr lang="en-US" dirty="0"/>
              <a:t>11</a:t>
            </a:r>
          </a:p>
          <a:p>
            <a:endParaRPr lang="en-US" sz="1200" dirty="0"/>
          </a:p>
          <a:p>
            <a:r>
              <a:rPr lang="en-US" dirty="0"/>
              <a:t>10</a:t>
            </a:r>
          </a:p>
          <a:p>
            <a:endParaRPr lang="en-US" sz="1200" dirty="0"/>
          </a:p>
          <a:p>
            <a:r>
              <a:rPr lang="en-US" dirty="0"/>
              <a:t>9</a:t>
            </a:r>
          </a:p>
          <a:p>
            <a:endParaRPr lang="en-US" dirty="0"/>
          </a:p>
          <a:p>
            <a:endParaRPr lang="en-US" dirty="0"/>
          </a:p>
          <a:p>
            <a:endParaRPr lang="en-US" dirty="0"/>
          </a:p>
          <a:p>
            <a:endParaRPr lang="en-US" sz="2000" dirty="0"/>
          </a:p>
          <a:p>
            <a:endParaRPr lang="en-US" sz="1400" dirty="0"/>
          </a:p>
        </p:txBody>
      </p:sp>
      <p:sp>
        <p:nvSpPr>
          <p:cNvPr id="25" name="TextBox 24"/>
          <p:cNvSpPr txBox="1"/>
          <p:nvPr/>
        </p:nvSpPr>
        <p:spPr>
          <a:xfrm>
            <a:off x="4306056" y="1681428"/>
            <a:ext cx="295174" cy="2908489"/>
          </a:xfrm>
          <a:prstGeom prst="rect">
            <a:avLst/>
          </a:prstGeom>
          <a:solidFill>
            <a:schemeClr val="bg1"/>
          </a:solidFill>
        </p:spPr>
        <p:txBody>
          <a:bodyPr wrap="square" rtlCol="0">
            <a:spAutoFit/>
          </a:bodyPr>
          <a:lstStyle/>
          <a:p>
            <a:endParaRPr lang="en-US" sz="600" dirty="0"/>
          </a:p>
          <a:p>
            <a:r>
              <a:rPr lang="en-US" dirty="0"/>
              <a:t>8</a:t>
            </a:r>
          </a:p>
          <a:p>
            <a:endParaRPr lang="en-US" sz="1000" dirty="0"/>
          </a:p>
          <a:p>
            <a:r>
              <a:rPr lang="en-US" dirty="0"/>
              <a:t>7</a:t>
            </a:r>
          </a:p>
          <a:p>
            <a:endParaRPr lang="en-US" sz="900" dirty="0"/>
          </a:p>
          <a:p>
            <a:r>
              <a:rPr lang="en-US" dirty="0"/>
              <a:t>6</a:t>
            </a:r>
          </a:p>
          <a:p>
            <a:endParaRPr lang="en-US" sz="600" dirty="0"/>
          </a:p>
          <a:p>
            <a:endParaRPr lang="en-US" sz="600" dirty="0"/>
          </a:p>
          <a:p>
            <a:r>
              <a:rPr lang="en-US" dirty="0"/>
              <a:t>5</a:t>
            </a:r>
            <a:endParaRPr lang="en-US" sz="600" dirty="0"/>
          </a:p>
          <a:p>
            <a:endParaRPr lang="en-US" sz="1000" dirty="0"/>
          </a:p>
          <a:p>
            <a:r>
              <a:rPr lang="en-US" dirty="0"/>
              <a:t>4</a:t>
            </a:r>
          </a:p>
          <a:p>
            <a:endParaRPr lang="en-US" sz="1000" dirty="0"/>
          </a:p>
          <a:p>
            <a:r>
              <a:rPr lang="en-US" dirty="0"/>
              <a:t>3</a:t>
            </a:r>
          </a:p>
          <a:p>
            <a:endParaRPr lang="en-US" dirty="0"/>
          </a:p>
        </p:txBody>
      </p:sp>
      <p:sp>
        <p:nvSpPr>
          <p:cNvPr id="27" name="TextBox 26"/>
          <p:cNvSpPr txBox="1"/>
          <p:nvPr/>
        </p:nvSpPr>
        <p:spPr>
          <a:xfrm>
            <a:off x="8085928" y="1689202"/>
            <a:ext cx="445082" cy="2862322"/>
          </a:xfrm>
          <a:prstGeom prst="rect">
            <a:avLst/>
          </a:prstGeom>
          <a:solidFill>
            <a:schemeClr val="bg1"/>
          </a:solidFill>
        </p:spPr>
        <p:txBody>
          <a:bodyPr wrap="square" rtlCol="0">
            <a:spAutoFit/>
          </a:bodyPr>
          <a:lstStyle/>
          <a:p>
            <a:endParaRPr lang="en-US" sz="1200" dirty="0"/>
          </a:p>
          <a:p>
            <a:endParaRPr lang="en-US" sz="1200" dirty="0"/>
          </a:p>
          <a:p>
            <a:endParaRPr lang="en-US" sz="1200" dirty="0"/>
          </a:p>
          <a:p>
            <a:r>
              <a:rPr lang="en-US" sz="1400" dirty="0"/>
              <a:t>.80</a:t>
            </a:r>
          </a:p>
          <a:p>
            <a:endParaRPr lang="en-US" sz="1000" dirty="0"/>
          </a:p>
          <a:p>
            <a:endParaRPr lang="en-US" sz="1000" dirty="0"/>
          </a:p>
          <a:p>
            <a:endParaRPr lang="en-US" sz="1400" dirty="0"/>
          </a:p>
          <a:p>
            <a:r>
              <a:rPr lang="en-US" sz="1400" dirty="0"/>
              <a:t>.75</a:t>
            </a:r>
          </a:p>
          <a:p>
            <a:endParaRPr lang="en-US" sz="1400" dirty="0"/>
          </a:p>
          <a:p>
            <a:endParaRPr lang="en-US" sz="2000" dirty="0"/>
          </a:p>
          <a:p>
            <a:r>
              <a:rPr lang="en-US" sz="1400" dirty="0"/>
              <a:t>.70</a:t>
            </a:r>
          </a:p>
          <a:p>
            <a:endParaRPr lang="en-US" sz="1400" dirty="0"/>
          </a:p>
          <a:p>
            <a:endParaRPr lang="en-US" sz="1400" dirty="0"/>
          </a:p>
        </p:txBody>
      </p:sp>
    </p:spTree>
    <p:extLst>
      <p:ext uri="{BB962C8B-B14F-4D97-AF65-F5344CB8AC3E}">
        <p14:creationId xmlns:p14="http://schemas.microsoft.com/office/powerpoint/2010/main" val="412510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346842" y="1684022"/>
            <a:ext cx="3795215" cy="2879288"/>
          </a:xfrm>
          <a:prstGeom prst="rect">
            <a:avLst/>
          </a:prstGeom>
        </p:spPr>
      </p:pic>
      <p:pic>
        <p:nvPicPr>
          <p:cNvPr id="7" name="Picture 6"/>
          <p:cNvPicPr>
            <a:picLocks noChangeAspect="1"/>
          </p:cNvPicPr>
          <p:nvPr/>
        </p:nvPicPr>
        <p:blipFill>
          <a:blip r:embed="rId4"/>
          <a:stretch>
            <a:fillRect/>
          </a:stretch>
        </p:blipFill>
        <p:spPr>
          <a:xfrm>
            <a:off x="4333875" y="1688799"/>
            <a:ext cx="3876675" cy="2881077"/>
          </a:xfrm>
          <a:prstGeom prst="rect">
            <a:avLst/>
          </a:prstGeom>
        </p:spPr>
      </p:pic>
      <p:pic>
        <p:nvPicPr>
          <p:cNvPr id="5" name="Picture 4"/>
          <p:cNvPicPr>
            <a:picLocks noChangeAspect="1"/>
          </p:cNvPicPr>
          <p:nvPr/>
        </p:nvPicPr>
        <p:blipFill>
          <a:blip r:embed="rId5"/>
          <a:stretch>
            <a:fillRect/>
          </a:stretch>
        </p:blipFill>
        <p:spPr>
          <a:xfrm>
            <a:off x="383386" y="1688799"/>
            <a:ext cx="3765134" cy="2879288"/>
          </a:xfrm>
          <a:prstGeom prst="rect">
            <a:avLst/>
          </a:prstGeom>
        </p:spPr>
      </p:pic>
      <p:sp>
        <p:nvSpPr>
          <p:cNvPr id="4" name="Title 3"/>
          <p:cNvSpPr>
            <a:spLocks noGrp="1"/>
          </p:cNvSpPr>
          <p:nvPr>
            <p:ph type="title"/>
          </p:nvPr>
        </p:nvSpPr>
        <p:spPr>
          <a:xfrm>
            <a:off x="1580105" y="0"/>
            <a:ext cx="8916445" cy="1019969"/>
          </a:xfrm>
        </p:spPr>
        <p:txBody>
          <a:bodyPr>
            <a:noAutofit/>
          </a:bodyPr>
          <a:lstStyle/>
          <a:p>
            <a:pPr algn="ctr"/>
            <a:r>
              <a:rPr lang="en-US" sz="3200" dirty="0"/>
              <a:t>Basic Statistics for DM8HR O</a:t>
            </a:r>
            <a:r>
              <a:rPr lang="en-US" sz="3200" baseline="-25000" dirty="0"/>
              <a:t>3</a:t>
            </a:r>
            <a:r>
              <a:rPr lang="en-US" sz="3200" dirty="0"/>
              <a:t> with Lightning Activities over Rocky Mountains</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62522" name="CorelDRAW" r:id="rId6" imgW="7840980" imgH="8275117" progId="CorelDRAW.Graphic.11">
                  <p:embed/>
                </p:oleObj>
              </mc:Choice>
              <mc:Fallback>
                <p:oleObj name="CorelDRAW" r:id="rId6" imgW="7840980" imgH="8275117" progId="CorelDRAW.Graphic.11">
                  <p:embed/>
                  <p:pic>
                    <p:nvPicPr>
                      <p:cNvPr id="6"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 name="Group 13"/>
          <p:cNvGrpSpPr/>
          <p:nvPr/>
        </p:nvGrpSpPr>
        <p:grpSpPr>
          <a:xfrm>
            <a:off x="3233071" y="1785577"/>
            <a:ext cx="835229" cy="688961"/>
            <a:chOff x="6934200" y="1098557"/>
            <a:chExt cx="835229" cy="688961"/>
          </a:xfrm>
        </p:grpSpPr>
        <p:pic>
          <p:nvPicPr>
            <p:cNvPr id="11" name="Picture 10"/>
            <p:cNvPicPr>
              <a:picLocks noChangeAspect="1"/>
            </p:cNvPicPr>
            <p:nvPr/>
          </p:nvPicPr>
          <p:blipFill>
            <a:blip r:embed="rId8"/>
            <a:stretch>
              <a:fillRect/>
            </a:stretch>
          </p:blipFill>
          <p:spPr>
            <a:xfrm>
              <a:off x="6934200" y="1098557"/>
              <a:ext cx="835229" cy="688961"/>
            </a:xfrm>
            <a:prstGeom prst="rect">
              <a:avLst/>
            </a:prstGeom>
          </p:spPr>
        </p:pic>
        <p:sp>
          <p:nvSpPr>
            <p:cNvPr id="12" name="TextBox 11"/>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sp>
        <p:nvSpPr>
          <p:cNvPr id="21" name="TextBox 20"/>
          <p:cNvSpPr txBox="1"/>
          <p:nvPr/>
        </p:nvSpPr>
        <p:spPr>
          <a:xfrm>
            <a:off x="1681314" y="1861595"/>
            <a:ext cx="1047750" cy="369332"/>
          </a:xfrm>
          <a:prstGeom prst="rect">
            <a:avLst/>
          </a:prstGeom>
          <a:noFill/>
        </p:spPr>
        <p:txBody>
          <a:bodyPr wrap="square" rtlCol="0">
            <a:spAutoFit/>
          </a:bodyPr>
          <a:lstStyle/>
          <a:p>
            <a:r>
              <a:rPr lang="en-US" dirty="0"/>
              <a:t>RMSE</a:t>
            </a:r>
          </a:p>
        </p:txBody>
      </p:sp>
      <p:sp>
        <p:nvSpPr>
          <p:cNvPr id="29" name="TextBox 28"/>
          <p:cNvSpPr txBox="1"/>
          <p:nvPr/>
        </p:nvSpPr>
        <p:spPr>
          <a:xfrm>
            <a:off x="451081" y="5709672"/>
            <a:ext cx="10706100" cy="369332"/>
          </a:xfrm>
          <a:prstGeom prst="rect">
            <a:avLst/>
          </a:prstGeom>
          <a:noFill/>
        </p:spPr>
        <p:txBody>
          <a:bodyPr wrap="square" rtlCol="0">
            <a:spAutoFit/>
          </a:bodyPr>
          <a:lstStyle/>
          <a:p>
            <a:r>
              <a:rPr lang="en-US" dirty="0"/>
              <a:t>In the Rocky Mountains, all the model cases with lightning NO performed significantly better than the Base case.  </a:t>
            </a:r>
          </a:p>
        </p:txBody>
      </p:sp>
      <p:grpSp>
        <p:nvGrpSpPr>
          <p:cNvPr id="33" name="Group 32"/>
          <p:cNvGrpSpPr/>
          <p:nvPr/>
        </p:nvGrpSpPr>
        <p:grpSpPr>
          <a:xfrm>
            <a:off x="11058571" y="3423877"/>
            <a:ext cx="835229" cy="688961"/>
            <a:chOff x="6934200" y="1098557"/>
            <a:chExt cx="835229" cy="688961"/>
          </a:xfrm>
        </p:grpSpPr>
        <p:pic>
          <p:nvPicPr>
            <p:cNvPr id="34" name="Picture 33"/>
            <p:cNvPicPr>
              <a:picLocks noChangeAspect="1"/>
            </p:cNvPicPr>
            <p:nvPr/>
          </p:nvPicPr>
          <p:blipFill>
            <a:blip r:embed="rId8"/>
            <a:stretch>
              <a:fillRect/>
            </a:stretch>
          </p:blipFill>
          <p:spPr>
            <a:xfrm>
              <a:off x="6934200" y="1098557"/>
              <a:ext cx="835229" cy="688961"/>
            </a:xfrm>
            <a:prstGeom prst="rect">
              <a:avLst/>
            </a:prstGeom>
          </p:spPr>
        </p:pic>
        <p:sp>
          <p:nvSpPr>
            <p:cNvPr id="35" name="TextBox 34"/>
            <p:cNvSpPr txBox="1"/>
            <p:nvPr/>
          </p:nvSpPr>
          <p:spPr>
            <a:xfrm>
              <a:off x="7191033" y="1181427"/>
              <a:ext cx="482513" cy="492443"/>
            </a:xfrm>
            <a:prstGeom prst="rect">
              <a:avLst/>
            </a:prstGeom>
            <a:solidFill>
              <a:schemeClr val="bg1"/>
            </a:solidFill>
          </p:spPr>
          <p:txBody>
            <a:bodyPr wrap="square" rtlCol="0">
              <a:spAutoFit/>
            </a:bodyPr>
            <a:lstStyle/>
            <a:p>
              <a:r>
                <a:rPr lang="en-US" sz="650" dirty="0"/>
                <a:t>Base</a:t>
              </a:r>
            </a:p>
            <a:p>
              <a:r>
                <a:rPr lang="en-US" sz="650" dirty="0"/>
                <a:t>hNLDN</a:t>
              </a:r>
            </a:p>
            <a:p>
              <a:r>
                <a:rPr lang="en-US" sz="650" dirty="0"/>
                <a:t>mNLDN</a:t>
              </a:r>
            </a:p>
            <a:p>
              <a:r>
                <a:rPr lang="en-US" sz="650" dirty="0"/>
                <a:t>pNLDN</a:t>
              </a:r>
            </a:p>
          </p:txBody>
        </p:sp>
      </p:grpSp>
      <p:sp>
        <p:nvSpPr>
          <p:cNvPr id="36" name="TextBox 35"/>
          <p:cNvSpPr txBox="1"/>
          <p:nvPr/>
        </p:nvSpPr>
        <p:spPr>
          <a:xfrm>
            <a:off x="9817962" y="1793537"/>
            <a:ext cx="1047750" cy="369332"/>
          </a:xfrm>
          <a:prstGeom prst="rect">
            <a:avLst/>
          </a:prstGeom>
          <a:noFill/>
        </p:spPr>
        <p:txBody>
          <a:bodyPr wrap="square" rtlCol="0">
            <a:spAutoFit/>
          </a:bodyPr>
          <a:lstStyle/>
          <a:p>
            <a:r>
              <a:rPr lang="en-US" dirty="0"/>
              <a:t>R</a:t>
            </a:r>
          </a:p>
        </p:txBody>
      </p:sp>
      <p:sp>
        <p:nvSpPr>
          <p:cNvPr id="37" name="TextBox 36"/>
          <p:cNvSpPr txBox="1"/>
          <p:nvPr/>
        </p:nvSpPr>
        <p:spPr>
          <a:xfrm>
            <a:off x="5804131" y="1829329"/>
            <a:ext cx="1047750" cy="369332"/>
          </a:xfrm>
          <a:prstGeom prst="rect">
            <a:avLst/>
          </a:prstGeom>
          <a:noFill/>
        </p:spPr>
        <p:txBody>
          <a:bodyPr wrap="square" rtlCol="0">
            <a:spAutoFit/>
          </a:bodyPr>
          <a:lstStyle/>
          <a:p>
            <a:r>
              <a:rPr lang="en-US" dirty="0"/>
              <a:t>MB</a:t>
            </a:r>
          </a:p>
        </p:txBody>
      </p:sp>
      <p:sp>
        <p:nvSpPr>
          <p:cNvPr id="10" name="TextBox 9"/>
          <p:cNvSpPr txBox="1"/>
          <p:nvPr/>
        </p:nvSpPr>
        <p:spPr>
          <a:xfrm>
            <a:off x="11474538" y="1792088"/>
            <a:ext cx="511425" cy="369332"/>
          </a:xfrm>
          <a:prstGeom prst="rect">
            <a:avLst/>
          </a:prstGeom>
          <a:solidFill>
            <a:schemeClr val="bg1"/>
          </a:solidFill>
        </p:spPr>
        <p:txBody>
          <a:bodyPr wrap="square" rtlCol="0">
            <a:spAutoFit/>
          </a:bodyPr>
          <a:lstStyle/>
          <a:p>
            <a:endParaRPr lang="en-US" dirty="0"/>
          </a:p>
        </p:txBody>
      </p:sp>
      <p:sp>
        <p:nvSpPr>
          <p:cNvPr id="2" name="Slide Number Placeholder 1"/>
          <p:cNvSpPr>
            <a:spLocks noGrp="1"/>
          </p:cNvSpPr>
          <p:nvPr>
            <p:ph type="sldNum" sz="quarter" idx="12"/>
          </p:nvPr>
        </p:nvSpPr>
        <p:spPr/>
        <p:txBody>
          <a:bodyPr/>
          <a:lstStyle/>
          <a:p>
            <a:fld id="{12078DD4-50C6-470B-95CB-689B6E4007DD}" type="slidenum">
              <a:rPr lang="en-US" smtClean="0">
                <a:solidFill>
                  <a:schemeClr val="tx1"/>
                </a:solidFill>
              </a:rPr>
              <a:t>15</a:t>
            </a:fld>
            <a:endParaRPr lang="en-US" dirty="0">
              <a:solidFill>
                <a:schemeClr val="tx1"/>
              </a:solidFill>
            </a:endParaRPr>
          </a:p>
        </p:txBody>
      </p:sp>
      <p:sp>
        <p:nvSpPr>
          <p:cNvPr id="13" name="TextBox 12"/>
          <p:cNvSpPr txBox="1"/>
          <p:nvPr/>
        </p:nvSpPr>
        <p:spPr>
          <a:xfrm>
            <a:off x="146719" y="1674653"/>
            <a:ext cx="467523" cy="2893100"/>
          </a:xfrm>
          <a:prstGeom prst="rect">
            <a:avLst/>
          </a:prstGeom>
          <a:solidFill>
            <a:schemeClr val="bg1"/>
          </a:solidFill>
        </p:spPr>
        <p:txBody>
          <a:bodyPr wrap="square" rtlCol="0">
            <a:spAutoFit/>
          </a:bodyPr>
          <a:lstStyle/>
          <a:p>
            <a:endParaRPr lang="en-US" sz="1400" dirty="0"/>
          </a:p>
          <a:p>
            <a:endParaRPr lang="en-US" sz="2000" dirty="0"/>
          </a:p>
          <a:p>
            <a:r>
              <a:rPr lang="en-US" dirty="0"/>
              <a:t>10</a:t>
            </a:r>
            <a:endParaRPr lang="en-US" sz="1200" dirty="0"/>
          </a:p>
          <a:p>
            <a:endParaRPr lang="en-US" dirty="0"/>
          </a:p>
          <a:p>
            <a:r>
              <a:rPr lang="en-US" dirty="0"/>
              <a:t>9</a:t>
            </a:r>
          </a:p>
          <a:p>
            <a:endParaRPr lang="en-US" sz="2000" dirty="0"/>
          </a:p>
          <a:p>
            <a:r>
              <a:rPr lang="en-US" dirty="0"/>
              <a:t>8</a:t>
            </a:r>
          </a:p>
          <a:p>
            <a:endParaRPr lang="en-US" sz="2000" dirty="0"/>
          </a:p>
          <a:p>
            <a:r>
              <a:rPr lang="en-US" dirty="0"/>
              <a:t>7</a:t>
            </a:r>
          </a:p>
          <a:p>
            <a:endParaRPr lang="en-US" sz="900" dirty="0"/>
          </a:p>
          <a:p>
            <a:endParaRPr lang="en-US" sz="900" dirty="0"/>
          </a:p>
        </p:txBody>
      </p:sp>
      <p:sp>
        <p:nvSpPr>
          <p:cNvPr id="22" name="TextBox 21"/>
          <p:cNvSpPr txBox="1"/>
          <p:nvPr/>
        </p:nvSpPr>
        <p:spPr>
          <a:xfrm>
            <a:off x="4153194" y="1688798"/>
            <a:ext cx="441595" cy="2893100"/>
          </a:xfrm>
          <a:prstGeom prst="rect">
            <a:avLst/>
          </a:prstGeom>
          <a:solidFill>
            <a:schemeClr val="bg1"/>
          </a:solidFill>
        </p:spPr>
        <p:txBody>
          <a:bodyPr wrap="square" rtlCol="0">
            <a:spAutoFit/>
          </a:bodyPr>
          <a:lstStyle/>
          <a:p>
            <a:endParaRPr lang="en-US" sz="1600" dirty="0"/>
          </a:p>
          <a:p>
            <a:r>
              <a:rPr lang="en-US" sz="1600" dirty="0"/>
              <a:t>-2</a:t>
            </a:r>
          </a:p>
          <a:p>
            <a:endParaRPr lang="en-US" sz="1200" dirty="0"/>
          </a:p>
          <a:p>
            <a:r>
              <a:rPr lang="en-US" sz="1600" dirty="0"/>
              <a:t>-3</a:t>
            </a:r>
          </a:p>
          <a:p>
            <a:endParaRPr lang="en-US" sz="1600" dirty="0"/>
          </a:p>
          <a:p>
            <a:r>
              <a:rPr lang="en-US" sz="1600" dirty="0"/>
              <a:t>-4</a:t>
            </a:r>
          </a:p>
          <a:p>
            <a:endParaRPr lang="en-US" sz="1600" dirty="0"/>
          </a:p>
          <a:p>
            <a:r>
              <a:rPr lang="en-US" sz="1600" dirty="0"/>
              <a:t>-5</a:t>
            </a:r>
          </a:p>
          <a:p>
            <a:endParaRPr lang="en-US" sz="1600" dirty="0"/>
          </a:p>
          <a:p>
            <a:r>
              <a:rPr lang="en-US" sz="1600" dirty="0"/>
              <a:t>-6</a:t>
            </a:r>
          </a:p>
          <a:p>
            <a:endParaRPr lang="en-US" sz="1600" dirty="0"/>
          </a:p>
          <a:p>
            <a:endParaRPr lang="en-US" sz="1000" dirty="0"/>
          </a:p>
        </p:txBody>
      </p:sp>
      <p:sp>
        <p:nvSpPr>
          <p:cNvPr id="23" name="TextBox 22"/>
          <p:cNvSpPr txBox="1"/>
          <p:nvPr/>
        </p:nvSpPr>
        <p:spPr>
          <a:xfrm>
            <a:off x="8149015" y="1679746"/>
            <a:ext cx="445082" cy="2877711"/>
          </a:xfrm>
          <a:prstGeom prst="rect">
            <a:avLst/>
          </a:prstGeom>
          <a:solidFill>
            <a:schemeClr val="bg1"/>
          </a:solidFill>
        </p:spPr>
        <p:txBody>
          <a:bodyPr wrap="square" rtlCol="0">
            <a:spAutoFit/>
          </a:bodyPr>
          <a:lstStyle/>
          <a:p>
            <a:endParaRPr lang="en-US" dirty="0"/>
          </a:p>
          <a:p>
            <a:r>
              <a:rPr lang="en-US" sz="1400" dirty="0"/>
              <a:t>.75</a:t>
            </a:r>
          </a:p>
          <a:p>
            <a:endParaRPr lang="en-US" sz="1000" dirty="0"/>
          </a:p>
          <a:p>
            <a:endParaRPr lang="en-US" sz="1600" dirty="0"/>
          </a:p>
          <a:p>
            <a:r>
              <a:rPr lang="en-US" sz="1400" dirty="0"/>
              <a:t>.70</a:t>
            </a:r>
          </a:p>
          <a:p>
            <a:endParaRPr lang="en-US" sz="1400" dirty="0"/>
          </a:p>
          <a:p>
            <a:endParaRPr lang="en-US" sz="1000" dirty="0"/>
          </a:p>
          <a:p>
            <a:r>
              <a:rPr lang="en-US" sz="1400" dirty="0"/>
              <a:t>.65</a:t>
            </a:r>
          </a:p>
          <a:p>
            <a:endParaRPr lang="en-US" sz="1400" dirty="0"/>
          </a:p>
          <a:p>
            <a:endParaRPr lang="en-US" sz="900" dirty="0"/>
          </a:p>
          <a:p>
            <a:r>
              <a:rPr lang="en-US" sz="1400" dirty="0"/>
              <a:t>.60</a:t>
            </a:r>
          </a:p>
          <a:p>
            <a:endParaRPr lang="en-US" sz="1400" dirty="0"/>
          </a:p>
          <a:p>
            <a:endParaRPr lang="en-US" sz="2100" dirty="0"/>
          </a:p>
        </p:txBody>
      </p:sp>
      <p:pic>
        <p:nvPicPr>
          <p:cNvPr id="15" name="Picture 14"/>
          <p:cNvPicPr>
            <a:picLocks noChangeAspect="1"/>
          </p:cNvPicPr>
          <p:nvPr/>
        </p:nvPicPr>
        <p:blipFill>
          <a:blip r:embed="rId9"/>
          <a:stretch>
            <a:fillRect/>
          </a:stretch>
        </p:blipFill>
        <p:spPr>
          <a:xfrm>
            <a:off x="146719" y="4563948"/>
            <a:ext cx="11995338" cy="912276"/>
          </a:xfrm>
          <a:prstGeom prst="rect">
            <a:avLst/>
          </a:prstGeom>
        </p:spPr>
      </p:pic>
    </p:spTree>
    <p:extLst>
      <p:ext uri="{BB962C8B-B14F-4D97-AF65-F5344CB8AC3E}">
        <p14:creationId xmlns:p14="http://schemas.microsoft.com/office/powerpoint/2010/main" val="60770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105" y="0"/>
            <a:ext cx="8916445" cy="1019969"/>
          </a:xfrm>
        </p:spPr>
        <p:txBody>
          <a:bodyPr>
            <a:noAutofit/>
          </a:bodyPr>
          <a:lstStyle/>
          <a:p>
            <a:pPr algn="ctr"/>
            <a:r>
              <a:rPr lang="en-US" sz="3200" dirty="0"/>
              <a:t>NADP/NTN Summer Total Wet Deposition of NO</a:t>
            </a:r>
            <a:r>
              <a:rPr lang="en-US" sz="3200" baseline="-25000" dirty="0"/>
              <a:t>3</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63541" name="CorelDRAW" r:id="rId3" imgW="7840980" imgH="8275117" progId="CorelDRAW.Graphic.11">
                  <p:embed/>
                </p:oleObj>
              </mc:Choice>
              <mc:Fallback>
                <p:oleObj name="CorelDRAW" r:id="rId3" imgW="7840980" imgH="8275117" progId="CorelDRAW.Graphic.11">
                  <p:embed/>
                  <p:pic>
                    <p:nvPicPr>
                      <p:cNvPr id="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02658" y="1404938"/>
            <a:ext cx="280035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For summer total wet deposition of NO3, CMAQv5.2 performs much better than CMAQv5.02 (mNLDN lightning NO; the increase of R</a:t>
            </a:r>
            <a:r>
              <a:rPr lang="en-US" baseline="30000" dirty="0"/>
              <a:t>2</a:t>
            </a:r>
            <a:r>
              <a:rPr lang="en-US" dirty="0"/>
              <a:t> from CMAQv5.0.2 to CAMAv5.2 is attributable to lightning assimilation)</a:t>
            </a:r>
          </a:p>
          <a:p>
            <a:pPr marL="285750" indent="-285750">
              <a:buFont typeface="Arial" panose="020B0604020202020204" pitchFamily="34" charset="0"/>
              <a:buChar char="•"/>
            </a:pPr>
            <a:r>
              <a:rPr lang="en-US" dirty="0"/>
              <a:t>The hNLDN and mNLDN algorithms have comparable performance, both are slightly better than the pNLDN algorithm.</a:t>
            </a:r>
          </a:p>
          <a:p>
            <a:pPr marL="285750" indent="-285750">
              <a:buFont typeface="Arial" panose="020B0604020202020204" pitchFamily="34" charset="0"/>
              <a:buChar char="•"/>
            </a:pPr>
            <a:r>
              <a:rPr lang="en-US" dirty="0"/>
              <a:t>All simulations with lightning NO perform better than that without</a:t>
            </a:r>
          </a:p>
          <a:p>
            <a:pPr marL="285750" indent="-285750">
              <a:buFont typeface="Arial" panose="020B0604020202020204" pitchFamily="34" charset="0"/>
              <a:buChar char="•"/>
            </a:pPr>
            <a:endParaRPr lang="en-US" dirty="0"/>
          </a:p>
        </p:txBody>
      </p:sp>
      <p:grpSp>
        <p:nvGrpSpPr>
          <p:cNvPr id="17" name="Group 16"/>
          <p:cNvGrpSpPr/>
          <p:nvPr/>
        </p:nvGrpSpPr>
        <p:grpSpPr>
          <a:xfrm>
            <a:off x="3295678" y="800238"/>
            <a:ext cx="8820122" cy="5475710"/>
            <a:chOff x="1495453" y="895488"/>
            <a:chExt cx="8820122" cy="5475710"/>
          </a:xfrm>
        </p:grpSpPr>
        <p:pic>
          <p:nvPicPr>
            <p:cNvPr id="2" name="Picture 1"/>
            <p:cNvPicPr>
              <a:picLocks noChangeAspect="1"/>
            </p:cNvPicPr>
            <p:nvPr/>
          </p:nvPicPr>
          <p:blipFill>
            <a:blip r:embed="rId5"/>
            <a:stretch>
              <a:fillRect/>
            </a:stretch>
          </p:blipFill>
          <p:spPr>
            <a:xfrm>
              <a:off x="1495453" y="899586"/>
              <a:ext cx="3624965" cy="2615140"/>
            </a:xfrm>
            <a:prstGeom prst="rect">
              <a:avLst/>
            </a:prstGeom>
          </p:spPr>
        </p:pic>
        <p:pic>
          <p:nvPicPr>
            <p:cNvPr id="3" name="Picture 2"/>
            <p:cNvPicPr>
              <a:picLocks noChangeAspect="1"/>
            </p:cNvPicPr>
            <p:nvPr/>
          </p:nvPicPr>
          <p:blipFill>
            <a:blip r:embed="rId6"/>
            <a:stretch>
              <a:fillRect/>
            </a:stretch>
          </p:blipFill>
          <p:spPr>
            <a:xfrm>
              <a:off x="5120418" y="899587"/>
              <a:ext cx="2623407" cy="2611040"/>
            </a:xfrm>
            <a:prstGeom prst="rect">
              <a:avLst/>
            </a:prstGeom>
          </p:spPr>
        </p:pic>
        <p:pic>
          <p:nvPicPr>
            <p:cNvPr id="9" name="Picture 8"/>
            <p:cNvPicPr>
              <a:picLocks noChangeAspect="1"/>
            </p:cNvPicPr>
            <p:nvPr/>
          </p:nvPicPr>
          <p:blipFill>
            <a:blip r:embed="rId7"/>
            <a:stretch>
              <a:fillRect/>
            </a:stretch>
          </p:blipFill>
          <p:spPr>
            <a:xfrm>
              <a:off x="7743825" y="895488"/>
              <a:ext cx="2571750" cy="2610741"/>
            </a:xfrm>
            <a:prstGeom prst="rect">
              <a:avLst/>
            </a:prstGeom>
          </p:spPr>
        </p:pic>
        <p:pic>
          <p:nvPicPr>
            <p:cNvPr id="13" name="Picture 12"/>
            <p:cNvPicPr>
              <a:picLocks noChangeAspect="1"/>
            </p:cNvPicPr>
            <p:nvPr/>
          </p:nvPicPr>
          <p:blipFill>
            <a:blip r:embed="rId8"/>
            <a:stretch>
              <a:fillRect/>
            </a:stretch>
          </p:blipFill>
          <p:spPr>
            <a:xfrm>
              <a:off x="1495453" y="3514726"/>
              <a:ext cx="2750835" cy="2856472"/>
            </a:xfrm>
            <a:prstGeom prst="rect">
              <a:avLst/>
            </a:prstGeom>
          </p:spPr>
        </p:pic>
        <p:pic>
          <p:nvPicPr>
            <p:cNvPr id="15" name="Picture 14"/>
            <p:cNvPicPr>
              <a:picLocks noChangeAspect="1"/>
            </p:cNvPicPr>
            <p:nvPr/>
          </p:nvPicPr>
          <p:blipFill>
            <a:blip r:embed="rId9"/>
            <a:stretch>
              <a:fillRect/>
            </a:stretch>
          </p:blipFill>
          <p:spPr>
            <a:xfrm>
              <a:off x="4246288" y="3517022"/>
              <a:ext cx="2854177" cy="2854176"/>
            </a:xfrm>
            <a:prstGeom prst="rect">
              <a:avLst/>
            </a:prstGeom>
          </p:spPr>
        </p:pic>
        <p:pic>
          <p:nvPicPr>
            <p:cNvPr id="16" name="Picture 15"/>
            <p:cNvPicPr>
              <a:picLocks noChangeAspect="1"/>
            </p:cNvPicPr>
            <p:nvPr/>
          </p:nvPicPr>
          <p:blipFill>
            <a:blip r:embed="rId10"/>
            <a:stretch>
              <a:fillRect/>
            </a:stretch>
          </p:blipFill>
          <p:spPr>
            <a:xfrm>
              <a:off x="7100465" y="3514726"/>
              <a:ext cx="3215110" cy="2856472"/>
            </a:xfrm>
            <a:prstGeom prst="rect">
              <a:avLst/>
            </a:prstGeom>
          </p:spPr>
        </p:pic>
      </p:grpSp>
      <p:sp>
        <p:nvSpPr>
          <p:cNvPr id="5" name="Slide Number Placeholder 4"/>
          <p:cNvSpPr>
            <a:spLocks noGrp="1"/>
          </p:cNvSpPr>
          <p:nvPr>
            <p:ph type="sldNum" sz="quarter" idx="12"/>
          </p:nvPr>
        </p:nvSpPr>
        <p:spPr/>
        <p:txBody>
          <a:bodyPr/>
          <a:lstStyle/>
          <a:p>
            <a:fld id="{12078DD4-50C6-470B-95CB-689B6E4007DD}" type="slidenum">
              <a:rPr lang="en-US" smtClean="0">
                <a:solidFill>
                  <a:schemeClr val="tx1"/>
                </a:solidFill>
              </a:rPr>
              <a:t>16</a:t>
            </a:fld>
            <a:endParaRPr lang="en-US" dirty="0">
              <a:solidFill>
                <a:schemeClr val="tx1"/>
              </a:solidFill>
            </a:endParaRPr>
          </a:p>
        </p:txBody>
      </p:sp>
      <p:sp>
        <p:nvSpPr>
          <p:cNvPr id="8" name="TextBox 7"/>
          <p:cNvSpPr txBox="1"/>
          <p:nvPr/>
        </p:nvSpPr>
        <p:spPr>
          <a:xfrm>
            <a:off x="8092560" y="1300163"/>
            <a:ext cx="1366838" cy="369332"/>
          </a:xfrm>
          <a:prstGeom prst="rect">
            <a:avLst/>
          </a:prstGeom>
          <a:noFill/>
        </p:spPr>
        <p:txBody>
          <a:bodyPr wrap="square" rtlCol="0">
            <a:spAutoFit/>
          </a:bodyPr>
          <a:lstStyle/>
          <a:p>
            <a:r>
              <a:rPr lang="en-US" dirty="0">
                <a:solidFill>
                  <a:srgbClr val="FF0000"/>
                </a:solidFill>
              </a:rPr>
              <a:t>CMAQv5.02</a:t>
            </a:r>
          </a:p>
        </p:txBody>
      </p:sp>
      <p:sp>
        <p:nvSpPr>
          <p:cNvPr id="18" name="TextBox 17"/>
          <p:cNvSpPr txBox="1"/>
          <p:nvPr/>
        </p:nvSpPr>
        <p:spPr>
          <a:xfrm>
            <a:off x="9813131" y="1689477"/>
            <a:ext cx="1366838" cy="369332"/>
          </a:xfrm>
          <a:prstGeom prst="rect">
            <a:avLst/>
          </a:prstGeom>
          <a:noFill/>
        </p:spPr>
        <p:txBody>
          <a:bodyPr wrap="square" rtlCol="0">
            <a:spAutoFit/>
          </a:bodyPr>
          <a:lstStyle/>
          <a:p>
            <a:r>
              <a:rPr lang="en-US" dirty="0">
                <a:solidFill>
                  <a:srgbClr val="FF0000"/>
                </a:solidFill>
              </a:rPr>
              <a:t> BASE</a:t>
            </a:r>
          </a:p>
        </p:txBody>
      </p:sp>
      <p:sp>
        <p:nvSpPr>
          <p:cNvPr id="19" name="TextBox 18"/>
          <p:cNvSpPr txBox="1"/>
          <p:nvPr/>
        </p:nvSpPr>
        <p:spPr>
          <a:xfrm>
            <a:off x="3689652" y="4426841"/>
            <a:ext cx="1366838" cy="369332"/>
          </a:xfrm>
          <a:prstGeom prst="rect">
            <a:avLst/>
          </a:prstGeom>
          <a:noFill/>
        </p:spPr>
        <p:txBody>
          <a:bodyPr wrap="square" rtlCol="0">
            <a:spAutoFit/>
          </a:bodyPr>
          <a:lstStyle/>
          <a:p>
            <a:r>
              <a:rPr lang="en-US" dirty="0">
                <a:solidFill>
                  <a:srgbClr val="FF0000"/>
                </a:solidFill>
              </a:rPr>
              <a:t>pNLDN</a:t>
            </a:r>
          </a:p>
        </p:txBody>
      </p:sp>
      <p:sp>
        <p:nvSpPr>
          <p:cNvPr id="20" name="TextBox 19"/>
          <p:cNvSpPr txBox="1"/>
          <p:nvPr/>
        </p:nvSpPr>
        <p:spPr>
          <a:xfrm>
            <a:off x="6428443" y="4426841"/>
            <a:ext cx="1366838" cy="369332"/>
          </a:xfrm>
          <a:prstGeom prst="rect">
            <a:avLst/>
          </a:prstGeom>
          <a:noFill/>
        </p:spPr>
        <p:txBody>
          <a:bodyPr wrap="square" rtlCol="0">
            <a:spAutoFit/>
          </a:bodyPr>
          <a:lstStyle/>
          <a:p>
            <a:r>
              <a:rPr lang="en-US" dirty="0">
                <a:solidFill>
                  <a:srgbClr val="FF0000"/>
                </a:solidFill>
              </a:rPr>
              <a:t>mNLDN</a:t>
            </a:r>
          </a:p>
        </p:txBody>
      </p:sp>
      <p:sp>
        <p:nvSpPr>
          <p:cNvPr id="21" name="TextBox 20"/>
          <p:cNvSpPr txBox="1"/>
          <p:nvPr/>
        </p:nvSpPr>
        <p:spPr>
          <a:xfrm>
            <a:off x="9322680" y="4426841"/>
            <a:ext cx="1366838" cy="369332"/>
          </a:xfrm>
          <a:prstGeom prst="rect">
            <a:avLst/>
          </a:prstGeom>
          <a:noFill/>
        </p:spPr>
        <p:txBody>
          <a:bodyPr wrap="square" rtlCol="0">
            <a:spAutoFit/>
          </a:bodyPr>
          <a:lstStyle/>
          <a:p>
            <a:r>
              <a:rPr lang="en-US" dirty="0">
                <a:solidFill>
                  <a:srgbClr val="FF0000"/>
                </a:solidFill>
              </a:rPr>
              <a:t>hNLDN</a:t>
            </a:r>
          </a:p>
        </p:txBody>
      </p:sp>
    </p:spTree>
    <p:extLst>
      <p:ext uri="{BB962C8B-B14F-4D97-AF65-F5344CB8AC3E}">
        <p14:creationId xmlns:p14="http://schemas.microsoft.com/office/powerpoint/2010/main" val="257636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105" y="0"/>
            <a:ext cx="8916445" cy="1019969"/>
          </a:xfrm>
        </p:spPr>
        <p:txBody>
          <a:bodyPr>
            <a:noAutofit/>
          </a:bodyPr>
          <a:lstStyle/>
          <a:p>
            <a:pPr algn="ctr"/>
            <a:r>
              <a:rPr lang="en-US" sz="3200" dirty="0"/>
              <a:t>NADP/NTN Summer Total Wet Deposition of NO</a:t>
            </a:r>
            <a:r>
              <a:rPr lang="en-US" sz="3200" baseline="-25000" dirty="0"/>
              <a:t>3</a:t>
            </a:r>
          </a:p>
        </p:txBody>
      </p:sp>
      <p:graphicFrame>
        <p:nvGraphicFramePr>
          <p:cNvPr id="6" name="Object 17"/>
          <p:cNvGraphicFramePr>
            <a:graphicFrameLocks noChangeAspect="1"/>
          </p:cNvGraphicFramePr>
          <p:nvPr>
            <p:extLst/>
          </p:nvPr>
        </p:nvGraphicFramePr>
        <p:xfrm>
          <a:off x="160365" y="-4762"/>
          <a:ext cx="1335088" cy="1409700"/>
        </p:xfrm>
        <a:graphic>
          <a:graphicData uri="http://schemas.openxmlformats.org/presentationml/2006/ole">
            <mc:AlternateContent xmlns:mc="http://schemas.openxmlformats.org/markup-compatibility/2006">
              <mc:Choice xmlns:v="urn:schemas-microsoft-com:vml" Requires="v">
                <p:oleObj spid="_x0000_s64564" name="CorelDRAW" r:id="rId3" imgW="7840980" imgH="8275117" progId="CorelDRAW.Graphic.11">
                  <p:embed/>
                </p:oleObj>
              </mc:Choice>
              <mc:Fallback>
                <p:oleObj name="CorelDRAW" r:id="rId3" imgW="7840980" imgH="8275117" progId="CorelDRAW.Graphic.11">
                  <p:embed/>
                  <p:pic>
                    <p:nvPicPr>
                      <p:cNvPr id="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65" y="-4762"/>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171658" y="1622267"/>
            <a:ext cx="280035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All the CMAQv5.0.2 simulations used the monthly-based NLDN (mNLDN).</a:t>
            </a:r>
          </a:p>
          <a:p>
            <a:pPr marL="285750" indent="-285750">
              <a:buFont typeface="Arial" panose="020B0604020202020204" pitchFamily="34" charset="0"/>
              <a:buChar char="•"/>
            </a:pPr>
            <a:r>
              <a:rPr lang="en-US" dirty="0"/>
              <a:t>Even though the bias is similar between CMAQv5.02 and CMAQv5.2 mNLDN case, the R</a:t>
            </a:r>
            <a:r>
              <a:rPr lang="en-US" baseline="30000" dirty="0"/>
              <a:t>2</a:t>
            </a:r>
            <a:r>
              <a:rPr lang="en-US" dirty="0"/>
              <a:t> increased from 0.54 to 0.71 (previous slide).</a:t>
            </a:r>
          </a:p>
          <a:p>
            <a:pPr marL="285750" indent="-285750">
              <a:buFont typeface="Arial" panose="020B0604020202020204" pitchFamily="34" charset="0"/>
              <a:buChar char="•"/>
            </a:pPr>
            <a:r>
              <a:rPr lang="en-US" dirty="0"/>
              <a:t>Again, all the simulations with lightning NO performed better  than the Base case.</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5"/>
          <a:stretch>
            <a:fillRect/>
          </a:stretch>
        </p:blipFill>
        <p:spPr>
          <a:xfrm>
            <a:off x="2879399" y="1019969"/>
            <a:ext cx="9024001" cy="5328000"/>
          </a:xfrm>
          <a:prstGeom prst="rect">
            <a:avLst/>
          </a:prstGeom>
        </p:spPr>
      </p:pic>
      <p:sp>
        <p:nvSpPr>
          <p:cNvPr id="2" name="Slide Number Placeholder 1"/>
          <p:cNvSpPr>
            <a:spLocks noGrp="1"/>
          </p:cNvSpPr>
          <p:nvPr>
            <p:ph type="sldNum" sz="quarter" idx="12"/>
          </p:nvPr>
        </p:nvSpPr>
        <p:spPr/>
        <p:txBody>
          <a:bodyPr/>
          <a:lstStyle/>
          <a:p>
            <a:fld id="{12078DD4-50C6-470B-95CB-689B6E4007DD}"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220521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1368" y="365125"/>
            <a:ext cx="7432431" cy="1325563"/>
          </a:xfrm>
        </p:spPr>
        <p:txBody>
          <a:bodyPr/>
          <a:lstStyle/>
          <a:p>
            <a:r>
              <a:rPr lang="en-US" dirty="0"/>
              <a:t>Summary</a:t>
            </a:r>
          </a:p>
        </p:txBody>
      </p:sp>
      <p:sp>
        <p:nvSpPr>
          <p:cNvPr id="4" name="Content Placeholder 3"/>
          <p:cNvSpPr>
            <a:spLocks noGrp="1"/>
          </p:cNvSpPr>
          <p:nvPr>
            <p:ph idx="1"/>
          </p:nvPr>
        </p:nvSpPr>
        <p:spPr>
          <a:xfrm>
            <a:off x="1393214" y="1941730"/>
            <a:ext cx="9747738" cy="4509369"/>
          </a:xfrm>
        </p:spPr>
        <p:txBody>
          <a:bodyPr>
            <a:normAutofit fontScale="70000" lnSpcReduction="20000"/>
          </a:bodyPr>
          <a:lstStyle/>
          <a:p>
            <a:r>
              <a:rPr lang="en-US" sz="3600" dirty="0"/>
              <a:t>The impact of lightning NO on surface O</a:t>
            </a:r>
            <a:r>
              <a:rPr lang="en-US" sz="3600" baseline="-25000" dirty="0"/>
              <a:t>3</a:t>
            </a:r>
            <a:r>
              <a:rPr lang="en-US" sz="3600" dirty="0"/>
              <a:t> mixing ratios varies with region and depends on the base model configuration, but at majority of the sites, the model performed better when the hourly-NLDN based algorithm is implemented than the base model. </a:t>
            </a:r>
          </a:p>
          <a:p>
            <a:pPr marL="285750" indent="-285750"/>
            <a:endParaRPr lang="en-US" sz="2600" dirty="0"/>
          </a:p>
          <a:p>
            <a:pPr marL="285750" indent="-285750"/>
            <a:r>
              <a:rPr lang="en-US" sz="3600" dirty="0"/>
              <a:t>The impact of lightning NO on surface NO</a:t>
            </a:r>
            <a:r>
              <a:rPr lang="en-US" sz="3600" baseline="-25000" dirty="0"/>
              <a:t>X</a:t>
            </a:r>
            <a:r>
              <a:rPr lang="en-US" sz="3600" dirty="0"/>
              <a:t> mixing ratios is minor. </a:t>
            </a:r>
          </a:p>
          <a:p>
            <a:pPr marL="285750" indent="-285750"/>
            <a:endParaRPr lang="en-US" sz="3600" dirty="0"/>
          </a:p>
          <a:p>
            <a:pPr marL="285750" indent="-285750"/>
            <a:r>
              <a:rPr lang="en-US" sz="3600" dirty="0"/>
              <a:t>The hourly-NLDN based algorithm outperforms all other algorithms from all aspects for surface O</a:t>
            </a:r>
            <a:r>
              <a:rPr lang="en-US" sz="3600" baseline="-25000" dirty="0"/>
              <a:t>3</a:t>
            </a:r>
            <a:r>
              <a:rPr lang="en-US" sz="3600" dirty="0"/>
              <a:t>, especially in regions where the base model is relatively better configured.</a:t>
            </a:r>
          </a:p>
          <a:p>
            <a:pPr marL="285750" indent="-285750"/>
            <a:endParaRPr lang="en-US" sz="2600" dirty="0"/>
          </a:p>
          <a:p>
            <a:pPr marL="285750" indent="-285750"/>
            <a:r>
              <a:rPr lang="en-US" sz="3600" dirty="0"/>
              <a:t>For deposition of NO</a:t>
            </a:r>
            <a:r>
              <a:rPr lang="en-US" sz="3600" baseline="-25000" dirty="0"/>
              <a:t>3</a:t>
            </a:r>
            <a:r>
              <a:rPr lang="en-US" sz="3600" dirty="0"/>
              <a:t>, all model cases with lightning NO performed significantly better than the base case, while the hourly-NLDN and monthly-NLDN based algorithms performed equally well.</a:t>
            </a:r>
          </a:p>
          <a:p>
            <a:pPr marL="0" indent="0">
              <a:buNone/>
            </a:pPr>
            <a:endParaRPr lang="en-US" sz="3600" dirty="0"/>
          </a:p>
          <a:p>
            <a:pPr marL="285750" indent="-285750"/>
            <a:endParaRPr lang="en-US" sz="2400" dirty="0"/>
          </a:p>
        </p:txBody>
      </p:sp>
      <p:graphicFrame>
        <p:nvGraphicFramePr>
          <p:cNvPr id="5" name="Object 17"/>
          <p:cNvGraphicFramePr>
            <a:graphicFrameLocks noChangeAspect="1"/>
          </p:cNvGraphicFramePr>
          <p:nvPr/>
        </p:nvGraphicFramePr>
        <p:xfrm>
          <a:off x="1846290" y="415925"/>
          <a:ext cx="1335088" cy="1409700"/>
        </p:xfrm>
        <a:graphic>
          <a:graphicData uri="http://schemas.openxmlformats.org/presentationml/2006/ole">
            <mc:AlternateContent xmlns:mc="http://schemas.openxmlformats.org/markup-compatibility/2006">
              <mc:Choice xmlns:v="urn:schemas-microsoft-com:vml" Requires="v">
                <p:oleObj spid="_x0000_s22693"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90" y="4159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12078DD4-50C6-470B-95CB-689B6E4007DD}"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38927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6"/>
            <a:ext cx="9692012" cy="1150524"/>
          </a:xfrm>
        </p:spPr>
        <p:txBody>
          <a:bodyPr>
            <a:normAutofit fontScale="90000"/>
          </a:bodyPr>
          <a:lstStyle/>
          <a:p>
            <a:r>
              <a:rPr lang="en-US" dirty="0"/>
              <a:t>Lightning NO Production Schemes in CMAQ</a:t>
            </a:r>
          </a:p>
        </p:txBody>
      </p:sp>
      <p:sp>
        <p:nvSpPr>
          <p:cNvPr id="4" name="Content Placeholder 3"/>
          <p:cNvSpPr>
            <a:spLocks noGrp="1"/>
          </p:cNvSpPr>
          <p:nvPr>
            <p:ph idx="1"/>
          </p:nvPr>
        </p:nvSpPr>
        <p:spPr>
          <a:xfrm>
            <a:off x="832720" y="1841413"/>
            <a:ext cx="10515600" cy="4351338"/>
          </a:xfrm>
        </p:spPr>
        <p:txBody>
          <a:bodyPr>
            <a:normAutofit/>
          </a:bodyPr>
          <a:lstStyle/>
          <a:p>
            <a:pPr marL="514350" indent="-514350">
              <a:buFont typeface="+mj-lt"/>
              <a:buAutoNum type="arabicPeriod"/>
            </a:pPr>
            <a:r>
              <a:rPr lang="en-US" dirty="0"/>
              <a:t>An observation-based parameterization scheme (</a:t>
            </a:r>
            <a:r>
              <a:rPr lang="en-US" b="1" dirty="0">
                <a:solidFill>
                  <a:srgbClr val="FF0000"/>
                </a:solidFill>
              </a:rPr>
              <a:t>mNLDN</a:t>
            </a:r>
            <a:r>
              <a:rPr lang="en-US" b="1" dirty="0"/>
              <a:t>):</a:t>
            </a:r>
            <a:endParaRPr lang="en-US" dirty="0"/>
          </a:p>
          <a:p>
            <a:pPr marL="971550" lvl="1" indent="-514350">
              <a:buFont typeface="+mj-lt"/>
              <a:buAutoNum type="alphaLcParenR"/>
            </a:pPr>
            <a:r>
              <a:rPr lang="en-US" dirty="0"/>
              <a:t>Use monthly mean NLDN (National Lightning Detection Network) data to constrain the lightning strikes over the domain</a:t>
            </a:r>
          </a:p>
          <a:p>
            <a:pPr marL="971550" lvl="1" indent="-514350">
              <a:buFont typeface="+mj-lt"/>
              <a:buAutoNum type="alphaLcParenR"/>
            </a:pPr>
            <a:r>
              <a:rPr lang="en-US" dirty="0"/>
              <a:t>Distribute the total lightning strikes to the local grid cells by relating NLDN strikes to grid-level Rain Convective (RC) values (CMAQ5.1 and earlier,)</a:t>
            </a:r>
          </a:p>
          <a:p>
            <a:pPr marL="514350" indent="-514350">
              <a:buFont typeface="+mj-lt"/>
              <a:buAutoNum type="arabicPeriod"/>
            </a:pPr>
            <a:r>
              <a:rPr lang="en-US" dirty="0"/>
              <a:t>A log-linear regression parameterization scheme (</a:t>
            </a:r>
            <a:r>
              <a:rPr lang="en-US" b="1" dirty="0">
                <a:solidFill>
                  <a:srgbClr val="FF0000"/>
                </a:solidFill>
              </a:rPr>
              <a:t>pNLDN</a:t>
            </a:r>
            <a:r>
              <a:rPr lang="en-US" b="1" dirty="0"/>
              <a:t>)</a:t>
            </a:r>
            <a:r>
              <a:rPr lang="en-US" dirty="0"/>
              <a:t> based on multiyear NLDN data and met model predicted convective rainfall using </a:t>
            </a:r>
            <a:r>
              <a:rPr lang="en-US" dirty="0" err="1"/>
              <a:t>Kain</a:t>
            </a:r>
            <a:r>
              <a:rPr lang="en-US" dirty="0"/>
              <a:t>-Fritsch (KF) convective scheme (CMAQ5.2).</a:t>
            </a:r>
          </a:p>
          <a:p>
            <a:pPr marL="514350" indent="-514350">
              <a:buFont typeface="+mj-lt"/>
              <a:buAutoNum type="arabicPeriod"/>
            </a:pPr>
            <a:r>
              <a:rPr lang="en-US" dirty="0"/>
              <a:t>A lightning NO scheme (</a:t>
            </a:r>
            <a:r>
              <a:rPr lang="en-US" b="1" dirty="0">
                <a:solidFill>
                  <a:srgbClr val="FF0000"/>
                </a:solidFill>
              </a:rPr>
              <a:t>hNLDN</a:t>
            </a:r>
            <a:r>
              <a:rPr lang="en-US" dirty="0"/>
              <a:t>) directly based on hourly NLDN data (gridded lightning strikes) (CMAQ5.2). </a:t>
            </a:r>
          </a:p>
        </p:txBody>
      </p:sp>
      <p:graphicFrame>
        <p:nvGraphicFramePr>
          <p:cNvPr id="5" name="Object 17"/>
          <p:cNvGraphicFramePr>
            <a:graphicFrameLocks noChangeAspect="1"/>
          </p:cNvGraphicFramePr>
          <p:nvPr>
            <p:extLst>
              <p:ext uri="{D42A27DB-BD31-4B8C-83A1-F6EECF244321}">
                <p14:modId xmlns:p14="http://schemas.microsoft.com/office/powerpoint/2010/main" val="4207534862"/>
              </p:ext>
            </p:extLst>
          </p:nvPr>
        </p:nvGraphicFramePr>
        <p:xfrm>
          <a:off x="682929" y="105950"/>
          <a:ext cx="1335088" cy="1409700"/>
        </p:xfrm>
        <a:graphic>
          <a:graphicData uri="http://schemas.openxmlformats.org/presentationml/2006/ole">
            <mc:AlternateContent xmlns:mc="http://schemas.openxmlformats.org/markup-compatibility/2006">
              <mc:Choice xmlns:v="urn:schemas-microsoft-com:vml" Requires="v">
                <p:oleObj spid="_x0000_s8366"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29" y="105950"/>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12078DD4-50C6-470B-95CB-689B6E4007DD}"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4674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accent2"/>
                                      </p:to>
                                    </p:animClr>
                                  </p:sub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050" y="132371"/>
            <a:ext cx="7873885" cy="1456237"/>
          </a:xfrm>
        </p:spPr>
        <p:txBody>
          <a:bodyPr>
            <a:normAutofit/>
          </a:bodyPr>
          <a:lstStyle/>
          <a:p>
            <a:r>
              <a:rPr lang="en-US" sz="4000" dirty="0"/>
              <a:t>Model configuration and simulations</a:t>
            </a:r>
            <a:endParaRPr lang="en-US" sz="4000" baseline="-25000" dirty="0"/>
          </a:p>
        </p:txBody>
      </p:sp>
      <p:sp>
        <p:nvSpPr>
          <p:cNvPr id="3" name="Content Placeholder 2"/>
          <p:cNvSpPr>
            <a:spLocks noGrp="1"/>
          </p:cNvSpPr>
          <p:nvPr>
            <p:ph idx="1"/>
          </p:nvPr>
        </p:nvSpPr>
        <p:spPr>
          <a:xfrm>
            <a:off x="487681" y="1567491"/>
            <a:ext cx="10866119" cy="4647548"/>
          </a:xfrm>
        </p:spPr>
        <p:txBody>
          <a:bodyPr>
            <a:noAutofit/>
          </a:bodyPr>
          <a:lstStyle/>
          <a:p>
            <a:r>
              <a:rPr lang="en-US" sz="2400" dirty="0"/>
              <a:t>Met Inputs: WFR 3.8 with lightning assimilation (Heath et al., 2016)</a:t>
            </a:r>
          </a:p>
          <a:p>
            <a:r>
              <a:rPr lang="en-US" sz="2400" dirty="0"/>
              <a:t>CTM: CMAQ5.2beta</a:t>
            </a:r>
          </a:p>
          <a:p>
            <a:r>
              <a:rPr lang="en-US" sz="2400" dirty="0"/>
              <a:t>Model Domain: 12 km contiguous US with 35 vertical layers</a:t>
            </a:r>
          </a:p>
          <a:p>
            <a:r>
              <a:rPr lang="en-US" sz="2400" dirty="0"/>
              <a:t>Emissions: 2011 NEI (National Emissions Inventory), NH</a:t>
            </a:r>
            <a:r>
              <a:rPr lang="en-US" sz="2400" baseline="-25000" dirty="0"/>
              <a:t>3</a:t>
            </a:r>
            <a:r>
              <a:rPr lang="en-US" sz="2400" dirty="0"/>
              <a:t> bidi, inline biogenic emissions</a:t>
            </a:r>
          </a:p>
          <a:p>
            <a:r>
              <a:rPr lang="en-US" sz="2400" dirty="0"/>
              <a:t>Simulation Period: April – September, 2011, with 10-day spin-up</a:t>
            </a:r>
          </a:p>
          <a:p>
            <a:r>
              <a:rPr lang="en-US" sz="2400" dirty="0"/>
              <a:t>Model cases: Base (No lighting NO production), mNLDN (monthly NLDN based scheme), pNLDN (linear (log-linear) regression based scheme), and hNLDN (hourly NLDN based scheme).</a:t>
            </a:r>
          </a:p>
          <a:p>
            <a:r>
              <a:rPr lang="en-US" sz="2400" dirty="0"/>
              <a:t>Observations: AQS (Air Quality System) and NADP (National Atmospheric Deposition Program) /NTN (National Trend Network)</a:t>
            </a:r>
          </a:p>
        </p:txBody>
      </p:sp>
      <p:graphicFrame>
        <p:nvGraphicFramePr>
          <p:cNvPr id="4" name="Object 17"/>
          <p:cNvGraphicFramePr>
            <a:graphicFrameLocks noChangeAspect="1"/>
          </p:cNvGraphicFramePr>
          <p:nvPr>
            <p:extLst>
              <p:ext uri="{D42A27DB-BD31-4B8C-83A1-F6EECF244321}">
                <p14:modId xmlns:p14="http://schemas.microsoft.com/office/powerpoint/2010/main" val="1276955769"/>
              </p:ext>
            </p:extLst>
          </p:nvPr>
        </p:nvGraphicFramePr>
        <p:xfrm>
          <a:off x="1933973" y="178908"/>
          <a:ext cx="1335088" cy="1409700"/>
        </p:xfrm>
        <a:graphic>
          <a:graphicData uri="http://schemas.openxmlformats.org/presentationml/2006/ole">
            <mc:AlternateContent xmlns:mc="http://schemas.openxmlformats.org/markup-compatibility/2006">
              <mc:Choice xmlns:v="urn:schemas-microsoft-com:vml" Requires="v">
                <p:oleObj spid="_x0000_s13485"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973" y="17890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12078DD4-50C6-470B-95CB-689B6E4007DD}"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217977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9000">
              <a:schemeClr val="accent4">
                <a:lumMod val="60000"/>
                <a:lumOff val="40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7680" y="252391"/>
            <a:ext cx="11449832" cy="1163050"/>
          </a:xfrm>
        </p:spPr>
        <p:txBody>
          <a:bodyPr>
            <a:normAutofit/>
          </a:bodyPr>
          <a:lstStyle/>
          <a:p>
            <a:r>
              <a:rPr lang="en-US" sz="3200" dirty="0"/>
              <a:t>Sum of Monthly and Daily Domain Column LTNG NO Produced by the CMAQ schemes</a:t>
            </a:r>
          </a:p>
        </p:txBody>
      </p:sp>
      <p:grpSp>
        <p:nvGrpSpPr>
          <p:cNvPr id="22" name="Group 21"/>
          <p:cNvGrpSpPr/>
          <p:nvPr/>
        </p:nvGrpSpPr>
        <p:grpSpPr>
          <a:xfrm>
            <a:off x="380569" y="1495599"/>
            <a:ext cx="5379867" cy="3992727"/>
            <a:chOff x="380569" y="2000424"/>
            <a:chExt cx="5220322" cy="3859201"/>
          </a:xfrm>
        </p:grpSpPr>
        <p:pic>
          <p:nvPicPr>
            <p:cNvPr id="12" name="Picture 11"/>
            <p:cNvPicPr>
              <a:picLocks noChangeAspect="1"/>
            </p:cNvPicPr>
            <p:nvPr/>
          </p:nvPicPr>
          <p:blipFill>
            <a:blip r:embed="rId2"/>
            <a:stretch>
              <a:fillRect/>
            </a:stretch>
          </p:blipFill>
          <p:spPr>
            <a:xfrm>
              <a:off x="380569" y="2000424"/>
              <a:ext cx="5220322" cy="3859201"/>
            </a:xfrm>
            <a:prstGeom prst="rect">
              <a:avLst/>
            </a:prstGeom>
          </p:spPr>
        </p:pic>
        <p:grpSp>
          <p:nvGrpSpPr>
            <p:cNvPr id="16" name="Group 15"/>
            <p:cNvGrpSpPr/>
            <p:nvPr/>
          </p:nvGrpSpPr>
          <p:grpSpPr>
            <a:xfrm>
              <a:off x="4186753" y="2138422"/>
              <a:ext cx="1358156" cy="1040290"/>
              <a:chOff x="4186753" y="2138422"/>
              <a:chExt cx="1358156" cy="1040290"/>
            </a:xfrm>
          </p:grpSpPr>
          <p:pic>
            <p:nvPicPr>
              <p:cNvPr id="13" name="Picture 12"/>
              <p:cNvPicPr>
                <a:picLocks noChangeAspect="1"/>
              </p:cNvPicPr>
              <p:nvPr/>
            </p:nvPicPr>
            <p:blipFill>
              <a:blip r:embed="rId3"/>
              <a:stretch>
                <a:fillRect/>
              </a:stretch>
            </p:blipFill>
            <p:spPr>
              <a:xfrm>
                <a:off x="4186753" y="2138422"/>
                <a:ext cx="1358156" cy="1040290"/>
              </a:xfrm>
              <a:prstGeom prst="rect">
                <a:avLst/>
              </a:prstGeom>
            </p:spPr>
          </p:pic>
          <p:sp>
            <p:nvSpPr>
              <p:cNvPr id="14" name="TextBox 13"/>
              <p:cNvSpPr txBox="1"/>
              <p:nvPr/>
            </p:nvSpPr>
            <p:spPr>
              <a:xfrm>
                <a:off x="4633784" y="2313742"/>
                <a:ext cx="679621" cy="646331"/>
              </a:xfrm>
              <a:prstGeom prst="rect">
                <a:avLst/>
              </a:prstGeom>
              <a:solidFill>
                <a:schemeClr val="bg1"/>
              </a:solidFill>
            </p:spPr>
            <p:txBody>
              <a:bodyPr wrap="square" rtlCol="0">
                <a:spAutoFit/>
              </a:bodyPr>
              <a:lstStyle/>
              <a:p>
                <a:r>
                  <a:rPr lang="en-US" sz="1200" dirty="0"/>
                  <a:t>hNLDN</a:t>
                </a:r>
              </a:p>
              <a:p>
                <a:r>
                  <a:rPr lang="en-US" sz="1200" dirty="0"/>
                  <a:t>mNLDN</a:t>
                </a:r>
              </a:p>
              <a:p>
                <a:r>
                  <a:rPr lang="en-US" sz="1200" dirty="0"/>
                  <a:t>pNLDN</a:t>
                </a:r>
              </a:p>
            </p:txBody>
          </p:sp>
        </p:grpSp>
      </p:grpSp>
      <p:pic>
        <p:nvPicPr>
          <p:cNvPr id="15" name="Picture 14"/>
          <p:cNvPicPr>
            <a:picLocks noChangeAspect="1"/>
          </p:cNvPicPr>
          <p:nvPr/>
        </p:nvPicPr>
        <p:blipFill>
          <a:blip r:embed="rId4"/>
          <a:stretch>
            <a:fillRect/>
          </a:stretch>
        </p:blipFill>
        <p:spPr>
          <a:xfrm>
            <a:off x="5760436" y="1495599"/>
            <a:ext cx="5501864" cy="3992727"/>
          </a:xfrm>
          <a:prstGeom prst="rect">
            <a:avLst/>
          </a:prstGeom>
        </p:spPr>
      </p:pic>
      <p:grpSp>
        <p:nvGrpSpPr>
          <p:cNvPr id="17" name="Group 16"/>
          <p:cNvGrpSpPr/>
          <p:nvPr/>
        </p:nvGrpSpPr>
        <p:grpSpPr>
          <a:xfrm>
            <a:off x="8021512" y="1618277"/>
            <a:ext cx="1358156" cy="1040290"/>
            <a:chOff x="4186753" y="2138422"/>
            <a:chExt cx="1358156" cy="1040290"/>
          </a:xfrm>
        </p:grpSpPr>
        <p:pic>
          <p:nvPicPr>
            <p:cNvPr id="18" name="Picture 17"/>
            <p:cNvPicPr>
              <a:picLocks noChangeAspect="1"/>
            </p:cNvPicPr>
            <p:nvPr/>
          </p:nvPicPr>
          <p:blipFill>
            <a:blip r:embed="rId3"/>
            <a:stretch>
              <a:fillRect/>
            </a:stretch>
          </p:blipFill>
          <p:spPr>
            <a:xfrm>
              <a:off x="4186753" y="2138422"/>
              <a:ext cx="1358156" cy="1040290"/>
            </a:xfrm>
            <a:prstGeom prst="rect">
              <a:avLst/>
            </a:prstGeom>
          </p:spPr>
        </p:pic>
        <p:sp>
          <p:nvSpPr>
            <p:cNvPr id="19" name="TextBox 18"/>
            <p:cNvSpPr txBox="1"/>
            <p:nvPr/>
          </p:nvSpPr>
          <p:spPr>
            <a:xfrm>
              <a:off x="4633784" y="2301385"/>
              <a:ext cx="679621" cy="646331"/>
            </a:xfrm>
            <a:prstGeom prst="rect">
              <a:avLst/>
            </a:prstGeom>
            <a:solidFill>
              <a:schemeClr val="bg1"/>
            </a:solidFill>
          </p:spPr>
          <p:txBody>
            <a:bodyPr wrap="square" rtlCol="0">
              <a:spAutoFit/>
            </a:bodyPr>
            <a:lstStyle/>
            <a:p>
              <a:r>
                <a:rPr lang="en-US" sz="1200" dirty="0"/>
                <a:t>hNLDN</a:t>
              </a:r>
            </a:p>
            <a:p>
              <a:r>
                <a:rPr lang="en-US" sz="1200" dirty="0"/>
                <a:t>mNLDN</a:t>
              </a:r>
            </a:p>
            <a:p>
              <a:r>
                <a:rPr lang="en-US" sz="1200" dirty="0"/>
                <a:t>pNLDN</a:t>
              </a:r>
            </a:p>
          </p:txBody>
        </p:sp>
      </p:grpSp>
      <p:sp>
        <p:nvSpPr>
          <p:cNvPr id="2" name="Slide Number Placeholder 1"/>
          <p:cNvSpPr>
            <a:spLocks noGrp="1"/>
          </p:cNvSpPr>
          <p:nvPr>
            <p:ph type="sldNum" sz="quarter" idx="12"/>
          </p:nvPr>
        </p:nvSpPr>
        <p:spPr/>
        <p:txBody>
          <a:bodyPr/>
          <a:lstStyle/>
          <a:p>
            <a:fld id="{12078DD4-50C6-470B-95CB-689B6E4007DD}" type="slidenum">
              <a:rPr lang="en-US" smtClean="0">
                <a:solidFill>
                  <a:schemeClr val="tx1"/>
                </a:solidFill>
              </a:rPr>
              <a:t>4</a:t>
            </a:fld>
            <a:endParaRPr lang="en-US" dirty="0">
              <a:solidFill>
                <a:schemeClr val="tx1"/>
              </a:solidFill>
            </a:endParaRPr>
          </a:p>
        </p:txBody>
      </p:sp>
      <p:sp>
        <p:nvSpPr>
          <p:cNvPr id="4" name="TextBox 3"/>
          <p:cNvSpPr txBox="1"/>
          <p:nvPr/>
        </p:nvSpPr>
        <p:spPr>
          <a:xfrm>
            <a:off x="1085850" y="1819758"/>
            <a:ext cx="1152525" cy="369332"/>
          </a:xfrm>
          <a:prstGeom prst="rect">
            <a:avLst/>
          </a:prstGeom>
          <a:noFill/>
        </p:spPr>
        <p:txBody>
          <a:bodyPr wrap="square" rtlCol="0">
            <a:spAutoFit/>
          </a:bodyPr>
          <a:lstStyle/>
          <a:p>
            <a:r>
              <a:rPr lang="en-US" dirty="0"/>
              <a:t>2011</a:t>
            </a:r>
          </a:p>
        </p:txBody>
      </p:sp>
      <p:sp>
        <p:nvSpPr>
          <p:cNvPr id="21" name="TextBox 20"/>
          <p:cNvSpPr txBox="1"/>
          <p:nvPr/>
        </p:nvSpPr>
        <p:spPr>
          <a:xfrm>
            <a:off x="9996617" y="1646002"/>
            <a:ext cx="1131330" cy="369332"/>
          </a:xfrm>
          <a:prstGeom prst="rect">
            <a:avLst/>
          </a:prstGeom>
          <a:solidFill>
            <a:schemeClr val="bg1"/>
          </a:solidFill>
        </p:spPr>
        <p:txBody>
          <a:bodyPr wrap="square" rtlCol="0">
            <a:spAutoFit/>
          </a:bodyPr>
          <a:lstStyle/>
          <a:p>
            <a:r>
              <a:rPr lang="en-US" dirty="0"/>
              <a:t>July, 2011</a:t>
            </a:r>
          </a:p>
        </p:txBody>
      </p:sp>
      <p:sp>
        <p:nvSpPr>
          <p:cNvPr id="6" name="TextBox 5"/>
          <p:cNvSpPr txBox="1"/>
          <p:nvPr/>
        </p:nvSpPr>
        <p:spPr>
          <a:xfrm>
            <a:off x="753762" y="5622324"/>
            <a:ext cx="9984260" cy="923330"/>
          </a:xfrm>
          <a:prstGeom prst="rect">
            <a:avLst/>
          </a:prstGeom>
          <a:noFill/>
        </p:spPr>
        <p:txBody>
          <a:bodyPr wrap="square" rtlCol="0">
            <a:spAutoFit/>
          </a:bodyPr>
          <a:lstStyle/>
          <a:p>
            <a:r>
              <a:rPr lang="en-US" dirty="0"/>
              <a:t>Due to the fact that the RC field was unevenly overestimated by the met model, the monthly NLDN based algorithm produced more LTNG NO than the hourly NLDN based algorithm during summer, while the linear regression algorithm produced least LTNG NO for summer 2011.</a:t>
            </a:r>
          </a:p>
        </p:txBody>
      </p:sp>
    </p:spTree>
    <p:extLst>
      <p:ext uri="{BB962C8B-B14F-4D97-AF65-F5344CB8AC3E}">
        <p14:creationId xmlns:p14="http://schemas.microsoft.com/office/powerpoint/2010/main" val="221263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 Points for this Presentation</a:t>
            </a:r>
          </a:p>
        </p:txBody>
      </p:sp>
      <p:sp>
        <p:nvSpPr>
          <p:cNvPr id="3" name="Content Placeholder 2"/>
          <p:cNvSpPr>
            <a:spLocks noGrp="1"/>
          </p:cNvSpPr>
          <p:nvPr>
            <p:ph sz="half" idx="1"/>
          </p:nvPr>
        </p:nvSpPr>
        <p:spPr/>
        <p:txBody>
          <a:bodyPr/>
          <a:lstStyle/>
          <a:p>
            <a:r>
              <a:rPr lang="en-US" dirty="0"/>
              <a:t>Focus on July when the lightning events are most active.</a:t>
            </a:r>
          </a:p>
          <a:p>
            <a:r>
              <a:rPr lang="en-US" dirty="0"/>
              <a:t>Look at the model performance across entire domain as well as regions as shown on the map.</a:t>
            </a:r>
          </a:p>
          <a:p>
            <a:r>
              <a:rPr lang="en-US" dirty="0"/>
              <a:t>Identified two regions SE and RM: O</a:t>
            </a:r>
            <a:r>
              <a:rPr lang="en-US" baseline="-25000" dirty="0"/>
              <a:t>3</a:t>
            </a:r>
            <a:r>
              <a:rPr lang="en-US" dirty="0"/>
              <a:t> mixing ratios are mostly over predicted in SE, while mostly under predicted in RM.</a:t>
            </a:r>
          </a:p>
        </p:txBody>
      </p:sp>
      <p:pic>
        <p:nvPicPr>
          <p:cNvPr id="5" name="Picture 4"/>
          <p:cNvPicPr>
            <a:picLocks noChangeAspect="1"/>
          </p:cNvPicPr>
          <p:nvPr/>
        </p:nvPicPr>
        <p:blipFill>
          <a:blip r:embed="rId2"/>
          <a:stretch>
            <a:fillRect/>
          </a:stretch>
        </p:blipFill>
        <p:spPr>
          <a:xfrm>
            <a:off x="6258697" y="2058192"/>
            <a:ext cx="5739782" cy="3123966"/>
          </a:xfrm>
          <a:prstGeom prst="rect">
            <a:avLst/>
          </a:prstGeom>
        </p:spPr>
      </p:pic>
      <p:sp>
        <p:nvSpPr>
          <p:cNvPr id="4" name="Slide Number Placeholder 3"/>
          <p:cNvSpPr>
            <a:spLocks noGrp="1"/>
          </p:cNvSpPr>
          <p:nvPr>
            <p:ph type="sldNum" sz="quarter" idx="12"/>
          </p:nvPr>
        </p:nvSpPr>
        <p:spPr/>
        <p:txBody>
          <a:bodyPr/>
          <a:lstStyle/>
          <a:p>
            <a:fld id="{12078DD4-50C6-470B-95CB-689B6E4007DD}"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09113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91" y="1947973"/>
            <a:ext cx="6691234" cy="4021465"/>
          </a:xfrm>
          <a:prstGeom prst="rect">
            <a:avLst/>
          </a:prstGeom>
        </p:spPr>
      </p:pic>
      <p:sp>
        <p:nvSpPr>
          <p:cNvPr id="3" name="Text Placeholder 2"/>
          <p:cNvSpPr>
            <a:spLocks noGrp="1"/>
          </p:cNvSpPr>
          <p:nvPr>
            <p:ph type="body" sz="quarter" idx="11"/>
          </p:nvPr>
        </p:nvSpPr>
        <p:spPr>
          <a:xfrm>
            <a:off x="4470400" y="273810"/>
            <a:ext cx="7721600" cy="685800"/>
          </a:xfrm>
        </p:spPr>
        <p:txBody>
          <a:bodyPr>
            <a:normAutofit/>
          </a:bodyPr>
          <a:lstStyle/>
          <a:p>
            <a:r>
              <a:rPr lang="en-US" sz="2400" dirty="0"/>
              <a:t>Animation of lightning strikes and surface O</a:t>
            </a:r>
            <a:r>
              <a:rPr lang="en-US" sz="2400" baseline="-25000" dirty="0"/>
              <a:t>3</a:t>
            </a:r>
            <a:r>
              <a:rPr lang="en-US" sz="2400" dirty="0"/>
              <a:t> difference</a:t>
            </a:r>
            <a:endParaRPr lang="en-US" sz="2000" baseline="-25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6</a:t>
            </a:fld>
            <a:endParaRPr lang="en-US" dirty="0"/>
          </a:p>
        </p:txBody>
      </p:sp>
      <p:sp>
        <p:nvSpPr>
          <p:cNvPr id="18" name="TextBox 17"/>
          <p:cNvSpPr txBox="1"/>
          <p:nvPr/>
        </p:nvSpPr>
        <p:spPr>
          <a:xfrm>
            <a:off x="517991" y="1686364"/>
            <a:ext cx="4779993" cy="523220"/>
          </a:xfrm>
          <a:prstGeom prst="rect">
            <a:avLst/>
          </a:prstGeom>
          <a:solidFill>
            <a:schemeClr val="bg1"/>
          </a:solidFill>
        </p:spPr>
        <p:txBody>
          <a:bodyPr wrap="square" rtlCol="0">
            <a:spAutoFit/>
          </a:bodyPr>
          <a:lstStyle/>
          <a:p>
            <a:pPr algn="ctr"/>
            <a:r>
              <a:rPr lang="en-US" sz="2800" dirty="0">
                <a:solidFill>
                  <a:srgbClr val="FF0000"/>
                </a:solidFill>
              </a:rPr>
              <a:t>Hourly NLDN Strikes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313" y="1986072"/>
            <a:ext cx="6093546" cy="3976578"/>
          </a:xfrm>
          <a:prstGeom prst="rect">
            <a:avLst/>
          </a:prstGeom>
        </p:spPr>
      </p:pic>
      <p:sp>
        <p:nvSpPr>
          <p:cNvPr id="17" name="TextBox 16"/>
          <p:cNvSpPr txBox="1"/>
          <p:nvPr/>
        </p:nvSpPr>
        <p:spPr>
          <a:xfrm>
            <a:off x="4436077" y="1686364"/>
            <a:ext cx="7213526" cy="523220"/>
          </a:xfrm>
          <a:prstGeom prst="rect">
            <a:avLst/>
          </a:prstGeom>
          <a:solidFill>
            <a:schemeClr val="bg1"/>
          </a:solidFill>
        </p:spPr>
        <p:txBody>
          <a:bodyPr wrap="square" rtlCol="0">
            <a:spAutoFit/>
          </a:bodyPr>
          <a:lstStyle/>
          <a:p>
            <a:pPr algn="ctr"/>
            <a:r>
              <a:rPr lang="en-US" sz="2800" dirty="0">
                <a:solidFill>
                  <a:srgbClr val="FF0000"/>
                </a:solidFill>
              </a:rPr>
              <a:t>Layer 1 O</a:t>
            </a:r>
            <a:r>
              <a:rPr lang="en-US" sz="2800" baseline="-25000" dirty="0">
                <a:solidFill>
                  <a:srgbClr val="FF0000"/>
                </a:solidFill>
              </a:rPr>
              <a:t>3</a:t>
            </a:r>
            <a:r>
              <a:rPr lang="en-US" sz="2800" dirty="0">
                <a:solidFill>
                  <a:srgbClr val="FF0000"/>
                </a:solidFill>
              </a:rPr>
              <a:t> (</a:t>
            </a:r>
            <a:r>
              <a:rPr lang="en-US" sz="2800" dirty="0" err="1">
                <a:solidFill>
                  <a:srgbClr val="FF0000"/>
                </a:solidFill>
              </a:rPr>
              <a:t>hNLDN</a:t>
            </a:r>
            <a:r>
              <a:rPr lang="en-US" sz="2800" dirty="0">
                <a:solidFill>
                  <a:srgbClr val="FF0000"/>
                </a:solidFill>
              </a:rPr>
              <a:t> – BASE)</a:t>
            </a:r>
          </a:p>
        </p:txBody>
      </p:sp>
    </p:spTree>
    <p:extLst>
      <p:ext uri="{BB962C8B-B14F-4D97-AF65-F5344CB8AC3E}">
        <p14:creationId xmlns:p14="http://schemas.microsoft.com/office/powerpoint/2010/main" val="180372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04650" y="3405353"/>
            <a:ext cx="6161378" cy="2854418"/>
          </a:xfrm>
          <a:prstGeom prst="rect">
            <a:avLst/>
          </a:prstGeom>
        </p:spPr>
      </p:pic>
      <p:sp>
        <p:nvSpPr>
          <p:cNvPr id="2" name="Title 1"/>
          <p:cNvSpPr>
            <a:spLocks noGrp="1"/>
          </p:cNvSpPr>
          <p:nvPr>
            <p:ph type="title"/>
          </p:nvPr>
        </p:nvSpPr>
        <p:spPr>
          <a:xfrm>
            <a:off x="121509" y="208563"/>
            <a:ext cx="5683142" cy="833480"/>
          </a:xfrm>
        </p:spPr>
        <p:txBody>
          <a:bodyPr>
            <a:normAutofit fontScale="90000"/>
          </a:bodyPr>
          <a:lstStyle/>
          <a:p>
            <a:r>
              <a:rPr lang="en-US" sz="3600" dirty="0"/>
              <a:t>Time series of Daily Maximum </a:t>
            </a:r>
            <a:br>
              <a:rPr lang="en-US" sz="3600" dirty="0"/>
            </a:br>
            <a:r>
              <a:rPr lang="en-US" sz="3600" dirty="0"/>
              <a:t>8-hr (DM8HR) O</a:t>
            </a:r>
            <a:r>
              <a:rPr lang="en-US" sz="3600" baseline="-25000" dirty="0"/>
              <a:t>3</a:t>
            </a:r>
          </a:p>
        </p:txBody>
      </p:sp>
      <p:pic>
        <p:nvPicPr>
          <p:cNvPr id="3" name="Picture 2"/>
          <p:cNvPicPr>
            <a:picLocks noChangeAspect="1"/>
          </p:cNvPicPr>
          <p:nvPr/>
        </p:nvPicPr>
        <p:blipFill>
          <a:blip r:embed="rId3"/>
          <a:stretch>
            <a:fillRect/>
          </a:stretch>
        </p:blipFill>
        <p:spPr>
          <a:xfrm>
            <a:off x="347171" y="1292773"/>
            <a:ext cx="5457479" cy="4966998"/>
          </a:xfrm>
          <a:prstGeom prst="rect">
            <a:avLst/>
          </a:prstGeom>
        </p:spPr>
      </p:pic>
      <p:pic>
        <p:nvPicPr>
          <p:cNvPr id="5" name="Picture 4"/>
          <p:cNvPicPr>
            <a:picLocks noChangeAspect="1"/>
          </p:cNvPicPr>
          <p:nvPr/>
        </p:nvPicPr>
        <p:blipFill>
          <a:blip r:embed="rId4"/>
          <a:stretch>
            <a:fillRect/>
          </a:stretch>
        </p:blipFill>
        <p:spPr>
          <a:xfrm>
            <a:off x="5804652" y="208563"/>
            <a:ext cx="6161376" cy="3196790"/>
          </a:xfrm>
          <a:prstGeom prst="rect">
            <a:avLst/>
          </a:prstGeom>
        </p:spPr>
      </p:pic>
      <p:sp>
        <p:nvSpPr>
          <p:cNvPr id="6" name="TextBox 5"/>
          <p:cNvSpPr txBox="1"/>
          <p:nvPr/>
        </p:nvSpPr>
        <p:spPr>
          <a:xfrm>
            <a:off x="4076700" y="2162175"/>
            <a:ext cx="1076325" cy="369332"/>
          </a:xfrm>
          <a:prstGeom prst="rect">
            <a:avLst/>
          </a:prstGeom>
          <a:noFill/>
        </p:spPr>
        <p:txBody>
          <a:bodyPr wrap="square" rtlCol="0">
            <a:spAutoFit/>
          </a:bodyPr>
          <a:lstStyle/>
          <a:p>
            <a:r>
              <a:rPr lang="en-US" dirty="0"/>
              <a:t>Domain</a:t>
            </a:r>
          </a:p>
        </p:txBody>
      </p:sp>
      <p:sp>
        <p:nvSpPr>
          <p:cNvPr id="7" name="TextBox 6"/>
          <p:cNvSpPr txBox="1"/>
          <p:nvPr/>
        </p:nvSpPr>
        <p:spPr>
          <a:xfrm>
            <a:off x="10341351" y="790575"/>
            <a:ext cx="1076325" cy="369332"/>
          </a:xfrm>
          <a:prstGeom prst="rect">
            <a:avLst/>
          </a:prstGeom>
          <a:noFill/>
        </p:spPr>
        <p:txBody>
          <a:bodyPr wrap="square" rtlCol="0">
            <a:spAutoFit/>
          </a:bodyPr>
          <a:lstStyle/>
          <a:p>
            <a:r>
              <a:rPr lang="en-US" dirty="0"/>
              <a:t>SE</a:t>
            </a:r>
          </a:p>
        </p:txBody>
      </p:sp>
      <p:sp>
        <p:nvSpPr>
          <p:cNvPr id="8" name="TextBox 7"/>
          <p:cNvSpPr txBox="1"/>
          <p:nvPr/>
        </p:nvSpPr>
        <p:spPr>
          <a:xfrm>
            <a:off x="10341351" y="3987365"/>
            <a:ext cx="1076325" cy="369332"/>
          </a:xfrm>
          <a:prstGeom prst="rect">
            <a:avLst/>
          </a:prstGeom>
          <a:noFill/>
        </p:spPr>
        <p:txBody>
          <a:bodyPr wrap="square" rtlCol="0">
            <a:spAutoFit/>
          </a:bodyPr>
          <a:lstStyle/>
          <a:p>
            <a:r>
              <a:rPr lang="en-US" dirty="0"/>
              <a:t>RM</a:t>
            </a:r>
          </a:p>
        </p:txBody>
      </p:sp>
      <p:sp>
        <p:nvSpPr>
          <p:cNvPr id="4" name="Slide Number Placeholder 3"/>
          <p:cNvSpPr>
            <a:spLocks noGrp="1"/>
          </p:cNvSpPr>
          <p:nvPr>
            <p:ph type="sldNum" sz="quarter" idx="12"/>
          </p:nvPr>
        </p:nvSpPr>
        <p:spPr/>
        <p:txBody>
          <a:bodyPr/>
          <a:lstStyle/>
          <a:p>
            <a:fld id="{12078DD4-50C6-470B-95CB-689B6E4007DD}" type="slidenum">
              <a:rPr lang="en-US" smtClean="0">
                <a:solidFill>
                  <a:schemeClr val="tx1"/>
                </a:solidFill>
              </a:rPr>
              <a:t>7</a:t>
            </a:fld>
            <a:endParaRPr lang="en-US" dirty="0">
              <a:solidFill>
                <a:schemeClr val="tx1"/>
              </a:solidFill>
            </a:endParaRPr>
          </a:p>
        </p:txBody>
      </p:sp>
      <p:sp>
        <p:nvSpPr>
          <p:cNvPr id="12" name="TextBox 11"/>
          <p:cNvSpPr txBox="1"/>
          <p:nvPr/>
        </p:nvSpPr>
        <p:spPr>
          <a:xfrm>
            <a:off x="2816311" y="5894279"/>
            <a:ext cx="1260389" cy="369332"/>
          </a:xfrm>
          <a:prstGeom prst="rect">
            <a:avLst/>
          </a:prstGeom>
          <a:solidFill>
            <a:schemeClr val="bg1"/>
          </a:solidFill>
        </p:spPr>
        <p:txBody>
          <a:bodyPr wrap="square" rtlCol="0">
            <a:spAutoFit/>
          </a:bodyPr>
          <a:lstStyle/>
          <a:p>
            <a:r>
              <a:rPr lang="en-US" dirty="0"/>
              <a:t>2011</a:t>
            </a:r>
          </a:p>
        </p:txBody>
      </p:sp>
    </p:spTree>
    <p:extLst>
      <p:ext uri="{BB962C8B-B14F-4D97-AF65-F5344CB8AC3E}">
        <p14:creationId xmlns:p14="http://schemas.microsoft.com/office/powerpoint/2010/main" val="74809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991225" y="3695348"/>
            <a:ext cx="6045844" cy="2872137"/>
          </a:xfrm>
          <a:prstGeom prst="rect">
            <a:avLst/>
          </a:prstGeom>
        </p:spPr>
      </p:pic>
      <p:pic>
        <p:nvPicPr>
          <p:cNvPr id="10" name="Picture 9"/>
          <p:cNvPicPr>
            <a:picLocks noChangeAspect="1"/>
          </p:cNvPicPr>
          <p:nvPr/>
        </p:nvPicPr>
        <p:blipFill>
          <a:blip r:embed="rId3"/>
          <a:stretch>
            <a:fillRect/>
          </a:stretch>
        </p:blipFill>
        <p:spPr>
          <a:xfrm>
            <a:off x="5991225" y="654230"/>
            <a:ext cx="6058504" cy="3041118"/>
          </a:xfrm>
          <a:prstGeom prst="rect">
            <a:avLst/>
          </a:prstGeom>
        </p:spPr>
      </p:pic>
      <p:pic>
        <p:nvPicPr>
          <p:cNvPr id="9" name="Picture 8"/>
          <p:cNvPicPr>
            <a:picLocks noChangeAspect="1"/>
          </p:cNvPicPr>
          <p:nvPr/>
        </p:nvPicPr>
        <p:blipFill>
          <a:blip r:embed="rId4"/>
          <a:stretch>
            <a:fillRect/>
          </a:stretch>
        </p:blipFill>
        <p:spPr>
          <a:xfrm>
            <a:off x="259189" y="654230"/>
            <a:ext cx="5732036" cy="4968804"/>
          </a:xfrm>
          <a:prstGeom prst="rect">
            <a:avLst/>
          </a:prstGeom>
        </p:spPr>
      </p:pic>
      <p:sp>
        <p:nvSpPr>
          <p:cNvPr id="2" name="Title 1"/>
          <p:cNvSpPr>
            <a:spLocks noGrp="1"/>
          </p:cNvSpPr>
          <p:nvPr>
            <p:ph type="title"/>
          </p:nvPr>
        </p:nvSpPr>
        <p:spPr>
          <a:xfrm>
            <a:off x="146221" y="0"/>
            <a:ext cx="10515600" cy="823211"/>
          </a:xfrm>
        </p:spPr>
        <p:txBody>
          <a:bodyPr>
            <a:normAutofit/>
          </a:bodyPr>
          <a:lstStyle/>
          <a:p>
            <a:r>
              <a:rPr lang="en-US" sz="3600" dirty="0"/>
              <a:t>Time Series of Daily Mean NO</a:t>
            </a:r>
            <a:r>
              <a:rPr lang="en-US" sz="3600" baseline="-25000" dirty="0"/>
              <a:t>X</a:t>
            </a:r>
          </a:p>
        </p:txBody>
      </p:sp>
      <p:sp>
        <p:nvSpPr>
          <p:cNvPr id="6" name="TextBox 5"/>
          <p:cNvSpPr txBox="1"/>
          <p:nvPr/>
        </p:nvSpPr>
        <p:spPr>
          <a:xfrm>
            <a:off x="3900196" y="1990123"/>
            <a:ext cx="1548882" cy="369332"/>
          </a:xfrm>
          <a:prstGeom prst="rect">
            <a:avLst/>
          </a:prstGeom>
          <a:noFill/>
        </p:spPr>
        <p:txBody>
          <a:bodyPr wrap="square" rtlCol="0">
            <a:spAutoFit/>
          </a:bodyPr>
          <a:lstStyle/>
          <a:p>
            <a:r>
              <a:rPr lang="en-US" dirty="0"/>
              <a:t>Domain (341)</a:t>
            </a:r>
          </a:p>
        </p:txBody>
      </p:sp>
      <p:sp>
        <p:nvSpPr>
          <p:cNvPr id="7" name="TextBox 6"/>
          <p:cNvSpPr txBox="1"/>
          <p:nvPr/>
        </p:nvSpPr>
        <p:spPr>
          <a:xfrm>
            <a:off x="10840008" y="1210946"/>
            <a:ext cx="1076325" cy="369332"/>
          </a:xfrm>
          <a:prstGeom prst="rect">
            <a:avLst/>
          </a:prstGeom>
          <a:noFill/>
        </p:spPr>
        <p:txBody>
          <a:bodyPr wrap="square" rtlCol="0">
            <a:spAutoFit/>
          </a:bodyPr>
          <a:lstStyle/>
          <a:p>
            <a:r>
              <a:rPr lang="en-US" dirty="0"/>
              <a:t>SE (30)</a:t>
            </a:r>
          </a:p>
        </p:txBody>
      </p:sp>
      <p:sp>
        <p:nvSpPr>
          <p:cNvPr id="8" name="TextBox 7"/>
          <p:cNvSpPr txBox="1"/>
          <p:nvPr/>
        </p:nvSpPr>
        <p:spPr>
          <a:xfrm>
            <a:off x="10696575" y="4160014"/>
            <a:ext cx="1076325" cy="369332"/>
          </a:xfrm>
          <a:prstGeom prst="rect">
            <a:avLst/>
          </a:prstGeom>
          <a:noFill/>
        </p:spPr>
        <p:txBody>
          <a:bodyPr wrap="square" rtlCol="0">
            <a:spAutoFit/>
          </a:bodyPr>
          <a:lstStyle/>
          <a:p>
            <a:r>
              <a:rPr lang="en-US" dirty="0"/>
              <a:t>RM (68)</a:t>
            </a:r>
          </a:p>
        </p:txBody>
      </p:sp>
      <p:sp>
        <p:nvSpPr>
          <p:cNvPr id="3" name="Slide Number Placeholder 2"/>
          <p:cNvSpPr>
            <a:spLocks noGrp="1"/>
          </p:cNvSpPr>
          <p:nvPr>
            <p:ph type="sldNum" sz="quarter" idx="12"/>
          </p:nvPr>
        </p:nvSpPr>
        <p:spPr>
          <a:xfrm>
            <a:off x="9293869" y="6448682"/>
            <a:ext cx="2743200" cy="365125"/>
          </a:xfrm>
        </p:spPr>
        <p:txBody>
          <a:bodyPr/>
          <a:lstStyle/>
          <a:p>
            <a:fld id="{12078DD4-50C6-470B-95CB-689B6E4007DD}" type="slidenum">
              <a:rPr lang="en-US" smtClean="0">
                <a:solidFill>
                  <a:schemeClr val="tx1"/>
                </a:solidFill>
              </a:rPr>
              <a:t>8</a:t>
            </a:fld>
            <a:endParaRPr lang="en-US" dirty="0">
              <a:solidFill>
                <a:schemeClr val="tx1"/>
              </a:solidFill>
            </a:endParaRPr>
          </a:p>
        </p:txBody>
      </p:sp>
      <p:sp>
        <p:nvSpPr>
          <p:cNvPr id="5" name="TextBox 4"/>
          <p:cNvSpPr txBox="1"/>
          <p:nvPr/>
        </p:nvSpPr>
        <p:spPr>
          <a:xfrm>
            <a:off x="259189" y="5615582"/>
            <a:ext cx="5524031" cy="1015663"/>
          </a:xfrm>
          <a:prstGeom prst="rect">
            <a:avLst/>
          </a:prstGeom>
          <a:noFill/>
        </p:spPr>
        <p:txBody>
          <a:bodyPr wrap="square" rtlCol="0">
            <a:spAutoFit/>
          </a:bodyPr>
          <a:lstStyle/>
          <a:p>
            <a:r>
              <a:rPr lang="en-US" sz="2000" dirty="0"/>
              <a:t>For surface NO</a:t>
            </a:r>
            <a:r>
              <a:rPr lang="en-US" sz="2000" baseline="-25000" dirty="0"/>
              <a:t>X</a:t>
            </a:r>
            <a:r>
              <a:rPr lang="en-US" sz="2000" dirty="0"/>
              <a:t> mixing ratios, all the model cases are basically on top of each other; the numbers in the parentheses are the number of AQS sites  </a:t>
            </a:r>
          </a:p>
        </p:txBody>
      </p:sp>
    </p:spTree>
    <p:extLst>
      <p:ext uri="{BB962C8B-B14F-4D97-AF65-F5344CB8AC3E}">
        <p14:creationId xmlns:p14="http://schemas.microsoft.com/office/powerpoint/2010/main" val="272967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003" y="1"/>
            <a:ext cx="8154444" cy="895350"/>
          </a:xfrm>
        </p:spPr>
        <p:txBody>
          <a:bodyPr>
            <a:normAutofit/>
          </a:bodyPr>
          <a:lstStyle/>
          <a:p>
            <a:r>
              <a:rPr lang="en-US" sz="3600" dirty="0"/>
              <a:t>Diurnal Profiles of O</a:t>
            </a:r>
            <a:r>
              <a:rPr lang="en-US" sz="3600" baseline="-25000" dirty="0"/>
              <a:t>3</a:t>
            </a:r>
            <a:r>
              <a:rPr lang="en-US" sz="3600" dirty="0"/>
              <a:t> and NO</a:t>
            </a:r>
            <a:r>
              <a:rPr lang="en-US" sz="3600" baseline="-25000" dirty="0"/>
              <a:t>X </a:t>
            </a:r>
            <a:r>
              <a:rPr lang="en-US" sz="3600" dirty="0"/>
              <a:t>(July, 2011)</a:t>
            </a:r>
          </a:p>
        </p:txBody>
      </p:sp>
      <p:graphicFrame>
        <p:nvGraphicFramePr>
          <p:cNvPr id="4" name="Object 17"/>
          <p:cNvGraphicFramePr>
            <a:graphicFrameLocks noChangeAspect="1"/>
          </p:cNvGraphicFramePr>
          <p:nvPr>
            <p:extLst>
              <p:ext uri="{D42A27DB-BD31-4B8C-83A1-F6EECF244321}">
                <p14:modId xmlns:p14="http://schemas.microsoft.com/office/powerpoint/2010/main" val="1703573034"/>
              </p:ext>
            </p:extLst>
          </p:nvPr>
        </p:nvGraphicFramePr>
        <p:xfrm>
          <a:off x="427065" y="187325"/>
          <a:ext cx="1335088" cy="1409700"/>
        </p:xfrm>
        <a:graphic>
          <a:graphicData uri="http://schemas.openxmlformats.org/presentationml/2006/ole">
            <mc:AlternateContent xmlns:mc="http://schemas.openxmlformats.org/markup-compatibility/2006">
              <mc:Choice xmlns:v="urn:schemas-microsoft-com:vml" Requires="v">
                <p:oleObj spid="_x0000_s15532"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65" y="1873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 name="Group 17"/>
          <p:cNvGrpSpPr/>
          <p:nvPr/>
        </p:nvGrpSpPr>
        <p:grpSpPr>
          <a:xfrm>
            <a:off x="1914001" y="892175"/>
            <a:ext cx="8561432" cy="5882041"/>
            <a:chOff x="1914001" y="892175"/>
            <a:chExt cx="8561432" cy="5882041"/>
          </a:xfrm>
        </p:grpSpPr>
        <p:pic>
          <p:nvPicPr>
            <p:cNvPr id="6" name="Picture 5"/>
            <p:cNvPicPr>
              <a:picLocks noChangeAspect="1"/>
            </p:cNvPicPr>
            <p:nvPr/>
          </p:nvPicPr>
          <p:blipFill>
            <a:blip r:embed="rId5"/>
            <a:stretch>
              <a:fillRect/>
            </a:stretch>
          </p:blipFill>
          <p:spPr>
            <a:xfrm>
              <a:off x="1914001" y="892175"/>
              <a:ext cx="2843251" cy="2895206"/>
            </a:xfrm>
            <a:prstGeom prst="rect">
              <a:avLst/>
            </a:prstGeom>
          </p:spPr>
        </p:pic>
        <p:pic>
          <p:nvPicPr>
            <p:cNvPr id="7" name="Picture 6"/>
            <p:cNvPicPr>
              <a:picLocks noChangeAspect="1"/>
            </p:cNvPicPr>
            <p:nvPr/>
          </p:nvPicPr>
          <p:blipFill>
            <a:blip r:embed="rId6"/>
            <a:stretch>
              <a:fillRect/>
            </a:stretch>
          </p:blipFill>
          <p:spPr>
            <a:xfrm>
              <a:off x="1914001" y="3787381"/>
              <a:ext cx="2843251" cy="2986835"/>
            </a:xfrm>
            <a:prstGeom prst="rect">
              <a:avLst/>
            </a:prstGeom>
          </p:spPr>
        </p:pic>
        <p:pic>
          <p:nvPicPr>
            <p:cNvPr id="8" name="Picture 7"/>
            <p:cNvPicPr>
              <a:picLocks noChangeAspect="1"/>
            </p:cNvPicPr>
            <p:nvPr/>
          </p:nvPicPr>
          <p:blipFill>
            <a:blip r:embed="rId7"/>
            <a:stretch>
              <a:fillRect/>
            </a:stretch>
          </p:blipFill>
          <p:spPr>
            <a:xfrm>
              <a:off x="4757252" y="892175"/>
              <a:ext cx="2853223" cy="2896889"/>
            </a:xfrm>
            <a:prstGeom prst="rect">
              <a:avLst/>
            </a:prstGeom>
          </p:spPr>
        </p:pic>
        <p:pic>
          <p:nvPicPr>
            <p:cNvPr id="9" name="Picture 8"/>
            <p:cNvPicPr>
              <a:picLocks noChangeAspect="1"/>
            </p:cNvPicPr>
            <p:nvPr/>
          </p:nvPicPr>
          <p:blipFill>
            <a:blip r:embed="rId8"/>
            <a:stretch>
              <a:fillRect/>
            </a:stretch>
          </p:blipFill>
          <p:spPr>
            <a:xfrm>
              <a:off x="7600502" y="892176"/>
              <a:ext cx="2797424" cy="2895206"/>
            </a:xfrm>
            <a:prstGeom prst="rect">
              <a:avLst/>
            </a:prstGeom>
          </p:spPr>
        </p:pic>
        <p:pic>
          <p:nvPicPr>
            <p:cNvPr id="10" name="Picture 9"/>
            <p:cNvPicPr>
              <a:picLocks noChangeAspect="1"/>
            </p:cNvPicPr>
            <p:nvPr/>
          </p:nvPicPr>
          <p:blipFill>
            <a:blip r:embed="rId9"/>
            <a:stretch>
              <a:fillRect/>
            </a:stretch>
          </p:blipFill>
          <p:spPr>
            <a:xfrm>
              <a:off x="7610474" y="3785679"/>
              <a:ext cx="2787451" cy="2958227"/>
            </a:xfrm>
            <a:prstGeom prst="rect">
              <a:avLst/>
            </a:prstGeom>
          </p:spPr>
        </p:pic>
        <p:pic>
          <p:nvPicPr>
            <p:cNvPr id="11" name="Picture 10"/>
            <p:cNvPicPr>
              <a:picLocks noChangeAspect="1"/>
            </p:cNvPicPr>
            <p:nvPr/>
          </p:nvPicPr>
          <p:blipFill>
            <a:blip r:embed="rId10"/>
            <a:stretch>
              <a:fillRect/>
            </a:stretch>
          </p:blipFill>
          <p:spPr>
            <a:xfrm>
              <a:off x="4757251" y="3788461"/>
              <a:ext cx="2910711" cy="2985755"/>
            </a:xfrm>
            <a:prstGeom prst="rect">
              <a:avLst/>
            </a:prstGeom>
          </p:spPr>
        </p:pic>
        <p:sp>
          <p:nvSpPr>
            <p:cNvPr id="12" name="TextBox 11"/>
            <p:cNvSpPr txBox="1"/>
            <p:nvPr/>
          </p:nvSpPr>
          <p:spPr>
            <a:xfrm>
              <a:off x="3736726" y="2971962"/>
              <a:ext cx="1076325" cy="369332"/>
            </a:xfrm>
            <a:prstGeom prst="rect">
              <a:avLst/>
            </a:prstGeom>
            <a:noFill/>
          </p:spPr>
          <p:txBody>
            <a:bodyPr wrap="square" rtlCol="0">
              <a:spAutoFit/>
            </a:bodyPr>
            <a:lstStyle/>
            <a:p>
              <a:r>
                <a:rPr lang="en-US" dirty="0"/>
                <a:t>Domain</a:t>
              </a:r>
            </a:p>
          </p:txBody>
        </p:sp>
        <p:sp>
          <p:nvSpPr>
            <p:cNvPr id="13" name="TextBox 12"/>
            <p:cNvSpPr txBox="1"/>
            <p:nvPr/>
          </p:nvSpPr>
          <p:spPr>
            <a:xfrm>
              <a:off x="6446670" y="2965423"/>
              <a:ext cx="1076325" cy="369332"/>
            </a:xfrm>
            <a:prstGeom prst="rect">
              <a:avLst/>
            </a:prstGeom>
            <a:noFill/>
          </p:spPr>
          <p:txBody>
            <a:bodyPr wrap="square" rtlCol="0">
              <a:spAutoFit/>
            </a:bodyPr>
            <a:lstStyle/>
            <a:p>
              <a:r>
                <a:rPr lang="en-US" dirty="0"/>
                <a:t>SE</a:t>
              </a:r>
            </a:p>
          </p:txBody>
        </p:sp>
        <p:sp>
          <p:nvSpPr>
            <p:cNvPr id="14" name="TextBox 13"/>
            <p:cNvSpPr txBox="1"/>
            <p:nvPr/>
          </p:nvSpPr>
          <p:spPr>
            <a:xfrm>
              <a:off x="9399108" y="2971962"/>
              <a:ext cx="1076325" cy="369332"/>
            </a:xfrm>
            <a:prstGeom prst="rect">
              <a:avLst/>
            </a:prstGeom>
            <a:noFill/>
          </p:spPr>
          <p:txBody>
            <a:bodyPr wrap="square" rtlCol="0">
              <a:spAutoFit/>
            </a:bodyPr>
            <a:lstStyle/>
            <a:p>
              <a:r>
                <a:rPr lang="en-US" dirty="0"/>
                <a:t>RM</a:t>
              </a:r>
            </a:p>
          </p:txBody>
        </p:sp>
        <p:sp>
          <p:nvSpPr>
            <p:cNvPr id="15" name="TextBox 14"/>
            <p:cNvSpPr txBox="1"/>
            <p:nvPr/>
          </p:nvSpPr>
          <p:spPr>
            <a:xfrm>
              <a:off x="3804186" y="4241087"/>
              <a:ext cx="1076325" cy="369332"/>
            </a:xfrm>
            <a:prstGeom prst="rect">
              <a:avLst/>
            </a:prstGeom>
            <a:noFill/>
          </p:spPr>
          <p:txBody>
            <a:bodyPr wrap="square" rtlCol="0">
              <a:spAutoFit/>
            </a:bodyPr>
            <a:lstStyle/>
            <a:p>
              <a:r>
                <a:rPr lang="en-US" dirty="0"/>
                <a:t>Domain</a:t>
              </a:r>
            </a:p>
          </p:txBody>
        </p:sp>
        <p:sp>
          <p:nvSpPr>
            <p:cNvPr id="16" name="TextBox 15"/>
            <p:cNvSpPr txBox="1"/>
            <p:nvPr/>
          </p:nvSpPr>
          <p:spPr>
            <a:xfrm>
              <a:off x="6334125" y="4236231"/>
              <a:ext cx="1076325" cy="369332"/>
            </a:xfrm>
            <a:prstGeom prst="rect">
              <a:avLst/>
            </a:prstGeom>
            <a:noFill/>
          </p:spPr>
          <p:txBody>
            <a:bodyPr wrap="square" rtlCol="0">
              <a:spAutoFit/>
            </a:bodyPr>
            <a:lstStyle/>
            <a:p>
              <a:r>
                <a:rPr lang="en-US" dirty="0"/>
                <a:t>SE</a:t>
              </a:r>
            </a:p>
          </p:txBody>
        </p:sp>
        <p:sp>
          <p:nvSpPr>
            <p:cNvPr id="17" name="TextBox 16"/>
            <p:cNvSpPr txBox="1"/>
            <p:nvPr/>
          </p:nvSpPr>
          <p:spPr>
            <a:xfrm>
              <a:off x="9244835" y="4172835"/>
              <a:ext cx="1076325" cy="369332"/>
            </a:xfrm>
            <a:prstGeom prst="rect">
              <a:avLst/>
            </a:prstGeom>
            <a:noFill/>
          </p:spPr>
          <p:txBody>
            <a:bodyPr wrap="square" rtlCol="0">
              <a:spAutoFit/>
            </a:bodyPr>
            <a:lstStyle/>
            <a:p>
              <a:r>
                <a:rPr lang="en-US" dirty="0"/>
                <a:t>RM</a:t>
              </a:r>
            </a:p>
          </p:txBody>
        </p:sp>
      </p:grpSp>
      <p:sp>
        <p:nvSpPr>
          <p:cNvPr id="3" name="Slide Number Placeholder 2"/>
          <p:cNvSpPr>
            <a:spLocks noGrp="1"/>
          </p:cNvSpPr>
          <p:nvPr>
            <p:ph type="sldNum" sz="quarter" idx="12"/>
          </p:nvPr>
        </p:nvSpPr>
        <p:spPr/>
        <p:txBody>
          <a:bodyPr/>
          <a:lstStyle/>
          <a:p>
            <a:fld id="{12078DD4-50C6-470B-95CB-689B6E4007DD}" type="slidenum">
              <a:rPr lang="en-US" smtClean="0">
                <a:solidFill>
                  <a:schemeClr val="tx1"/>
                </a:solidFill>
              </a:rPr>
              <a:t>9</a:t>
            </a:fld>
            <a:endParaRPr lang="en-US" dirty="0">
              <a:solidFill>
                <a:schemeClr val="tx1"/>
              </a:solidFill>
            </a:endParaRPr>
          </a:p>
        </p:txBody>
      </p:sp>
      <p:sp>
        <p:nvSpPr>
          <p:cNvPr id="21" name="Pentagon 20"/>
          <p:cNvSpPr/>
          <p:nvPr/>
        </p:nvSpPr>
        <p:spPr>
          <a:xfrm>
            <a:off x="815546" y="2066735"/>
            <a:ext cx="1093468" cy="65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  O</a:t>
            </a:r>
            <a:r>
              <a:rPr lang="en-US" sz="2800" baseline="-25000" dirty="0">
                <a:solidFill>
                  <a:srgbClr val="FF0000"/>
                </a:solidFill>
              </a:rPr>
              <a:t>3</a:t>
            </a:r>
          </a:p>
        </p:txBody>
      </p:sp>
      <p:sp>
        <p:nvSpPr>
          <p:cNvPr id="22" name="Pentagon 21"/>
          <p:cNvSpPr/>
          <p:nvPr/>
        </p:nvSpPr>
        <p:spPr>
          <a:xfrm>
            <a:off x="815546" y="4937604"/>
            <a:ext cx="1093468" cy="65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NO</a:t>
            </a:r>
            <a:r>
              <a:rPr lang="en-US" sz="2800" baseline="-25000" dirty="0">
                <a:solidFill>
                  <a:srgbClr val="FF0000"/>
                </a:solidFill>
              </a:rPr>
              <a:t>X</a:t>
            </a:r>
          </a:p>
        </p:txBody>
      </p:sp>
    </p:spTree>
    <p:extLst>
      <p:ext uri="{BB962C8B-B14F-4D97-AF65-F5344CB8AC3E}">
        <p14:creationId xmlns:p14="http://schemas.microsoft.com/office/powerpoint/2010/main" val="887014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45E218C-2D26-401A-AB6D-DBE2A508430B}">
  <ds:schemaRefs>
    <ds:schemaRef ds:uri="ESRI.ArcGIS.Mapping.OfficeIntegration.PowerPointInfo"/>
  </ds:schemaRefs>
</ds:datastoreItem>
</file>

<file path=customXml/itemProps10.xml><?xml version="1.0" encoding="utf-8"?>
<ds:datastoreItem xmlns:ds="http://schemas.openxmlformats.org/officeDocument/2006/customXml" ds:itemID="{E6C51D25-8B05-4969-A49B-297219FC75E4}">
  <ds:schemaRefs>
    <ds:schemaRef ds:uri="ESRI.ArcGIS.Mapping.OfficeIntegration.PowerPointInfo"/>
  </ds:schemaRefs>
</ds:datastoreItem>
</file>

<file path=customXml/itemProps100.xml><?xml version="1.0" encoding="utf-8"?>
<ds:datastoreItem xmlns:ds="http://schemas.openxmlformats.org/officeDocument/2006/customXml" ds:itemID="{B2DC9050-4485-4655-95F7-F0B611B3E4D5}">
  <ds:schemaRefs>
    <ds:schemaRef ds:uri="ESRI.ArcGIS.Mapping.OfficeIntegration.PowerPointInfo"/>
  </ds:schemaRefs>
</ds:datastoreItem>
</file>

<file path=customXml/itemProps101.xml><?xml version="1.0" encoding="utf-8"?>
<ds:datastoreItem xmlns:ds="http://schemas.openxmlformats.org/officeDocument/2006/customXml" ds:itemID="{FC47DE8A-C8D7-43E4-A28C-8E39B94D856F}">
  <ds:schemaRefs>
    <ds:schemaRef ds:uri="ESRI.ArcGIS.Mapping.OfficeIntegration.PowerPointInfo"/>
  </ds:schemaRefs>
</ds:datastoreItem>
</file>

<file path=customXml/itemProps102.xml><?xml version="1.0" encoding="utf-8"?>
<ds:datastoreItem xmlns:ds="http://schemas.openxmlformats.org/officeDocument/2006/customXml" ds:itemID="{F79C6E02-1CCB-4B4D-9492-A00DAEEFD700}">
  <ds:schemaRefs>
    <ds:schemaRef ds:uri="ESRI.ArcGIS.Mapping.OfficeIntegration.PowerPointInfo"/>
  </ds:schemaRefs>
</ds:datastoreItem>
</file>

<file path=customXml/itemProps103.xml><?xml version="1.0" encoding="utf-8"?>
<ds:datastoreItem xmlns:ds="http://schemas.openxmlformats.org/officeDocument/2006/customXml" ds:itemID="{75ABBDD9-C5DD-43EF-A752-6B6CFA7817F4}">
  <ds:schemaRefs>
    <ds:schemaRef ds:uri="ESRI.ArcGIS.Mapping.OfficeIntegration.PowerPointInfo"/>
  </ds:schemaRefs>
</ds:datastoreItem>
</file>

<file path=customXml/itemProps104.xml><?xml version="1.0" encoding="utf-8"?>
<ds:datastoreItem xmlns:ds="http://schemas.openxmlformats.org/officeDocument/2006/customXml" ds:itemID="{18FF58EE-87DC-4C83-BD6C-E2102194CFCD}">
  <ds:schemaRefs>
    <ds:schemaRef ds:uri="ESRI.ArcGIS.Mapping.OfficeIntegration.PowerPointInfo"/>
  </ds:schemaRefs>
</ds:datastoreItem>
</file>

<file path=customXml/itemProps105.xml><?xml version="1.0" encoding="utf-8"?>
<ds:datastoreItem xmlns:ds="http://schemas.openxmlformats.org/officeDocument/2006/customXml" ds:itemID="{E138211D-98A0-4C63-BCD1-391095834219}">
  <ds:schemaRefs>
    <ds:schemaRef ds:uri="ESRI.ArcGIS.Mapping.OfficeIntegration.PowerPointInfo"/>
  </ds:schemaRefs>
</ds:datastoreItem>
</file>

<file path=customXml/itemProps106.xml><?xml version="1.0" encoding="utf-8"?>
<ds:datastoreItem xmlns:ds="http://schemas.openxmlformats.org/officeDocument/2006/customXml" ds:itemID="{ADF109FF-F43B-4EED-B5EB-C2FC71949789}">
  <ds:schemaRefs>
    <ds:schemaRef ds:uri="ESRI.ArcGIS.Mapping.OfficeIntegration.PowerPointInfo"/>
  </ds:schemaRefs>
</ds:datastoreItem>
</file>

<file path=customXml/itemProps107.xml><?xml version="1.0" encoding="utf-8"?>
<ds:datastoreItem xmlns:ds="http://schemas.openxmlformats.org/officeDocument/2006/customXml" ds:itemID="{EF1FEE70-36FD-486E-B499-1CB96D0C15E8}">
  <ds:schemaRefs>
    <ds:schemaRef ds:uri="ESRI.ArcGIS.Mapping.OfficeIntegration.PowerPointInfo"/>
  </ds:schemaRefs>
</ds:datastoreItem>
</file>

<file path=customXml/itemProps108.xml><?xml version="1.0" encoding="utf-8"?>
<ds:datastoreItem xmlns:ds="http://schemas.openxmlformats.org/officeDocument/2006/customXml" ds:itemID="{D167A9B5-EB75-4B9E-BF05-1CA1C1FB5D7D}">
  <ds:schemaRefs>
    <ds:schemaRef ds:uri="ESRI.ArcGIS.Mapping.OfficeIntegration.PowerPointInfo"/>
  </ds:schemaRefs>
</ds:datastoreItem>
</file>

<file path=customXml/itemProps109.xml><?xml version="1.0" encoding="utf-8"?>
<ds:datastoreItem xmlns:ds="http://schemas.openxmlformats.org/officeDocument/2006/customXml" ds:itemID="{F94F7A9A-EB62-44AA-ABD5-C4D74874B41D}">
  <ds:schemaRefs>
    <ds:schemaRef ds:uri="ESRI.ArcGIS.Mapping.OfficeIntegration.PowerPointInfo"/>
  </ds:schemaRefs>
</ds:datastoreItem>
</file>

<file path=customXml/itemProps11.xml><?xml version="1.0" encoding="utf-8"?>
<ds:datastoreItem xmlns:ds="http://schemas.openxmlformats.org/officeDocument/2006/customXml" ds:itemID="{7B9FE044-8701-460D-93A2-AFC13526B5A9}">
  <ds:schemaRefs>
    <ds:schemaRef ds:uri="ESRI.ArcGIS.Mapping.OfficeIntegration.PowerPointInfo"/>
  </ds:schemaRefs>
</ds:datastoreItem>
</file>

<file path=customXml/itemProps110.xml><?xml version="1.0" encoding="utf-8"?>
<ds:datastoreItem xmlns:ds="http://schemas.openxmlformats.org/officeDocument/2006/customXml" ds:itemID="{B52D40E2-3857-4B9F-8CAA-57EEA46476C7}">
  <ds:schemaRefs>
    <ds:schemaRef ds:uri="ESRI.ArcGIS.Mapping.OfficeIntegration.PowerPointInfo"/>
  </ds:schemaRefs>
</ds:datastoreItem>
</file>

<file path=customXml/itemProps111.xml><?xml version="1.0" encoding="utf-8"?>
<ds:datastoreItem xmlns:ds="http://schemas.openxmlformats.org/officeDocument/2006/customXml" ds:itemID="{4B53278E-2FDF-43F3-9976-216F71562554}">
  <ds:schemaRefs>
    <ds:schemaRef ds:uri="ESRI.ArcGIS.Mapping.OfficeIntegration.PowerPointInfo"/>
  </ds:schemaRefs>
</ds:datastoreItem>
</file>

<file path=customXml/itemProps112.xml><?xml version="1.0" encoding="utf-8"?>
<ds:datastoreItem xmlns:ds="http://schemas.openxmlformats.org/officeDocument/2006/customXml" ds:itemID="{7A9B1925-C5B1-47DC-B9F3-A6EE05992BAD}">
  <ds:schemaRefs>
    <ds:schemaRef ds:uri="ESRI.ArcGIS.Mapping.OfficeIntegration.PowerPointInfo"/>
  </ds:schemaRefs>
</ds:datastoreItem>
</file>

<file path=customXml/itemProps113.xml><?xml version="1.0" encoding="utf-8"?>
<ds:datastoreItem xmlns:ds="http://schemas.openxmlformats.org/officeDocument/2006/customXml" ds:itemID="{5E1EBCF4-1A75-4C20-8E41-37611C2C8804}">
  <ds:schemaRefs>
    <ds:schemaRef ds:uri="ESRI.ArcGIS.Mapping.OfficeIntegration.PowerPointInfo"/>
  </ds:schemaRefs>
</ds:datastoreItem>
</file>

<file path=customXml/itemProps114.xml><?xml version="1.0" encoding="utf-8"?>
<ds:datastoreItem xmlns:ds="http://schemas.openxmlformats.org/officeDocument/2006/customXml" ds:itemID="{565D8666-9CE4-4BAC-8A95-2AC571C8BE33}">
  <ds:schemaRefs>
    <ds:schemaRef ds:uri="ESRI.ArcGIS.Mapping.OfficeIntegration.PowerPointInfo"/>
  </ds:schemaRefs>
</ds:datastoreItem>
</file>

<file path=customXml/itemProps115.xml><?xml version="1.0" encoding="utf-8"?>
<ds:datastoreItem xmlns:ds="http://schemas.openxmlformats.org/officeDocument/2006/customXml" ds:itemID="{952A02F3-4B36-4CB9-A914-6871376815FF}">
  <ds:schemaRefs>
    <ds:schemaRef ds:uri="ESRI.ArcGIS.Mapping.OfficeIntegration.PowerPointInfo"/>
  </ds:schemaRefs>
</ds:datastoreItem>
</file>

<file path=customXml/itemProps116.xml><?xml version="1.0" encoding="utf-8"?>
<ds:datastoreItem xmlns:ds="http://schemas.openxmlformats.org/officeDocument/2006/customXml" ds:itemID="{91ADFDBB-26D2-4377-B402-277545E74E2A}">
  <ds:schemaRefs>
    <ds:schemaRef ds:uri="ESRI.ArcGIS.Mapping.OfficeIntegration.PowerPointInfo"/>
  </ds:schemaRefs>
</ds:datastoreItem>
</file>

<file path=customXml/itemProps117.xml><?xml version="1.0" encoding="utf-8"?>
<ds:datastoreItem xmlns:ds="http://schemas.openxmlformats.org/officeDocument/2006/customXml" ds:itemID="{CDB70D49-2DF7-4602-BE31-750FD4251499}">
  <ds:schemaRefs>
    <ds:schemaRef ds:uri="ESRI.ArcGIS.Mapping.OfficeIntegration.PowerPointInfo"/>
  </ds:schemaRefs>
</ds:datastoreItem>
</file>

<file path=customXml/itemProps118.xml><?xml version="1.0" encoding="utf-8"?>
<ds:datastoreItem xmlns:ds="http://schemas.openxmlformats.org/officeDocument/2006/customXml" ds:itemID="{E55CD619-821C-4E06-9D85-1B315F06A5E6}">
  <ds:schemaRefs>
    <ds:schemaRef ds:uri="ESRI.ArcGIS.Mapping.OfficeIntegration.PowerPointInfo"/>
  </ds:schemaRefs>
</ds:datastoreItem>
</file>

<file path=customXml/itemProps119.xml><?xml version="1.0" encoding="utf-8"?>
<ds:datastoreItem xmlns:ds="http://schemas.openxmlformats.org/officeDocument/2006/customXml" ds:itemID="{E13FD185-FCD5-4DB8-83DE-7A5C30D4445F}">
  <ds:schemaRefs>
    <ds:schemaRef ds:uri="ESRI.ArcGIS.Mapping.OfficeIntegration.PowerPointInfo"/>
  </ds:schemaRefs>
</ds:datastoreItem>
</file>

<file path=customXml/itemProps12.xml><?xml version="1.0" encoding="utf-8"?>
<ds:datastoreItem xmlns:ds="http://schemas.openxmlformats.org/officeDocument/2006/customXml" ds:itemID="{FCE84FAC-0075-403D-9479-0DAEBD4B422B}">
  <ds:schemaRefs>
    <ds:schemaRef ds:uri="ESRI.ArcGIS.Mapping.OfficeIntegration.PowerPointInfo"/>
  </ds:schemaRefs>
</ds:datastoreItem>
</file>

<file path=customXml/itemProps120.xml><?xml version="1.0" encoding="utf-8"?>
<ds:datastoreItem xmlns:ds="http://schemas.openxmlformats.org/officeDocument/2006/customXml" ds:itemID="{17C2AB08-02E2-4C69-AC95-DF2BA6D36DD3}">
  <ds:schemaRefs>
    <ds:schemaRef ds:uri="ESRI.ArcGIS.Mapping.OfficeIntegration.PowerPointInfo"/>
  </ds:schemaRefs>
</ds:datastoreItem>
</file>

<file path=customXml/itemProps121.xml><?xml version="1.0" encoding="utf-8"?>
<ds:datastoreItem xmlns:ds="http://schemas.openxmlformats.org/officeDocument/2006/customXml" ds:itemID="{EDE231AC-5696-49E6-ACAC-8FDA2D596A9B}">
  <ds:schemaRefs>
    <ds:schemaRef ds:uri="ESRI.ArcGIS.Mapping.OfficeIntegration.PowerPointInfo"/>
  </ds:schemaRefs>
</ds:datastoreItem>
</file>

<file path=customXml/itemProps122.xml><?xml version="1.0" encoding="utf-8"?>
<ds:datastoreItem xmlns:ds="http://schemas.openxmlformats.org/officeDocument/2006/customXml" ds:itemID="{06CC4CCC-64DB-4624-B4C9-87A979C20198}">
  <ds:schemaRefs>
    <ds:schemaRef ds:uri="ESRI.ArcGIS.Mapping.OfficeIntegration.PowerPointInfo"/>
  </ds:schemaRefs>
</ds:datastoreItem>
</file>

<file path=customXml/itemProps123.xml><?xml version="1.0" encoding="utf-8"?>
<ds:datastoreItem xmlns:ds="http://schemas.openxmlformats.org/officeDocument/2006/customXml" ds:itemID="{B665A7A9-7FA9-4C47-8133-90D583910F50}">
  <ds:schemaRefs>
    <ds:schemaRef ds:uri="ESRI.ArcGIS.Mapping.OfficeIntegration.PowerPointInfo"/>
  </ds:schemaRefs>
</ds:datastoreItem>
</file>

<file path=customXml/itemProps124.xml><?xml version="1.0" encoding="utf-8"?>
<ds:datastoreItem xmlns:ds="http://schemas.openxmlformats.org/officeDocument/2006/customXml" ds:itemID="{641F7129-6D54-433E-8007-64E6160B9B6D}">
  <ds:schemaRefs>
    <ds:schemaRef ds:uri="ESRI.ArcGIS.Mapping.OfficeIntegration.PowerPointInfo"/>
  </ds:schemaRefs>
</ds:datastoreItem>
</file>

<file path=customXml/itemProps125.xml><?xml version="1.0" encoding="utf-8"?>
<ds:datastoreItem xmlns:ds="http://schemas.openxmlformats.org/officeDocument/2006/customXml" ds:itemID="{CA35BBEA-BF55-4C94-9372-F7514D2E67FC}">
  <ds:schemaRefs>
    <ds:schemaRef ds:uri="ESRI.ArcGIS.Mapping.OfficeIntegration.PowerPointInfo"/>
  </ds:schemaRefs>
</ds:datastoreItem>
</file>

<file path=customXml/itemProps126.xml><?xml version="1.0" encoding="utf-8"?>
<ds:datastoreItem xmlns:ds="http://schemas.openxmlformats.org/officeDocument/2006/customXml" ds:itemID="{14FB21BC-EFF9-446B-AB36-545C74E53DCF}">
  <ds:schemaRefs>
    <ds:schemaRef ds:uri="ESRI.ArcGIS.Mapping.OfficeIntegration.PowerPointInfo"/>
  </ds:schemaRefs>
</ds:datastoreItem>
</file>

<file path=customXml/itemProps127.xml><?xml version="1.0" encoding="utf-8"?>
<ds:datastoreItem xmlns:ds="http://schemas.openxmlformats.org/officeDocument/2006/customXml" ds:itemID="{DB3D9104-DEF8-4DEF-B651-7AEB410C5D2D}">
  <ds:schemaRefs>
    <ds:schemaRef ds:uri="ESRI.ArcGIS.Mapping.OfficeIntegration.PowerPointInfo"/>
  </ds:schemaRefs>
</ds:datastoreItem>
</file>

<file path=customXml/itemProps128.xml><?xml version="1.0" encoding="utf-8"?>
<ds:datastoreItem xmlns:ds="http://schemas.openxmlformats.org/officeDocument/2006/customXml" ds:itemID="{A2777AB7-097A-450A-B707-4EBAD74BC7BE}">
  <ds:schemaRefs>
    <ds:schemaRef ds:uri="ESRI.ArcGIS.Mapping.OfficeIntegration.PowerPointInfo"/>
  </ds:schemaRefs>
</ds:datastoreItem>
</file>

<file path=customXml/itemProps129.xml><?xml version="1.0" encoding="utf-8"?>
<ds:datastoreItem xmlns:ds="http://schemas.openxmlformats.org/officeDocument/2006/customXml" ds:itemID="{BA954E7E-D33F-460B-8B54-C40DCA20B5CB}">
  <ds:schemaRefs>
    <ds:schemaRef ds:uri="ESRI.ArcGIS.Mapping.OfficeIntegration.PowerPointInfo"/>
  </ds:schemaRefs>
</ds:datastoreItem>
</file>

<file path=customXml/itemProps13.xml><?xml version="1.0" encoding="utf-8"?>
<ds:datastoreItem xmlns:ds="http://schemas.openxmlformats.org/officeDocument/2006/customXml" ds:itemID="{E1CE94D3-515E-4446-944B-C710234BFB47}">
  <ds:schemaRefs>
    <ds:schemaRef ds:uri="ESRI.ArcGIS.Mapping.OfficeIntegration.PowerPointInfo"/>
  </ds:schemaRefs>
</ds:datastoreItem>
</file>

<file path=customXml/itemProps130.xml><?xml version="1.0" encoding="utf-8"?>
<ds:datastoreItem xmlns:ds="http://schemas.openxmlformats.org/officeDocument/2006/customXml" ds:itemID="{119EBCAE-7194-49C6-8F33-7439849A5ED1}">
  <ds:schemaRefs>
    <ds:schemaRef ds:uri="ESRI.ArcGIS.Mapping.OfficeIntegration.PowerPointInfo"/>
  </ds:schemaRefs>
</ds:datastoreItem>
</file>

<file path=customXml/itemProps131.xml><?xml version="1.0" encoding="utf-8"?>
<ds:datastoreItem xmlns:ds="http://schemas.openxmlformats.org/officeDocument/2006/customXml" ds:itemID="{B0B88A20-ED3F-4688-A153-21E95EAEA5B9}">
  <ds:schemaRefs>
    <ds:schemaRef ds:uri="ESRI.ArcGIS.Mapping.OfficeIntegration.PowerPointInfo"/>
  </ds:schemaRefs>
</ds:datastoreItem>
</file>

<file path=customXml/itemProps132.xml><?xml version="1.0" encoding="utf-8"?>
<ds:datastoreItem xmlns:ds="http://schemas.openxmlformats.org/officeDocument/2006/customXml" ds:itemID="{05E42B78-29DA-43D3-B207-24EA6FA067D1}">
  <ds:schemaRefs>
    <ds:schemaRef ds:uri="ESRI.ArcGIS.Mapping.OfficeIntegration.PowerPointInfo"/>
  </ds:schemaRefs>
</ds:datastoreItem>
</file>

<file path=customXml/itemProps133.xml><?xml version="1.0" encoding="utf-8"?>
<ds:datastoreItem xmlns:ds="http://schemas.openxmlformats.org/officeDocument/2006/customXml" ds:itemID="{F9EA52CC-4617-4831-AE91-93A3CF6134AB}">
  <ds:schemaRefs>
    <ds:schemaRef ds:uri="ESRI.ArcGIS.Mapping.OfficeIntegration.PowerPointInfo"/>
  </ds:schemaRefs>
</ds:datastoreItem>
</file>

<file path=customXml/itemProps134.xml><?xml version="1.0" encoding="utf-8"?>
<ds:datastoreItem xmlns:ds="http://schemas.openxmlformats.org/officeDocument/2006/customXml" ds:itemID="{F958D862-FB5D-4CD9-ABAD-5D943597F48E}">
  <ds:schemaRefs>
    <ds:schemaRef ds:uri="ESRI.ArcGIS.Mapping.OfficeIntegration.PowerPointInfo"/>
  </ds:schemaRefs>
</ds:datastoreItem>
</file>

<file path=customXml/itemProps135.xml><?xml version="1.0" encoding="utf-8"?>
<ds:datastoreItem xmlns:ds="http://schemas.openxmlformats.org/officeDocument/2006/customXml" ds:itemID="{7BB23FCD-6859-4587-B72D-429E70BB09F4}">
  <ds:schemaRefs>
    <ds:schemaRef ds:uri="ESRI.ArcGIS.Mapping.OfficeIntegration.PowerPointInfo"/>
  </ds:schemaRefs>
</ds:datastoreItem>
</file>

<file path=customXml/itemProps136.xml><?xml version="1.0" encoding="utf-8"?>
<ds:datastoreItem xmlns:ds="http://schemas.openxmlformats.org/officeDocument/2006/customXml" ds:itemID="{883FF105-C75B-495E-A936-7C8F943D0862}">
  <ds:schemaRefs>
    <ds:schemaRef ds:uri="ESRI.ArcGIS.Mapping.OfficeIntegration.PowerPointInfo"/>
  </ds:schemaRefs>
</ds:datastoreItem>
</file>

<file path=customXml/itemProps137.xml><?xml version="1.0" encoding="utf-8"?>
<ds:datastoreItem xmlns:ds="http://schemas.openxmlformats.org/officeDocument/2006/customXml" ds:itemID="{16BEF328-2654-46D9-B96D-77560415ACBB}">
  <ds:schemaRefs>
    <ds:schemaRef ds:uri="ESRI.ArcGIS.Mapping.OfficeIntegration.PowerPointInfo"/>
  </ds:schemaRefs>
</ds:datastoreItem>
</file>

<file path=customXml/itemProps138.xml><?xml version="1.0" encoding="utf-8"?>
<ds:datastoreItem xmlns:ds="http://schemas.openxmlformats.org/officeDocument/2006/customXml" ds:itemID="{69C537B8-A83C-4F12-8E0B-9D96BDFBD772}">
  <ds:schemaRefs>
    <ds:schemaRef ds:uri="ESRI.ArcGIS.Mapping.OfficeIntegration.PowerPointInfo"/>
  </ds:schemaRefs>
</ds:datastoreItem>
</file>

<file path=customXml/itemProps139.xml><?xml version="1.0" encoding="utf-8"?>
<ds:datastoreItem xmlns:ds="http://schemas.openxmlformats.org/officeDocument/2006/customXml" ds:itemID="{E72D053A-404B-42A7-A1E6-B95D831846C8}">
  <ds:schemaRefs>
    <ds:schemaRef ds:uri="ESRI.ArcGIS.Mapping.OfficeIntegration.PowerPointInfo"/>
  </ds:schemaRefs>
</ds:datastoreItem>
</file>

<file path=customXml/itemProps14.xml><?xml version="1.0" encoding="utf-8"?>
<ds:datastoreItem xmlns:ds="http://schemas.openxmlformats.org/officeDocument/2006/customXml" ds:itemID="{963D36EA-960B-4CE5-BD3F-7221203AD7D6}">
  <ds:schemaRefs>
    <ds:schemaRef ds:uri="ESRI.ArcGIS.Mapping.OfficeIntegration.PowerPointInfo"/>
  </ds:schemaRefs>
</ds:datastoreItem>
</file>

<file path=customXml/itemProps140.xml><?xml version="1.0" encoding="utf-8"?>
<ds:datastoreItem xmlns:ds="http://schemas.openxmlformats.org/officeDocument/2006/customXml" ds:itemID="{62D2964E-F366-4474-94A9-0EC3D125F3EA}">
  <ds:schemaRefs>
    <ds:schemaRef ds:uri="ESRI.ArcGIS.Mapping.OfficeIntegration.PowerPointInfo"/>
  </ds:schemaRefs>
</ds:datastoreItem>
</file>

<file path=customXml/itemProps141.xml><?xml version="1.0" encoding="utf-8"?>
<ds:datastoreItem xmlns:ds="http://schemas.openxmlformats.org/officeDocument/2006/customXml" ds:itemID="{DD0B4B3B-DD67-4830-9E9F-AA7E2100EB2A}">
  <ds:schemaRefs>
    <ds:schemaRef ds:uri="ESRI.ArcGIS.Mapping.OfficeIntegration.PowerPointInfo"/>
  </ds:schemaRefs>
</ds:datastoreItem>
</file>

<file path=customXml/itemProps142.xml><?xml version="1.0" encoding="utf-8"?>
<ds:datastoreItem xmlns:ds="http://schemas.openxmlformats.org/officeDocument/2006/customXml" ds:itemID="{CFE31F4A-EC1A-4BBA-9700-CBA95D20DA8A}">
  <ds:schemaRefs>
    <ds:schemaRef ds:uri="ESRI.ArcGIS.Mapping.OfficeIntegration.PowerPointInfo"/>
  </ds:schemaRefs>
</ds:datastoreItem>
</file>

<file path=customXml/itemProps143.xml><?xml version="1.0" encoding="utf-8"?>
<ds:datastoreItem xmlns:ds="http://schemas.openxmlformats.org/officeDocument/2006/customXml" ds:itemID="{F767DED5-E891-489C-9F7A-965AD410F38B}">
  <ds:schemaRefs>
    <ds:schemaRef ds:uri="ESRI.ArcGIS.Mapping.OfficeIntegration.PowerPointInfo"/>
  </ds:schemaRefs>
</ds:datastoreItem>
</file>

<file path=customXml/itemProps144.xml><?xml version="1.0" encoding="utf-8"?>
<ds:datastoreItem xmlns:ds="http://schemas.openxmlformats.org/officeDocument/2006/customXml" ds:itemID="{F12F6011-DADB-40F6-86BA-1CF84AD369D7}">
  <ds:schemaRefs>
    <ds:schemaRef ds:uri="ESRI.ArcGIS.Mapping.OfficeIntegration.PowerPointInfo"/>
  </ds:schemaRefs>
</ds:datastoreItem>
</file>

<file path=customXml/itemProps145.xml><?xml version="1.0" encoding="utf-8"?>
<ds:datastoreItem xmlns:ds="http://schemas.openxmlformats.org/officeDocument/2006/customXml" ds:itemID="{841A1958-79A2-4D23-8F2E-AF9400BC0895}">
  <ds:schemaRefs>
    <ds:schemaRef ds:uri="ESRI.ArcGIS.Mapping.OfficeIntegration.PowerPointInfo"/>
  </ds:schemaRefs>
</ds:datastoreItem>
</file>

<file path=customXml/itemProps146.xml><?xml version="1.0" encoding="utf-8"?>
<ds:datastoreItem xmlns:ds="http://schemas.openxmlformats.org/officeDocument/2006/customXml" ds:itemID="{C3D6671C-37F0-431D-83BE-1384A3EEA98E}">
  <ds:schemaRefs>
    <ds:schemaRef ds:uri="ESRI.ArcGIS.Mapping.OfficeIntegration.PowerPointInfo"/>
  </ds:schemaRefs>
</ds:datastoreItem>
</file>

<file path=customXml/itemProps147.xml><?xml version="1.0" encoding="utf-8"?>
<ds:datastoreItem xmlns:ds="http://schemas.openxmlformats.org/officeDocument/2006/customXml" ds:itemID="{D442B7A6-45CA-4CAF-9ABF-E59B380C669F}">
  <ds:schemaRefs>
    <ds:schemaRef ds:uri="ESRI.ArcGIS.Mapping.OfficeIntegration.PowerPointInfo"/>
  </ds:schemaRefs>
</ds:datastoreItem>
</file>

<file path=customXml/itemProps148.xml><?xml version="1.0" encoding="utf-8"?>
<ds:datastoreItem xmlns:ds="http://schemas.openxmlformats.org/officeDocument/2006/customXml" ds:itemID="{06758127-A65D-42D1-ACCB-B48F007EF4A6}">
  <ds:schemaRefs>
    <ds:schemaRef ds:uri="ESRI.ArcGIS.Mapping.OfficeIntegration.PowerPointInfo"/>
  </ds:schemaRefs>
</ds:datastoreItem>
</file>

<file path=customXml/itemProps149.xml><?xml version="1.0" encoding="utf-8"?>
<ds:datastoreItem xmlns:ds="http://schemas.openxmlformats.org/officeDocument/2006/customXml" ds:itemID="{DF522FAD-6C3A-4EA1-A9F9-F60582E08057}">
  <ds:schemaRefs>
    <ds:schemaRef ds:uri="ESRI.ArcGIS.Mapping.OfficeIntegration.PowerPointInfo"/>
  </ds:schemaRefs>
</ds:datastoreItem>
</file>

<file path=customXml/itemProps15.xml><?xml version="1.0" encoding="utf-8"?>
<ds:datastoreItem xmlns:ds="http://schemas.openxmlformats.org/officeDocument/2006/customXml" ds:itemID="{CB6005AC-60AE-4C79-9322-1037987A1754}">
  <ds:schemaRefs>
    <ds:schemaRef ds:uri="ESRI.ArcGIS.Mapping.OfficeIntegration.PowerPointInfo"/>
  </ds:schemaRefs>
</ds:datastoreItem>
</file>

<file path=customXml/itemProps150.xml><?xml version="1.0" encoding="utf-8"?>
<ds:datastoreItem xmlns:ds="http://schemas.openxmlformats.org/officeDocument/2006/customXml" ds:itemID="{2D051505-2A79-4C84-BA62-C6A09F7EAA8D}">
  <ds:schemaRefs>
    <ds:schemaRef ds:uri="ESRI.ArcGIS.Mapping.OfficeIntegration.PowerPointInfo"/>
  </ds:schemaRefs>
</ds:datastoreItem>
</file>

<file path=customXml/itemProps151.xml><?xml version="1.0" encoding="utf-8"?>
<ds:datastoreItem xmlns:ds="http://schemas.openxmlformats.org/officeDocument/2006/customXml" ds:itemID="{D7EF028E-6DF6-4CAF-90C3-14B51AFC9125}">
  <ds:schemaRefs>
    <ds:schemaRef ds:uri="ESRI.ArcGIS.Mapping.OfficeIntegration.PowerPointInfo"/>
  </ds:schemaRefs>
</ds:datastoreItem>
</file>

<file path=customXml/itemProps152.xml><?xml version="1.0" encoding="utf-8"?>
<ds:datastoreItem xmlns:ds="http://schemas.openxmlformats.org/officeDocument/2006/customXml" ds:itemID="{34827C06-DEA0-4842-A177-A555BFFF67A4}">
  <ds:schemaRefs>
    <ds:schemaRef ds:uri="ESRI.ArcGIS.Mapping.OfficeIntegration.PowerPointInfo"/>
  </ds:schemaRefs>
</ds:datastoreItem>
</file>

<file path=customXml/itemProps153.xml><?xml version="1.0" encoding="utf-8"?>
<ds:datastoreItem xmlns:ds="http://schemas.openxmlformats.org/officeDocument/2006/customXml" ds:itemID="{5B50F67F-1C40-4790-8EE5-DECD0039DA0A}">
  <ds:schemaRefs>
    <ds:schemaRef ds:uri="ESRI.ArcGIS.Mapping.OfficeIntegration.PowerPointInfo"/>
  </ds:schemaRefs>
</ds:datastoreItem>
</file>

<file path=customXml/itemProps154.xml><?xml version="1.0" encoding="utf-8"?>
<ds:datastoreItem xmlns:ds="http://schemas.openxmlformats.org/officeDocument/2006/customXml" ds:itemID="{C3B5BE88-5C1A-4847-A837-CC98864BB3BF}">
  <ds:schemaRefs>
    <ds:schemaRef ds:uri="ESRI.ArcGIS.Mapping.OfficeIntegration.PowerPointInfo"/>
  </ds:schemaRefs>
</ds:datastoreItem>
</file>

<file path=customXml/itemProps155.xml><?xml version="1.0" encoding="utf-8"?>
<ds:datastoreItem xmlns:ds="http://schemas.openxmlformats.org/officeDocument/2006/customXml" ds:itemID="{0CE8910D-E273-4647-9AE8-56486A25C96F}">
  <ds:schemaRefs>
    <ds:schemaRef ds:uri="ESRI.ArcGIS.Mapping.OfficeIntegration.PowerPointInfo"/>
  </ds:schemaRefs>
</ds:datastoreItem>
</file>

<file path=customXml/itemProps156.xml><?xml version="1.0" encoding="utf-8"?>
<ds:datastoreItem xmlns:ds="http://schemas.openxmlformats.org/officeDocument/2006/customXml" ds:itemID="{ED47B23D-5A8D-47E1-A361-02EA983F9DBB}">
  <ds:schemaRefs>
    <ds:schemaRef ds:uri="ESRI.ArcGIS.Mapping.OfficeIntegration.PowerPointInfo"/>
  </ds:schemaRefs>
</ds:datastoreItem>
</file>

<file path=customXml/itemProps157.xml><?xml version="1.0" encoding="utf-8"?>
<ds:datastoreItem xmlns:ds="http://schemas.openxmlformats.org/officeDocument/2006/customXml" ds:itemID="{2DC5A15E-0CC8-4879-A7B4-4DD467E76A8F}">
  <ds:schemaRefs>
    <ds:schemaRef ds:uri="ESRI.ArcGIS.Mapping.OfficeIntegration.PowerPointInfo"/>
  </ds:schemaRefs>
</ds:datastoreItem>
</file>

<file path=customXml/itemProps158.xml><?xml version="1.0" encoding="utf-8"?>
<ds:datastoreItem xmlns:ds="http://schemas.openxmlformats.org/officeDocument/2006/customXml" ds:itemID="{2CD7BD3A-DB33-4DCC-9E3C-EA58F62998AB}">
  <ds:schemaRefs>
    <ds:schemaRef ds:uri="ESRI.ArcGIS.Mapping.OfficeIntegration.PowerPointInfo"/>
  </ds:schemaRefs>
</ds:datastoreItem>
</file>

<file path=customXml/itemProps159.xml><?xml version="1.0" encoding="utf-8"?>
<ds:datastoreItem xmlns:ds="http://schemas.openxmlformats.org/officeDocument/2006/customXml" ds:itemID="{EF41BA2D-ED86-4203-8A17-0CCD397B2ED1}">
  <ds:schemaRefs>
    <ds:schemaRef ds:uri="ESRI.ArcGIS.Mapping.OfficeIntegration.PowerPointInfo"/>
  </ds:schemaRefs>
</ds:datastoreItem>
</file>

<file path=customXml/itemProps16.xml><?xml version="1.0" encoding="utf-8"?>
<ds:datastoreItem xmlns:ds="http://schemas.openxmlformats.org/officeDocument/2006/customXml" ds:itemID="{9F0487D9-DABA-4E23-8636-8D686BE2C107}">
  <ds:schemaRefs>
    <ds:schemaRef ds:uri="ESRI.ArcGIS.Mapping.OfficeIntegration.PowerPointInfo"/>
  </ds:schemaRefs>
</ds:datastoreItem>
</file>

<file path=customXml/itemProps160.xml><?xml version="1.0" encoding="utf-8"?>
<ds:datastoreItem xmlns:ds="http://schemas.openxmlformats.org/officeDocument/2006/customXml" ds:itemID="{831DF3E2-6F6C-4698-AABB-366A31917948}">
  <ds:schemaRefs>
    <ds:schemaRef ds:uri="ESRI.ArcGIS.Mapping.OfficeIntegration.PowerPointInfo"/>
  </ds:schemaRefs>
</ds:datastoreItem>
</file>

<file path=customXml/itemProps161.xml><?xml version="1.0" encoding="utf-8"?>
<ds:datastoreItem xmlns:ds="http://schemas.openxmlformats.org/officeDocument/2006/customXml" ds:itemID="{5FBA8F3B-CD89-481B-9C20-9AF1940CCA72}">
  <ds:schemaRefs>
    <ds:schemaRef ds:uri="ESRI.ArcGIS.Mapping.OfficeIntegration.PowerPointInfo"/>
  </ds:schemaRefs>
</ds:datastoreItem>
</file>

<file path=customXml/itemProps162.xml><?xml version="1.0" encoding="utf-8"?>
<ds:datastoreItem xmlns:ds="http://schemas.openxmlformats.org/officeDocument/2006/customXml" ds:itemID="{FE80BE59-42E4-4AFB-A386-1CFD921601E4}">
  <ds:schemaRefs>
    <ds:schemaRef ds:uri="ESRI.ArcGIS.Mapping.OfficeIntegration.PowerPointInfo"/>
  </ds:schemaRefs>
</ds:datastoreItem>
</file>

<file path=customXml/itemProps163.xml><?xml version="1.0" encoding="utf-8"?>
<ds:datastoreItem xmlns:ds="http://schemas.openxmlformats.org/officeDocument/2006/customXml" ds:itemID="{795B55ED-325F-4B5A-BC21-7969412D5CE9}">
  <ds:schemaRefs>
    <ds:schemaRef ds:uri="ESRI.ArcGIS.Mapping.OfficeIntegration.PowerPointInfo"/>
  </ds:schemaRefs>
</ds:datastoreItem>
</file>

<file path=customXml/itemProps164.xml><?xml version="1.0" encoding="utf-8"?>
<ds:datastoreItem xmlns:ds="http://schemas.openxmlformats.org/officeDocument/2006/customXml" ds:itemID="{82C44037-504D-4478-8270-D8C320D83E7E}">
  <ds:schemaRefs>
    <ds:schemaRef ds:uri="ESRI.ArcGIS.Mapping.OfficeIntegration.PowerPointInfo"/>
  </ds:schemaRefs>
</ds:datastoreItem>
</file>

<file path=customXml/itemProps165.xml><?xml version="1.0" encoding="utf-8"?>
<ds:datastoreItem xmlns:ds="http://schemas.openxmlformats.org/officeDocument/2006/customXml" ds:itemID="{6008F0C9-08A2-4DAA-AF2F-4D4799EEE4EF}">
  <ds:schemaRefs>
    <ds:schemaRef ds:uri="ESRI.ArcGIS.Mapping.OfficeIntegration.PowerPointInfo"/>
  </ds:schemaRefs>
</ds:datastoreItem>
</file>

<file path=customXml/itemProps166.xml><?xml version="1.0" encoding="utf-8"?>
<ds:datastoreItem xmlns:ds="http://schemas.openxmlformats.org/officeDocument/2006/customXml" ds:itemID="{1B9BD9F6-EB4A-4649-B376-2D5A86725205}">
  <ds:schemaRefs>
    <ds:schemaRef ds:uri="ESRI.ArcGIS.Mapping.OfficeIntegration.PowerPointInfo"/>
  </ds:schemaRefs>
</ds:datastoreItem>
</file>

<file path=customXml/itemProps167.xml><?xml version="1.0" encoding="utf-8"?>
<ds:datastoreItem xmlns:ds="http://schemas.openxmlformats.org/officeDocument/2006/customXml" ds:itemID="{E16AA8DE-168A-47AB-B249-75A82DD7C06C}">
  <ds:schemaRefs>
    <ds:schemaRef ds:uri="ESRI.ArcGIS.Mapping.OfficeIntegration.PowerPointInfo"/>
  </ds:schemaRefs>
</ds:datastoreItem>
</file>

<file path=customXml/itemProps168.xml><?xml version="1.0" encoding="utf-8"?>
<ds:datastoreItem xmlns:ds="http://schemas.openxmlformats.org/officeDocument/2006/customXml" ds:itemID="{FA60BC35-1E0B-4312-83FC-DAA782400375}">
  <ds:schemaRefs>
    <ds:schemaRef ds:uri="ESRI.ArcGIS.Mapping.OfficeIntegration.PowerPointInfo"/>
  </ds:schemaRefs>
</ds:datastoreItem>
</file>

<file path=customXml/itemProps169.xml><?xml version="1.0" encoding="utf-8"?>
<ds:datastoreItem xmlns:ds="http://schemas.openxmlformats.org/officeDocument/2006/customXml" ds:itemID="{54CC9F55-9233-437E-8DF5-071879B91370}">
  <ds:schemaRefs>
    <ds:schemaRef ds:uri="ESRI.ArcGIS.Mapping.OfficeIntegration.PowerPointInfo"/>
  </ds:schemaRefs>
</ds:datastoreItem>
</file>

<file path=customXml/itemProps17.xml><?xml version="1.0" encoding="utf-8"?>
<ds:datastoreItem xmlns:ds="http://schemas.openxmlformats.org/officeDocument/2006/customXml" ds:itemID="{63C14316-4102-4EE3-ABF7-1E60F357D0E9}">
  <ds:schemaRefs>
    <ds:schemaRef ds:uri="ESRI.ArcGIS.Mapping.OfficeIntegration.PowerPointInfo"/>
  </ds:schemaRefs>
</ds:datastoreItem>
</file>

<file path=customXml/itemProps170.xml><?xml version="1.0" encoding="utf-8"?>
<ds:datastoreItem xmlns:ds="http://schemas.openxmlformats.org/officeDocument/2006/customXml" ds:itemID="{3F3A0F6C-C912-40E2-839F-B4B4721A85E8}">
  <ds:schemaRefs>
    <ds:schemaRef ds:uri="ESRI.ArcGIS.Mapping.OfficeIntegration.PowerPointInfo"/>
  </ds:schemaRefs>
</ds:datastoreItem>
</file>

<file path=customXml/itemProps171.xml><?xml version="1.0" encoding="utf-8"?>
<ds:datastoreItem xmlns:ds="http://schemas.openxmlformats.org/officeDocument/2006/customXml" ds:itemID="{26B4A4AA-0169-4003-B9D4-D6F87C791992}">
  <ds:schemaRefs>
    <ds:schemaRef ds:uri="ESRI.ArcGIS.Mapping.OfficeIntegration.PowerPointInfo"/>
  </ds:schemaRefs>
</ds:datastoreItem>
</file>

<file path=customXml/itemProps172.xml><?xml version="1.0" encoding="utf-8"?>
<ds:datastoreItem xmlns:ds="http://schemas.openxmlformats.org/officeDocument/2006/customXml" ds:itemID="{F6C764AD-F8A6-48D6-8544-F6010CB55258}">
  <ds:schemaRefs>
    <ds:schemaRef ds:uri="ESRI.ArcGIS.Mapping.OfficeIntegration.PowerPointInfo"/>
  </ds:schemaRefs>
</ds:datastoreItem>
</file>

<file path=customXml/itemProps173.xml><?xml version="1.0" encoding="utf-8"?>
<ds:datastoreItem xmlns:ds="http://schemas.openxmlformats.org/officeDocument/2006/customXml" ds:itemID="{5563CCAF-7179-4BEB-9C25-02A029518A11}">
  <ds:schemaRefs>
    <ds:schemaRef ds:uri="ESRI.ArcGIS.Mapping.OfficeIntegration.PowerPointInfo"/>
  </ds:schemaRefs>
</ds:datastoreItem>
</file>

<file path=customXml/itemProps174.xml><?xml version="1.0" encoding="utf-8"?>
<ds:datastoreItem xmlns:ds="http://schemas.openxmlformats.org/officeDocument/2006/customXml" ds:itemID="{866CF9EE-EAAE-4DE9-92AD-6256E6B33703}">
  <ds:schemaRefs>
    <ds:schemaRef ds:uri="ESRI.ArcGIS.Mapping.OfficeIntegration.PowerPointInfo"/>
  </ds:schemaRefs>
</ds:datastoreItem>
</file>

<file path=customXml/itemProps175.xml><?xml version="1.0" encoding="utf-8"?>
<ds:datastoreItem xmlns:ds="http://schemas.openxmlformats.org/officeDocument/2006/customXml" ds:itemID="{E058FD32-E0C4-4773-A370-7EDAC3A31C81}">
  <ds:schemaRefs>
    <ds:schemaRef ds:uri="ESRI.ArcGIS.Mapping.OfficeIntegration.PowerPointInfo"/>
  </ds:schemaRefs>
</ds:datastoreItem>
</file>

<file path=customXml/itemProps176.xml><?xml version="1.0" encoding="utf-8"?>
<ds:datastoreItem xmlns:ds="http://schemas.openxmlformats.org/officeDocument/2006/customXml" ds:itemID="{756B0980-E274-4FDC-9F00-FC1709D08EFA}">
  <ds:schemaRefs>
    <ds:schemaRef ds:uri="ESRI.ArcGIS.Mapping.OfficeIntegration.PowerPointInfo"/>
  </ds:schemaRefs>
</ds:datastoreItem>
</file>

<file path=customXml/itemProps177.xml><?xml version="1.0" encoding="utf-8"?>
<ds:datastoreItem xmlns:ds="http://schemas.openxmlformats.org/officeDocument/2006/customXml" ds:itemID="{FC09B461-0DAC-4E7E-BBFE-0AA3AF45FF7A}">
  <ds:schemaRefs>
    <ds:schemaRef ds:uri="ESRI.ArcGIS.Mapping.OfficeIntegration.PowerPointInfo"/>
  </ds:schemaRefs>
</ds:datastoreItem>
</file>

<file path=customXml/itemProps178.xml><?xml version="1.0" encoding="utf-8"?>
<ds:datastoreItem xmlns:ds="http://schemas.openxmlformats.org/officeDocument/2006/customXml" ds:itemID="{25A77CA3-CC8C-46D5-A83F-F36FDED0F6BC}">
  <ds:schemaRefs>
    <ds:schemaRef ds:uri="ESRI.ArcGIS.Mapping.OfficeIntegration.PowerPointInfo"/>
  </ds:schemaRefs>
</ds:datastoreItem>
</file>

<file path=customXml/itemProps179.xml><?xml version="1.0" encoding="utf-8"?>
<ds:datastoreItem xmlns:ds="http://schemas.openxmlformats.org/officeDocument/2006/customXml" ds:itemID="{6D9B71DA-A2CD-4E9B-A9A4-0D254C85B508}">
  <ds:schemaRefs>
    <ds:schemaRef ds:uri="ESRI.ArcGIS.Mapping.OfficeIntegration.PowerPointInfo"/>
  </ds:schemaRefs>
</ds:datastoreItem>
</file>

<file path=customXml/itemProps18.xml><?xml version="1.0" encoding="utf-8"?>
<ds:datastoreItem xmlns:ds="http://schemas.openxmlformats.org/officeDocument/2006/customXml" ds:itemID="{B8603F64-C68A-4BB9-B473-39AAA0D0D547}">
  <ds:schemaRefs>
    <ds:schemaRef ds:uri="ESRI.ArcGIS.Mapping.OfficeIntegration.PowerPointInfo"/>
  </ds:schemaRefs>
</ds:datastoreItem>
</file>

<file path=customXml/itemProps180.xml><?xml version="1.0" encoding="utf-8"?>
<ds:datastoreItem xmlns:ds="http://schemas.openxmlformats.org/officeDocument/2006/customXml" ds:itemID="{959E9281-AE52-4125-B43A-B91A69EC53AE}">
  <ds:schemaRefs>
    <ds:schemaRef ds:uri="ESRI.ArcGIS.Mapping.OfficeIntegration.PowerPointInfo"/>
  </ds:schemaRefs>
</ds:datastoreItem>
</file>

<file path=customXml/itemProps181.xml><?xml version="1.0" encoding="utf-8"?>
<ds:datastoreItem xmlns:ds="http://schemas.openxmlformats.org/officeDocument/2006/customXml" ds:itemID="{9319BA46-DBEB-4843-A25F-1C69EBFD31DD}">
  <ds:schemaRefs>
    <ds:schemaRef ds:uri="ESRI.ArcGIS.Mapping.OfficeIntegration.PowerPointInfo"/>
  </ds:schemaRefs>
</ds:datastoreItem>
</file>

<file path=customXml/itemProps182.xml><?xml version="1.0" encoding="utf-8"?>
<ds:datastoreItem xmlns:ds="http://schemas.openxmlformats.org/officeDocument/2006/customXml" ds:itemID="{F8C1F53A-A198-491A-93D2-4590225199D5}">
  <ds:schemaRefs>
    <ds:schemaRef ds:uri="ESRI.ArcGIS.Mapping.OfficeIntegration.PowerPointInfo"/>
  </ds:schemaRefs>
</ds:datastoreItem>
</file>

<file path=customXml/itemProps183.xml><?xml version="1.0" encoding="utf-8"?>
<ds:datastoreItem xmlns:ds="http://schemas.openxmlformats.org/officeDocument/2006/customXml" ds:itemID="{B8589F2D-FE12-4C11-8F20-EFF24B91A32E}">
  <ds:schemaRefs>
    <ds:schemaRef ds:uri="ESRI.ArcGIS.Mapping.OfficeIntegration.PowerPointInfo"/>
  </ds:schemaRefs>
</ds:datastoreItem>
</file>

<file path=customXml/itemProps184.xml><?xml version="1.0" encoding="utf-8"?>
<ds:datastoreItem xmlns:ds="http://schemas.openxmlformats.org/officeDocument/2006/customXml" ds:itemID="{3D1DC7FD-4207-4203-A045-E09B05AAF4AC}">
  <ds:schemaRefs>
    <ds:schemaRef ds:uri="ESRI.ArcGIS.Mapping.OfficeIntegration.PowerPointInfo"/>
  </ds:schemaRefs>
</ds:datastoreItem>
</file>

<file path=customXml/itemProps185.xml><?xml version="1.0" encoding="utf-8"?>
<ds:datastoreItem xmlns:ds="http://schemas.openxmlformats.org/officeDocument/2006/customXml" ds:itemID="{97411B0F-0281-47D3-BDA5-B2055ACFEACC}">
  <ds:schemaRefs>
    <ds:schemaRef ds:uri="ESRI.ArcGIS.Mapping.OfficeIntegration.PowerPointInfo"/>
  </ds:schemaRefs>
</ds:datastoreItem>
</file>

<file path=customXml/itemProps186.xml><?xml version="1.0" encoding="utf-8"?>
<ds:datastoreItem xmlns:ds="http://schemas.openxmlformats.org/officeDocument/2006/customXml" ds:itemID="{8937F4EA-CE2A-4047-993E-1E5CF8FDC64E}">
  <ds:schemaRefs>
    <ds:schemaRef ds:uri="ESRI.ArcGIS.Mapping.OfficeIntegration.PowerPointInfo"/>
  </ds:schemaRefs>
</ds:datastoreItem>
</file>

<file path=customXml/itemProps187.xml><?xml version="1.0" encoding="utf-8"?>
<ds:datastoreItem xmlns:ds="http://schemas.openxmlformats.org/officeDocument/2006/customXml" ds:itemID="{EE659A70-D629-49BB-A9EB-9681C0E732B9}">
  <ds:schemaRefs>
    <ds:schemaRef ds:uri="ESRI.ArcGIS.Mapping.OfficeIntegration.PowerPointInfo"/>
  </ds:schemaRefs>
</ds:datastoreItem>
</file>

<file path=customXml/itemProps188.xml><?xml version="1.0" encoding="utf-8"?>
<ds:datastoreItem xmlns:ds="http://schemas.openxmlformats.org/officeDocument/2006/customXml" ds:itemID="{04E5724D-0905-4916-826A-4020FD48E9F8}">
  <ds:schemaRefs>
    <ds:schemaRef ds:uri="ESRI.ArcGIS.Mapping.OfficeIntegration.PowerPointInfo"/>
  </ds:schemaRefs>
</ds:datastoreItem>
</file>

<file path=customXml/itemProps189.xml><?xml version="1.0" encoding="utf-8"?>
<ds:datastoreItem xmlns:ds="http://schemas.openxmlformats.org/officeDocument/2006/customXml" ds:itemID="{03824D7D-D1E7-4FD5-AA98-6DF2C81B4694}">
  <ds:schemaRefs>
    <ds:schemaRef ds:uri="ESRI.ArcGIS.Mapping.OfficeIntegration.PowerPointInfo"/>
  </ds:schemaRefs>
</ds:datastoreItem>
</file>

<file path=customXml/itemProps19.xml><?xml version="1.0" encoding="utf-8"?>
<ds:datastoreItem xmlns:ds="http://schemas.openxmlformats.org/officeDocument/2006/customXml" ds:itemID="{076FE9DC-AAB4-447D-AAE7-4A53DB24F73F}">
  <ds:schemaRefs>
    <ds:schemaRef ds:uri="ESRI.ArcGIS.Mapping.OfficeIntegration.PowerPointInfo"/>
  </ds:schemaRefs>
</ds:datastoreItem>
</file>

<file path=customXml/itemProps190.xml><?xml version="1.0" encoding="utf-8"?>
<ds:datastoreItem xmlns:ds="http://schemas.openxmlformats.org/officeDocument/2006/customXml" ds:itemID="{1DCAE6F9-609E-48A9-8FBC-6B84EBCCF01B}">
  <ds:schemaRefs>
    <ds:schemaRef ds:uri="ESRI.ArcGIS.Mapping.OfficeIntegration.PowerPointInfo"/>
  </ds:schemaRefs>
</ds:datastoreItem>
</file>

<file path=customXml/itemProps191.xml><?xml version="1.0" encoding="utf-8"?>
<ds:datastoreItem xmlns:ds="http://schemas.openxmlformats.org/officeDocument/2006/customXml" ds:itemID="{A97E62D1-A1DD-48D8-BDBD-69E8C17FB887}">
  <ds:schemaRefs>
    <ds:schemaRef ds:uri="ESRI.ArcGIS.Mapping.OfficeIntegration.PowerPointInfo"/>
  </ds:schemaRefs>
</ds:datastoreItem>
</file>

<file path=customXml/itemProps192.xml><?xml version="1.0" encoding="utf-8"?>
<ds:datastoreItem xmlns:ds="http://schemas.openxmlformats.org/officeDocument/2006/customXml" ds:itemID="{3D5C9EBE-3CEC-4855-A5EA-40721A551431}">
  <ds:schemaRefs>
    <ds:schemaRef ds:uri="ESRI.ArcGIS.Mapping.OfficeIntegration.PowerPointInfo"/>
  </ds:schemaRefs>
</ds:datastoreItem>
</file>

<file path=customXml/itemProps193.xml><?xml version="1.0" encoding="utf-8"?>
<ds:datastoreItem xmlns:ds="http://schemas.openxmlformats.org/officeDocument/2006/customXml" ds:itemID="{1D8356D0-08FE-4050-8847-E5260AE38F74}">
  <ds:schemaRefs>
    <ds:schemaRef ds:uri="ESRI.ArcGIS.Mapping.OfficeIntegration.PowerPointInfo"/>
  </ds:schemaRefs>
</ds:datastoreItem>
</file>

<file path=customXml/itemProps194.xml><?xml version="1.0" encoding="utf-8"?>
<ds:datastoreItem xmlns:ds="http://schemas.openxmlformats.org/officeDocument/2006/customXml" ds:itemID="{8AB78E41-E9BF-42E1-8674-70B8A206163C}">
  <ds:schemaRefs>
    <ds:schemaRef ds:uri="ESRI.ArcGIS.Mapping.OfficeIntegration.PowerPointInfo"/>
  </ds:schemaRefs>
</ds:datastoreItem>
</file>

<file path=customXml/itemProps195.xml><?xml version="1.0" encoding="utf-8"?>
<ds:datastoreItem xmlns:ds="http://schemas.openxmlformats.org/officeDocument/2006/customXml" ds:itemID="{8C06E750-3205-4FF4-AEAF-804F421531AF}">
  <ds:schemaRefs>
    <ds:schemaRef ds:uri="ESRI.ArcGIS.Mapping.OfficeIntegration.PowerPointInfo"/>
  </ds:schemaRefs>
</ds:datastoreItem>
</file>

<file path=customXml/itemProps196.xml><?xml version="1.0" encoding="utf-8"?>
<ds:datastoreItem xmlns:ds="http://schemas.openxmlformats.org/officeDocument/2006/customXml" ds:itemID="{6481446C-48CE-40A7-B6C3-F4C949820E03}">
  <ds:schemaRefs>
    <ds:schemaRef ds:uri="ESRI.ArcGIS.Mapping.OfficeIntegration.PowerPointInfo"/>
  </ds:schemaRefs>
</ds:datastoreItem>
</file>

<file path=customXml/itemProps197.xml><?xml version="1.0" encoding="utf-8"?>
<ds:datastoreItem xmlns:ds="http://schemas.openxmlformats.org/officeDocument/2006/customXml" ds:itemID="{7EF8AFD4-160B-4984-9326-D7238F25ACFB}">
  <ds:schemaRefs>
    <ds:schemaRef ds:uri="ESRI.ArcGIS.Mapping.OfficeIntegration.PowerPointInfo"/>
  </ds:schemaRefs>
</ds:datastoreItem>
</file>

<file path=customXml/itemProps198.xml><?xml version="1.0" encoding="utf-8"?>
<ds:datastoreItem xmlns:ds="http://schemas.openxmlformats.org/officeDocument/2006/customXml" ds:itemID="{0D049FA6-0960-4BA6-9CAD-D5A38ED60AE0}">
  <ds:schemaRefs>
    <ds:schemaRef ds:uri="ESRI.ArcGIS.Mapping.OfficeIntegration.PowerPointInfo"/>
  </ds:schemaRefs>
</ds:datastoreItem>
</file>

<file path=customXml/itemProps2.xml><?xml version="1.0" encoding="utf-8"?>
<ds:datastoreItem xmlns:ds="http://schemas.openxmlformats.org/officeDocument/2006/customXml" ds:itemID="{D222B3B1-1B98-4CB6-8BD2-5C83EC701CB2}">
  <ds:schemaRefs>
    <ds:schemaRef ds:uri="ESRI.ArcGIS.Mapping.OfficeIntegration.PowerPointInfo"/>
  </ds:schemaRefs>
</ds:datastoreItem>
</file>

<file path=customXml/itemProps20.xml><?xml version="1.0" encoding="utf-8"?>
<ds:datastoreItem xmlns:ds="http://schemas.openxmlformats.org/officeDocument/2006/customXml" ds:itemID="{2D759E52-0853-4BBC-BC76-FD8283383212}">
  <ds:schemaRefs>
    <ds:schemaRef ds:uri="ESRI.ArcGIS.Mapping.OfficeIntegration.PowerPointInfo"/>
  </ds:schemaRefs>
</ds:datastoreItem>
</file>

<file path=customXml/itemProps21.xml><?xml version="1.0" encoding="utf-8"?>
<ds:datastoreItem xmlns:ds="http://schemas.openxmlformats.org/officeDocument/2006/customXml" ds:itemID="{7FA6BFC1-B244-495D-9101-BF4477829583}">
  <ds:schemaRefs>
    <ds:schemaRef ds:uri="ESRI.ArcGIS.Mapping.OfficeIntegration.PowerPointInfo"/>
  </ds:schemaRefs>
</ds:datastoreItem>
</file>

<file path=customXml/itemProps22.xml><?xml version="1.0" encoding="utf-8"?>
<ds:datastoreItem xmlns:ds="http://schemas.openxmlformats.org/officeDocument/2006/customXml" ds:itemID="{D0517895-0837-4102-90B8-95C20E0B37E4}">
  <ds:schemaRefs>
    <ds:schemaRef ds:uri="ESRI.ArcGIS.Mapping.OfficeIntegration.PowerPointInfo"/>
  </ds:schemaRefs>
</ds:datastoreItem>
</file>

<file path=customXml/itemProps23.xml><?xml version="1.0" encoding="utf-8"?>
<ds:datastoreItem xmlns:ds="http://schemas.openxmlformats.org/officeDocument/2006/customXml" ds:itemID="{8DB1C38C-E33E-451B-8AC1-0507F10BEBD4}">
  <ds:schemaRefs>
    <ds:schemaRef ds:uri="ESRI.ArcGIS.Mapping.OfficeIntegration.PowerPointInfo"/>
  </ds:schemaRefs>
</ds:datastoreItem>
</file>

<file path=customXml/itemProps24.xml><?xml version="1.0" encoding="utf-8"?>
<ds:datastoreItem xmlns:ds="http://schemas.openxmlformats.org/officeDocument/2006/customXml" ds:itemID="{9CDC52F9-B0DA-4275-A120-06E1575F30FD}">
  <ds:schemaRefs>
    <ds:schemaRef ds:uri="ESRI.ArcGIS.Mapping.OfficeIntegration.PowerPointInfo"/>
  </ds:schemaRefs>
</ds:datastoreItem>
</file>

<file path=customXml/itemProps25.xml><?xml version="1.0" encoding="utf-8"?>
<ds:datastoreItem xmlns:ds="http://schemas.openxmlformats.org/officeDocument/2006/customXml" ds:itemID="{A3902CB7-95DE-48ED-B074-D1536E655991}">
  <ds:schemaRefs>
    <ds:schemaRef ds:uri="ESRI.ArcGIS.Mapping.OfficeIntegration.PowerPointInfo"/>
  </ds:schemaRefs>
</ds:datastoreItem>
</file>

<file path=customXml/itemProps26.xml><?xml version="1.0" encoding="utf-8"?>
<ds:datastoreItem xmlns:ds="http://schemas.openxmlformats.org/officeDocument/2006/customXml" ds:itemID="{D6B1C072-62B3-4D0D-A021-0CC561F9D062}">
  <ds:schemaRefs>
    <ds:schemaRef ds:uri="ESRI.ArcGIS.Mapping.OfficeIntegration.PowerPointInfo"/>
  </ds:schemaRefs>
</ds:datastoreItem>
</file>

<file path=customXml/itemProps27.xml><?xml version="1.0" encoding="utf-8"?>
<ds:datastoreItem xmlns:ds="http://schemas.openxmlformats.org/officeDocument/2006/customXml" ds:itemID="{FD8EAD2F-6A91-4815-824F-5E1FEB916CC9}">
  <ds:schemaRefs>
    <ds:schemaRef ds:uri="ESRI.ArcGIS.Mapping.OfficeIntegration.PowerPointInfo"/>
  </ds:schemaRefs>
</ds:datastoreItem>
</file>

<file path=customXml/itemProps28.xml><?xml version="1.0" encoding="utf-8"?>
<ds:datastoreItem xmlns:ds="http://schemas.openxmlformats.org/officeDocument/2006/customXml" ds:itemID="{43C96CEE-220A-4BF0-A3F3-AE59965B8457}">
  <ds:schemaRefs>
    <ds:schemaRef ds:uri="ESRI.ArcGIS.Mapping.OfficeIntegration.PowerPointInfo"/>
  </ds:schemaRefs>
</ds:datastoreItem>
</file>

<file path=customXml/itemProps29.xml><?xml version="1.0" encoding="utf-8"?>
<ds:datastoreItem xmlns:ds="http://schemas.openxmlformats.org/officeDocument/2006/customXml" ds:itemID="{F82646BF-27E3-4753-96C4-C4667FBD7EA6}">
  <ds:schemaRefs>
    <ds:schemaRef ds:uri="ESRI.ArcGIS.Mapping.OfficeIntegration.PowerPointInfo"/>
  </ds:schemaRefs>
</ds:datastoreItem>
</file>

<file path=customXml/itemProps3.xml><?xml version="1.0" encoding="utf-8"?>
<ds:datastoreItem xmlns:ds="http://schemas.openxmlformats.org/officeDocument/2006/customXml" ds:itemID="{502830A7-35C5-4B5C-8393-735B5E80502E}">
  <ds:schemaRefs>
    <ds:schemaRef ds:uri="ESRI.ArcGIS.Mapping.OfficeIntegration.PowerPointInfo"/>
  </ds:schemaRefs>
</ds:datastoreItem>
</file>

<file path=customXml/itemProps30.xml><?xml version="1.0" encoding="utf-8"?>
<ds:datastoreItem xmlns:ds="http://schemas.openxmlformats.org/officeDocument/2006/customXml" ds:itemID="{3A371142-CA00-4C6C-AC7B-2F50315CA488}">
  <ds:schemaRefs>
    <ds:schemaRef ds:uri="ESRI.ArcGIS.Mapping.OfficeIntegration.PowerPointInfo"/>
  </ds:schemaRefs>
</ds:datastoreItem>
</file>

<file path=customXml/itemProps31.xml><?xml version="1.0" encoding="utf-8"?>
<ds:datastoreItem xmlns:ds="http://schemas.openxmlformats.org/officeDocument/2006/customXml" ds:itemID="{3986413A-E9B7-4319-8B51-1BA0CF307B73}">
  <ds:schemaRefs>
    <ds:schemaRef ds:uri="ESRI.ArcGIS.Mapping.OfficeIntegration.PowerPointInfo"/>
  </ds:schemaRefs>
</ds:datastoreItem>
</file>

<file path=customXml/itemProps32.xml><?xml version="1.0" encoding="utf-8"?>
<ds:datastoreItem xmlns:ds="http://schemas.openxmlformats.org/officeDocument/2006/customXml" ds:itemID="{CB358437-DA7B-4796-BDF1-99F5A5108D0A}">
  <ds:schemaRefs>
    <ds:schemaRef ds:uri="ESRI.ArcGIS.Mapping.OfficeIntegration.PowerPointInfo"/>
  </ds:schemaRefs>
</ds:datastoreItem>
</file>

<file path=customXml/itemProps33.xml><?xml version="1.0" encoding="utf-8"?>
<ds:datastoreItem xmlns:ds="http://schemas.openxmlformats.org/officeDocument/2006/customXml" ds:itemID="{4054CE27-6139-462C-8C6E-4633F22482DF}">
  <ds:schemaRefs>
    <ds:schemaRef ds:uri="ESRI.ArcGIS.Mapping.OfficeIntegration.PowerPointInfo"/>
  </ds:schemaRefs>
</ds:datastoreItem>
</file>

<file path=customXml/itemProps34.xml><?xml version="1.0" encoding="utf-8"?>
<ds:datastoreItem xmlns:ds="http://schemas.openxmlformats.org/officeDocument/2006/customXml" ds:itemID="{24DA4983-EF28-4554-AACA-A28D1821619B}">
  <ds:schemaRefs>
    <ds:schemaRef ds:uri="ESRI.ArcGIS.Mapping.OfficeIntegration.PowerPointInfo"/>
  </ds:schemaRefs>
</ds:datastoreItem>
</file>

<file path=customXml/itemProps35.xml><?xml version="1.0" encoding="utf-8"?>
<ds:datastoreItem xmlns:ds="http://schemas.openxmlformats.org/officeDocument/2006/customXml" ds:itemID="{D4720F28-76BC-4679-BC2F-FAD498F8972E}">
  <ds:schemaRefs>
    <ds:schemaRef ds:uri="ESRI.ArcGIS.Mapping.OfficeIntegration.PowerPointInfo"/>
  </ds:schemaRefs>
</ds:datastoreItem>
</file>

<file path=customXml/itemProps36.xml><?xml version="1.0" encoding="utf-8"?>
<ds:datastoreItem xmlns:ds="http://schemas.openxmlformats.org/officeDocument/2006/customXml" ds:itemID="{29AF60EE-F395-4841-B1D1-1E6917B42A32}">
  <ds:schemaRefs>
    <ds:schemaRef ds:uri="ESRI.ArcGIS.Mapping.OfficeIntegration.PowerPointInfo"/>
  </ds:schemaRefs>
</ds:datastoreItem>
</file>

<file path=customXml/itemProps37.xml><?xml version="1.0" encoding="utf-8"?>
<ds:datastoreItem xmlns:ds="http://schemas.openxmlformats.org/officeDocument/2006/customXml" ds:itemID="{8D69D6BF-D4F3-4A77-BF3C-D386710C091C}">
  <ds:schemaRefs>
    <ds:schemaRef ds:uri="ESRI.ArcGIS.Mapping.OfficeIntegration.PowerPointInfo"/>
  </ds:schemaRefs>
</ds:datastoreItem>
</file>

<file path=customXml/itemProps38.xml><?xml version="1.0" encoding="utf-8"?>
<ds:datastoreItem xmlns:ds="http://schemas.openxmlformats.org/officeDocument/2006/customXml" ds:itemID="{F35D29F4-71CF-4255-9231-85DDA2DAF90F}">
  <ds:schemaRefs>
    <ds:schemaRef ds:uri="ESRI.ArcGIS.Mapping.OfficeIntegration.PowerPointInfo"/>
  </ds:schemaRefs>
</ds:datastoreItem>
</file>

<file path=customXml/itemProps39.xml><?xml version="1.0" encoding="utf-8"?>
<ds:datastoreItem xmlns:ds="http://schemas.openxmlformats.org/officeDocument/2006/customXml" ds:itemID="{EE842DFD-BDD4-4E8F-B08B-8CD04F4F3EB8}">
  <ds:schemaRefs>
    <ds:schemaRef ds:uri="ESRI.ArcGIS.Mapping.OfficeIntegration.PowerPointInfo"/>
  </ds:schemaRefs>
</ds:datastoreItem>
</file>

<file path=customXml/itemProps4.xml><?xml version="1.0" encoding="utf-8"?>
<ds:datastoreItem xmlns:ds="http://schemas.openxmlformats.org/officeDocument/2006/customXml" ds:itemID="{6718B606-49D3-4257-8791-F38A9FA6080C}">
  <ds:schemaRefs>
    <ds:schemaRef ds:uri="ESRI.ArcGIS.Mapping.OfficeIntegration.PowerPointInfo"/>
  </ds:schemaRefs>
</ds:datastoreItem>
</file>

<file path=customXml/itemProps40.xml><?xml version="1.0" encoding="utf-8"?>
<ds:datastoreItem xmlns:ds="http://schemas.openxmlformats.org/officeDocument/2006/customXml" ds:itemID="{70FF4377-4EB6-4B4A-9E0C-D2730C318AAC}">
  <ds:schemaRefs>
    <ds:schemaRef ds:uri="ESRI.ArcGIS.Mapping.OfficeIntegration.PowerPointInfo"/>
  </ds:schemaRefs>
</ds:datastoreItem>
</file>

<file path=customXml/itemProps41.xml><?xml version="1.0" encoding="utf-8"?>
<ds:datastoreItem xmlns:ds="http://schemas.openxmlformats.org/officeDocument/2006/customXml" ds:itemID="{8CA5AB55-AB4F-4D35-8D57-6E79B7D5BF4E}">
  <ds:schemaRefs>
    <ds:schemaRef ds:uri="ESRI.ArcGIS.Mapping.OfficeIntegration.PowerPointInfo"/>
  </ds:schemaRefs>
</ds:datastoreItem>
</file>

<file path=customXml/itemProps42.xml><?xml version="1.0" encoding="utf-8"?>
<ds:datastoreItem xmlns:ds="http://schemas.openxmlformats.org/officeDocument/2006/customXml" ds:itemID="{086048E0-DAE9-4426-9A27-4B6DC46769CE}">
  <ds:schemaRefs>
    <ds:schemaRef ds:uri="ESRI.ArcGIS.Mapping.OfficeIntegration.PowerPointInfo"/>
  </ds:schemaRefs>
</ds:datastoreItem>
</file>

<file path=customXml/itemProps43.xml><?xml version="1.0" encoding="utf-8"?>
<ds:datastoreItem xmlns:ds="http://schemas.openxmlformats.org/officeDocument/2006/customXml" ds:itemID="{1BC42353-7110-441D-B46D-DECCBA9C5226}">
  <ds:schemaRefs>
    <ds:schemaRef ds:uri="ESRI.ArcGIS.Mapping.OfficeIntegration.PowerPointInfo"/>
  </ds:schemaRefs>
</ds:datastoreItem>
</file>

<file path=customXml/itemProps44.xml><?xml version="1.0" encoding="utf-8"?>
<ds:datastoreItem xmlns:ds="http://schemas.openxmlformats.org/officeDocument/2006/customXml" ds:itemID="{D745F6F3-3548-4EC7-A261-BE8E53F35239}">
  <ds:schemaRefs>
    <ds:schemaRef ds:uri="ESRI.ArcGIS.Mapping.OfficeIntegration.PowerPointInfo"/>
  </ds:schemaRefs>
</ds:datastoreItem>
</file>

<file path=customXml/itemProps45.xml><?xml version="1.0" encoding="utf-8"?>
<ds:datastoreItem xmlns:ds="http://schemas.openxmlformats.org/officeDocument/2006/customXml" ds:itemID="{FFE11C33-5315-489F-965C-1828CB2750DC}">
  <ds:schemaRefs>
    <ds:schemaRef ds:uri="ESRI.ArcGIS.Mapping.OfficeIntegration.PowerPointInfo"/>
  </ds:schemaRefs>
</ds:datastoreItem>
</file>

<file path=customXml/itemProps46.xml><?xml version="1.0" encoding="utf-8"?>
<ds:datastoreItem xmlns:ds="http://schemas.openxmlformats.org/officeDocument/2006/customXml" ds:itemID="{D24F6740-D0E7-4A9C-BFF1-94ED912D7C85}">
  <ds:schemaRefs>
    <ds:schemaRef ds:uri="ESRI.ArcGIS.Mapping.OfficeIntegration.PowerPointInfo"/>
  </ds:schemaRefs>
</ds:datastoreItem>
</file>

<file path=customXml/itemProps47.xml><?xml version="1.0" encoding="utf-8"?>
<ds:datastoreItem xmlns:ds="http://schemas.openxmlformats.org/officeDocument/2006/customXml" ds:itemID="{CBB8E73A-CCFF-465B-B8D2-0E8D02D00757}">
  <ds:schemaRefs>
    <ds:schemaRef ds:uri="ESRI.ArcGIS.Mapping.OfficeIntegration.PowerPointInfo"/>
  </ds:schemaRefs>
</ds:datastoreItem>
</file>

<file path=customXml/itemProps48.xml><?xml version="1.0" encoding="utf-8"?>
<ds:datastoreItem xmlns:ds="http://schemas.openxmlformats.org/officeDocument/2006/customXml" ds:itemID="{CD149DA3-AA4B-486A-9458-62566F80B949}">
  <ds:schemaRefs>
    <ds:schemaRef ds:uri="ESRI.ArcGIS.Mapping.OfficeIntegration.PowerPointInfo"/>
  </ds:schemaRefs>
</ds:datastoreItem>
</file>

<file path=customXml/itemProps49.xml><?xml version="1.0" encoding="utf-8"?>
<ds:datastoreItem xmlns:ds="http://schemas.openxmlformats.org/officeDocument/2006/customXml" ds:itemID="{02235EA0-BF52-4C8D-A17C-DC8297D92E0B}">
  <ds:schemaRefs>
    <ds:schemaRef ds:uri="ESRI.ArcGIS.Mapping.OfficeIntegration.PowerPointInfo"/>
  </ds:schemaRefs>
</ds:datastoreItem>
</file>

<file path=customXml/itemProps5.xml><?xml version="1.0" encoding="utf-8"?>
<ds:datastoreItem xmlns:ds="http://schemas.openxmlformats.org/officeDocument/2006/customXml" ds:itemID="{092EE5DD-47A3-4275-BEF8-5AECA84075F9}">
  <ds:schemaRefs>
    <ds:schemaRef ds:uri="ESRI.ArcGIS.Mapping.OfficeIntegration.PowerPointInfo"/>
  </ds:schemaRefs>
</ds:datastoreItem>
</file>

<file path=customXml/itemProps50.xml><?xml version="1.0" encoding="utf-8"?>
<ds:datastoreItem xmlns:ds="http://schemas.openxmlformats.org/officeDocument/2006/customXml" ds:itemID="{99A54A91-AB03-4F60-A9A3-C05DDA0C4414}">
  <ds:schemaRefs>
    <ds:schemaRef ds:uri="ESRI.ArcGIS.Mapping.OfficeIntegration.PowerPointInfo"/>
  </ds:schemaRefs>
</ds:datastoreItem>
</file>

<file path=customXml/itemProps51.xml><?xml version="1.0" encoding="utf-8"?>
<ds:datastoreItem xmlns:ds="http://schemas.openxmlformats.org/officeDocument/2006/customXml" ds:itemID="{6A091FB4-EB88-4B66-AB1E-E275BF87D5C5}">
  <ds:schemaRefs>
    <ds:schemaRef ds:uri="ESRI.ArcGIS.Mapping.OfficeIntegration.PowerPointInfo"/>
  </ds:schemaRefs>
</ds:datastoreItem>
</file>

<file path=customXml/itemProps52.xml><?xml version="1.0" encoding="utf-8"?>
<ds:datastoreItem xmlns:ds="http://schemas.openxmlformats.org/officeDocument/2006/customXml" ds:itemID="{A8DB4E74-0EF0-483F-AE32-6D8C5E0B9FBE}">
  <ds:schemaRefs>
    <ds:schemaRef ds:uri="ESRI.ArcGIS.Mapping.OfficeIntegration.PowerPointInfo"/>
  </ds:schemaRefs>
</ds:datastoreItem>
</file>

<file path=customXml/itemProps53.xml><?xml version="1.0" encoding="utf-8"?>
<ds:datastoreItem xmlns:ds="http://schemas.openxmlformats.org/officeDocument/2006/customXml" ds:itemID="{E3E00385-9096-4BE3-8C93-CF44B3106ED9}">
  <ds:schemaRefs>
    <ds:schemaRef ds:uri="ESRI.ArcGIS.Mapping.OfficeIntegration.PowerPointInfo"/>
  </ds:schemaRefs>
</ds:datastoreItem>
</file>

<file path=customXml/itemProps54.xml><?xml version="1.0" encoding="utf-8"?>
<ds:datastoreItem xmlns:ds="http://schemas.openxmlformats.org/officeDocument/2006/customXml" ds:itemID="{B906D0CD-8A80-4D30-A1E2-DACBC6B28F93}">
  <ds:schemaRefs>
    <ds:schemaRef ds:uri="ESRI.ArcGIS.Mapping.OfficeIntegration.PowerPointInfo"/>
  </ds:schemaRefs>
</ds:datastoreItem>
</file>

<file path=customXml/itemProps55.xml><?xml version="1.0" encoding="utf-8"?>
<ds:datastoreItem xmlns:ds="http://schemas.openxmlformats.org/officeDocument/2006/customXml" ds:itemID="{B89440B8-1C88-43A7-80DE-997B3B4B965C}">
  <ds:schemaRefs>
    <ds:schemaRef ds:uri="ESRI.ArcGIS.Mapping.OfficeIntegration.PowerPointInfo"/>
  </ds:schemaRefs>
</ds:datastoreItem>
</file>

<file path=customXml/itemProps56.xml><?xml version="1.0" encoding="utf-8"?>
<ds:datastoreItem xmlns:ds="http://schemas.openxmlformats.org/officeDocument/2006/customXml" ds:itemID="{E6BD4F65-B82D-426A-A3CC-035DDA4DA8B8}">
  <ds:schemaRefs>
    <ds:schemaRef ds:uri="ESRI.ArcGIS.Mapping.OfficeIntegration.PowerPointInfo"/>
  </ds:schemaRefs>
</ds:datastoreItem>
</file>

<file path=customXml/itemProps57.xml><?xml version="1.0" encoding="utf-8"?>
<ds:datastoreItem xmlns:ds="http://schemas.openxmlformats.org/officeDocument/2006/customXml" ds:itemID="{B9091D01-9644-4F47-B698-1C42E32E7FFE}">
  <ds:schemaRefs>
    <ds:schemaRef ds:uri="ESRI.ArcGIS.Mapping.OfficeIntegration.PowerPointInfo"/>
  </ds:schemaRefs>
</ds:datastoreItem>
</file>

<file path=customXml/itemProps58.xml><?xml version="1.0" encoding="utf-8"?>
<ds:datastoreItem xmlns:ds="http://schemas.openxmlformats.org/officeDocument/2006/customXml" ds:itemID="{F5CA9AB1-B731-4B94-AB89-D476D542D6CB}">
  <ds:schemaRefs>
    <ds:schemaRef ds:uri="ESRI.ArcGIS.Mapping.OfficeIntegration.PowerPointInfo"/>
  </ds:schemaRefs>
</ds:datastoreItem>
</file>

<file path=customXml/itemProps59.xml><?xml version="1.0" encoding="utf-8"?>
<ds:datastoreItem xmlns:ds="http://schemas.openxmlformats.org/officeDocument/2006/customXml" ds:itemID="{EE977B77-BF61-406F-A366-976E1C1498F2}">
  <ds:schemaRefs>
    <ds:schemaRef ds:uri="ESRI.ArcGIS.Mapping.OfficeIntegration.PowerPointInfo"/>
  </ds:schemaRefs>
</ds:datastoreItem>
</file>

<file path=customXml/itemProps6.xml><?xml version="1.0" encoding="utf-8"?>
<ds:datastoreItem xmlns:ds="http://schemas.openxmlformats.org/officeDocument/2006/customXml" ds:itemID="{901DEE5A-BD77-4029-A9D2-BE9592615483}">
  <ds:schemaRefs>
    <ds:schemaRef ds:uri="ESRI.ArcGIS.Mapping.OfficeIntegration.PowerPointInfo"/>
  </ds:schemaRefs>
</ds:datastoreItem>
</file>

<file path=customXml/itemProps60.xml><?xml version="1.0" encoding="utf-8"?>
<ds:datastoreItem xmlns:ds="http://schemas.openxmlformats.org/officeDocument/2006/customXml" ds:itemID="{3973ECD2-B606-48AC-8D55-B47014102F58}">
  <ds:schemaRefs>
    <ds:schemaRef ds:uri="ESRI.ArcGIS.Mapping.OfficeIntegration.PowerPointInfo"/>
  </ds:schemaRefs>
</ds:datastoreItem>
</file>

<file path=customXml/itemProps61.xml><?xml version="1.0" encoding="utf-8"?>
<ds:datastoreItem xmlns:ds="http://schemas.openxmlformats.org/officeDocument/2006/customXml" ds:itemID="{C34FF17A-8162-4687-AF8C-FDDD7F10F4C6}">
  <ds:schemaRefs>
    <ds:schemaRef ds:uri="ESRI.ArcGIS.Mapping.OfficeIntegration.PowerPointInfo"/>
  </ds:schemaRefs>
</ds:datastoreItem>
</file>

<file path=customXml/itemProps62.xml><?xml version="1.0" encoding="utf-8"?>
<ds:datastoreItem xmlns:ds="http://schemas.openxmlformats.org/officeDocument/2006/customXml" ds:itemID="{D7B786CE-1240-431D-9E49-32D96509B9BB}">
  <ds:schemaRefs>
    <ds:schemaRef ds:uri="ESRI.ArcGIS.Mapping.OfficeIntegration.PowerPointInfo"/>
  </ds:schemaRefs>
</ds:datastoreItem>
</file>

<file path=customXml/itemProps63.xml><?xml version="1.0" encoding="utf-8"?>
<ds:datastoreItem xmlns:ds="http://schemas.openxmlformats.org/officeDocument/2006/customXml" ds:itemID="{30FF0753-58D3-4435-BDF0-BC20019815E9}">
  <ds:schemaRefs>
    <ds:schemaRef ds:uri="ESRI.ArcGIS.Mapping.OfficeIntegration.PowerPointInfo"/>
  </ds:schemaRefs>
</ds:datastoreItem>
</file>

<file path=customXml/itemProps64.xml><?xml version="1.0" encoding="utf-8"?>
<ds:datastoreItem xmlns:ds="http://schemas.openxmlformats.org/officeDocument/2006/customXml" ds:itemID="{98F6C157-5D99-4085-A33A-3FC008A34FEF}">
  <ds:schemaRefs>
    <ds:schemaRef ds:uri="ESRI.ArcGIS.Mapping.OfficeIntegration.PowerPointInfo"/>
  </ds:schemaRefs>
</ds:datastoreItem>
</file>

<file path=customXml/itemProps65.xml><?xml version="1.0" encoding="utf-8"?>
<ds:datastoreItem xmlns:ds="http://schemas.openxmlformats.org/officeDocument/2006/customXml" ds:itemID="{08F8F73B-6F78-4018-B9FC-858D79558FCB}">
  <ds:schemaRefs>
    <ds:schemaRef ds:uri="ESRI.ArcGIS.Mapping.OfficeIntegration.PowerPointInfo"/>
  </ds:schemaRefs>
</ds:datastoreItem>
</file>

<file path=customXml/itemProps66.xml><?xml version="1.0" encoding="utf-8"?>
<ds:datastoreItem xmlns:ds="http://schemas.openxmlformats.org/officeDocument/2006/customXml" ds:itemID="{6D4FDFCA-4865-454A-B7A8-AF204987778E}">
  <ds:schemaRefs>
    <ds:schemaRef ds:uri="ESRI.ArcGIS.Mapping.OfficeIntegration.PowerPointInfo"/>
  </ds:schemaRefs>
</ds:datastoreItem>
</file>

<file path=customXml/itemProps67.xml><?xml version="1.0" encoding="utf-8"?>
<ds:datastoreItem xmlns:ds="http://schemas.openxmlformats.org/officeDocument/2006/customXml" ds:itemID="{F4A9D02B-7E69-40B4-A8BC-419C9A398564}">
  <ds:schemaRefs>
    <ds:schemaRef ds:uri="ESRI.ArcGIS.Mapping.OfficeIntegration.PowerPointInfo"/>
  </ds:schemaRefs>
</ds:datastoreItem>
</file>

<file path=customXml/itemProps68.xml><?xml version="1.0" encoding="utf-8"?>
<ds:datastoreItem xmlns:ds="http://schemas.openxmlformats.org/officeDocument/2006/customXml" ds:itemID="{4C70CC10-EE7F-470E-BD8F-BE78024090F6}">
  <ds:schemaRefs>
    <ds:schemaRef ds:uri="ESRI.ArcGIS.Mapping.OfficeIntegration.PowerPointInfo"/>
  </ds:schemaRefs>
</ds:datastoreItem>
</file>

<file path=customXml/itemProps69.xml><?xml version="1.0" encoding="utf-8"?>
<ds:datastoreItem xmlns:ds="http://schemas.openxmlformats.org/officeDocument/2006/customXml" ds:itemID="{EB957863-09AF-41A9-BDC3-59162EB04815}">
  <ds:schemaRefs>
    <ds:schemaRef ds:uri="ESRI.ArcGIS.Mapping.OfficeIntegration.PowerPointInfo"/>
  </ds:schemaRefs>
</ds:datastoreItem>
</file>

<file path=customXml/itemProps7.xml><?xml version="1.0" encoding="utf-8"?>
<ds:datastoreItem xmlns:ds="http://schemas.openxmlformats.org/officeDocument/2006/customXml" ds:itemID="{0F9BBD11-AA78-42CB-A886-2BA383C1779B}">
  <ds:schemaRefs>
    <ds:schemaRef ds:uri="ESRI.ArcGIS.Mapping.OfficeIntegration.PowerPointInfo"/>
  </ds:schemaRefs>
</ds:datastoreItem>
</file>

<file path=customXml/itemProps70.xml><?xml version="1.0" encoding="utf-8"?>
<ds:datastoreItem xmlns:ds="http://schemas.openxmlformats.org/officeDocument/2006/customXml" ds:itemID="{E6331E51-6A39-4356-89E0-20A4562BB1D9}">
  <ds:schemaRefs>
    <ds:schemaRef ds:uri="ESRI.ArcGIS.Mapping.OfficeIntegration.PowerPointInfo"/>
  </ds:schemaRefs>
</ds:datastoreItem>
</file>

<file path=customXml/itemProps71.xml><?xml version="1.0" encoding="utf-8"?>
<ds:datastoreItem xmlns:ds="http://schemas.openxmlformats.org/officeDocument/2006/customXml" ds:itemID="{CB42C235-1163-4C4E-9917-F50960AD929B}">
  <ds:schemaRefs>
    <ds:schemaRef ds:uri="ESRI.ArcGIS.Mapping.OfficeIntegration.PowerPointInfo"/>
  </ds:schemaRefs>
</ds:datastoreItem>
</file>

<file path=customXml/itemProps72.xml><?xml version="1.0" encoding="utf-8"?>
<ds:datastoreItem xmlns:ds="http://schemas.openxmlformats.org/officeDocument/2006/customXml" ds:itemID="{A4974D51-F939-4CB9-AB4A-F5D2FCE9261F}">
  <ds:schemaRefs>
    <ds:schemaRef ds:uri="ESRI.ArcGIS.Mapping.OfficeIntegration.PowerPointInfo"/>
  </ds:schemaRefs>
</ds:datastoreItem>
</file>

<file path=customXml/itemProps73.xml><?xml version="1.0" encoding="utf-8"?>
<ds:datastoreItem xmlns:ds="http://schemas.openxmlformats.org/officeDocument/2006/customXml" ds:itemID="{EB4E0CA7-3A87-4E7D-9082-47B4FEED9CAA}">
  <ds:schemaRefs>
    <ds:schemaRef ds:uri="ESRI.ArcGIS.Mapping.OfficeIntegration.PowerPointInfo"/>
  </ds:schemaRefs>
</ds:datastoreItem>
</file>

<file path=customXml/itemProps74.xml><?xml version="1.0" encoding="utf-8"?>
<ds:datastoreItem xmlns:ds="http://schemas.openxmlformats.org/officeDocument/2006/customXml" ds:itemID="{5CA981BE-821A-4B1D-8221-E9CAF1284B52}">
  <ds:schemaRefs>
    <ds:schemaRef ds:uri="ESRI.ArcGIS.Mapping.OfficeIntegration.PowerPointInfo"/>
  </ds:schemaRefs>
</ds:datastoreItem>
</file>

<file path=customXml/itemProps75.xml><?xml version="1.0" encoding="utf-8"?>
<ds:datastoreItem xmlns:ds="http://schemas.openxmlformats.org/officeDocument/2006/customXml" ds:itemID="{3D732C03-5AE9-4B80-8C4D-7C4EA4177E9B}">
  <ds:schemaRefs>
    <ds:schemaRef ds:uri="ESRI.ArcGIS.Mapping.OfficeIntegration.PowerPointInfo"/>
  </ds:schemaRefs>
</ds:datastoreItem>
</file>

<file path=customXml/itemProps76.xml><?xml version="1.0" encoding="utf-8"?>
<ds:datastoreItem xmlns:ds="http://schemas.openxmlformats.org/officeDocument/2006/customXml" ds:itemID="{BEFB27A0-A61E-4B67-9B26-FBC35B669E85}">
  <ds:schemaRefs>
    <ds:schemaRef ds:uri="ESRI.ArcGIS.Mapping.OfficeIntegration.PowerPointInfo"/>
  </ds:schemaRefs>
</ds:datastoreItem>
</file>

<file path=customXml/itemProps77.xml><?xml version="1.0" encoding="utf-8"?>
<ds:datastoreItem xmlns:ds="http://schemas.openxmlformats.org/officeDocument/2006/customXml" ds:itemID="{D86A4F06-8487-4FA6-A30B-1599D04C6B61}">
  <ds:schemaRefs>
    <ds:schemaRef ds:uri="ESRI.ArcGIS.Mapping.OfficeIntegration.PowerPointInfo"/>
  </ds:schemaRefs>
</ds:datastoreItem>
</file>

<file path=customXml/itemProps78.xml><?xml version="1.0" encoding="utf-8"?>
<ds:datastoreItem xmlns:ds="http://schemas.openxmlformats.org/officeDocument/2006/customXml" ds:itemID="{4B7DD284-F747-4A60-B322-C0016EB6BDEF}">
  <ds:schemaRefs>
    <ds:schemaRef ds:uri="ESRI.ArcGIS.Mapping.OfficeIntegration.PowerPointInfo"/>
  </ds:schemaRefs>
</ds:datastoreItem>
</file>

<file path=customXml/itemProps79.xml><?xml version="1.0" encoding="utf-8"?>
<ds:datastoreItem xmlns:ds="http://schemas.openxmlformats.org/officeDocument/2006/customXml" ds:itemID="{D60F5A87-5D8D-4411-8BBE-937E56C93043}">
  <ds:schemaRefs>
    <ds:schemaRef ds:uri="ESRI.ArcGIS.Mapping.OfficeIntegration.PowerPointInfo"/>
  </ds:schemaRefs>
</ds:datastoreItem>
</file>

<file path=customXml/itemProps8.xml><?xml version="1.0" encoding="utf-8"?>
<ds:datastoreItem xmlns:ds="http://schemas.openxmlformats.org/officeDocument/2006/customXml" ds:itemID="{5E7AC420-D8F3-4CB7-A321-6D8455B1586C}">
  <ds:schemaRefs>
    <ds:schemaRef ds:uri="ESRI.ArcGIS.Mapping.OfficeIntegration.PowerPointInfo"/>
  </ds:schemaRefs>
</ds:datastoreItem>
</file>

<file path=customXml/itemProps80.xml><?xml version="1.0" encoding="utf-8"?>
<ds:datastoreItem xmlns:ds="http://schemas.openxmlformats.org/officeDocument/2006/customXml" ds:itemID="{875B1653-66C2-4677-A3FA-3ABE17001097}">
  <ds:schemaRefs>
    <ds:schemaRef ds:uri="ESRI.ArcGIS.Mapping.OfficeIntegration.PowerPointInfo"/>
  </ds:schemaRefs>
</ds:datastoreItem>
</file>

<file path=customXml/itemProps81.xml><?xml version="1.0" encoding="utf-8"?>
<ds:datastoreItem xmlns:ds="http://schemas.openxmlformats.org/officeDocument/2006/customXml" ds:itemID="{25CC5152-1A4F-4750-9E42-B23878F32B36}">
  <ds:schemaRefs>
    <ds:schemaRef ds:uri="ESRI.ArcGIS.Mapping.OfficeIntegration.PowerPointInfo"/>
  </ds:schemaRefs>
</ds:datastoreItem>
</file>

<file path=customXml/itemProps82.xml><?xml version="1.0" encoding="utf-8"?>
<ds:datastoreItem xmlns:ds="http://schemas.openxmlformats.org/officeDocument/2006/customXml" ds:itemID="{6FC6BD98-D84E-487F-8FC6-29D971E05BB7}">
  <ds:schemaRefs>
    <ds:schemaRef ds:uri="ESRI.ArcGIS.Mapping.OfficeIntegration.PowerPointInfo"/>
  </ds:schemaRefs>
</ds:datastoreItem>
</file>

<file path=customXml/itemProps83.xml><?xml version="1.0" encoding="utf-8"?>
<ds:datastoreItem xmlns:ds="http://schemas.openxmlformats.org/officeDocument/2006/customXml" ds:itemID="{06884F3E-802A-4979-BD89-ECB40B59A7BC}">
  <ds:schemaRefs>
    <ds:schemaRef ds:uri="ESRI.ArcGIS.Mapping.OfficeIntegration.PowerPointInfo"/>
  </ds:schemaRefs>
</ds:datastoreItem>
</file>

<file path=customXml/itemProps84.xml><?xml version="1.0" encoding="utf-8"?>
<ds:datastoreItem xmlns:ds="http://schemas.openxmlformats.org/officeDocument/2006/customXml" ds:itemID="{01DAE126-A76D-4D6A-BDB6-FFA6928D1CAA}">
  <ds:schemaRefs>
    <ds:schemaRef ds:uri="ESRI.ArcGIS.Mapping.OfficeIntegration.PowerPointInfo"/>
  </ds:schemaRefs>
</ds:datastoreItem>
</file>

<file path=customXml/itemProps85.xml><?xml version="1.0" encoding="utf-8"?>
<ds:datastoreItem xmlns:ds="http://schemas.openxmlformats.org/officeDocument/2006/customXml" ds:itemID="{BA8A30AD-F311-4878-9A0D-D9ED0FE86618}">
  <ds:schemaRefs>
    <ds:schemaRef ds:uri="ESRI.ArcGIS.Mapping.OfficeIntegration.PowerPointInfo"/>
  </ds:schemaRefs>
</ds:datastoreItem>
</file>

<file path=customXml/itemProps86.xml><?xml version="1.0" encoding="utf-8"?>
<ds:datastoreItem xmlns:ds="http://schemas.openxmlformats.org/officeDocument/2006/customXml" ds:itemID="{87271DA0-2C48-4272-AD92-90C752926067}">
  <ds:schemaRefs>
    <ds:schemaRef ds:uri="ESRI.ArcGIS.Mapping.OfficeIntegration.PowerPointInfo"/>
  </ds:schemaRefs>
</ds:datastoreItem>
</file>

<file path=customXml/itemProps87.xml><?xml version="1.0" encoding="utf-8"?>
<ds:datastoreItem xmlns:ds="http://schemas.openxmlformats.org/officeDocument/2006/customXml" ds:itemID="{AF89C755-FD37-4B78-A25E-024EF8D363D0}">
  <ds:schemaRefs>
    <ds:schemaRef ds:uri="ESRI.ArcGIS.Mapping.OfficeIntegration.PowerPointInfo"/>
  </ds:schemaRefs>
</ds:datastoreItem>
</file>

<file path=customXml/itemProps88.xml><?xml version="1.0" encoding="utf-8"?>
<ds:datastoreItem xmlns:ds="http://schemas.openxmlformats.org/officeDocument/2006/customXml" ds:itemID="{7E518D5A-3D71-423E-9284-F7881A942F01}">
  <ds:schemaRefs>
    <ds:schemaRef ds:uri="ESRI.ArcGIS.Mapping.OfficeIntegration.PowerPointInfo"/>
  </ds:schemaRefs>
</ds:datastoreItem>
</file>

<file path=customXml/itemProps89.xml><?xml version="1.0" encoding="utf-8"?>
<ds:datastoreItem xmlns:ds="http://schemas.openxmlformats.org/officeDocument/2006/customXml" ds:itemID="{2FEEF6CD-D570-4425-BB58-549465FEA388}">
  <ds:schemaRefs>
    <ds:schemaRef ds:uri="ESRI.ArcGIS.Mapping.OfficeIntegration.PowerPointInfo"/>
  </ds:schemaRefs>
</ds:datastoreItem>
</file>

<file path=customXml/itemProps9.xml><?xml version="1.0" encoding="utf-8"?>
<ds:datastoreItem xmlns:ds="http://schemas.openxmlformats.org/officeDocument/2006/customXml" ds:itemID="{DF96BA3A-0BA2-4C3A-8167-BA2AE601E58D}">
  <ds:schemaRefs>
    <ds:schemaRef ds:uri="ESRI.ArcGIS.Mapping.OfficeIntegration.PowerPointInfo"/>
  </ds:schemaRefs>
</ds:datastoreItem>
</file>

<file path=customXml/itemProps90.xml><?xml version="1.0" encoding="utf-8"?>
<ds:datastoreItem xmlns:ds="http://schemas.openxmlformats.org/officeDocument/2006/customXml" ds:itemID="{CF388081-51FB-4A4A-A4D5-32E2554AAF53}">
  <ds:schemaRefs>
    <ds:schemaRef ds:uri="ESRI.ArcGIS.Mapping.OfficeIntegration.PowerPointInfo"/>
  </ds:schemaRefs>
</ds:datastoreItem>
</file>

<file path=customXml/itemProps91.xml><?xml version="1.0" encoding="utf-8"?>
<ds:datastoreItem xmlns:ds="http://schemas.openxmlformats.org/officeDocument/2006/customXml" ds:itemID="{343B7753-9E5D-4A35-8B4B-AD81086A27DF}">
  <ds:schemaRefs>
    <ds:schemaRef ds:uri="ESRI.ArcGIS.Mapping.OfficeIntegration.PowerPointInfo"/>
  </ds:schemaRefs>
</ds:datastoreItem>
</file>

<file path=customXml/itemProps92.xml><?xml version="1.0" encoding="utf-8"?>
<ds:datastoreItem xmlns:ds="http://schemas.openxmlformats.org/officeDocument/2006/customXml" ds:itemID="{6D844459-035A-4D5E-8908-4DF9BE4867AB}">
  <ds:schemaRefs>
    <ds:schemaRef ds:uri="ESRI.ArcGIS.Mapping.OfficeIntegration.PowerPointInfo"/>
  </ds:schemaRefs>
</ds:datastoreItem>
</file>

<file path=customXml/itemProps93.xml><?xml version="1.0" encoding="utf-8"?>
<ds:datastoreItem xmlns:ds="http://schemas.openxmlformats.org/officeDocument/2006/customXml" ds:itemID="{A168AEE1-78F7-4A05-BAE0-5B545D7579FB}">
  <ds:schemaRefs>
    <ds:schemaRef ds:uri="ESRI.ArcGIS.Mapping.OfficeIntegration.PowerPointInfo"/>
  </ds:schemaRefs>
</ds:datastoreItem>
</file>

<file path=customXml/itemProps94.xml><?xml version="1.0" encoding="utf-8"?>
<ds:datastoreItem xmlns:ds="http://schemas.openxmlformats.org/officeDocument/2006/customXml" ds:itemID="{405BF96A-2AED-4976-8107-BD2D50518064}">
  <ds:schemaRefs>
    <ds:schemaRef ds:uri="ESRI.ArcGIS.Mapping.OfficeIntegration.PowerPointInfo"/>
  </ds:schemaRefs>
</ds:datastoreItem>
</file>

<file path=customXml/itemProps95.xml><?xml version="1.0" encoding="utf-8"?>
<ds:datastoreItem xmlns:ds="http://schemas.openxmlformats.org/officeDocument/2006/customXml" ds:itemID="{ED43DE49-B98A-4FD2-B0CB-47DC7E627954}">
  <ds:schemaRefs>
    <ds:schemaRef ds:uri="ESRI.ArcGIS.Mapping.OfficeIntegration.PowerPointInfo"/>
  </ds:schemaRefs>
</ds:datastoreItem>
</file>

<file path=customXml/itemProps96.xml><?xml version="1.0" encoding="utf-8"?>
<ds:datastoreItem xmlns:ds="http://schemas.openxmlformats.org/officeDocument/2006/customXml" ds:itemID="{A0AE359D-E0A0-4FF0-902D-6AC599FA988C}">
  <ds:schemaRefs>
    <ds:schemaRef ds:uri="ESRI.ArcGIS.Mapping.OfficeIntegration.PowerPointInfo"/>
  </ds:schemaRefs>
</ds:datastoreItem>
</file>

<file path=customXml/itemProps97.xml><?xml version="1.0" encoding="utf-8"?>
<ds:datastoreItem xmlns:ds="http://schemas.openxmlformats.org/officeDocument/2006/customXml" ds:itemID="{674C3C17-EC53-4934-A08F-CF137F18B84C}">
  <ds:schemaRefs>
    <ds:schemaRef ds:uri="ESRI.ArcGIS.Mapping.OfficeIntegration.PowerPointInfo"/>
  </ds:schemaRefs>
</ds:datastoreItem>
</file>

<file path=customXml/itemProps98.xml><?xml version="1.0" encoding="utf-8"?>
<ds:datastoreItem xmlns:ds="http://schemas.openxmlformats.org/officeDocument/2006/customXml" ds:itemID="{F9520D27-4F3F-4F92-9997-71C25927A2F1}">
  <ds:schemaRefs>
    <ds:schemaRef ds:uri="ESRI.ArcGIS.Mapping.OfficeIntegration.PowerPointInfo"/>
  </ds:schemaRefs>
</ds:datastoreItem>
</file>

<file path=customXml/itemProps99.xml><?xml version="1.0" encoding="utf-8"?>
<ds:datastoreItem xmlns:ds="http://schemas.openxmlformats.org/officeDocument/2006/customXml" ds:itemID="{B3C1DB41-D050-4FBF-924D-40CB89A0BDC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44928</TotalTime>
  <Words>1192</Words>
  <Application>Microsoft Office PowerPoint</Application>
  <PresentationFormat>Widescreen</PresentationFormat>
  <Paragraphs>252</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Gill Sans MT</vt:lpstr>
      <vt:lpstr>Times New Roman</vt:lpstr>
      <vt:lpstr>Office Theme</vt:lpstr>
      <vt:lpstr>CorelDRAW</vt:lpstr>
      <vt:lpstr>A Performance Evaluation of Lightning-NO Algorithms in CMAQ</vt:lpstr>
      <vt:lpstr>Lightning NO Production Schemes in CMAQ</vt:lpstr>
      <vt:lpstr>Model configuration and simulations</vt:lpstr>
      <vt:lpstr>Sum of Monthly and Daily Domain Column LTNG NO Produced by the CMAQ schemes</vt:lpstr>
      <vt:lpstr>Focal Points for this Presentation</vt:lpstr>
      <vt:lpstr>PowerPoint Presentation</vt:lpstr>
      <vt:lpstr>Time series of Daily Maximum  8-hr (DM8HR) O3</vt:lpstr>
      <vt:lpstr>Time Series of Daily Mean NOX</vt:lpstr>
      <vt:lpstr>Diurnal Profiles of O3 and NOX (July, 2011)</vt:lpstr>
      <vt:lpstr>O3 bias difference between hNLDN and Base</vt:lpstr>
      <vt:lpstr>O3 bias difference between hNLDN and mNLDN</vt:lpstr>
      <vt:lpstr>O3 bias difference between hNLDN and pNLDN, and pNLDN and mNLDN</vt:lpstr>
      <vt:lpstr>Basic Statistics for DM8HR O3 with Lightning Activities over Domain</vt:lpstr>
      <vt:lpstr>Basic Statistics for DM8HR O3 with Lightning Activities over Southeast</vt:lpstr>
      <vt:lpstr>Basic Statistics for DM8HR O3 with Lightning Activities over Rocky Mountains</vt:lpstr>
      <vt:lpstr>NADP/NTN Summer Total Wet Deposition of NO3</vt:lpstr>
      <vt:lpstr>NADP/NTN Summer Total Wet Deposition of NO3</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Relationship between Observed NLDN Lightning Strikes and Modeled Convective Precipitation Rates - Parameterization of Lightning NOx Production in CMAQ</dc:title>
  <dc:creator>Kang, Daiwen</dc:creator>
  <cp:lastModifiedBy>Kang, Daiwen</cp:lastModifiedBy>
  <cp:revision>348</cp:revision>
  <dcterms:created xsi:type="dcterms:W3CDTF">2016-05-25T12:40:09Z</dcterms:created>
  <dcterms:modified xsi:type="dcterms:W3CDTF">2017-10-25T01:48:31Z</dcterms:modified>
</cp:coreProperties>
</file>