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32"/>
  </p:notesMasterIdLst>
  <p:handoutMasterIdLst>
    <p:handoutMasterId r:id="rId33"/>
  </p:handoutMasterIdLst>
  <p:sldIdLst>
    <p:sldId id="256" r:id="rId7"/>
    <p:sldId id="315" r:id="rId8"/>
    <p:sldId id="314" r:id="rId9"/>
    <p:sldId id="317" r:id="rId10"/>
    <p:sldId id="327" r:id="rId11"/>
    <p:sldId id="288" r:id="rId12"/>
    <p:sldId id="289" r:id="rId13"/>
    <p:sldId id="290" r:id="rId14"/>
    <p:sldId id="291" r:id="rId15"/>
    <p:sldId id="328" r:id="rId16"/>
    <p:sldId id="295" r:id="rId17"/>
    <p:sldId id="296" r:id="rId18"/>
    <p:sldId id="297" r:id="rId19"/>
    <p:sldId id="298" r:id="rId20"/>
    <p:sldId id="299" r:id="rId21"/>
    <p:sldId id="300" r:id="rId22"/>
    <p:sldId id="304" r:id="rId23"/>
    <p:sldId id="302" r:id="rId24"/>
    <p:sldId id="301" r:id="rId25"/>
    <p:sldId id="326" r:id="rId26"/>
    <p:sldId id="325" r:id="rId27"/>
    <p:sldId id="320" r:id="rId28"/>
    <p:sldId id="329" r:id="rId29"/>
    <p:sldId id="318" r:id="rId30"/>
    <p:sldId id="319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ekoi Palau" initials="OP" lastIdx="1" clrIdx="0"/>
  <p:cmAuthor id="1" name="Jim Lyons" initials="JL" lastIdx="1" clrIdx="1">
    <p:extLst>
      <p:ext uri="{19B8F6BF-5375-455C-9EA6-DF929625EA0E}">
        <p15:presenceInfo xmlns:p15="http://schemas.microsoft.com/office/powerpoint/2012/main" userId="S-1-5-21-3483385796-3985293157-2353609697-297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00"/>
    <a:srgbClr val="010066"/>
    <a:srgbClr val="0000FF"/>
    <a:srgbClr val="335885"/>
    <a:srgbClr val="0000D2"/>
    <a:srgbClr val="CCECFF"/>
    <a:srgbClr val="CCFFFF"/>
    <a:srgbClr val="26262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01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5.6.2\project\ADEC\Moderate_SIP_Revisions\RACM\CMAQ\RRF\FAI_quarters_v6_me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Hixson\Desktop\Trinity\Local_Work\ADEC\Moderate\CMAQ_2008_sources_sob_npf_RACM_rev5_respons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Winter</a:t>
            </a:r>
            <a:r>
              <a:rPr lang="en-US" sz="2000" baseline="0" dirty="0" smtClean="0"/>
              <a:t> </a:t>
            </a:r>
            <a:r>
              <a:rPr lang="en-US" sz="2000" baseline="0" dirty="0"/>
              <a:t>PM</a:t>
            </a:r>
            <a:r>
              <a:rPr lang="en-US" sz="2000" baseline="-25000" dirty="0"/>
              <a:t>2.5</a:t>
            </a:r>
            <a:r>
              <a:rPr lang="en-US" sz="2000" baseline="0" dirty="0"/>
              <a:t> for </a:t>
            </a:r>
            <a:r>
              <a:rPr lang="en-US" sz="2000" baseline="0" dirty="0" smtClean="0"/>
              <a:t>high concentration days</a:t>
            </a:r>
          </a:p>
          <a:p>
            <a:pPr>
              <a:defRPr/>
            </a:pPr>
            <a:r>
              <a:rPr lang="en-US" sz="2000" baseline="0" dirty="0" smtClean="0"/>
              <a:t>2006-2010 </a:t>
            </a:r>
            <a:r>
              <a:rPr lang="en-US" sz="2000" dirty="0"/>
              <a:t>Fairbanks State Office</a:t>
            </a:r>
            <a:r>
              <a:rPr lang="en-US" sz="2000" baseline="0" dirty="0"/>
              <a:t> Building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758910034911081"/>
          <c:y val="0.22634972415005489"/>
          <c:w val="0.50677301735252989"/>
          <c:h val="0.69840988279811844"/>
        </c:manualLayout>
      </c:layout>
      <c:pieChart>
        <c:varyColors val="1"/>
        <c:ser>
          <c:idx val="0"/>
          <c:order val="0"/>
          <c:tx>
            <c:v>Q4_Q1_top25_06-10</c:v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'[FAI_quarters_v6_meh.xlsx]Speciated_newAttB ROB'!$G$9:$M$9</c:f>
              <c:numCache>
                <c:formatCode>0.00</c:formatCode>
                <c:ptCount val="7"/>
                <c:pt idx="0">
                  <c:v>18.277047521315936</c:v>
                </c:pt>
                <c:pt idx="1">
                  <c:v>4.3364503058138713</c:v>
                </c:pt>
                <c:pt idx="2">
                  <c:v>8.0527198831518216</c:v>
                </c:pt>
                <c:pt idx="3">
                  <c:v>6.046345680280556</c:v>
                </c:pt>
                <c:pt idx="4">
                  <c:v>6.5372001202754895</c:v>
                </c:pt>
                <c:pt idx="5">
                  <c:v>1.1261606215861142</c:v>
                </c:pt>
                <c:pt idx="6">
                  <c:v>55.624075867576181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1708389045708907E-2"/>
                  <c:y val="1.610187710328166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213985044322"/>
                      <c:h val="0.1724532436522348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1289308176100628E-3"/>
                  <c:y val="-4.51662994151741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7572327044025157"/>
                      <c:h val="0.1111750140246396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3757588725322378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Ammonium nitrate </a:t>
                    </a:r>
                  </a:p>
                  <a:p>
                    <a:r>
                      <a:rPr lang="en-US" dirty="0" smtClean="0"/>
                      <a:t>3-11%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27053140096618"/>
                      <c:h val="0.172453248031496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Wood Smoke 60-80%</c:v>
                </c:pt>
                <c:pt idx="1">
                  <c:v> Sulfate 7-21%</c:v>
                </c:pt>
                <c:pt idx="2">
                  <c:v> Diesel 0-11%</c:v>
                </c:pt>
                <c:pt idx="3">
                  <c:v>ammoniumn nitrate 3-11%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21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MFE_MFB!$K$33</c:f>
              <c:strCache>
                <c:ptCount val="1"/>
                <c:pt idx="0">
                  <c:v>PM25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</c:marker>
          <c:xVal>
            <c:numRef>
              <c:f>MFE_MFB!$K$35</c:f>
              <c:numCache>
                <c:formatCode>0.0%</c:formatCode>
                <c:ptCount val="1"/>
                <c:pt idx="0">
                  <c:v>0.10348608022242767</c:v>
                </c:pt>
              </c:numCache>
            </c:numRef>
          </c:xVal>
          <c:yVal>
            <c:numRef>
              <c:f>MFE_MFB!$K$34</c:f>
              <c:numCache>
                <c:formatCode>0.0%</c:formatCode>
                <c:ptCount val="1"/>
                <c:pt idx="0">
                  <c:v>0.30585981430414605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MFE_MFB!$L$33</c:f>
              <c:strCache>
                <c:ptCount val="1"/>
                <c:pt idx="0">
                  <c:v>OC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2"/>
          </c:marker>
          <c:xVal>
            <c:numRef>
              <c:f>MFE_MFB!$L$35</c:f>
              <c:numCache>
                <c:formatCode>0.0%</c:formatCode>
                <c:ptCount val="1"/>
                <c:pt idx="0">
                  <c:v>0.36821510955857489</c:v>
                </c:pt>
              </c:numCache>
            </c:numRef>
          </c:xVal>
          <c:yVal>
            <c:numRef>
              <c:f>MFE_MFB!$L$34</c:f>
              <c:numCache>
                <c:formatCode>0.0%</c:formatCode>
                <c:ptCount val="1"/>
                <c:pt idx="0">
                  <c:v>0.38643009395695449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MFE_MFB!$M$33</c:f>
              <c:strCache>
                <c:ptCount val="1"/>
                <c:pt idx="0">
                  <c:v>EC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2"/>
          </c:marker>
          <c:xVal>
            <c:numRef>
              <c:f>MFE_MFB!$M$35</c:f>
              <c:numCache>
                <c:formatCode>0.0%</c:formatCode>
                <c:ptCount val="1"/>
                <c:pt idx="0">
                  <c:v>0.56101040449695683</c:v>
                </c:pt>
              </c:numCache>
            </c:numRef>
          </c:xVal>
          <c:yVal>
            <c:numRef>
              <c:f>MFE_MFB!$M$34</c:f>
              <c:numCache>
                <c:formatCode>0.0%</c:formatCode>
                <c:ptCount val="1"/>
                <c:pt idx="0">
                  <c:v>0.56101040449695683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MFE_MFB!$N$33</c:f>
              <c:strCache>
                <c:ptCount val="1"/>
                <c:pt idx="0">
                  <c:v>SO4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2"/>
          </c:marker>
          <c:xVal>
            <c:numRef>
              <c:f>MFE_MFB!$N$35</c:f>
              <c:numCache>
                <c:formatCode>0.0%</c:formatCode>
                <c:ptCount val="1"/>
                <c:pt idx="0">
                  <c:v>-0.88470973546530929</c:v>
                </c:pt>
              </c:numCache>
            </c:numRef>
          </c:xVal>
          <c:yVal>
            <c:numRef>
              <c:f>MFE_MFB!$N$34</c:f>
              <c:numCache>
                <c:formatCode>0.0%</c:formatCode>
                <c:ptCount val="1"/>
                <c:pt idx="0">
                  <c:v>0.88470973546530929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MFE_MFB!$O$33</c:f>
              <c:strCache>
                <c:ptCount val="1"/>
                <c:pt idx="0">
                  <c:v>NO3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12"/>
          </c:marker>
          <c:xVal>
            <c:numRef>
              <c:f>MFE_MFB!$O$35</c:f>
              <c:numCache>
                <c:formatCode>0.0%</c:formatCode>
                <c:ptCount val="1"/>
                <c:pt idx="0">
                  <c:v>-0.3833148775155733</c:v>
                </c:pt>
              </c:numCache>
            </c:numRef>
          </c:xVal>
          <c:yVal>
            <c:numRef>
              <c:f>MFE_MFB!$O$34</c:f>
              <c:numCache>
                <c:formatCode>0.0%</c:formatCode>
                <c:ptCount val="1"/>
                <c:pt idx="0">
                  <c:v>0.54622509703677702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MFE_MFB!$P$33</c:f>
              <c:strCache>
                <c:ptCount val="1"/>
                <c:pt idx="0">
                  <c:v>NH4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2"/>
          </c:marker>
          <c:xVal>
            <c:numRef>
              <c:f>MFE_MFB!$P$35</c:f>
              <c:numCache>
                <c:formatCode>0.0%</c:formatCode>
                <c:ptCount val="1"/>
                <c:pt idx="0">
                  <c:v>-0.81854979259443328</c:v>
                </c:pt>
              </c:numCache>
            </c:numRef>
          </c:xVal>
          <c:yVal>
            <c:numRef>
              <c:f>MFE_MFB!$P$34</c:f>
              <c:numCache>
                <c:formatCode>0.0%</c:formatCode>
                <c:ptCount val="1"/>
                <c:pt idx="0">
                  <c:v>0.81854979259443328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MFE_MFB!$Q$33</c:f>
              <c:strCache>
                <c:ptCount val="1"/>
                <c:pt idx="0">
                  <c:v>OTHER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12"/>
          </c:marker>
          <c:xVal>
            <c:numRef>
              <c:f>MFE_MFB!$Q$35</c:f>
              <c:numCache>
                <c:formatCode>0.0%</c:formatCode>
                <c:ptCount val="1"/>
                <c:pt idx="0">
                  <c:v>-0.81251485444650073</c:v>
                </c:pt>
              </c:numCache>
            </c:numRef>
          </c:xVal>
          <c:yVal>
            <c:numRef>
              <c:f>MFE_MFB!$Q$34</c:f>
              <c:numCache>
                <c:formatCode>0.0%</c:formatCode>
                <c:ptCount val="1"/>
                <c:pt idx="0">
                  <c:v>0.81366287811570082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52880"/>
        <c:axId val="76153440"/>
      </c:scatterChart>
      <c:valAx>
        <c:axId val="76152880"/>
        <c:scaling>
          <c:orientation val="minMax"/>
          <c:max val="1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MFB</a:t>
                </a:r>
              </a:p>
            </c:rich>
          </c:tx>
          <c:layout/>
          <c:overlay val="0"/>
        </c:title>
        <c:numFmt formatCode="0%" sourceLinked="0"/>
        <c:majorTickMark val="cross"/>
        <c:minorTickMark val="in"/>
        <c:tickLblPos val="low"/>
        <c:txPr>
          <a:bodyPr/>
          <a:lstStyle/>
          <a:p>
            <a:pPr>
              <a:defRPr sz="1800"/>
            </a:pPr>
            <a:endParaRPr lang="en-US"/>
          </a:p>
        </c:txPr>
        <c:crossAx val="76153440"/>
        <c:crosses val="autoZero"/>
        <c:crossBetween val="midCat"/>
        <c:majorUnit val="0.2"/>
        <c:minorUnit val="0.05"/>
      </c:valAx>
      <c:valAx>
        <c:axId val="7615344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MFE</a:t>
                </a:r>
              </a:p>
            </c:rich>
          </c:tx>
          <c:layout/>
          <c:overlay val="0"/>
        </c:title>
        <c:numFmt formatCode="0%" sourceLinked="0"/>
        <c:majorTickMark val="cross"/>
        <c:minorTickMark val="in"/>
        <c:tickLblPos val="low"/>
        <c:txPr>
          <a:bodyPr/>
          <a:lstStyle/>
          <a:p>
            <a:pPr>
              <a:defRPr sz="1800"/>
            </a:pPr>
            <a:endParaRPr lang="en-US"/>
          </a:p>
        </c:txPr>
        <c:crossAx val="76152880"/>
        <c:crossesAt val="0"/>
        <c:crossBetween val="midCat"/>
        <c:majorUnit val="0.25"/>
      </c:valAx>
      <c:spPr>
        <a:solidFill>
          <a:schemeClr val="bg1"/>
        </a:solidFill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239650127331465E-2"/>
          <c:y val="4.4434741111906463E-2"/>
          <c:w val="0.8446070223159885"/>
          <c:h val="0.82398864427660823"/>
        </c:manualLayout>
      </c:layout>
      <c:scatterChart>
        <c:scatterStyle val="lineMarker"/>
        <c:varyColors val="0"/>
        <c:ser>
          <c:idx val="2"/>
          <c:order val="0"/>
          <c:tx>
            <c:v>24 hour PM 2.5 NAAQS</c:v>
          </c:tx>
          <c:spPr>
            <a:ln w="19050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'[Chart in Microsoft PowerPoint]Sheet1'!$A$2:$A$8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</c:numCache>
            </c:numRef>
          </c:xVal>
          <c:yVal>
            <c:numRef>
              <c:f>'[Chart in Microsoft PowerPoint]Sheet1'!$F$2:$F$8</c:f>
              <c:numCache>
                <c:formatCode>General</c:formatCode>
                <c:ptCount val="7"/>
                <c:pt idx="0">
                  <c:v>65.5</c:v>
                </c:pt>
                <c:pt idx="1">
                  <c:v>65.5</c:v>
                </c:pt>
                <c:pt idx="2">
                  <c:v>65.5</c:v>
                </c:pt>
                <c:pt idx="3">
                  <c:v>65.5</c:v>
                </c:pt>
                <c:pt idx="4">
                  <c:v>65.5</c:v>
                </c:pt>
                <c:pt idx="5">
                  <c:v>65.5</c:v>
                </c:pt>
                <c:pt idx="6">
                  <c:v>65.5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E8F-4D77-AFB1-106E81ADE322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State Office Building 24 hour Design Value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ysDot"/>
            </a:ln>
          </c:spPr>
          <c:marker>
            <c:symbol val="triangle"/>
            <c:size val="11"/>
            <c:spPr>
              <a:solidFill>
                <a:srgbClr val="FFC000"/>
              </a:solidFill>
            </c:spPr>
          </c:marker>
          <c:xVal>
            <c:numRef>
              <c:f>'[Chart in Microsoft PowerPoint]Sheet1'!$A$2:$A$18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xVal>
          <c:yVal>
            <c:numRef>
              <c:f>'[Chart in Microsoft PowerPoint]Sheet1'!$C$2:$C$18</c:f>
              <c:numCache>
                <c:formatCode>General</c:formatCode>
                <c:ptCount val="17"/>
                <c:pt idx="2">
                  <c:v>43</c:v>
                </c:pt>
                <c:pt idx="3">
                  <c:v>39</c:v>
                </c:pt>
                <c:pt idx="4">
                  <c:v>40</c:v>
                </c:pt>
                <c:pt idx="5">
                  <c:v>40</c:v>
                </c:pt>
                <c:pt idx="6">
                  <c:v>43</c:v>
                </c:pt>
                <c:pt idx="7">
                  <c:v>39</c:v>
                </c:pt>
                <c:pt idx="8">
                  <c:v>41</c:v>
                </c:pt>
                <c:pt idx="9">
                  <c:v>44</c:v>
                </c:pt>
                <c:pt idx="10">
                  <c:v>50</c:v>
                </c:pt>
                <c:pt idx="11" formatCode="0.0">
                  <c:v>47</c:v>
                </c:pt>
                <c:pt idx="12" formatCode="0.0">
                  <c:v>46</c:v>
                </c:pt>
                <c:pt idx="13" formatCode="0.0">
                  <c:v>41</c:v>
                </c:pt>
                <c:pt idx="14" formatCode="0.0">
                  <c:v>40</c:v>
                </c:pt>
                <c:pt idx="15" formatCode="0.0">
                  <c:v>35.366666666666667</c:v>
                </c:pt>
                <c:pt idx="16" formatCode="0.0">
                  <c:v>37.1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E8F-4D77-AFB1-106E81ADE322}"/>
            </c:ext>
          </c:extLst>
        </c:ser>
        <c:ser>
          <c:idx val="5"/>
          <c:order val="2"/>
          <c:tx>
            <c:v>NCORE 24 hour Design Value</c:v>
          </c:tx>
          <c:spPr>
            <a:ln>
              <a:solidFill>
                <a:schemeClr val="accent1"/>
              </a:solidFill>
            </a:ln>
          </c:spPr>
          <c:marker>
            <c:symbol val="triangle"/>
            <c:size val="11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'[Chart in Microsoft PowerPoint]Sheet1'!$A$22:$A$26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xVal>
          <c:yVal>
            <c:numRef>
              <c:f>'[Chart in Microsoft PowerPoint]Sheet1'!$C$22:$C$26</c:f>
              <c:numCache>
                <c:formatCode>0.0</c:formatCode>
                <c:ptCount val="5"/>
                <c:pt idx="0">
                  <c:v>44.666666666666664</c:v>
                </c:pt>
                <c:pt idx="1">
                  <c:v>39.733333333333334</c:v>
                </c:pt>
                <c:pt idx="2">
                  <c:v>39.266666666666673</c:v>
                </c:pt>
                <c:pt idx="3">
                  <c:v>34.833333333333336</c:v>
                </c:pt>
                <c:pt idx="4">
                  <c:v>33.56666666666667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E8F-4D77-AFB1-106E81ADE322}"/>
            </c:ext>
          </c:extLst>
        </c:ser>
        <c:ser>
          <c:idx val="4"/>
          <c:order val="3"/>
          <c:tx>
            <c:v>NPFS 24 hour Design Value</c:v>
          </c:tx>
          <c:xVal>
            <c:numRef>
              <c:f>'[Chart in Microsoft PowerPoint]Sheet1'!$A$29:$A$33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xVal>
          <c:yVal>
            <c:numRef>
              <c:f>'[Chart in Microsoft PowerPoint]Sheet1'!$C$29:$C$33</c:f>
              <c:numCache>
                <c:formatCode>General</c:formatCode>
                <c:ptCount val="5"/>
                <c:pt idx="2" formatCode="0">
                  <c:v>139.43333333333334</c:v>
                </c:pt>
                <c:pt idx="3" formatCode="0">
                  <c:v>123.83333333333333</c:v>
                </c:pt>
                <c:pt idx="4" formatCode="0">
                  <c:v>105.56666666666666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E8F-4D77-AFB1-106E81ADE322}"/>
            </c:ext>
          </c:extLst>
        </c:ser>
        <c:ser>
          <c:idx val="3"/>
          <c:order val="4"/>
          <c:tx>
            <c:v>NPE 24 hour Design Value</c:v>
          </c:tx>
          <c:marker>
            <c:symbol val="circle"/>
            <c:size val="8"/>
          </c:marker>
          <c:xVal>
            <c:numRef>
              <c:f>'[Chart in Microsoft PowerPoint]Sheet1'!$A$38</c:f>
              <c:numCache>
                <c:formatCode>General</c:formatCode>
                <c:ptCount val="1"/>
                <c:pt idx="0">
                  <c:v>2013</c:v>
                </c:pt>
              </c:numCache>
            </c:numRef>
          </c:xVal>
          <c:yVal>
            <c:numRef>
              <c:f>'[Chart in Microsoft PowerPoint]Sheet1'!$C$38</c:f>
              <c:numCache>
                <c:formatCode>General</c:formatCode>
                <c:ptCount val="1"/>
                <c:pt idx="0">
                  <c:v>45.29999999999999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E8F-4D77-AFB1-106E81ADE322}"/>
            </c:ext>
          </c:extLst>
        </c:ser>
        <c:ser>
          <c:idx val="0"/>
          <c:order val="5"/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'[Chart in Microsoft PowerPoint]Sheet1'!$A$8:$A$18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xVal>
          <c:yVal>
            <c:numRef>
              <c:f>'[Chart in Microsoft PowerPoint]Sheet1'!$D$8:$D$18</c:f>
              <c:numCache>
                <c:formatCode>General</c:formatCode>
                <c:ptCount val="11"/>
                <c:pt idx="0">
                  <c:v>35.5</c:v>
                </c:pt>
                <c:pt idx="1">
                  <c:v>35.5</c:v>
                </c:pt>
                <c:pt idx="2">
                  <c:v>35.5</c:v>
                </c:pt>
                <c:pt idx="3">
                  <c:v>35.5</c:v>
                </c:pt>
                <c:pt idx="4">
                  <c:v>35.5</c:v>
                </c:pt>
                <c:pt idx="5">
                  <c:v>35.5</c:v>
                </c:pt>
                <c:pt idx="6">
                  <c:v>35.5</c:v>
                </c:pt>
                <c:pt idx="7">
                  <c:v>35.5</c:v>
                </c:pt>
                <c:pt idx="8">
                  <c:v>35.5</c:v>
                </c:pt>
                <c:pt idx="9">
                  <c:v>35.5</c:v>
                </c:pt>
                <c:pt idx="10">
                  <c:v>35.5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E8F-4D77-AFB1-106E81ADE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96064"/>
        <c:axId val="210496624"/>
      </c:scatterChart>
      <c:valAx>
        <c:axId val="210496064"/>
        <c:scaling>
          <c:orientation val="minMax"/>
          <c:max val="2017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layout>
            <c:manualLayout>
              <c:xMode val="edge"/>
              <c:yMode val="edge"/>
              <c:x val="0.44243614727979325"/>
              <c:y val="0.928693770421554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0496624"/>
        <c:crosses val="autoZero"/>
        <c:crossBetween val="midCat"/>
        <c:majorUnit val="1"/>
      </c:valAx>
      <c:valAx>
        <c:axId val="210496624"/>
        <c:scaling>
          <c:orientation val="minMax"/>
          <c:max val="160"/>
          <c:min val="2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PM</a:t>
                </a:r>
                <a:r>
                  <a:rPr lang="en-US" sz="1400" baseline="-25000"/>
                  <a:t>2.5</a:t>
                </a:r>
                <a:r>
                  <a:rPr lang="en-US" sz="1400"/>
                  <a:t> concentration in µg/m</a:t>
                </a:r>
                <a:r>
                  <a:rPr lang="en-US" sz="1400" baseline="30000"/>
                  <a:t>3</a:t>
                </a:r>
              </a:p>
            </c:rich>
          </c:tx>
          <c:layout>
            <c:manualLayout>
              <c:xMode val="edge"/>
              <c:yMode val="edge"/>
              <c:x val="6.7622209688038282E-3"/>
              <c:y val="0.308620065348974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049606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9.2321984057548379E-2"/>
          <c:y val="5.5755885373663328E-2"/>
          <c:w val="0.33133007679595605"/>
          <c:h val="0.340078337394526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</cdr:x>
      <cdr:y>0.27251</cdr:y>
    </cdr:from>
    <cdr:to>
      <cdr:x>0.75037</cdr:x>
      <cdr:y>0.41772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97510" y="1716039"/>
          <a:ext cx="9144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Sulfate</a:t>
          </a:r>
        </a:p>
      </cdr:txBody>
    </cdr:sp>
  </cdr:relSizeAnchor>
  <cdr:relSizeAnchor xmlns:cdr="http://schemas.openxmlformats.org/drawingml/2006/chartDrawing">
    <cdr:from>
      <cdr:x>0.71838</cdr:x>
      <cdr:y>0.40862</cdr:y>
    </cdr:from>
    <cdr:to>
      <cdr:x>0.82374</cdr:x>
      <cdr:y>0.47705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34321" y="2573141"/>
          <a:ext cx="914349" cy="4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Nitrate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0.00281</cdr:x>
      <cdr:y>0.00387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0.80488</cdr:x>
      <cdr:y>0.39496</cdr:y>
    </cdr:from>
    <cdr:to>
      <cdr:x>0.91024</cdr:x>
      <cdr:y>0.54017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85000" y="24870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0.71811</cdr:x>
      <cdr:y>0.69258</cdr:y>
    </cdr:from>
    <cdr:to>
      <cdr:x>1</cdr:x>
      <cdr:y>0.83304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24114" y="3366744"/>
          <a:ext cx="1893678" cy="682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Particle Bound Water</a:t>
          </a:r>
        </a:p>
      </cdr:txBody>
    </cdr:sp>
  </cdr:relSizeAnchor>
  <cdr:relSizeAnchor xmlns:cdr="http://schemas.openxmlformats.org/drawingml/2006/chartDrawing">
    <cdr:from>
      <cdr:x>0.65512</cdr:x>
      <cdr:y>0.82131</cdr:y>
    </cdr:from>
    <cdr:to>
      <cdr:x>0.76048</cdr:x>
      <cdr:y>0.89094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685373" y="5171852"/>
          <a:ext cx="914349" cy="438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Elemental Carbon</a:t>
          </a:r>
          <a:r>
            <a:rPr lang="en-US" sz="1800" baseline="0" dirty="0"/>
            <a:t> (EC)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0.77613</cdr:x>
      <cdr:y>0.45138</cdr:y>
    </cdr:from>
    <cdr:to>
      <cdr:x>0.8815</cdr:x>
      <cdr:y>0.59659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735536" y="28423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0.73613</cdr:x>
      <cdr:y>0.55176</cdr:y>
    </cdr:from>
    <cdr:to>
      <cdr:x>0.84149</cdr:x>
      <cdr:y>0.62139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388407" y="3474455"/>
          <a:ext cx="914349" cy="438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Ammonium</a:t>
          </a:r>
          <a:endParaRPr lang="en-US" sz="11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0.61498</cdr:x>
      <cdr:y>0.81032</cdr:y>
    </cdr:from>
    <cdr:to>
      <cdr:x>0.72035</cdr:x>
      <cdr:y>0.95553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337024" y="51026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0.69097</cdr:x>
      <cdr:y>0.92368</cdr:y>
    </cdr:from>
    <cdr:to>
      <cdr:x>0.84951</cdr:x>
      <cdr:y>0.98366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996429" y="5816474"/>
          <a:ext cx="1375863" cy="377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 </a:t>
          </a:r>
        </a:p>
      </cdr:txBody>
    </cdr:sp>
  </cdr:relSizeAnchor>
  <cdr:relSizeAnchor xmlns:cdr="http://schemas.openxmlformats.org/drawingml/2006/chartDrawing">
    <cdr:from>
      <cdr:x>0.63107</cdr:x>
      <cdr:y>0.90738</cdr:y>
    </cdr:from>
    <cdr:to>
      <cdr:x>0.97829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131898" y="4106767"/>
          <a:ext cx="2273378" cy="419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Other</a:t>
          </a:r>
          <a:r>
            <a:rPr lang="en-US" sz="1800" baseline="0" dirty="0"/>
            <a:t> Primary Particulates</a:t>
          </a:r>
        </a:p>
        <a:p xmlns:a="http://schemas.openxmlformats.org/drawingml/2006/main">
          <a:r>
            <a:rPr lang="en-US" sz="1800" dirty="0"/>
            <a:t>OPP</a:t>
          </a:r>
        </a:p>
      </cdr:txBody>
    </cdr:sp>
  </cdr:relSizeAnchor>
  <cdr:relSizeAnchor xmlns:cdr="http://schemas.openxmlformats.org/drawingml/2006/chartDrawing">
    <cdr:from>
      <cdr:x>0.05575</cdr:x>
      <cdr:y>0.52581</cdr:y>
    </cdr:from>
    <cdr:to>
      <cdr:x>0.25871</cdr:x>
      <cdr:y>0.59544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83808" y="3311071"/>
          <a:ext cx="1761369" cy="438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Organic</a:t>
          </a:r>
          <a:r>
            <a:rPr lang="en-US" sz="1800" baseline="0" dirty="0"/>
            <a:t> Carbon (OC)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0.28165</cdr:x>
      <cdr:y>0.2363</cdr:y>
    </cdr:from>
    <cdr:to>
      <cdr:x>0.68863</cdr:x>
      <cdr:y>0.81988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317898" y="1173384"/>
          <a:ext cx="3349255" cy="2897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0.38437</cdr:x>
      <cdr:y>0.43222</cdr:y>
    </cdr:from>
    <cdr:to>
      <cdr:x>0.58786</cdr:x>
      <cdr:y>0.82085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63185" y="2146263"/>
          <a:ext cx="1674629" cy="19298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07450"/>
            <a:ext cx="3038475" cy="465138"/>
          </a:xfrm>
          <a:prstGeom prst="rect">
            <a:avLst/>
          </a:prstGeom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4FE863-61AC-4CFC-893C-AB1EE3D1DF1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832850"/>
            <a:ext cx="27638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915" tIns="51957" rIns="103915" bIns="51957" anchor="b"/>
          <a:lstStyle>
            <a:lvl1pPr algn="ctr" defTabSz="1012732">
              <a:defRPr sz="800"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 sz="1000" dirty="0">
                <a:cs typeface="+mn-cs"/>
              </a:rPr>
              <a:t>© 2013, Trinity Consultants, All rights reserved. 	</a:t>
            </a:r>
            <a:endParaRPr lang="en-US" sz="1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27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E5A7089-A83A-42E7-B82B-4128828D9A03}" type="datetimeFigureOut">
              <a:rPr lang="en-US"/>
              <a:pPr>
                <a:defRPr/>
              </a:pPr>
              <a:t>10/23/2017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3158" tIns="46580" rIns="93158" bIns="465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A5680C-9701-45D9-9006-997597EAE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5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680C-9701-45D9-9006-997597EAEC3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SOB</a:t>
            </a:r>
            <a:r>
              <a:rPr lang="en-US" baseline="0" dirty="0" smtClean="0"/>
              <a:t> registered 43 </a:t>
            </a:r>
            <a:r>
              <a:rPr lang="en-US" baseline="0" dirty="0" err="1" smtClean="0"/>
              <a:t>ug</a:t>
            </a:r>
            <a:r>
              <a:rPr lang="en-US" baseline="0" dirty="0" smtClean="0"/>
              <a:t>/m3 at time of designation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680C-9701-45D9-9006-997597EAEC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SOB 1998</a:t>
            </a:r>
          </a:p>
          <a:p>
            <a:r>
              <a:rPr lang="en-US" dirty="0" smtClean="0"/>
              <a:t>NPE</a:t>
            </a:r>
            <a:r>
              <a:rPr lang="en-US" baseline="0" dirty="0" smtClean="0"/>
              <a:t> 2008</a:t>
            </a:r>
          </a:p>
          <a:p>
            <a:r>
              <a:rPr lang="en-US" baseline="0" dirty="0" smtClean="0"/>
              <a:t>NCORE 2009</a:t>
            </a:r>
          </a:p>
          <a:p>
            <a:r>
              <a:rPr lang="en-US" baseline="0" dirty="0" smtClean="0"/>
              <a:t>NPFS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680C-9701-45D9-9006-997597EAEC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6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values have been steadily above the current standard</a:t>
            </a:r>
            <a:r>
              <a:rPr lang="en-US" baseline="0" dirty="0" smtClean="0"/>
              <a:t> since it was established.  Recently regulatory monitoring in the town of North Pole where the Flint Hills refinery was located have shown drastically higher concentrations.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A9B9-BBA8-4C77-838E-81D6CE1CE8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4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 userDrawn="1"/>
        </p:nvSpPr>
        <p:spPr>
          <a:xfrm>
            <a:off x="3089276" y="4757862"/>
            <a:ext cx="4297362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4291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2316289"/>
            <a:ext cx="6781800" cy="1470025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160" y="4072062"/>
            <a:ext cx="4297680" cy="64008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8244" y="4834062"/>
            <a:ext cx="422751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174641" y="1204770"/>
            <a:ext cx="4794719" cy="909576"/>
            <a:chOff x="2263698" y="1296596"/>
            <a:chExt cx="4794719" cy="909576"/>
          </a:xfrm>
        </p:grpSpPr>
        <p:pic>
          <p:nvPicPr>
            <p:cNvPr id="16" name="Picture 15" descr="TC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3698" y="1421886"/>
              <a:ext cx="1939340" cy="627300"/>
            </a:xfrm>
            <a:prstGeom prst="rect">
              <a:avLst/>
            </a:prstGeom>
          </p:spPr>
        </p:pic>
        <p:pic>
          <p:nvPicPr>
            <p:cNvPr id="17" name="Picture 16" descr="SierraLogoWithoutText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0368" y="1446638"/>
              <a:ext cx="758546" cy="67426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5214643" y="1439872"/>
              <a:ext cx="1843774" cy="766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3100" b="1" dirty="0" smtClean="0">
                  <a:solidFill>
                    <a:srgbClr val="010066"/>
                  </a:solidFill>
                </a:rPr>
                <a:t>sierra</a:t>
              </a:r>
            </a:p>
            <a:p>
              <a:pPr>
                <a:lnSpc>
                  <a:spcPts val="2600"/>
                </a:lnSpc>
              </a:pPr>
              <a:r>
                <a:rPr lang="en-US" sz="3100" b="1" dirty="0" smtClean="0">
                  <a:solidFill>
                    <a:srgbClr val="010066"/>
                  </a:solidFill>
                </a:rPr>
                <a:t>research</a:t>
              </a:r>
              <a:endParaRPr lang="en-US" sz="3100" b="1" dirty="0">
                <a:solidFill>
                  <a:srgbClr val="010066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4373978" y="1296596"/>
              <a:ext cx="0" cy="862742"/>
            </a:xfrm>
            <a:prstGeom prst="line">
              <a:avLst/>
            </a:prstGeom>
            <a:ln w="6350">
              <a:solidFill>
                <a:srgbClr val="01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023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727"/>
          </a:xfrm>
        </p:spPr>
        <p:txBody>
          <a:bodyPr/>
          <a:lstStyle>
            <a:lvl1pPr algn="l">
              <a:defRPr sz="400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728"/>
            <a:ext cx="8229600" cy="4966438"/>
          </a:xfrm>
        </p:spPr>
        <p:txBody>
          <a:bodyPr/>
          <a:lstStyle>
            <a:lvl1pPr algn="l">
              <a:spcBef>
                <a:spcPts val="1000"/>
              </a:spcBef>
              <a:buClr>
                <a:srgbClr val="E31B23"/>
              </a:buClr>
              <a:buFont typeface="Calibri" pitchFamily="34" charset="0"/>
              <a:buChar char="˃"/>
              <a:defRPr sz="26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spcBef>
                <a:spcPts val="1000"/>
              </a:spcBef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spcBef>
                <a:spcPts val="1000"/>
              </a:spcBef>
              <a:buClr>
                <a:srgbClr val="E31B23"/>
              </a:buClr>
              <a:buSzPct val="70000"/>
              <a:buFontTx/>
              <a:buChar char="♦"/>
              <a:defRPr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spcBef>
                <a:spcPts val="1000"/>
              </a:spcBef>
              <a:buClr>
                <a:srgbClr val="E31B23"/>
              </a:buClr>
              <a:defRPr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spcBef>
                <a:spcPts val="1000"/>
              </a:spcBef>
              <a:buClr>
                <a:srgbClr val="E31B23"/>
              </a:buClr>
              <a:defRPr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11620" y="643692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rebuchet MS" pitchFamily="34" charset="0"/>
              </a:defRPr>
            </a:lvl1pPr>
          </a:lstStyle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38536" y="6229154"/>
            <a:ext cx="2782143" cy="527058"/>
            <a:chOff x="6260004" y="6229154"/>
            <a:chExt cx="2782143" cy="527058"/>
          </a:xfrm>
        </p:grpSpPr>
        <p:pic>
          <p:nvPicPr>
            <p:cNvPr id="18" name="Picture 17" descr="TC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004" y="6278152"/>
              <a:ext cx="1177848" cy="380987"/>
            </a:xfrm>
            <a:prstGeom prst="rect">
              <a:avLst/>
            </a:prstGeom>
          </p:spPr>
        </p:pic>
        <p:pic>
          <p:nvPicPr>
            <p:cNvPr id="19" name="Picture 18" descr="SierraLogoWithoutText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6841" y="6314879"/>
              <a:ext cx="433388" cy="38523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8003080" y="6279158"/>
              <a:ext cx="10390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sierra</a:t>
              </a:r>
            </a:p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research</a:t>
              </a:r>
              <a:endParaRPr lang="en-US" sz="1600" b="1" dirty="0">
                <a:solidFill>
                  <a:srgbClr val="010066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7548258" y="6229154"/>
              <a:ext cx="0" cy="492919"/>
            </a:xfrm>
            <a:prstGeom prst="line">
              <a:avLst/>
            </a:prstGeom>
            <a:ln w="12700">
              <a:solidFill>
                <a:srgbClr val="01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418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4525963"/>
          </a:xfrm>
        </p:spPr>
        <p:txBody>
          <a:bodyPr>
            <a:normAutofit/>
          </a:bodyPr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 sz="2000"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8200" y="1524000"/>
            <a:ext cx="4038600" cy="4525963"/>
          </a:xfrm>
        </p:spPr>
        <p:txBody>
          <a:bodyPr>
            <a:normAutofit/>
          </a:bodyPr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 sz="2000"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38536" y="6229154"/>
            <a:ext cx="2782143" cy="527058"/>
            <a:chOff x="6260004" y="6229154"/>
            <a:chExt cx="2782143" cy="527058"/>
          </a:xfrm>
        </p:grpSpPr>
        <p:pic>
          <p:nvPicPr>
            <p:cNvPr id="14" name="Picture 13" descr="TC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004" y="6278152"/>
              <a:ext cx="1177848" cy="380987"/>
            </a:xfrm>
            <a:prstGeom prst="rect">
              <a:avLst/>
            </a:prstGeom>
          </p:spPr>
        </p:pic>
        <p:pic>
          <p:nvPicPr>
            <p:cNvPr id="15" name="Picture 14" descr="SierraLogoWithoutText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6841" y="6314879"/>
              <a:ext cx="433388" cy="3852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8003080" y="6279158"/>
              <a:ext cx="10390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sierra</a:t>
              </a:r>
            </a:p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research</a:t>
              </a:r>
              <a:endParaRPr lang="en-US" sz="1600" b="1" dirty="0">
                <a:solidFill>
                  <a:srgbClr val="010066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7548258" y="6229154"/>
              <a:ext cx="0" cy="492919"/>
            </a:xfrm>
            <a:prstGeom prst="line">
              <a:avLst/>
            </a:prstGeom>
            <a:ln w="12700">
              <a:solidFill>
                <a:srgbClr val="01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11620" y="643692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rebuchet MS" pitchFamily="34" charset="0"/>
              </a:defRPr>
            </a:lvl1pPr>
          </a:lstStyle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8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524000"/>
            <a:ext cx="4038600" cy="4525963"/>
          </a:xfrm>
        </p:spPr>
        <p:txBody>
          <a:bodyPr>
            <a:normAutofit/>
          </a:bodyPr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 sz="2000"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38536" y="6229154"/>
            <a:ext cx="2782143" cy="527058"/>
            <a:chOff x="6260004" y="6229154"/>
            <a:chExt cx="2782143" cy="527058"/>
          </a:xfrm>
        </p:grpSpPr>
        <p:pic>
          <p:nvPicPr>
            <p:cNvPr id="17" name="Picture 16" descr="TC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004" y="6278152"/>
              <a:ext cx="1177848" cy="380987"/>
            </a:xfrm>
            <a:prstGeom prst="rect">
              <a:avLst/>
            </a:prstGeom>
          </p:spPr>
        </p:pic>
        <p:pic>
          <p:nvPicPr>
            <p:cNvPr id="18" name="Picture 17" descr="SierraLogoWithoutText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6841" y="6314879"/>
              <a:ext cx="433388" cy="3852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8003080" y="6279158"/>
              <a:ext cx="10390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sierra</a:t>
              </a:r>
            </a:p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research</a:t>
              </a:r>
              <a:endParaRPr lang="en-US" sz="1600" b="1" dirty="0">
                <a:solidFill>
                  <a:srgbClr val="010066"/>
                </a:solidFill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7548258" y="6229154"/>
              <a:ext cx="0" cy="492919"/>
            </a:xfrm>
            <a:prstGeom prst="line">
              <a:avLst/>
            </a:prstGeom>
            <a:ln w="12700">
              <a:solidFill>
                <a:srgbClr val="01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11620" y="643692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rebuchet MS" pitchFamily="34" charset="0"/>
              </a:defRPr>
            </a:lvl1pPr>
          </a:lstStyle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8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8200" y="1524000"/>
            <a:ext cx="4038600" cy="4525963"/>
          </a:xfrm>
        </p:spPr>
        <p:txBody>
          <a:bodyPr>
            <a:normAutofit/>
          </a:bodyPr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 sz="2000"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38536" y="6229154"/>
            <a:ext cx="2782143" cy="527058"/>
            <a:chOff x="6260004" y="6229154"/>
            <a:chExt cx="2782143" cy="527058"/>
          </a:xfrm>
        </p:grpSpPr>
        <p:pic>
          <p:nvPicPr>
            <p:cNvPr id="17" name="Picture 16" descr="TC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004" y="6278152"/>
              <a:ext cx="1177848" cy="380987"/>
            </a:xfrm>
            <a:prstGeom prst="rect">
              <a:avLst/>
            </a:prstGeom>
          </p:spPr>
        </p:pic>
        <p:pic>
          <p:nvPicPr>
            <p:cNvPr id="18" name="Picture 17" descr="SierraLogoWithoutText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6841" y="6314879"/>
              <a:ext cx="433388" cy="3852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8003080" y="6279158"/>
              <a:ext cx="10390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sierra</a:t>
              </a:r>
            </a:p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research</a:t>
              </a:r>
              <a:endParaRPr lang="en-US" sz="1600" b="1" dirty="0">
                <a:solidFill>
                  <a:srgbClr val="010066"/>
                </a:solidFill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7548258" y="6229154"/>
              <a:ext cx="0" cy="492919"/>
            </a:xfrm>
            <a:prstGeom prst="line">
              <a:avLst/>
            </a:prstGeom>
            <a:ln w="12700">
              <a:solidFill>
                <a:srgbClr val="01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11620" y="643692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rebuchet MS" pitchFamily="34" charset="0"/>
              </a:defRPr>
            </a:lvl1pPr>
          </a:lstStyle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0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773362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38536" y="6229154"/>
            <a:ext cx="2782143" cy="527058"/>
            <a:chOff x="6260004" y="6229154"/>
            <a:chExt cx="2782143" cy="527058"/>
          </a:xfrm>
        </p:grpSpPr>
        <p:pic>
          <p:nvPicPr>
            <p:cNvPr id="16" name="Picture 15" descr="TC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004" y="6278152"/>
              <a:ext cx="1177848" cy="380987"/>
            </a:xfrm>
            <a:prstGeom prst="rect">
              <a:avLst/>
            </a:prstGeom>
          </p:spPr>
        </p:pic>
        <p:pic>
          <p:nvPicPr>
            <p:cNvPr id="17" name="Picture 16" descr="SierraLogoWithoutText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6841" y="6314879"/>
              <a:ext cx="433388" cy="38523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8003080" y="6279158"/>
              <a:ext cx="10390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sierra</a:t>
              </a:r>
            </a:p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research</a:t>
              </a:r>
              <a:endParaRPr lang="en-US" sz="1600" b="1" dirty="0">
                <a:solidFill>
                  <a:srgbClr val="010066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7548258" y="6229154"/>
              <a:ext cx="0" cy="492919"/>
            </a:xfrm>
            <a:prstGeom prst="line">
              <a:avLst/>
            </a:prstGeom>
            <a:ln w="12700">
              <a:solidFill>
                <a:srgbClr val="01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11620" y="643692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rebuchet MS" pitchFamily="34" charset="0"/>
              </a:defRPr>
            </a:lvl1pPr>
          </a:lstStyle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4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38536" y="6229154"/>
            <a:ext cx="2782143" cy="527058"/>
            <a:chOff x="6260004" y="6229154"/>
            <a:chExt cx="2782143" cy="527058"/>
          </a:xfrm>
        </p:grpSpPr>
        <p:pic>
          <p:nvPicPr>
            <p:cNvPr id="15" name="Picture 14" descr="TC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004" y="6278152"/>
              <a:ext cx="1177848" cy="380987"/>
            </a:xfrm>
            <a:prstGeom prst="rect">
              <a:avLst/>
            </a:prstGeom>
          </p:spPr>
        </p:pic>
        <p:pic>
          <p:nvPicPr>
            <p:cNvPr id="16" name="Picture 15" descr="SierraLogoWithoutText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6841" y="6314879"/>
              <a:ext cx="433388" cy="38523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8003080" y="6279158"/>
              <a:ext cx="10390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sierra</a:t>
              </a:r>
            </a:p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research</a:t>
              </a:r>
              <a:endParaRPr lang="en-US" sz="1600" b="1" dirty="0">
                <a:solidFill>
                  <a:srgbClr val="010066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7548258" y="6229154"/>
              <a:ext cx="0" cy="492919"/>
            </a:xfrm>
            <a:prstGeom prst="line">
              <a:avLst/>
            </a:prstGeom>
            <a:ln w="12700">
              <a:solidFill>
                <a:srgbClr val="01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11620" y="643692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rebuchet MS" pitchFamily="34" charset="0"/>
              </a:defRPr>
            </a:lvl1pPr>
          </a:lstStyle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38536" y="6229154"/>
            <a:ext cx="2782143" cy="527058"/>
            <a:chOff x="6260004" y="6229154"/>
            <a:chExt cx="2782143" cy="527058"/>
          </a:xfrm>
        </p:grpSpPr>
        <p:pic>
          <p:nvPicPr>
            <p:cNvPr id="14" name="Picture 13" descr="TC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004" y="6278152"/>
              <a:ext cx="1177848" cy="380987"/>
            </a:xfrm>
            <a:prstGeom prst="rect">
              <a:avLst/>
            </a:prstGeom>
          </p:spPr>
        </p:pic>
        <p:pic>
          <p:nvPicPr>
            <p:cNvPr id="15" name="Picture 14" descr="SierraLogoWithoutText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6841" y="6314879"/>
              <a:ext cx="433388" cy="3852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8003080" y="6279158"/>
              <a:ext cx="10390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sierra</a:t>
              </a:r>
            </a:p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research</a:t>
              </a:r>
              <a:endParaRPr lang="en-US" sz="1600" b="1" dirty="0">
                <a:solidFill>
                  <a:srgbClr val="010066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7548258" y="6229154"/>
              <a:ext cx="0" cy="492919"/>
            </a:xfrm>
            <a:prstGeom prst="line">
              <a:avLst/>
            </a:prstGeom>
            <a:ln w="12700">
              <a:solidFill>
                <a:srgbClr val="01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11620" y="643692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rebuchet MS" pitchFamily="34" charset="0"/>
              </a:defRPr>
            </a:lvl1pPr>
          </a:lstStyle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9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55813"/>
            <a:ext cx="77724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38536" y="6229154"/>
            <a:ext cx="2782143" cy="527058"/>
            <a:chOff x="6260004" y="6229154"/>
            <a:chExt cx="2782143" cy="527058"/>
          </a:xfrm>
        </p:grpSpPr>
        <p:pic>
          <p:nvPicPr>
            <p:cNvPr id="15" name="Picture 14" descr="TC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004" y="6278152"/>
              <a:ext cx="1177848" cy="380987"/>
            </a:xfrm>
            <a:prstGeom prst="rect">
              <a:avLst/>
            </a:prstGeom>
          </p:spPr>
        </p:pic>
        <p:pic>
          <p:nvPicPr>
            <p:cNvPr id="16" name="Picture 15" descr="SierraLogoWithoutText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6841" y="6314879"/>
              <a:ext cx="433388" cy="38523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8003080" y="6279158"/>
              <a:ext cx="10390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sierra</a:t>
              </a:r>
            </a:p>
            <a:p>
              <a:pPr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10066"/>
                  </a:solidFill>
                </a:rPr>
                <a:t>research</a:t>
              </a:r>
              <a:endParaRPr lang="en-US" sz="1600" b="1" dirty="0">
                <a:solidFill>
                  <a:srgbClr val="010066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7548258" y="6229154"/>
              <a:ext cx="0" cy="492919"/>
            </a:xfrm>
            <a:prstGeom prst="line">
              <a:avLst/>
            </a:prstGeom>
            <a:ln w="12700">
              <a:solidFill>
                <a:srgbClr val="01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11620" y="643692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rebuchet MS" pitchFamily="34" charset="0"/>
              </a:defRPr>
            </a:lvl1pPr>
          </a:lstStyle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4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 title slide_no logo_stnd option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33" r:id="rId3"/>
    <p:sldLayoutId id="2147484234" r:id="rId4"/>
    <p:sldLayoutId id="2147484235" r:id="rId5"/>
    <p:sldLayoutId id="2147484240" r:id="rId6"/>
    <p:sldLayoutId id="2147484236" r:id="rId7"/>
    <p:sldLayoutId id="2147484237" r:id="rId8"/>
    <p:sldLayoutId id="214748424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D2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D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D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D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D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D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D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D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D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31B25"/>
        </a:buClr>
        <a:buSzPct val="90000"/>
        <a:buFont typeface="Calibri" panose="020F0502020204030204" pitchFamily="34" charset="0"/>
        <a:buChar char="˃"/>
        <a:defRPr sz="32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1pPr>
      <a:lvl2pPr marL="806450" indent="-349250" algn="l" rtl="0" eaLnBrk="1" fontAlgn="base" hangingPunct="1">
        <a:spcBef>
          <a:spcPct val="20000"/>
        </a:spcBef>
        <a:spcAft>
          <a:spcPct val="0"/>
        </a:spcAft>
        <a:buClr>
          <a:srgbClr val="E31B25"/>
        </a:buClr>
        <a:buSzPct val="80000"/>
        <a:buFont typeface="Wingdings" panose="05000000000000000000" pitchFamily="2" charset="2"/>
        <a:buChar char="v"/>
        <a:tabLst>
          <a:tab pos="804863" algn="l"/>
        </a:tabLst>
        <a:defRPr sz="28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31B25"/>
        </a:buClr>
        <a:buSzPct val="80000"/>
        <a:buChar char="♦"/>
        <a:defRPr sz="24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»"/>
        <a:defRPr sz="20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63742" y="2586791"/>
            <a:ext cx="7816516" cy="15863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/>
              <a:t>24-Hour PM2.5 Attainment Modeling - Fairbanks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556419" y="4294674"/>
            <a:ext cx="8031162" cy="108284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>
                <a:cs typeface="Arial" charset="0"/>
              </a:rPr>
              <a:t>Mark Hixson</a:t>
            </a:r>
          </a:p>
          <a:p>
            <a:pPr algn="ctr" eaLnBrk="1" hangingPunct="1">
              <a:spcBef>
                <a:spcPts val="2000"/>
              </a:spcBef>
              <a:defRPr/>
            </a:pPr>
            <a:r>
              <a:rPr lang="en-US" dirty="0" smtClean="0">
                <a:cs typeface="Arial" charset="0"/>
              </a:rPr>
              <a:t>10-23-2017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Meteorological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524000"/>
            <a:ext cx="7979434" cy="4525963"/>
          </a:xfrm>
        </p:spPr>
        <p:txBody>
          <a:bodyPr/>
          <a:lstStyle/>
          <a:p>
            <a:r>
              <a:rPr lang="en-US" dirty="0" smtClean="0"/>
              <a:t>Weather Research Forecasting Model (WRF) v3.1</a:t>
            </a:r>
          </a:p>
          <a:p>
            <a:r>
              <a:rPr lang="en-US" dirty="0" smtClean="0"/>
              <a:t>Conducted to focus on extreme cold conditions by Penn State</a:t>
            </a:r>
          </a:p>
          <a:p>
            <a:r>
              <a:rPr lang="en-US" dirty="0" smtClean="0"/>
              <a:t>Temperature and wind speed biased high</a:t>
            </a:r>
          </a:p>
          <a:p>
            <a:r>
              <a:rPr lang="en-US" dirty="0" smtClean="0"/>
              <a:t>Largest error in wind direction</a:t>
            </a:r>
          </a:p>
          <a:p>
            <a:r>
              <a:rPr lang="en-US" dirty="0"/>
              <a:t>Complicated by </a:t>
            </a:r>
            <a:r>
              <a:rPr lang="en-US" dirty="0" smtClean="0"/>
              <a:t>frequency of calm conditions</a:t>
            </a:r>
          </a:p>
          <a:p>
            <a:r>
              <a:rPr lang="en-US" dirty="0" smtClean="0"/>
              <a:t>Drainage flows/settling unrepresented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Heating Data Gathering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697938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Home Heating Surveys</a:t>
            </a:r>
          </a:p>
          <a:p>
            <a:pPr lvl="1"/>
            <a:r>
              <a:rPr lang="en-US" dirty="0" smtClean="0"/>
              <a:t>2006, 2007 and 2010 – ongoing</a:t>
            </a:r>
          </a:p>
          <a:p>
            <a:pPr lvl="1"/>
            <a:r>
              <a:rPr lang="en-US" dirty="0" smtClean="0"/>
              <a:t>Specialized 2013, 2016 surveys</a:t>
            </a:r>
          </a:p>
          <a:p>
            <a:r>
              <a:rPr lang="en-US" dirty="0"/>
              <a:t>Home Heating </a:t>
            </a:r>
            <a:r>
              <a:rPr lang="en-US" dirty="0" smtClean="0"/>
              <a:t>Energy Model</a:t>
            </a:r>
            <a:endParaRPr lang="en-US" dirty="0"/>
          </a:p>
          <a:p>
            <a:pPr lvl="1"/>
            <a:r>
              <a:rPr lang="en-US" dirty="0" smtClean="0"/>
              <a:t>Instrumented </a:t>
            </a:r>
            <a:r>
              <a:rPr lang="en-US" dirty="0"/>
              <a:t>h</a:t>
            </a:r>
            <a:r>
              <a:rPr lang="en-US" dirty="0" smtClean="0"/>
              <a:t>ome study</a:t>
            </a:r>
          </a:p>
          <a:p>
            <a:pPr lvl="1"/>
            <a:r>
              <a:rPr lang="en-US" dirty="0" smtClean="0"/>
              <a:t>Variables: temperature, building size, hour of day, heating devices, weekday/weekend</a:t>
            </a:r>
          </a:p>
          <a:p>
            <a:pPr lvl="1"/>
            <a:r>
              <a:rPr lang="en-US" dirty="0" smtClean="0"/>
              <a:t>Outputs: Hourly energy usage</a:t>
            </a:r>
          </a:p>
          <a:p>
            <a:r>
              <a:rPr lang="en-US" dirty="0" smtClean="0"/>
              <a:t>Local fuel and device testing</a:t>
            </a:r>
          </a:p>
        </p:txBody>
      </p:sp>
    </p:spTree>
    <p:extLst>
      <p:ext uri="{BB962C8B-B14F-4D97-AF65-F5344CB8AC3E}">
        <p14:creationId xmlns:p14="http://schemas.microsoft.com/office/powerpoint/2010/main" val="35429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Heating Emissions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209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Energy-driven emissions</a:t>
            </a:r>
          </a:p>
          <a:p>
            <a:pPr lvl="1"/>
            <a:r>
              <a:rPr lang="en-US" dirty="0" smtClean="0"/>
              <a:t>Device efficiencies</a:t>
            </a:r>
          </a:p>
          <a:p>
            <a:pPr lvl="1"/>
            <a:r>
              <a:rPr lang="en-US" dirty="0" smtClean="0"/>
              <a:t>Wood moisture content</a:t>
            </a:r>
          </a:p>
          <a:p>
            <a:r>
              <a:rPr lang="en-US" dirty="0" smtClean="0"/>
              <a:t>Zip-code specific device mixture</a:t>
            </a:r>
          </a:p>
          <a:p>
            <a:r>
              <a:rPr lang="en-US" dirty="0" smtClean="0"/>
              <a:t>Parcel-based gridding</a:t>
            </a:r>
          </a:p>
          <a:p>
            <a:r>
              <a:rPr lang="en-US" dirty="0" smtClean="0"/>
              <a:t>Maintained gridded, hourly input through SMOKE</a:t>
            </a:r>
          </a:p>
          <a:p>
            <a:r>
              <a:rPr lang="en-US" dirty="0" smtClean="0"/>
              <a:t>Vertical allocations (simple plume rise)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Onroad</a:t>
            </a:r>
            <a:r>
              <a:rPr lang="en-US" dirty="0" smtClean="0"/>
              <a:t> Mobile 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Weather Vehicle Testing</a:t>
            </a:r>
          </a:p>
          <a:p>
            <a:r>
              <a:rPr lang="en-US" dirty="0" smtClean="0"/>
              <a:t>Parking Lot Surveys</a:t>
            </a:r>
          </a:p>
          <a:p>
            <a:r>
              <a:rPr lang="en-US" dirty="0" smtClean="0"/>
              <a:t>Plug-in Block Heaters</a:t>
            </a:r>
          </a:p>
          <a:p>
            <a:r>
              <a:rPr lang="en-US" dirty="0" smtClean="0"/>
              <a:t>DMV Registration</a:t>
            </a:r>
          </a:p>
          <a:p>
            <a:r>
              <a:rPr lang="en-US" dirty="0" smtClean="0"/>
              <a:t>Transportation Modeling</a:t>
            </a:r>
          </a:p>
          <a:p>
            <a:endParaRPr lang="en-US" dirty="0"/>
          </a:p>
        </p:txBody>
      </p:sp>
      <p:pic>
        <p:nvPicPr>
          <p:cNvPr id="1028" name="Picture 4" descr="http://d279m997dpfwgl.cloudfront.net/wp/2014/01/0108_alaska-cold.jpg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3367"/>
            <a:ext cx="4038600" cy="25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13540" y="5305245"/>
            <a:ext cx="375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reproduced from (</a:t>
            </a:r>
            <a:r>
              <a:rPr lang="en-US" sz="1200" dirty="0" err="1" smtClean="0"/>
              <a:t>ffg</a:t>
            </a:r>
            <a:r>
              <a:rPr lang="en-US" sz="1200" dirty="0" smtClean="0"/>
              <a:t>/</a:t>
            </a:r>
            <a:r>
              <a:rPr lang="en-US" sz="1200" dirty="0" err="1" smtClean="0"/>
              <a:t>flickr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10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Source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5707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EPA’s </a:t>
            </a:r>
            <a:r>
              <a:rPr lang="en-US" dirty="0" err="1" smtClean="0"/>
              <a:t>MOtor</a:t>
            </a:r>
            <a:r>
              <a:rPr lang="en-US" dirty="0" smtClean="0"/>
              <a:t> Vehicle Emissions Simulator (MOVES) 2010a</a:t>
            </a:r>
          </a:p>
          <a:p>
            <a:pPr lvl="1"/>
            <a:r>
              <a:rPr lang="en-US" dirty="0" smtClean="0"/>
              <a:t>Configured local activity and population inputs</a:t>
            </a:r>
          </a:p>
          <a:p>
            <a:pPr lvl="1"/>
            <a:r>
              <a:rPr lang="en-US" dirty="0" smtClean="0"/>
              <a:t>SMOKE-MOVES processing of inputs</a:t>
            </a:r>
          </a:p>
          <a:p>
            <a:pPr lvl="2"/>
            <a:r>
              <a:rPr lang="en-US" dirty="0" smtClean="0"/>
              <a:t>WRF modeled meteorology</a:t>
            </a:r>
          </a:p>
          <a:p>
            <a:pPr lvl="2"/>
            <a:r>
              <a:rPr lang="en-US" dirty="0" smtClean="0"/>
              <a:t>Customized LINUX scripting environment</a:t>
            </a:r>
          </a:p>
          <a:p>
            <a:pPr lvl="2"/>
            <a:r>
              <a:rPr lang="en-US" dirty="0" smtClean="0"/>
              <a:t>Generated SMOKE-ready rate lookup tables for running, starting, and evaporative emission rates</a:t>
            </a:r>
          </a:p>
          <a:p>
            <a:pPr lvl="2"/>
            <a:r>
              <a:rPr lang="en-US" dirty="0" smtClean="0"/>
              <a:t>Applied emission benefits for vehicle plug-ins</a:t>
            </a:r>
          </a:p>
          <a:p>
            <a:r>
              <a:rPr lang="en-US" dirty="0" smtClean="0"/>
              <a:t>Generated local spatial and temporal surrogates for SMOKE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838" y="1802924"/>
            <a:ext cx="4038600" cy="227455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Facilities </a:t>
            </a:r>
            <a:r>
              <a:rPr lang="en-US" dirty="0" smtClean="0"/>
              <a:t>provided information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mission units</a:t>
            </a:r>
          </a:p>
          <a:p>
            <a:pPr lvl="1"/>
            <a:r>
              <a:rPr lang="en-US" dirty="0" smtClean="0"/>
              <a:t>Stack parameters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ontrol devices</a:t>
            </a:r>
          </a:p>
          <a:p>
            <a:pPr lvl="1"/>
            <a:r>
              <a:rPr lang="en-US" dirty="0" smtClean="0"/>
              <a:t>Fuel properties</a:t>
            </a:r>
            <a:endParaRPr lang="en-US" dirty="0"/>
          </a:p>
          <a:p>
            <a:r>
              <a:rPr lang="en-US" dirty="0"/>
              <a:t>Baseline used actual emissions</a:t>
            </a:r>
          </a:p>
          <a:p>
            <a:r>
              <a:rPr lang="en-US" dirty="0"/>
              <a:t>Projections used either potential to emit (PTE) or actual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Nonroad</a:t>
            </a:r>
            <a:r>
              <a:rPr lang="en-US" dirty="0" smtClean="0"/>
              <a:t>, Aircraft, Rail, Other Area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570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Non-road mobile sources</a:t>
            </a:r>
          </a:p>
          <a:p>
            <a:pPr lvl="1"/>
            <a:r>
              <a:rPr lang="en-US" dirty="0" smtClean="0"/>
              <a:t>EPA’s NONROAD 2008 model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patial surrogates</a:t>
            </a:r>
          </a:p>
          <a:p>
            <a:pPr lvl="1"/>
            <a:r>
              <a:rPr lang="en-US" dirty="0" smtClean="0"/>
              <a:t>Aircraft - Emission and Dispersion Modeling System</a:t>
            </a:r>
          </a:p>
          <a:p>
            <a:pPr lvl="1"/>
            <a:r>
              <a:rPr lang="en-US" dirty="0" smtClean="0"/>
              <a:t>Rail – local activity and EPA’s AP-42 emission factors</a:t>
            </a:r>
          </a:p>
          <a:p>
            <a:r>
              <a:rPr lang="en-US" dirty="0" smtClean="0"/>
              <a:t>Other Area – commercial cooking</a:t>
            </a:r>
          </a:p>
        </p:txBody>
      </p:sp>
    </p:spTree>
    <p:extLst>
      <p:ext uri="{BB962C8B-B14F-4D97-AF65-F5344CB8AC3E}">
        <p14:creationId xmlns:p14="http://schemas.microsoft.com/office/powerpoint/2010/main" val="30139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36542" cy="4525963"/>
          </a:xfrm>
        </p:spPr>
        <p:txBody>
          <a:bodyPr/>
          <a:lstStyle/>
          <a:p>
            <a:r>
              <a:rPr lang="en-US" dirty="0" smtClean="0"/>
              <a:t>Meteorology from WRF v3.1</a:t>
            </a:r>
            <a:endParaRPr lang="en-US" dirty="0"/>
          </a:p>
          <a:p>
            <a:r>
              <a:rPr lang="en-US" dirty="0" smtClean="0"/>
              <a:t>Sparse </a:t>
            </a:r>
            <a:r>
              <a:rPr lang="en-US" dirty="0"/>
              <a:t>Matrix Operator Kernel Emissions (SMOKE) model version 2.7.5b</a:t>
            </a:r>
          </a:p>
          <a:p>
            <a:r>
              <a:rPr lang="en-US" dirty="0" smtClean="0"/>
              <a:t>Community Multiscale Air Quality (CMAQ) model version 4.7.1</a:t>
            </a:r>
          </a:p>
          <a:p>
            <a:r>
              <a:rPr lang="en-US" dirty="0" smtClean="0"/>
              <a:t>Baseline 2008 </a:t>
            </a:r>
            <a:r>
              <a:rPr lang="en-US" dirty="0" smtClean="0"/>
              <a:t>episodes: January, November 2008</a:t>
            </a:r>
            <a:endParaRPr lang="en-US" dirty="0" smtClean="0"/>
          </a:p>
          <a:p>
            <a:r>
              <a:rPr lang="en-US" dirty="0" smtClean="0"/>
              <a:t>Projected and control 2015, 2019 episodes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381820"/>
              </p:ext>
            </p:extLst>
          </p:nvPr>
        </p:nvGraphicFramePr>
        <p:xfrm>
          <a:off x="457200" y="1160463"/>
          <a:ext cx="82296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20260" y="2955965"/>
            <a:ext cx="704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goal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6813" y="2058214"/>
            <a:ext cx="895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criteria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5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Scenarios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226676"/>
              </p:ext>
            </p:extLst>
          </p:nvPr>
        </p:nvGraphicFramePr>
        <p:xfrm>
          <a:off x="675564" y="1581188"/>
          <a:ext cx="7598606" cy="2445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5399"/>
                <a:gridCol w="1751698"/>
                <a:gridCol w="1531509"/>
              </a:tblGrid>
              <a:tr h="25059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Summary </a:t>
                      </a:r>
                      <a:r>
                        <a:rPr lang="en-US" sz="1600" dirty="0">
                          <a:effectLst/>
                        </a:rPr>
                        <a:t>of Modeled Control Measures and Applicable Years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Modeled Control Measure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Year(s) for Which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Measure Applies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Control Inventory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Year(s)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</a:tr>
              <a:tr h="114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ARA Hydronic Heater Retrofit Program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2015, 2019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</a:tr>
              <a:tr h="114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FNSB Wood Stove Change Out Program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2011 and later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2015, 2019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</a:tr>
              <a:tr h="114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 Standards for New Home Heating Devices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2016 </a:t>
                      </a:r>
                      <a:r>
                        <a:rPr lang="en-US" sz="1600" dirty="0">
                          <a:effectLst/>
                        </a:rPr>
                        <a:t>and later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</a:tr>
              <a:tr h="114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State-Coordinated Wintertime Dry Wood Use Program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2016 </a:t>
                      </a:r>
                      <a:r>
                        <a:rPr lang="en-US" sz="1600" dirty="0">
                          <a:effectLst/>
                        </a:rPr>
                        <a:t>and later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</a:tr>
              <a:tr h="114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Expansion of Natural Gas Availability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2016 </a:t>
                      </a:r>
                      <a:r>
                        <a:rPr lang="en-US" sz="1600" dirty="0">
                          <a:effectLst/>
                        </a:rPr>
                        <a:t>and later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6" marR="46986" marT="0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1162323" y="4310246"/>
            <a:ext cx="6625087" cy="157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SzPct val="90000"/>
              <a:buFont typeface="Calibri" pitchFamily="34" charset="0"/>
              <a:buChar char="˃"/>
              <a:defRPr sz="2600" b="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60425" indent="-4032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SzPct val="70000"/>
              <a:buFont typeface="Wingdings" pitchFamily="2" charset="2"/>
              <a:buChar char="v"/>
              <a:tabLst>
                <a:tab pos="804863" algn="l"/>
              </a:tabLst>
              <a:defRPr sz="2400" b="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SzPct val="70000"/>
              <a:buFontTx/>
              <a:buChar char="♦"/>
              <a:defRPr sz="24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Font typeface="Arial" panose="020B0604020202020204" pitchFamily="34" charset="0"/>
              <a:buChar char="–"/>
              <a:defRPr sz="20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Font typeface="Arial" panose="020B0604020202020204" pitchFamily="34" charset="0"/>
              <a:buChar char="»"/>
              <a:defRPr sz="20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Control measures addressed home heating 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No precursor controls pursued</a:t>
            </a:r>
          </a:p>
          <a:p>
            <a:pPr lvl="1"/>
            <a:r>
              <a:rPr lang="en-US" sz="1800" dirty="0" smtClean="0"/>
              <a:t>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and VOC demonstrations</a:t>
            </a:r>
          </a:p>
          <a:p>
            <a:pPr lvl="1"/>
            <a:r>
              <a:rPr lang="en-US" sz="1800" dirty="0" smtClean="0"/>
              <a:t>RACM/RACT no feasible SO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or NH</a:t>
            </a:r>
            <a:r>
              <a:rPr lang="en-US" sz="1800" baseline="-25000" dirty="0" smtClean="0"/>
              <a:t>3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Attainment Modeling for a State Implementation Plan (SIP)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Fairbanks </a:t>
            </a:r>
            <a:r>
              <a:rPr lang="en-US" dirty="0" smtClean="0"/>
              <a:t>air quality</a:t>
            </a:r>
            <a:endParaRPr lang="en-US" dirty="0"/>
          </a:p>
          <a:p>
            <a:r>
              <a:rPr lang="en-US" dirty="0"/>
              <a:t>Moderate SIP </a:t>
            </a:r>
            <a:r>
              <a:rPr lang="en-US" dirty="0" smtClean="0"/>
              <a:t>development</a:t>
            </a:r>
            <a:endParaRPr lang="en-US" dirty="0"/>
          </a:p>
          <a:p>
            <a:pPr lvl="1"/>
            <a:r>
              <a:rPr lang="en-US" dirty="0"/>
              <a:t>Emissions Inventory</a:t>
            </a:r>
          </a:p>
          <a:p>
            <a:pPr lvl="1"/>
            <a:r>
              <a:rPr lang="en-US" dirty="0"/>
              <a:t>Meteorology</a:t>
            </a:r>
          </a:p>
          <a:p>
            <a:pPr lvl="1"/>
            <a:r>
              <a:rPr lang="en-US" dirty="0"/>
              <a:t>CMAQ</a:t>
            </a:r>
          </a:p>
          <a:p>
            <a:pPr lvl="1"/>
            <a:r>
              <a:rPr lang="en-US" dirty="0"/>
              <a:t>Attainment Demonstration</a:t>
            </a:r>
          </a:p>
          <a:p>
            <a:r>
              <a:rPr lang="en-US" dirty="0"/>
              <a:t>Post-SIP </a:t>
            </a:r>
            <a:r>
              <a:rPr lang="en-US" dirty="0" smtClean="0"/>
              <a:t>challenges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2506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Speciated</a:t>
            </a:r>
            <a:r>
              <a:rPr lang="en-US" dirty="0"/>
              <a:t> </a:t>
            </a:r>
            <a:r>
              <a:rPr lang="en-US" dirty="0" smtClean="0"/>
              <a:t>Model </a:t>
            </a:r>
            <a:r>
              <a:rPr lang="en-US" dirty="0"/>
              <a:t>Attainment Test (SMAT)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442470"/>
              </p:ext>
            </p:extLst>
          </p:nvPr>
        </p:nvGraphicFramePr>
        <p:xfrm>
          <a:off x="699109" y="1551008"/>
          <a:ext cx="7808282" cy="2932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7463"/>
                <a:gridCol w="820131"/>
                <a:gridCol w="1048166"/>
                <a:gridCol w="594458"/>
                <a:gridCol w="691512"/>
                <a:gridCol w="1176783"/>
                <a:gridCol w="1029769"/>
              </a:tblGrid>
              <a:tr h="1110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Scenario Name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Organic Carbon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(RRF)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Elemental Carbon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(RRF)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SO</a:t>
                      </a:r>
                      <a:r>
                        <a:rPr lang="en-US" sz="1800" baseline="-25000" dirty="0" smtClean="0">
                          <a:effectLst/>
                        </a:rPr>
                        <a:t>4  </a:t>
                      </a:r>
                      <a:r>
                        <a:rPr lang="en-US" sz="1800" dirty="0" smtClean="0">
                          <a:effectLst/>
                        </a:rPr>
                        <a:t>(RRF)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NO</a:t>
                      </a:r>
                      <a:r>
                        <a:rPr lang="en-US" sz="1800" baseline="-25000" dirty="0" smtClean="0">
                          <a:effectLst/>
                        </a:rPr>
                        <a:t>3    </a:t>
                      </a:r>
                      <a:r>
                        <a:rPr lang="en-US" sz="1800" dirty="0" smtClean="0">
                          <a:effectLst/>
                        </a:rPr>
                        <a:t>(RRF)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Other Primary Particulate </a:t>
                      </a:r>
                      <a:r>
                        <a:rPr lang="en-US" sz="1800" dirty="0" smtClean="0">
                          <a:effectLst/>
                        </a:rPr>
                        <a:t>(RRF)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Future Design Value (µg/m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6073" marR="66073" marT="16662" marB="16662" anchor="b"/>
                </a:tc>
              </a:tr>
              <a:tr h="460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2015 Baseline (PTE)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1.80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6073" marR="66073" marT="16662" marB="16662" anchor="ctr"/>
                </a:tc>
              </a:tr>
              <a:tr h="670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2015 Control Package (PTE)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1.80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6073" marR="66073" marT="16662" marB="16662" anchor="ctr"/>
                </a:tc>
              </a:tr>
              <a:tr h="670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2015 Control Package (Actual)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4211" marR="34211" marT="17106" marB="1710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39.6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6073" marR="66073" marT="16662" marB="16662" anchor="ctr"/>
                </a:tc>
              </a:tr>
            </a:tbl>
          </a:graphicData>
        </a:graphic>
      </p:graphicFrame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1449238" y="4658264"/>
            <a:ext cx="6625087" cy="157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SzPct val="90000"/>
              <a:buFont typeface="Calibri" pitchFamily="34" charset="0"/>
              <a:buChar char="˃"/>
              <a:defRPr sz="2600" b="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60425" indent="-4032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SzPct val="70000"/>
              <a:buFont typeface="Wingdings" pitchFamily="2" charset="2"/>
              <a:buChar char="v"/>
              <a:tabLst>
                <a:tab pos="804863" algn="l"/>
              </a:tabLst>
              <a:defRPr sz="2400" b="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SzPct val="70000"/>
              <a:buFontTx/>
              <a:buChar char="♦"/>
              <a:defRPr sz="24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Font typeface="Arial" panose="020B0604020202020204" pitchFamily="34" charset="0"/>
              <a:buChar char="–"/>
              <a:defRPr sz="20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Font typeface="Arial" panose="020B0604020202020204" pitchFamily="34" charset="0"/>
              <a:buChar char="»"/>
              <a:defRPr sz="20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SMAT determines future design values (FDV) using Relative Response Factor (RRF)</a:t>
            </a:r>
          </a:p>
          <a:p>
            <a:r>
              <a:rPr lang="en-US" dirty="0" smtClean="0"/>
              <a:t>44.7 µg/m</a:t>
            </a:r>
            <a:r>
              <a:rPr lang="en-US" baseline="30000" dirty="0" smtClean="0"/>
              <a:t>3</a:t>
            </a:r>
            <a:r>
              <a:rPr lang="en-US" dirty="0" smtClean="0"/>
              <a:t> DV 2006-2010</a:t>
            </a:r>
          </a:p>
          <a:p>
            <a:r>
              <a:rPr lang="en-US" dirty="0" smtClean="0"/>
              <a:t>39.6 µg/m</a:t>
            </a:r>
            <a:r>
              <a:rPr lang="en-US" baseline="30000" dirty="0" smtClean="0"/>
              <a:t>3</a:t>
            </a:r>
            <a:r>
              <a:rPr lang="en-US" dirty="0" smtClean="0"/>
              <a:t> result is still well above 35 µg/m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Attainment was deemed impracticable as a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Unmonitored Area Analysis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52" descr="C:\Users\mhixson\Desktop\Sierra\ADEC\CMAQ\UMAA\Fairbanks_BaseLayers_aconc_2015_fnlcs_08so4_uma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3534" r="867" b="2911"/>
          <a:stretch>
            <a:fillRect/>
          </a:stretch>
        </p:blipFill>
        <p:spPr bwMode="auto">
          <a:xfrm>
            <a:off x="1191126" y="1160463"/>
            <a:ext cx="676174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2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Attainment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 Pole Fire Station Design Value 4x NAAQS</a:t>
            </a:r>
          </a:p>
          <a:p>
            <a:r>
              <a:rPr lang="en-US" dirty="0"/>
              <a:t>Modeling </a:t>
            </a:r>
            <a:r>
              <a:rPr lang="en-US" dirty="0" smtClean="0"/>
              <a:t>meteorology</a:t>
            </a:r>
            <a:endParaRPr lang="en-US" dirty="0"/>
          </a:p>
          <a:p>
            <a:r>
              <a:rPr lang="en-US" dirty="0"/>
              <a:t>Sulfate </a:t>
            </a:r>
            <a:r>
              <a:rPr lang="en-US" dirty="0" smtClean="0"/>
              <a:t>chemistry</a:t>
            </a:r>
            <a:endParaRPr lang="en-US" dirty="0"/>
          </a:p>
          <a:p>
            <a:r>
              <a:rPr lang="en-US" dirty="0"/>
              <a:t>Alternative, cheap, </a:t>
            </a:r>
            <a:r>
              <a:rPr lang="en-US" dirty="0" smtClean="0"/>
              <a:t>reliable, clean </a:t>
            </a:r>
            <a:r>
              <a:rPr lang="en-US" dirty="0"/>
              <a:t>heating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Serious SIP Challenges</a:t>
            </a:r>
            <a:endParaRPr lang="en-US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73225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168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Cindy </a:t>
            </a:r>
            <a:r>
              <a:rPr lang="en-US" dirty="0" err="1"/>
              <a:t>Heil</a:t>
            </a:r>
            <a:r>
              <a:rPr lang="en-US" dirty="0"/>
              <a:t> (ADEC)</a:t>
            </a:r>
          </a:p>
          <a:p>
            <a:r>
              <a:rPr lang="en-US" dirty="0"/>
              <a:t>Alice Edwards (ADEC)</a:t>
            </a:r>
          </a:p>
          <a:p>
            <a:r>
              <a:rPr lang="en-US" dirty="0"/>
              <a:t>Barbara </a:t>
            </a:r>
            <a:r>
              <a:rPr lang="en-US" dirty="0" err="1"/>
              <a:t>Trost</a:t>
            </a:r>
            <a:r>
              <a:rPr lang="en-US" dirty="0"/>
              <a:t> (ADEC)</a:t>
            </a:r>
          </a:p>
          <a:p>
            <a:r>
              <a:rPr lang="en-US" dirty="0" err="1"/>
              <a:t>Dea</a:t>
            </a:r>
            <a:r>
              <a:rPr lang="en-US" dirty="0"/>
              <a:t> Huff (ADEC)</a:t>
            </a:r>
          </a:p>
          <a:p>
            <a:r>
              <a:rPr lang="en-US" dirty="0"/>
              <a:t>Alex Edwards (ADEC</a:t>
            </a:r>
            <a:r>
              <a:rPr lang="en-US" dirty="0" smtClean="0"/>
              <a:t>)</a:t>
            </a:r>
          </a:p>
          <a:p>
            <a:r>
              <a:rPr lang="en-US" dirty="0" smtClean="0"/>
              <a:t>Jim Conner (FNSB)</a:t>
            </a:r>
          </a:p>
          <a:p>
            <a:r>
              <a:rPr lang="en-US" dirty="0" smtClean="0"/>
              <a:t>Ron Lovell (FNSB)</a:t>
            </a:r>
            <a:endParaRPr lang="en-US" dirty="0"/>
          </a:p>
          <a:p>
            <a:r>
              <a:rPr lang="en-US" dirty="0"/>
              <a:t>Tom Carlson (Sierra)</a:t>
            </a:r>
          </a:p>
          <a:p>
            <a:r>
              <a:rPr lang="en-US" dirty="0"/>
              <a:t>Bob </a:t>
            </a:r>
            <a:r>
              <a:rPr lang="en-US" dirty="0" err="1"/>
              <a:t>Dulla</a:t>
            </a:r>
            <a:r>
              <a:rPr lang="en-US" dirty="0"/>
              <a:t> (Sierra)</a:t>
            </a:r>
          </a:p>
          <a:p>
            <a:r>
              <a:rPr lang="en-US" dirty="0"/>
              <a:t>Wen Zhang (Sierra)</a:t>
            </a:r>
          </a:p>
          <a:p>
            <a:r>
              <a:rPr lang="en-US" dirty="0" smtClean="0"/>
              <a:t>Robert </a:t>
            </a:r>
            <a:r>
              <a:rPr lang="en-US" dirty="0"/>
              <a:t>Crawford (Rincon Ranch)</a:t>
            </a:r>
          </a:p>
          <a:p>
            <a:r>
              <a:rPr lang="en-US" dirty="0"/>
              <a:t>Brian </a:t>
            </a:r>
            <a:r>
              <a:rPr lang="en-US" dirty="0" err="1" smtClean="0"/>
              <a:t>Gaudet</a:t>
            </a:r>
            <a:r>
              <a:rPr lang="en-US" dirty="0" smtClean="0"/>
              <a:t> </a:t>
            </a:r>
            <a:r>
              <a:rPr lang="en-US" dirty="0"/>
              <a:t>(Penn State)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05" y="2307316"/>
            <a:ext cx="3944389" cy="2959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0355" y="5382883"/>
            <a:ext cx="302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Smith Lake Fairbanks, 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4008"/>
            <a:ext cx="8229600" cy="3158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9092" y="5379287"/>
            <a:ext cx="382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 Station Monitor North Pole, 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Fairbanks, Alaska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2500" r="50000" b="3472"/>
          <a:stretch>
            <a:fillRect/>
          </a:stretch>
        </p:blipFill>
        <p:spPr bwMode="auto">
          <a:xfrm>
            <a:off x="1257301" y="2703286"/>
            <a:ext cx="4972050" cy="318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774"/>
          <a:stretch>
            <a:fillRect/>
          </a:stretch>
        </p:blipFill>
        <p:spPr bwMode="auto">
          <a:xfrm>
            <a:off x="4057650" y="1543050"/>
            <a:ext cx="3829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7" name="Straight Connector 6"/>
          <p:cNvCxnSpPr/>
          <p:nvPr/>
        </p:nvCxnSpPr>
        <p:spPr>
          <a:xfrm flipV="1">
            <a:off x="3314700" y="2800350"/>
            <a:ext cx="742950" cy="1543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14700" y="4000500"/>
            <a:ext cx="742950" cy="342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14850" y="4567954"/>
            <a:ext cx="4187972" cy="180720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SzPct val="90000"/>
              <a:buFont typeface="Calibri" pitchFamily="34" charset="0"/>
              <a:buChar char="˃"/>
              <a:defRPr sz="2600" b="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60425" indent="-4032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SzPct val="70000"/>
              <a:buFont typeface="Wingdings" pitchFamily="2" charset="2"/>
              <a:buChar char="v"/>
              <a:tabLst>
                <a:tab pos="804863" algn="l"/>
              </a:tabLst>
              <a:defRPr sz="2400" b="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SzPct val="70000"/>
              <a:buFontTx/>
              <a:buChar char="♦"/>
              <a:defRPr sz="24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Font typeface="Arial" panose="020B0604020202020204" pitchFamily="34" charset="0"/>
              <a:buChar char="–"/>
              <a:defRPr sz="20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31B23"/>
              </a:buClr>
              <a:buFont typeface="Arial" panose="020B0604020202020204" pitchFamily="34" charset="0"/>
              <a:buChar char="»"/>
              <a:defRPr sz="20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 dirty="0"/>
              <a:t>Fairbanks North Star Borough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97,000 </a:t>
            </a:r>
            <a:r>
              <a:rPr lang="en-US" sz="2000" dirty="0"/>
              <a:t>residents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Fairbanks and North Pole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Second largest city in Alaska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3654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Carbon </a:t>
            </a:r>
            <a:r>
              <a:rPr lang="en-US" dirty="0"/>
              <a:t>Monoxide</a:t>
            </a:r>
          </a:p>
          <a:p>
            <a:pPr lvl="1"/>
            <a:r>
              <a:rPr lang="en-US" dirty="0"/>
              <a:t>Designated </a:t>
            </a:r>
            <a:r>
              <a:rPr lang="en-US" dirty="0" smtClean="0"/>
              <a:t>1990</a:t>
            </a:r>
          </a:p>
          <a:p>
            <a:pPr lvl="1"/>
            <a:r>
              <a:rPr lang="en-US" dirty="0" smtClean="0"/>
              <a:t>8-hour CO standard of 9 ppm</a:t>
            </a:r>
            <a:endParaRPr lang="en-US" dirty="0"/>
          </a:p>
          <a:p>
            <a:pPr lvl="1"/>
            <a:r>
              <a:rPr lang="en-US" dirty="0"/>
              <a:t>Attainment 2001</a:t>
            </a:r>
          </a:p>
          <a:p>
            <a:pPr lvl="1"/>
            <a:r>
              <a:rPr lang="en-US" dirty="0"/>
              <a:t>Largely motor vehicle emissions </a:t>
            </a:r>
            <a:r>
              <a:rPr lang="en-US" dirty="0" smtClean="0"/>
              <a:t>driven</a:t>
            </a:r>
          </a:p>
          <a:p>
            <a:r>
              <a:rPr lang="en-US" dirty="0" smtClean="0"/>
              <a:t>PM2.5 </a:t>
            </a:r>
          </a:p>
          <a:p>
            <a:pPr lvl="1"/>
            <a:r>
              <a:rPr lang="en-US" dirty="0"/>
              <a:t>2006 24-hr </a:t>
            </a:r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standard revised to </a:t>
            </a:r>
            <a:r>
              <a:rPr lang="en-US" dirty="0"/>
              <a:t>35 </a:t>
            </a:r>
            <a:r>
              <a:rPr lang="en-US" dirty="0" smtClean="0"/>
              <a:t>µg/m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Designated in 2009 with 43 µg/m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Attainment deadline 2015</a:t>
            </a:r>
          </a:p>
          <a:p>
            <a:pPr lvl="1"/>
            <a:r>
              <a:rPr lang="en-US" dirty="0" smtClean="0"/>
              <a:t>Largely wintertime wood smoke contributions</a:t>
            </a:r>
          </a:p>
          <a:p>
            <a:r>
              <a:rPr lang="en-US" dirty="0"/>
              <a:t>Severe cold, inversions, and stagnation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Monitor Sites 2009-2013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2" descr="fnsb_monitor_locations_2014-05-07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167"/>
            <a:ext cx="6400800" cy="37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8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24-hour PM</a:t>
            </a:r>
            <a:r>
              <a:rPr lang="en-US" baseline="-25000" dirty="0"/>
              <a:t>2.5</a:t>
            </a:r>
            <a:r>
              <a:rPr lang="en-US" dirty="0"/>
              <a:t> Trends Through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3276" y="1435552"/>
            <a:ext cx="6322709" cy="4625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49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PM2.5 Speciation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957692810"/>
              </p:ext>
            </p:extLst>
          </p:nvPr>
        </p:nvGraphicFramePr>
        <p:xfrm>
          <a:off x="681673" y="1575758"/>
          <a:ext cx="7780653" cy="486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5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263201960"/>
              </p:ext>
            </p:extLst>
          </p:nvPr>
        </p:nvGraphicFramePr>
        <p:xfrm>
          <a:off x="4648200" y="1523999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PM2.5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Matrix Factorization (PMF)</a:t>
            </a:r>
          </a:p>
          <a:p>
            <a:r>
              <a:rPr lang="en-US" dirty="0" smtClean="0"/>
              <a:t>Chemical Mass Balance (CMB)</a:t>
            </a:r>
          </a:p>
          <a:p>
            <a:r>
              <a:rPr lang="en-US" dirty="0" err="1" smtClean="0"/>
              <a:t>Woodsmoke</a:t>
            </a:r>
            <a:r>
              <a:rPr lang="en-US" dirty="0" smtClean="0"/>
              <a:t> dominates</a:t>
            </a:r>
            <a:r>
              <a:rPr lang="en-US" baseline="30000" dirty="0" smtClean="0"/>
              <a:t>1</a:t>
            </a:r>
            <a:r>
              <a:rPr lang="en-US" dirty="0" smtClean="0"/>
              <a:t> (50-80%)</a:t>
            </a:r>
          </a:p>
          <a:p>
            <a:r>
              <a:rPr lang="en-US" dirty="0" smtClean="0"/>
              <a:t>Sulfate sources also a concern (10-20%)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5048" y="5734491"/>
            <a:ext cx="8305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1 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</a:rPr>
              <a:t>The Fairbanks, Alaska PM2.5 Source Apportionment Research Study Winters 2005/2006-2012/2013, and Summer 2012, Tony J. Ward, Ph.D., December 2013 </a:t>
            </a:r>
          </a:p>
          <a:p>
            <a:r>
              <a:rPr lang="en-US" baseline="30000" dirty="0" smtClean="0"/>
              <a:t>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537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 smtClean="0"/>
              <a:t>Domain &amp; Episodes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200x200 cell domain (WRF, SMOKE, </a:t>
            </a:r>
            <a:r>
              <a:rPr lang="en-US" sz="2400" dirty="0" smtClean="0"/>
              <a:t>CMAQ)</a:t>
            </a:r>
            <a:endParaRPr lang="en-US" sz="2400" dirty="0"/>
          </a:p>
          <a:p>
            <a:r>
              <a:rPr lang="en-US" sz="2400" dirty="0"/>
              <a:t>1.33km grid cell spacing</a:t>
            </a:r>
          </a:p>
          <a:p>
            <a:r>
              <a:rPr lang="en-US" sz="2400" dirty="0"/>
              <a:t>38 vertical layers (0,3.8, 6.4, 10.9m, </a:t>
            </a:r>
            <a:r>
              <a:rPr lang="en-US" sz="2400" dirty="0" smtClean="0"/>
              <a:t>…)</a:t>
            </a:r>
          </a:p>
          <a:p>
            <a:r>
              <a:rPr lang="en-US" sz="2400" dirty="0" smtClean="0"/>
              <a:t>January 23 – February 10 &amp; November 2 – 17, 2008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FEDA-06D6-491B-BBA3-2856628771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2" descr="C:\Users\mhixson\Desktop\Sierra\ADEC\WRAP\Fairbanks_GoogleEarth.jpg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7165"/>
            <a:ext cx="4038600" cy="387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erra Trinity Presentation Template.pptx" id="{F0D97A7D-8BEB-4877-9090-95640E302662}" vid="{C06CD893-4B47-4B5F-96A2-AE336BAAE4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92a3f7b78847f99a9ca0d2c190e364 xmlns="73d36c0c-fbb4-4367-8a89-719b4f44c4d1">
      <Terms xmlns="http://schemas.microsoft.com/office/infopath/2007/PartnerControls"/>
    </fe92a3f7b78847f99a9ca0d2c190e364>
    <o8d522002b434b229b9aaa075a8eca71 xmlns="73d36c0c-fbb4-4367-8a89-719b4f44c4d1">
      <Terms xmlns="http://schemas.microsoft.com/office/infopath/2007/PartnerControls"/>
    </o8d522002b434b229b9aaa075a8eca71>
    <pce1abac0dc34af38823948efbaadcbc xmlns="73d36c0c-fbb4-4367-8a89-719b4f44c4d1">
      <Terms xmlns="http://schemas.microsoft.com/office/infopath/2007/PartnerControls"/>
    </pce1abac0dc34af38823948efbaadcbc>
    <TaxCatchAll xmlns="73d36c0c-fbb4-4367-8a89-719b4f44c4d1"/>
    <n78cba69a1964efab9b6a5c2920368a9 xmlns="73d36c0c-fbb4-4367-8a89-719b4f44c4d1">
      <Terms xmlns="http://schemas.microsoft.com/office/infopath/2007/PartnerControls"/>
    </n78cba69a1964efab9b6a5c2920368a9>
    <Training_x0020_Duration xmlns="9a984541-958b-4198-891e-6668ac1f1784" xsi:nil="true"/>
    <Training_x0020_Series xmlns="9a984541-958b-4198-891e-6668ac1f1784" xsi:nil="true"/>
    <d08b8ce60ceb454ebc7b453ec95eb73b xmlns="73d36c0c-fbb4-4367-8a89-719b4f44c4d1">
      <Terms xmlns="http://schemas.microsoft.com/office/infopath/2007/PartnerControls"/>
    </d08b8ce60ceb454ebc7b453ec95eb73b>
    <l4a12c0b03f64df28217dcd5d00005d2 xmlns="73d36c0c-fbb4-4367-8a89-719b4f44c4d1">
      <Terms xmlns="http://schemas.microsoft.com/office/infopath/2007/PartnerControls"/>
    </l4a12c0b03f64df28217dcd5d00005d2>
    <Training_x0020_Sponsor xmlns="9a984541-958b-4198-891e-6668ac1f1784" xsi:nil="true"/>
    <mba2c914f18c4d3caf0674360f6a485c xmlns="73d36c0c-fbb4-4367-8a89-719b4f44c4d1">
      <Terms xmlns="http://schemas.microsoft.com/office/infopath/2007/PartnerControls"/>
    </mba2c914f18c4d3caf0674360f6a485c>
    <ca6d1941cd914219b8c2492eefb27aa5 xmlns="73d36c0c-fbb4-4367-8a89-719b4f44c4d1">
      <Terms xmlns="http://schemas.microsoft.com/office/infopath/2007/PartnerControls"/>
    </ca6d1941cd914219b8c2492eefb27aa5>
    <NGTagNote xmlns="63a5f45d-2173-48b1-ae51-03dd60ae24e5" xsi:nil="true"/>
    <Facilitator xmlns="9a984541-958b-4198-891e-6668ac1f1784">
      <UserInfo>
        <DisplayName/>
        <AccountId xsi:nil="true"/>
        <AccountType/>
      </UserInfo>
    </Facilitator>
    <Speaker xmlns="9a984541-958b-4198-891e-6668ac1f1784">
      <UserInfo>
        <DisplayName/>
        <AccountId xsi:nil="true"/>
        <AccountType/>
      </UserInfo>
    </Speaker>
    <Training_x0020_Date xmlns="9a984541-958b-4198-891e-6668ac1f1784" xsi:nil="true"/>
    <_dlc_DocId xmlns="73d36c0c-fbb4-4367-8a89-719b4f44c4d1" xsi:nil="true"/>
    <_dlc_DocIdUrl xmlns="73d36c0c-fbb4-4367-8a89-719b4f44c4d1">
      <Url xsi:nil="true"/>
      <Description xsi:nil="true"/>
    </_dlc_DocIdUrl>
    <IconOverlay xmlns="http://schemas.microsoft.com/sharepoint/v4" xsi:nil="true"/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B933C6E61C0848A1140101A87E82C0" ma:contentTypeVersion="26" ma:contentTypeDescription="Create a new document." ma:contentTypeScope="" ma:versionID="7c3756fcefcd33c093fc347c6e8019db">
  <xsd:schema xmlns:xsd="http://www.w3.org/2001/XMLSchema" xmlns:xs="http://www.w3.org/2001/XMLSchema" xmlns:p="http://schemas.microsoft.com/office/2006/metadata/properties" xmlns:ns1="http://schemas.microsoft.com/sharepoint/v3" xmlns:ns2="73d36c0c-fbb4-4367-8a89-719b4f44c4d1" xmlns:ns3="63a5f45d-2173-48b1-ae51-03dd60ae24e5" xmlns:ns4="9a984541-958b-4198-891e-6668ac1f1784" xmlns:ns5="http://schemas.microsoft.com/sharepoint/v4" targetNamespace="http://schemas.microsoft.com/office/2006/metadata/properties" ma:root="true" ma:fieldsID="4a884a9a2f29048776f6f2c52f777e0d" ns1:_="" ns2:_="" ns3:_="" ns4:_="" ns5:_="">
    <xsd:import namespace="http://schemas.microsoft.com/sharepoint/v3"/>
    <xsd:import namespace="73d36c0c-fbb4-4367-8a89-719b4f44c4d1"/>
    <xsd:import namespace="63a5f45d-2173-48b1-ae51-03dd60ae24e5"/>
    <xsd:import namespace="9a984541-958b-4198-891e-6668ac1f178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08b8ce60ceb454ebc7b453ec95eb73b" minOccurs="0"/>
                <xsd:element ref="ns2:TaxCatchAll" minOccurs="0"/>
                <xsd:element ref="ns2:TaxCatchAllLabel" minOccurs="0"/>
                <xsd:element ref="ns2:o8d522002b434b229b9aaa075a8eca71" minOccurs="0"/>
                <xsd:element ref="ns2:n78cba69a1964efab9b6a5c2920368a9" minOccurs="0"/>
                <xsd:element ref="ns2:mba2c914f18c4d3caf0674360f6a485c" minOccurs="0"/>
                <xsd:element ref="ns2:l4a12c0b03f64df28217dcd5d00005d2" minOccurs="0"/>
                <xsd:element ref="ns2:fe92a3f7b78847f99a9ca0d2c190e364" minOccurs="0"/>
                <xsd:element ref="ns2:ca6d1941cd914219b8c2492eefb27aa5" minOccurs="0"/>
                <xsd:element ref="ns2:pce1abac0dc34af38823948efbaadcbc" minOccurs="0"/>
                <xsd:element ref="ns3:NGTagNote" minOccurs="0"/>
                <xsd:element ref="ns1:AverageRating" minOccurs="0"/>
                <xsd:element ref="ns1:RatingCount" minOccurs="0"/>
                <xsd:element ref="ns4:Facilitator" minOccurs="0"/>
                <xsd:element ref="ns4:Speaker" minOccurs="0"/>
                <xsd:element ref="ns4:Training_x0020_Date" minOccurs="0"/>
                <xsd:element ref="ns4:Training_x0020_Duration" minOccurs="0"/>
                <xsd:element ref="ns4:Training_x0020_Sponsor" minOccurs="0"/>
                <xsd:element ref="ns4:Training_x0020_Series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0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1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36c0c-fbb4-4367-8a89-719b4f44c4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08b8ce60ceb454ebc7b453ec95eb73b" ma:index="11" nillable="true" ma:taxonomy="true" ma:internalName="d08b8ce60ceb454ebc7b453ec95eb73b" ma:taxonomyFieldName="Document_x0020_Category" ma:displayName="Document Category" ma:indexed="true" ma:default="" ma:fieldId="{d08b8ce6-0ceb-454e-bc7b-453ec95eb73b}" ma:sspId="9cc29c10-a00b-4602-8b7e-efd2a3579d39" ma:termSetId="d70998c7-6dcb-4a38-9fb6-5046919008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0f673172-d442-4984-8865-6c5e59fa7d6c}" ma:internalName="TaxCatchAll" ma:showField="CatchAllData" ma:web="73d36c0c-fbb4-4367-8a89-719b4f44c4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0f673172-d442-4984-8865-6c5e59fa7d6c}" ma:internalName="TaxCatchAllLabel" ma:readOnly="true" ma:showField="CatchAllDataLabel" ma:web="73d36c0c-fbb4-4367-8a89-719b4f44c4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8d522002b434b229b9aaa075a8eca71" ma:index="15" nillable="true" ma:taxonomy="true" ma:internalName="o8d522002b434b229b9aaa075a8eca71" ma:taxonomyFieldName="Geography" ma:displayName="Geography" ma:default="" ma:fieldId="{88d52200-2b43-4b22-9b9a-aa075a8eca71}" ma:taxonomyMulti="true" ma:sspId="9cc29c10-a00b-4602-8b7e-efd2a3579d39" ma:termSetId="71c780d1-05b6-4adf-9bc8-6b6d1b35ae3c" ma:anchorId="6366a880-6f3c-465c-989f-827e1abc3ce2" ma:open="false" ma:isKeyword="false">
      <xsd:complexType>
        <xsd:sequence>
          <xsd:element ref="pc:Terms" minOccurs="0" maxOccurs="1"/>
        </xsd:sequence>
      </xsd:complexType>
    </xsd:element>
    <xsd:element name="n78cba69a1964efab9b6a5c2920368a9" ma:index="17" nillable="true" ma:taxonomy="true" ma:internalName="n78cba69a1964efab9b6a5c2920368a9" ma:taxonomyFieldName="Industries" ma:displayName="Industries" ma:default="" ma:fieldId="{778cba69-a196-4efa-b9b6-a5c2920368a9}" ma:taxonomyMulti="true" ma:sspId="9cc29c10-a00b-4602-8b7e-efd2a3579d39" ma:termSetId="71c780d1-05b6-4adf-9bc8-6b6d1b35ae3c" ma:anchorId="8aabe5ab-3770-4af5-8f1b-4398b93b995c" ma:open="false" ma:isKeyword="false">
      <xsd:complexType>
        <xsd:sequence>
          <xsd:element ref="pc:Terms" minOccurs="0" maxOccurs="1"/>
        </xsd:sequence>
      </xsd:complexType>
    </xsd:element>
    <xsd:element name="mba2c914f18c4d3caf0674360f6a485c" ma:index="19" nillable="true" ma:taxonomy="true" ma:internalName="mba2c914f18c4d3caf0674360f6a485c" ma:taxonomyFieldName="Market_x0020_Entities" ma:displayName="Market Entities" ma:default="" ma:fieldId="{6ba2c914-f18c-4d3c-af06-74360f6a485c}" ma:taxonomyMulti="true" ma:sspId="9cc29c10-a00b-4602-8b7e-efd2a3579d39" ma:termSetId="71c780d1-05b6-4adf-9bc8-6b6d1b35ae3c" ma:anchorId="0efc342d-b532-49bf-a706-2331f7813dae" ma:open="false" ma:isKeyword="false">
      <xsd:complexType>
        <xsd:sequence>
          <xsd:element ref="pc:Terms" minOccurs="0" maxOccurs="1"/>
        </xsd:sequence>
      </xsd:complexType>
    </xsd:element>
    <xsd:element name="l4a12c0b03f64df28217dcd5d00005d2" ma:index="21" nillable="true" ma:taxonomy="true" ma:internalName="l4a12c0b03f64df28217dcd5d00005d2" ma:taxonomyFieldName="Regulations" ma:displayName="Regulations" ma:default="" ma:fieldId="{54a12c0b-03f6-4df2-8217-dcd5d00005d2}" ma:taxonomyMulti="true" ma:sspId="9cc29c10-a00b-4602-8b7e-efd2a3579d39" ma:termSetId="71c780d1-05b6-4adf-9bc8-6b6d1b35ae3c" ma:anchorId="da2eb11a-9090-48cf-af96-1a95551c41e7" ma:open="false" ma:isKeyword="false">
      <xsd:complexType>
        <xsd:sequence>
          <xsd:element ref="pc:Terms" minOccurs="0" maxOccurs="1"/>
        </xsd:sequence>
      </xsd:complexType>
    </xsd:element>
    <xsd:element name="fe92a3f7b78847f99a9ca0d2c190e364" ma:index="23" nillable="true" ma:taxonomy="true" ma:internalName="fe92a3f7b78847f99a9ca0d2c190e364" ma:taxonomyFieldName="Service_x0020_Topics" ma:displayName="Service Topics" ma:default="" ma:fieldId="{fe92a3f7-b788-47f9-9a9c-a0d2c190e364}" ma:taxonomyMulti="true" ma:sspId="9cc29c10-a00b-4602-8b7e-efd2a3579d39" ma:termSetId="71c780d1-05b6-4adf-9bc8-6b6d1b35ae3c" ma:anchorId="70689bb4-ffdc-4ec9-94c8-5f37ab31d485" ma:open="false" ma:isKeyword="false">
      <xsd:complexType>
        <xsd:sequence>
          <xsd:element ref="pc:Terms" minOccurs="0" maxOccurs="1"/>
        </xsd:sequence>
      </xsd:complexType>
    </xsd:element>
    <xsd:element name="ca6d1941cd914219b8c2492eefb27aa5" ma:index="25" nillable="true" ma:taxonomy="true" ma:internalName="ca6d1941cd914219b8c2492eefb27aa5" ma:taxonomyFieldName="Business_x0020_Lines" ma:displayName="Business Lines" ma:default="" ma:fieldId="{ca6d1941-cd91-4219-b8c2-492eefb27aa5}" ma:taxonomyMulti="true" ma:sspId="9cc29c10-a00b-4602-8b7e-efd2a3579d39" ma:termSetId="04fe322e-5156-446b-98cd-a8691d7baa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e1abac0dc34af38823948efbaadcbc" ma:index="27" nillable="true" ma:taxonomy="true" ma:internalName="pce1abac0dc34af38823948efbaadcbc" ma:taxonomyFieldName="Departments" ma:displayName="Departments" ma:default="" ma:fieldId="{9ce1abac-0dc3-4af3-8823-948efbaadcbc}" ma:taxonomyMulti="true" ma:sspId="9cc29c10-a00b-4602-8b7e-efd2a3579d39" ma:termSetId="3b8e572b-bb02-4847-911e-9a38f819457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5f45d-2173-48b1-ae51-03dd60ae24e5" elementFormDefault="qualified">
    <xsd:import namespace="http://schemas.microsoft.com/office/2006/documentManagement/types"/>
    <xsd:import namespace="http://schemas.microsoft.com/office/infopath/2007/PartnerControls"/>
    <xsd:element name="NGTagNote" ma:index="29" nillable="true" ma:displayName="Tags and Notes" ma:decimals="2" ma:internalName="_x0024_Resources_x003a_NewsGatorWSS_x002c_Fields_TagNotesName_x003b_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84541-958b-4198-891e-6668ac1f1784" elementFormDefault="qualified">
    <xsd:import namespace="http://schemas.microsoft.com/office/2006/documentManagement/types"/>
    <xsd:import namespace="http://schemas.microsoft.com/office/infopath/2007/PartnerControls"/>
    <xsd:element name="Facilitator" ma:index="32" nillable="true" ma:displayName="Facilitator" ma:list="UserInfo" ma:SharePointGroup="0" ma:internalName="Facilit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peaker" ma:index="33" nillable="true" ma:displayName="Speaker" ma:list="UserInfo" ma:SharePointGroup="0" ma:internalName="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raining_x0020_Date" ma:index="34" nillable="true" ma:displayName="Training Date" ma:format="DateOnly" ma:internalName="Training_x0020_Date">
      <xsd:simpleType>
        <xsd:restriction base="dms:DateTime"/>
      </xsd:simpleType>
    </xsd:element>
    <xsd:element name="Training_x0020_Duration" ma:index="35" nillable="true" ma:displayName="Duration" ma:description="Enter the duration of the training (e.g., 1 hour, 2 hours, 1 day, 2 days, etc.)" ma:internalName="Training_x0020_Duration">
      <xsd:simpleType>
        <xsd:restriction base="dms:Text">
          <xsd:maxLength value="255"/>
        </xsd:restriction>
      </xsd:simpleType>
    </xsd:element>
    <xsd:element name="Training_x0020_Sponsor" ma:index="36" nillable="true" ma:displayName="Sponsor" ma:description="Enter name of company or organization sponsoring the training.  If internal, enter &quot;Trinity&quot;.  Enter the office name under Business Line Terms." ma:internalName="Training_x0020_Sponsor">
      <xsd:simpleType>
        <xsd:restriction base="dms:Text">
          <xsd:maxLength value="255"/>
        </xsd:restriction>
      </xsd:simpleType>
    </xsd:element>
    <xsd:element name="Training_x0020_Series" ma:index="37" nillable="true" ma:displayName="Training Series" ma:internalName="Training_x0020_Seri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A8196E2-8C20-4AD6-ABD7-948797E81FAA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sharepoint/v4"/>
    <ds:schemaRef ds:uri="http://www.w3.org/XML/1998/namespace"/>
    <ds:schemaRef ds:uri="73d36c0c-fbb4-4367-8a89-719b4f44c4d1"/>
    <ds:schemaRef ds:uri="http://schemas.microsoft.com/office/2006/documentManagement/types"/>
    <ds:schemaRef ds:uri="63a5f45d-2173-48b1-ae51-03dd60ae24e5"/>
    <ds:schemaRef ds:uri="http://schemas.microsoft.com/office/infopath/2007/PartnerControls"/>
    <ds:schemaRef ds:uri="http://schemas.openxmlformats.org/package/2006/metadata/core-properties"/>
    <ds:schemaRef ds:uri="9a984541-958b-4198-891e-6668ac1f1784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771E74-35AE-4A4B-A8E8-1F0CBA0F15EB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44FE96FE-9635-4F24-887C-2710E9B378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d36c0c-fbb4-4367-8a89-719b4f44c4d1"/>
    <ds:schemaRef ds:uri="63a5f45d-2173-48b1-ae51-03dd60ae24e5"/>
    <ds:schemaRef ds:uri="9a984541-958b-4198-891e-6668ac1f178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45EC909-1EAB-4A6C-990E-EBE68BFED7E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CD1CFE6-A814-4CF4-952B-60F08D88D61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Sierra Trinity Presentation Template</Template>
  <TotalTime>2770</TotalTime>
  <Words>957</Words>
  <Application>Microsoft Office PowerPoint</Application>
  <PresentationFormat>On-screen Show (4:3)</PresentationFormat>
  <Paragraphs>242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MS Mincho</vt:lpstr>
      <vt:lpstr>Arial</vt:lpstr>
      <vt:lpstr>Calibri</vt:lpstr>
      <vt:lpstr>Times New Roman</vt:lpstr>
      <vt:lpstr>Trebuchet MS</vt:lpstr>
      <vt:lpstr>Wingdings</vt:lpstr>
      <vt:lpstr>2012 Presentation Template</vt:lpstr>
      <vt:lpstr>24-Hour PM2.5 Attainment Modeling - Fairbanks </vt:lpstr>
      <vt:lpstr>Attainment Modeling for a State Implementation Plan (SIP)</vt:lpstr>
      <vt:lpstr>Overview of Fairbanks, Alaska</vt:lpstr>
      <vt:lpstr>Air Quality</vt:lpstr>
      <vt:lpstr>Fixed Monitor Sites 2009-2013</vt:lpstr>
      <vt:lpstr>24-hour PM2.5 Trends Through 2014</vt:lpstr>
      <vt:lpstr>PM2.5 Speciation</vt:lpstr>
      <vt:lpstr>PM2.5 Sources</vt:lpstr>
      <vt:lpstr>Modeling Domain &amp; Episodes</vt:lpstr>
      <vt:lpstr>Meteorological Modeling</vt:lpstr>
      <vt:lpstr>Home Heating Data Gathering</vt:lpstr>
      <vt:lpstr>Home Heating Emissions Modeling</vt:lpstr>
      <vt:lpstr>Onroad Mobile Sources</vt:lpstr>
      <vt:lpstr>Mobile Source Modeling</vt:lpstr>
      <vt:lpstr>Point Sources</vt:lpstr>
      <vt:lpstr>Nonroad, Aircraft, Rail, Other Area</vt:lpstr>
      <vt:lpstr>Photochemical Modeling</vt:lpstr>
      <vt:lpstr>Model Performance</vt:lpstr>
      <vt:lpstr>Control Scenarios</vt:lpstr>
      <vt:lpstr>Speciated Model Attainment Test (SMAT)</vt:lpstr>
      <vt:lpstr>Unmonitored Area Analysis 2015</vt:lpstr>
      <vt:lpstr>Attainment Challenges</vt:lpstr>
      <vt:lpstr>Serious SIP Challenges</vt:lpstr>
      <vt:lpstr>Thank You!</vt:lpstr>
      <vt:lpstr>Questions?</vt:lpstr>
    </vt:vector>
  </TitlesOfParts>
  <Company>Trinity Consultants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Mark Hixson</dc:creator>
  <cp:lastModifiedBy>Mark Hixson</cp:lastModifiedBy>
  <cp:revision>67</cp:revision>
  <cp:lastPrinted>2014-04-29T14:27:27Z</cp:lastPrinted>
  <dcterms:created xsi:type="dcterms:W3CDTF">2016-11-16T16:42:15Z</dcterms:created>
  <dcterms:modified xsi:type="dcterms:W3CDTF">2017-10-23T12:13:37Z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0x010100DCB933C6E61C0848A1140101A87E82C0</vt:lpwstr>
  </property>
  <property fmtid="{D5CDD505-2E9C-101B-9397-08002B2CF9AE}" pid="3" name="_dlc_DocIdItemGuid">
    <vt:lpwstr>c08bd858-2ee9-4673-813c-dfed05307e14</vt:lpwstr>
  </property>
  <property fmtid="{D5CDD505-2E9C-101B-9397-08002B2CF9AE}" pid="4" name="Regulations">
    <vt:lpwstr/>
  </property>
  <property fmtid="{D5CDD505-2E9C-101B-9397-08002B2CF9AE}" pid="5" name="Business Lines">
    <vt:lpwstr>51;#EC|d7293b27-d127-45e2-9486-91a96fa7aa53;#779;#Meteorological Data|9d8890f7-2689-4ca5-9a61-3a2e92258cac</vt:lpwstr>
  </property>
  <property fmtid="{D5CDD505-2E9C-101B-9397-08002B2CF9AE}" pid="6" name="Geography">
    <vt:lpwstr/>
  </property>
  <property fmtid="{D5CDD505-2E9C-101B-9397-08002B2CF9AE}" pid="7" name="Document Category">
    <vt:lpwstr>278;#TrinitySelect|49760b33-723b-4bc3-abaf-712dec7a8f0d</vt:lpwstr>
  </property>
  <property fmtid="{D5CDD505-2E9C-101B-9397-08002B2CF9AE}" pid="8" name="Service Topics">
    <vt:lpwstr/>
  </property>
  <property fmtid="{D5CDD505-2E9C-101B-9397-08002B2CF9AE}" pid="9" name="Market Entities">
    <vt:lpwstr/>
  </property>
  <property fmtid="{D5CDD505-2E9C-101B-9397-08002B2CF9AE}" pid="10" name="Industries">
    <vt:lpwstr/>
  </property>
  <property fmtid="{D5CDD505-2E9C-101B-9397-08002B2CF9AE}" pid="11" name="Departments">
    <vt:lpwstr/>
  </property>
</Properties>
</file>