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7"/>
  </p:notesMasterIdLst>
  <p:sldIdLst>
    <p:sldId id="315" r:id="rId6"/>
    <p:sldId id="313" r:id="rId7"/>
    <p:sldId id="326" r:id="rId8"/>
    <p:sldId id="314" r:id="rId9"/>
    <p:sldId id="316" r:id="rId10"/>
    <p:sldId id="317" r:id="rId11"/>
    <p:sldId id="318" r:id="rId12"/>
    <p:sldId id="319" r:id="rId13"/>
    <p:sldId id="327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2"/>
    <p:restoredTop sz="94645"/>
  </p:normalViewPr>
  <p:slideViewPr>
    <p:cSldViewPr snapToGrid="0" snapToObjects="1">
      <p:cViewPr varScale="1">
        <p:scale>
          <a:sx n="71" d="100"/>
          <a:sy n="71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D5A1-A725-E140-BFFD-42DDA107C8F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72B0-E01D-4C41-9A88-3AF285D7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72B0-E01D-4C41-9A88-3AF285D7E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2801-019B-4EB3-9F47-3B6D03EA6FC2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0C6-9FAD-4751-9F6F-D9F3D12EE252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A283-EFC5-4E61-B0AE-3F538D7B10C6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A3F3-C0E9-4CAB-BC59-14580E54BD56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B2-AFD4-4D15-8EB9-F9775B5E99DC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60B-F322-448E-BDEF-875C6F6C3D4B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8468-173E-4BB3-A775-88F54E7C0949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D035-3FE8-4955-976F-5D39DD8965B7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066-68F3-4908-950A-2A83EDED685C}" type="datetime1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43-BCD1-4910-A85A-467475D3E457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8991-9A5A-4F46-A6C2-D51104C63FAE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8095-DE2A-4F45-91C3-E0C00099F42C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9598-B5D5-8B41-8099-F8759B5D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llmeeting.agu.org/2017/" TargetMode="External"/><Relationship Id="rId2" Type="http://schemas.openxmlformats.org/officeDocument/2006/relationships/hyperlink" Target="https://www.cmascenter.org/conference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mailto:henderson.barron@epa.gov" TargetMode="External"/><Relationship Id="rId7" Type="http://schemas.openxmlformats.org/officeDocument/2006/relationships/image" Target="../media/image27.jpeg"/><Relationship Id="rId2" Type="http://schemas.openxmlformats.org/officeDocument/2006/relationships/hyperlink" Target="mailto:gregory.j.frost@noa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mailto:barry.lefer@na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91" y="2557552"/>
            <a:ext cx="2343665" cy="1230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36" y="3778550"/>
            <a:ext cx="934977" cy="934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7" y="4722954"/>
            <a:ext cx="2227362" cy="111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28" y="537147"/>
            <a:ext cx="10363200" cy="17762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Technical discussions on Emissions and Atmospheric Modeling (TEAM)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860" y="2908602"/>
            <a:ext cx="8963068" cy="285362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Gregory Frost</a:t>
            </a:r>
            <a:r>
              <a:rPr lang="en-US" dirty="0"/>
              <a:t> – NOAA Earth System Research Laboratory</a:t>
            </a:r>
            <a:r>
              <a:rPr lang="en-US" b="1" dirty="0"/>
              <a:t> </a:t>
            </a:r>
          </a:p>
          <a:p>
            <a:pPr algn="l"/>
            <a:r>
              <a:rPr lang="en-US" b="1" dirty="0"/>
              <a:t>Barron Henderson, Rich </a:t>
            </a:r>
            <a:r>
              <a:rPr lang="en-US" b="1" dirty="0" err="1"/>
              <a:t>Scheffe</a:t>
            </a:r>
            <a:r>
              <a:rPr lang="en-US" b="1" dirty="0"/>
              <a:t>, Heather Simon </a:t>
            </a:r>
            <a:r>
              <a:rPr lang="en-US" dirty="0"/>
              <a:t>– EPA Office of Air Quality Planning and Standards </a:t>
            </a:r>
          </a:p>
          <a:p>
            <a:pPr algn="l"/>
            <a:r>
              <a:rPr lang="en-US" b="1" dirty="0" smtClean="0"/>
              <a:t>Sherri </a:t>
            </a:r>
            <a:r>
              <a:rPr lang="en-US" b="1" dirty="0"/>
              <a:t>Hunt, Terry Keating </a:t>
            </a:r>
            <a:r>
              <a:rPr lang="en-US" dirty="0"/>
              <a:t>– EPA Office of Research and Development</a:t>
            </a:r>
          </a:p>
          <a:p>
            <a:pPr algn="l"/>
            <a:r>
              <a:rPr lang="en-US" b="1" dirty="0"/>
              <a:t>Barry </a:t>
            </a:r>
            <a:r>
              <a:rPr lang="en-US" b="1" dirty="0" err="1"/>
              <a:t>Lefer</a:t>
            </a:r>
            <a:r>
              <a:rPr lang="en-US" b="1" dirty="0"/>
              <a:t> </a:t>
            </a:r>
            <a:r>
              <a:rPr lang="en-US" dirty="0"/>
              <a:t>– NASA Earth Science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1"/>
            <a:ext cx="10515600" cy="1061156"/>
          </a:xfrm>
        </p:spPr>
        <p:txBody>
          <a:bodyPr/>
          <a:lstStyle/>
          <a:p>
            <a:r>
              <a:rPr lang="en-US" b="1" dirty="0"/>
              <a:t>TEAM-related in-person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782017"/>
            <a:ext cx="7538155" cy="59394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EPA International Emissions Inventory Conference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This science session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Informal lunch discussion (yesterday)</a:t>
            </a: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Community Modeling and Analysis System Conference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October 23-25, 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Chapel Hill, North Carolina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Special Session: </a:t>
            </a:r>
            <a:r>
              <a:rPr lang="en-US" sz="2400" i="1" dirty="0"/>
              <a:t>Improving the Characterization of the Ambient </a:t>
            </a:r>
            <a:r>
              <a:rPr lang="en-US" sz="2400" i="1" dirty="0" err="1"/>
              <a:t>NOy</a:t>
            </a:r>
            <a:r>
              <a:rPr lang="en-US" sz="2400" i="1" dirty="0"/>
              <a:t> Budget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hlinkClick r:id="rId2"/>
              </a:rPr>
              <a:t>https://www.cmascenter.org/conference.cfm</a:t>
            </a:r>
            <a:endParaRPr lang="en-US" sz="2400" dirty="0">
              <a:hlinkClick r:id="rId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American Geophysical Union Fall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December 11-15, 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New Orleans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Session:</a:t>
            </a:r>
            <a:r>
              <a:rPr lang="en-US" sz="2400" i="1" dirty="0"/>
              <a:t> Leveraging Inventories, Observations and Models to Improve the Scientific Basis of Emissions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hlinkClick r:id="rId3"/>
              </a:rPr>
              <a:t>https://fallmeeting.agu.org/2017/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65" y="960437"/>
            <a:ext cx="4210492" cy="2279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93" y="3762022"/>
            <a:ext cx="3466835" cy="23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21379"/>
            <a:ext cx="10515600" cy="1955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 Points of Contact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dirty="0"/>
              <a:t>Gregory Frost – NOAA, </a:t>
            </a:r>
            <a:r>
              <a:rPr lang="en-US" dirty="0">
                <a:hlinkClick r:id="rId2"/>
              </a:rPr>
              <a:t>gregory.j.frost@noaa.gov</a:t>
            </a:r>
            <a:r>
              <a:rPr lang="en-US" dirty="0"/>
              <a:t> 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dirty="0"/>
              <a:t>Barron Henderson – EPA, </a:t>
            </a:r>
            <a:r>
              <a:rPr lang="en-US" dirty="0">
                <a:hlinkClick r:id="rId3"/>
              </a:rPr>
              <a:t>henderson.barron@epa.gov</a:t>
            </a:r>
            <a:r>
              <a:rPr lang="en-US" dirty="0"/>
              <a:t> 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dirty="0"/>
              <a:t>Barry </a:t>
            </a:r>
            <a:r>
              <a:rPr lang="en-US" dirty="0" err="1"/>
              <a:t>Lefer</a:t>
            </a:r>
            <a:r>
              <a:rPr lang="en-US" dirty="0"/>
              <a:t> – NASA, </a:t>
            </a:r>
            <a:r>
              <a:rPr lang="en-US" dirty="0">
                <a:hlinkClick r:id="rId4"/>
              </a:rPr>
              <a:t>barry.lefer@nasa.gov</a:t>
            </a:r>
            <a:r>
              <a:rPr lang="en-US" dirty="0"/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Greg Frost site:noaa.g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743" y="148944"/>
            <a:ext cx="1907182" cy="22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arry Lef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5704" y="4565469"/>
            <a:ext cx="1880658" cy="22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may contain: 2 people, people smil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2743" y="2450011"/>
            <a:ext cx="1888067" cy="20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92743" y="2053952"/>
            <a:ext cx="1373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Greg - NOAA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35704" y="6391991"/>
            <a:ext cx="1381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Barry - NASA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92743" y="4143527"/>
            <a:ext cx="13437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Barron - EPA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3851" y="6356352"/>
            <a:ext cx="2743200" cy="365125"/>
          </a:xfrm>
        </p:spPr>
        <p:txBody>
          <a:bodyPr/>
          <a:lstStyle/>
          <a:p>
            <a:fld id="{AF5C9598-B5D5-8B41-8099-F8759B5D8A8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66" y="673792"/>
            <a:ext cx="5925285" cy="27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08" y="0"/>
            <a:ext cx="10515600" cy="1325563"/>
          </a:xfrm>
        </p:spPr>
        <p:txBody>
          <a:bodyPr/>
          <a:lstStyle/>
          <a:p>
            <a:r>
              <a:rPr lang="en-US" b="1" dirty="0"/>
              <a:t>TEAM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20" y="1021091"/>
            <a:ext cx="8881533" cy="237032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Multiple federal agencies develop, collect and analyze complementary data relevant to atmospheric composition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720" y="3183524"/>
            <a:ext cx="8971624" cy="33807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Ambient observations, atmospheric models, and emission inventories are fundamental tools for science and for federal and state actions</a:t>
            </a:r>
          </a:p>
          <a:p>
            <a:pPr>
              <a:lnSpc>
                <a:spcPct val="100000"/>
              </a:lnSpc>
            </a:pPr>
            <a:r>
              <a:rPr lang="en-US" dirty="0"/>
              <a:t>Field measurement campaigns and analysis of satellite observations highlight need to reconcile emission inventories with observed atmospheric concentrations</a:t>
            </a:r>
          </a:p>
          <a:p>
            <a:pPr>
              <a:lnSpc>
                <a:spcPct val="100000"/>
              </a:lnSpc>
            </a:pPr>
            <a:r>
              <a:rPr lang="en-US" dirty="0"/>
              <a:t>Each agency approaches reconciliation differently!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811" y="1923343"/>
            <a:ext cx="9565489" cy="146807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Ambient ground measurements</a:t>
            </a:r>
          </a:p>
          <a:p>
            <a:pPr lvl="1"/>
            <a:r>
              <a:rPr lang="en-US" dirty="0"/>
              <a:t>Aircraft-based observations</a:t>
            </a:r>
          </a:p>
          <a:p>
            <a:pPr lvl="1"/>
            <a:r>
              <a:rPr lang="en-US" dirty="0"/>
              <a:t>Satellite-based retrievals</a:t>
            </a:r>
          </a:p>
          <a:p>
            <a:pPr marL="1323975" lvl="1" indent="-231775"/>
            <a:r>
              <a:rPr lang="en-US" dirty="0"/>
              <a:t>Weather models</a:t>
            </a:r>
          </a:p>
          <a:p>
            <a:pPr marL="1323975" lvl="1" indent="-231775"/>
            <a:r>
              <a:rPr lang="en-US" dirty="0"/>
              <a:t>Emission inventories</a:t>
            </a:r>
          </a:p>
          <a:p>
            <a:pPr marL="1323975" lvl="1" indent="-231775"/>
            <a:r>
              <a:rPr lang="en-US" dirty="0"/>
              <a:t>Air quality models</a:t>
            </a:r>
          </a:p>
        </p:txBody>
      </p:sp>
      <p:pic>
        <p:nvPicPr>
          <p:cNvPr id="1026" name="Picture 2" descr="Image result for satellite retrieval o3 site:nasa.go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75896" y="1890447"/>
            <a:ext cx="1695408" cy="20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zone monitoring equipment site:epa.go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7429" y="65878"/>
            <a:ext cx="1703875" cy="18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oaa aircraft campaign samples greg site:noaa.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2291" y="4005267"/>
            <a:ext cx="1714351" cy="11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MAQ_EM_magaz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744" y="5147889"/>
            <a:ext cx="2681898" cy="13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9925452" y="146990"/>
            <a:ext cx="53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EPA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94744" y="6396173"/>
            <a:ext cx="53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EPA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9865679" y="2017741"/>
            <a:ext cx="70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NASA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9807982" y="4137522"/>
            <a:ext cx="74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409622" y="1445228"/>
            <a:ext cx="3460301" cy="2548500"/>
          </a:xfrm>
          <a:prstGeom prst="flowChartProcess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Image result for air quality modeling site:epa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209" y="5134630"/>
            <a:ext cx="1756649" cy="15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isc.gsfc.nasa.gov/datareleases/images/OCO2.Fig2.Release.V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93" y="1811522"/>
            <a:ext cx="2347488" cy="15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ozone monitoring equipment site:epa.go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7562" y="1824813"/>
            <a:ext cx="1703875" cy="15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071922" y="1801050"/>
            <a:ext cx="1765300" cy="1609279"/>
          </a:xfrm>
          <a:prstGeom prst="rect">
            <a:avLst/>
          </a:prstGeom>
        </p:spPr>
      </p:pic>
      <p:pic>
        <p:nvPicPr>
          <p:cNvPr id="6" name="Picture 5" descr="Jarno_Aircraf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44" y="1969575"/>
            <a:ext cx="1476375" cy="590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89241" y="3497451"/>
            <a:ext cx="5315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EPA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5849" y="3489668"/>
            <a:ext cx="7495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NOAA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4243" y="3466383"/>
            <a:ext cx="70397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NASA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116483" y="1445229"/>
            <a:ext cx="3555050" cy="2548499"/>
          </a:xfrm>
          <a:prstGeom prst="flowChartProcess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7900814" y="1445230"/>
            <a:ext cx="3555050" cy="2548498"/>
          </a:xfrm>
          <a:prstGeom prst="flowChartProcess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0151" y="16511"/>
            <a:ext cx="9819034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TEAM: Strengthening Inter-agency Collaboration and Knowledge by Sharing Data and Analytics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32" name="Flowchart: Document 31"/>
          <p:cNvSpPr/>
          <p:nvPr/>
        </p:nvSpPr>
        <p:spPr>
          <a:xfrm>
            <a:off x="7332734" y="5603027"/>
            <a:ext cx="1543359" cy="849640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Emissions</a:t>
            </a:r>
          </a:p>
        </p:txBody>
      </p:sp>
      <p:sp>
        <p:nvSpPr>
          <p:cNvPr id="33" name="Flowchart: Document 32"/>
          <p:cNvSpPr/>
          <p:nvPr/>
        </p:nvSpPr>
        <p:spPr>
          <a:xfrm>
            <a:off x="3115679" y="5267755"/>
            <a:ext cx="1508487" cy="890457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Meteorology</a:t>
            </a:r>
          </a:p>
        </p:txBody>
      </p:sp>
      <p:sp>
        <p:nvSpPr>
          <p:cNvPr id="36" name="Curved Left Arrow 35"/>
          <p:cNvSpPr/>
          <p:nvPr/>
        </p:nvSpPr>
        <p:spPr>
          <a:xfrm rot="1737056">
            <a:off x="10006527" y="3661083"/>
            <a:ext cx="1153335" cy="3071903"/>
          </a:xfrm>
          <a:prstGeom prst="curvedLeftArrow">
            <a:avLst>
              <a:gd name="adj1" fmla="val 26903"/>
              <a:gd name="adj2" fmla="val 50000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20184847">
            <a:off x="409964" y="3690511"/>
            <a:ext cx="1348779" cy="3061716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5780048" y="4063178"/>
            <a:ext cx="484632" cy="1168005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Bent Arrow 47"/>
          <p:cNvSpPr/>
          <p:nvPr/>
        </p:nvSpPr>
        <p:spPr>
          <a:xfrm rot="16200000">
            <a:off x="3250343" y="2723347"/>
            <a:ext cx="934757" cy="367625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5400000" flipH="1">
            <a:off x="7686169" y="2843446"/>
            <a:ext cx="975617" cy="34074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13" y="0"/>
            <a:ext cx="10515600" cy="1325563"/>
          </a:xfrm>
        </p:spPr>
        <p:txBody>
          <a:bodyPr/>
          <a:lstStyle/>
          <a:p>
            <a:r>
              <a:rPr lang="en-US" b="1" dirty="0"/>
              <a:t>TEAM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13" y="988238"/>
            <a:ext cx="10591800" cy="1198757"/>
          </a:xfrm>
        </p:spPr>
        <p:txBody>
          <a:bodyPr>
            <a:noAutofit/>
          </a:bodyPr>
          <a:lstStyle/>
          <a:p>
            <a:r>
              <a:rPr lang="en-US" dirty="0"/>
              <a:t>Benefit state and federal environmental management </a:t>
            </a:r>
          </a:p>
          <a:p>
            <a:r>
              <a:rPr lang="en-US" dirty="0"/>
              <a:t>Better characterize present and future air quality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513" y="2751159"/>
            <a:ext cx="87295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Facilitate informal scientist-to-scientist interactions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Leverage resources through coordination, communication and collaboration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Improve scientific understanding of emissions and atmospheric processes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Close gaps limiting inventory development and atmospheric modeling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Increase understanding of uncertainties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 value to existing efforts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513" y="1849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TEAM Objectives</a:t>
            </a:r>
          </a:p>
        </p:txBody>
      </p:sp>
      <p:pic>
        <p:nvPicPr>
          <p:cNvPr id="7" name="Picture 6" descr="atm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503" y="2692226"/>
            <a:ext cx="2880149" cy="1612884"/>
          </a:xfrm>
          <a:prstGeom prst="rect">
            <a:avLst/>
          </a:prstGeom>
        </p:spPr>
      </p:pic>
      <p:pic>
        <p:nvPicPr>
          <p:cNvPr id="8" name="Picture 7" descr="regu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502" y="430299"/>
            <a:ext cx="2880149" cy="19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78" y="662782"/>
            <a:ext cx="3849511" cy="2556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TEAM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70" y="948246"/>
            <a:ext cx="7693241" cy="52741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Small steering committee composed of technical experts in atmospheric observations, modeling, and inventories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Currently includes EPA, NASA, and NOAA staff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Participants are active in atmospheric research, air quality modeling, emission inventory development, and environmental assessment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Participants will likely vary over time depending on the topic area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Technical staff at AQRS agencies with specific interests in emissions and atmospheric modeling are welcome to participate in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33" y="3094567"/>
            <a:ext cx="3454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53" y="0"/>
            <a:ext cx="10515600" cy="1325563"/>
          </a:xfrm>
        </p:spPr>
        <p:txBody>
          <a:bodyPr/>
          <a:lstStyle/>
          <a:p>
            <a:r>
              <a:rPr lang="en-US" b="1" dirty="0"/>
              <a:t>TEAM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51" y="1005523"/>
            <a:ext cx="9611439" cy="15796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Facilitate active and sustained communication through webinars and in-person meetings on emissions topics</a:t>
            </a:r>
          </a:p>
          <a:p>
            <a:pPr>
              <a:lnSpc>
                <a:spcPct val="100000"/>
              </a:lnSpc>
            </a:pPr>
            <a:r>
              <a:rPr lang="en-US" dirty="0"/>
              <a:t>Series of 3-4 webinars on a given topic will last several months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753" y="4224845"/>
            <a:ext cx="7546384" cy="1642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Complement webinars with face-to-face meetings of convenience</a:t>
            </a:r>
          </a:p>
          <a:p>
            <a:r>
              <a:rPr lang="en-US" dirty="0"/>
              <a:t>Interactions remain flexible, responding to needs of group</a:t>
            </a:r>
          </a:p>
          <a:p>
            <a:r>
              <a:rPr lang="en-US" dirty="0"/>
              <a:t>Inspire further expert-to-expert communications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8683" y="2661547"/>
            <a:ext cx="11714632" cy="1326995"/>
            <a:chOff x="227016" y="2585496"/>
            <a:chExt cx="11714632" cy="1326995"/>
          </a:xfrm>
        </p:grpSpPr>
        <p:sp>
          <p:nvSpPr>
            <p:cNvPr id="7" name="Rounded Rectangle 6"/>
            <p:cNvSpPr/>
            <p:nvPr/>
          </p:nvSpPr>
          <p:spPr>
            <a:xfrm>
              <a:off x="227016" y="2585496"/>
              <a:ext cx="2480245" cy="13269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lvl="1"/>
              <a:r>
                <a:rPr lang="en-US" dirty="0"/>
                <a:t>Webinar 1: </a:t>
              </a:r>
              <a:r>
                <a:rPr lang="en-US" b="1" dirty="0">
                  <a:solidFill>
                    <a:srgbClr val="FFFF00"/>
                  </a:solidFill>
                </a:rPr>
                <a:t>Introduce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/>
                <a:t>topic, challenges, and concerns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33076" y="2585496"/>
              <a:ext cx="2480246" cy="13269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lvl="1"/>
              <a:r>
                <a:rPr lang="en-US" dirty="0"/>
                <a:t>Webinar 2: </a:t>
              </a:r>
              <a:r>
                <a:rPr lang="en-US" b="1" dirty="0">
                  <a:solidFill>
                    <a:srgbClr val="FFFF00"/>
                  </a:solidFill>
                </a:rPr>
                <a:t>Discuss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/>
                <a:t>issues &amp; connections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516963" y="2585496"/>
              <a:ext cx="2424685" cy="13269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lvl="1"/>
              <a:r>
                <a:rPr lang="en-US" dirty="0"/>
                <a:t>Webinar 4: </a:t>
              </a:r>
              <a:r>
                <a:rPr lang="en-US" b="1" dirty="0">
                  <a:solidFill>
                    <a:srgbClr val="FFFF00"/>
                  </a:solidFill>
                </a:rPr>
                <a:t>Agree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/>
                <a:t>on solutions &amp; path forward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39137" y="2585496"/>
              <a:ext cx="2452012" cy="13269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lvl="1"/>
              <a:r>
                <a:rPr lang="en-US" dirty="0"/>
                <a:t>Webinar 3: </a:t>
              </a:r>
              <a:r>
                <a:rPr lang="en-US" b="1" dirty="0">
                  <a:solidFill>
                    <a:srgbClr val="FFFF00"/>
                  </a:solidFill>
                </a:rPr>
                <a:t>Discuss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/>
                <a:t>issues &amp; connections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792971" y="2993682"/>
              <a:ext cx="454393" cy="5106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899032" y="2993682"/>
              <a:ext cx="454393" cy="5106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9016076" y="2993682"/>
              <a:ext cx="454393" cy="5106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54" y="255390"/>
            <a:ext cx="2824883" cy="1475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89" y="4224845"/>
            <a:ext cx="3476447" cy="20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27" y="0"/>
            <a:ext cx="10515600" cy="1325563"/>
          </a:xfrm>
        </p:spPr>
        <p:txBody>
          <a:bodyPr/>
          <a:lstStyle/>
          <a:p>
            <a:r>
              <a:rPr lang="en-US" b="1" dirty="0"/>
              <a:t>TEAM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15" y="1113348"/>
            <a:ext cx="7669251" cy="5153638"/>
          </a:xfrm>
        </p:spPr>
        <p:txBody>
          <a:bodyPr>
            <a:normAutofit/>
          </a:bodyPr>
          <a:lstStyle/>
          <a:p>
            <a:r>
              <a:rPr lang="en-US" dirty="0"/>
              <a:t>TEAM fills a unique role not currently addressed by other interagency venues.</a:t>
            </a:r>
          </a:p>
          <a:p>
            <a:r>
              <a:rPr lang="en-US" dirty="0"/>
              <a:t>TEAM proposed topics and depth of inquiry are generally outside the scope of higher-level coordination efforts. </a:t>
            </a:r>
          </a:p>
          <a:p>
            <a:r>
              <a:rPr lang="en-US" dirty="0"/>
              <a:t>TEAM is an informal group interacting with more formal coordination vehicles:</a:t>
            </a:r>
          </a:p>
          <a:p>
            <a:pPr lvl="1"/>
            <a:r>
              <a:rPr lang="en-US" dirty="0"/>
              <a:t>Air Quality Research Subcommittee </a:t>
            </a:r>
          </a:p>
          <a:p>
            <a:pPr lvl="1"/>
            <a:r>
              <a:rPr lang="en-US" dirty="0"/>
              <a:t>NASA-EPA Memorandum of Agreement </a:t>
            </a:r>
          </a:p>
          <a:p>
            <a:pPr lvl="1"/>
            <a:r>
              <a:rPr lang="en-US" dirty="0"/>
              <a:t>NASA Health &amp; Air Quality Applied Sciences Team</a:t>
            </a:r>
          </a:p>
          <a:p>
            <a:pPr lvl="1"/>
            <a:r>
              <a:rPr lang="en-US" dirty="0"/>
              <a:t>Multi-agency field missions</a:t>
            </a:r>
          </a:p>
          <a:p>
            <a:pPr lvl="1"/>
            <a:r>
              <a:rPr lang="en-US" dirty="0"/>
              <a:t>Related national/international collaborations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68712"/>
            <a:ext cx="3222669" cy="2114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91" y="4020063"/>
            <a:ext cx="4088464" cy="16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6" y="0"/>
            <a:ext cx="11062327" cy="14604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First TEAM Webinar Series: </a:t>
            </a:r>
            <a:br>
              <a:rPr lang="en-US" b="1" dirty="0"/>
            </a:br>
            <a:r>
              <a:rPr lang="en-US" sz="3600" b="1" i="1" dirty="0"/>
              <a:t>Reconciling NOx Emission Inventories with Ambient Observations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06" y="1375151"/>
            <a:ext cx="8838417" cy="5163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Carry out substantive discussions aimed at improving scientific understanding of NOx emissions</a:t>
            </a:r>
          </a:p>
          <a:p>
            <a:pPr>
              <a:lnSpc>
                <a:spcPct val="100000"/>
              </a:lnSpc>
            </a:pPr>
            <a:r>
              <a:rPr lang="en-US" dirty="0"/>
              <a:t>Build on work of EPA’s NOx Coordination Group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Webinars: April 17,  May 15, August 8, and at least one more in next couple of months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Almost half of today’s platform presenters (Frost*, Henderson, McDonald, Sonntag) and 6/7 poster </a:t>
            </a:r>
            <a:r>
              <a:rPr lang="en-US"/>
              <a:t>presenters are </a:t>
            </a:r>
            <a:r>
              <a:rPr lang="en-US" dirty="0"/>
              <a:t>involved in TEAM webinars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C:\Users\Brian\AppData\Local\Microsoft\Windows\Temporary Internet Files\Content.IE5\AHPUQ9XJ\MP9004423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006" y="1429812"/>
            <a:ext cx="3239910" cy="21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an\AppData\Local\Microsoft\Windows\Temporary Internet Files\Content.IE5\R4TV4NSE\MP9004024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922" y="3813071"/>
            <a:ext cx="3272994" cy="21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6" y="0"/>
            <a:ext cx="11062327" cy="14604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Topics discussed in 1</a:t>
            </a:r>
            <a:r>
              <a:rPr lang="en-US" b="1" baseline="30000" dirty="0"/>
              <a:t>st</a:t>
            </a:r>
            <a:r>
              <a:rPr lang="en-US" b="1" dirty="0"/>
              <a:t> TEAM Webinar Series: </a:t>
            </a:r>
            <a:br>
              <a:rPr lang="en-US" b="1" dirty="0"/>
            </a:br>
            <a:r>
              <a:rPr lang="en-US" sz="3600" b="1" i="1" dirty="0"/>
              <a:t>Reconciling NOx Emission Inventories with Ambient Observations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06" y="1375151"/>
            <a:ext cx="8704516" cy="51637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EPA process for developing the EPA emission platform</a:t>
            </a:r>
          </a:p>
          <a:p>
            <a:pPr>
              <a:lnSpc>
                <a:spcPct val="100000"/>
              </a:lnSpc>
            </a:pPr>
            <a:r>
              <a:rPr lang="en-US" dirty="0"/>
              <a:t>Development and evaluation of MOVES</a:t>
            </a:r>
          </a:p>
          <a:p>
            <a:pPr>
              <a:lnSpc>
                <a:spcPct val="100000"/>
              </a:lnSpc>
            </a:pPr>
            <a:r>
              <a:rPr lang="en-US" dirty="0"/>
              <a:t>EPA efforts to evaluate modeled </a:t>
            </a:r>
            <a:r>
              <a:rPr lang="en-US" dirty="0" err="1"/>
              <a:t>NOy</a:t>
            </a:r>
            <a:r>
              <a:rPr lang="en-US" dirty="0"/>
              <a:t> budgets with ambient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Using aircraft in-situ and remote-sensing data from research field missions to constrain NOx emissions</a:t>
            </a:r>
          </a:p>
          <a:p>
            <a:pPr>
              <a:lnSpc>
                <a:spcPct val="100000"/>
              </a:lnSpc>
            </a:pPr>
            <a:r>
              <a:rPr lang="en-US" dirty="0"/>
              <a:t>Using satellite data to constrain NOx emissions and extend inventories to near-real-time</a:t>
            </a:r>
          </a:p>
          <a:p>
            <a:pPr>
              <a:lnSpc>
                <a:spcPct val="100000"/>
              </a:lnSpc>
            </a:pPr>
            <a:r>
              <a:rPr lang="en-US" dirty="0"/>
              <a:t>Developing a US transportation inventory using a fuel-based approach combined with atmospheric EF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Impact of different NOx emissions approaches on modeled 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598-B5D5-8B41-8099-F8759B5D8A8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C:\Users\Brian\AppData\Local\Microsoft\Windows\Temporary Internet Files\Content.IE5\AHPUQ9XJ\MP9004423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006" y="1429812"/>
            <a:ext cx="3239910" cy="21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an\AppData\Local\Microsoft\Windows\Temporary Internet Files\Content.IE5\R4TV4NSE\MP9004024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922" y="3813071"/>
            <a:ext cx="3272994" cy="21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gPPT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gPPTTheme" id="{172E39C8-8D2D-C541-9693-661DAFFC5CEC}" vid="{30BA3B5F-3A6F-C949-A2FE-749CD5CE9B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817C982-604D-4D31-978F-A9414E724FC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60965C5-AB24-459D-BF0D-3844C2D6E1E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7A87297-8ACC-4CCE-A9A3-E6DCDB36C2A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F887D7C-C259-4B56-8B07-D87EA8C69DE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793</TotalTime>
  <Words>694</Words>
  <Application>Microsoft Office PowerPoint</Application>
  <PresentationFormat>Widescreen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GregPPTTheme</vt:lpstr>
      <vt:lpstr>Technical discussions on Emissions and Atmospheric Modeling (TEAM)</vt:lpstr>
      <vt:lpstr>TEAM Motivation</vt:lpstr>
      <vt:lpstr>PowerPoint Presentation</vt:lpstr>
      <vt:lpstr>TEAM Purpose</vt:lpstr>
      <vt:lpstr>TEAM Participants</vt:lpstr>
      <vt:lpstr>TEAM Design</vt:lpstr>
      <vt:lpstr>TEAM Connections</vt:lpstr>
      <vt:lpstr>First TEAM Webinar Series:  Reconciling NOx Emission Inventories with Ambient Observations</vt:lpstr>
      <vt:lpstr>Topics discussed in 1st TEAM Webinar Series:  Reconciling NOx Emission Inventories with Ambient Observations</vt:lpstr>
      <vt:lpstr>TEAM-related in-person meetings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Measurements and Models to Improve Emissions Understanding</dc:title>
  <dc:creator>Gregory J Frost</dc:creator>
  <cp:lastModifiedBy>Friday Center</cp:lastModifiedBy>
  <cp:revision>531</cp:revision>
  <dcterms:created xsi:type="dcterms:W3CDTF">2017-03-02T17:10:00Z</dcterms:created>
  <dcterms:modified xsi:type="dcterms:W3CDTF">2017-10-23T16:02:18Z</dcterms:modified>
</cp:coreProperties>
</file>