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embeddings/Microsoft_Equation1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3" r:id="rId1"/>
  </p:sldMasterIdLst>
  <p:notesMasterIdLst>
    <p:notesMasterId r:id="rId30"/>
  </p:notesMasterIdLst>
  <p:sldIdLst>
    <p:sldId id="256" r:id="rId2"/>
    <p:sldId id="265" r:id="rId3"/>
    <p:sldId id="312" r:id="rId4"/>
    <p:sldId id="259" r:id="rId5"/>
    <p:sldId id="313" r:id="rId6"/>
    <p:sldId id="308" r:id="rId7"/>
    <p:sldId id="314" r:id="rId8"/>
    <p:sldId id="330" r:id="rId9"/>
    <p:sldId id="281" r:id="rId10"/>
    <p:sldId id="331" r:id="rId11"/>
    <p:sldId id="340" r:id="rId12"/>
    <p:sldId id="341" r:id="rId13"/>
    <p:sldId id="343" r:id="rId14"/>
    <p:sldId id="344" r:id="rId15"/>
    <p:sldId id="345" r:id="rId16"/>
    <p:sldId id="346" r:id="rId17"/>
    <p:sldId id="347" r:id="rId18"/>
    <p:sldId id="283" r:id="rId19"/>
    <p:sldId id="326" r:id="rId20"/>
    <p:sldId id="306" r:id="rId21"/>
    <p:sldId id="337" r:id="rId22"/>
    <p:sldId id="327" r:id="rId23"/>
    <p:sldId id="335" r:id="rId24"/>
    <p:sldId id="336" r:id="rId25"/>
    <p:sldId id="339" r:id="rId26"/>
    <p:sldId id="348" r:id="rId27"/>
    <p:sldId id="349" r:id="rId28"/>
    <p:sldId id="35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elaniefillingham@cmail.carleton.ca" initials="m" lastIdx="5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03" autoAdjust="0"/>
    <p:restoredTop sz="82047" autoAdjust="0"/>
  </p:normalViewPr>
  <p:slideViewPr>
    <p:cSldViewPr snapToGrid="0">
      <p:cViewPr>
        <p:scale>
          <a:sx n="75" d="100"/>
          <a:sy n="75" d="100"/>
        </p:scale>
        <p:origin x="-568" y="2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1" d="100"/>
        <a:sy n="111" d="100"/>
      </p:scale>
      <p:origin x="0" y="102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printerSettings" Target="printerSettings/printerSettings1.bin"/><Relationship Id="rId32" Type="http://schemas.openxmlformats.org/officeDocument/2006/relationships/commentAuthors" Target="commentAuthor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8C386F6-CC40-4FA6-AA49-2F202686EA10}" type="datetimeFigureOut">
              <a:rPr lang="en-CA" smtClean="0"/>
              <a:t>17-10-25</a:t>
            </a:fld>
            <a:endParaRPr lang="en-C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C969F6-869C-47B4-9D1F-1792E12243B4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113758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69F6-869C-47B4-9D1F-1792E12243B4}" type="slidenum">
              <a:rPr lang="en-CA" smtClean="0"/>
              <a:t>1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0753125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69F6-869C-47B4-9D1F-1792E12243B4}" type="slidenum">
              <a:rPr lang="en-CA" smtClean="0"/>
              <a:t>14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089752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69F6-869C-47B4-9D1F-1792E12243B4}" type="slidenum">
              <a:rPr lang="en-CA" smtClean="0"/>
              <a:t>16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119857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69F6-869C-47B4-9D1F-1792E12243B4}" type="slidenum">
              <a:rPr lang="en-CA" smtClean="0"/>
              <a:t>20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957839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69F6-869C-47B4-9D1F-1792E12243B4}" type="slidenum">
              <a:rPr lang="en-CA" smtClean="0"/>
              <a:t>22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3530347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69F6-869C-47B4-9D1F-1792E12243B4}" type="slidenum">
              <a:rPr lang="en-CA" smtClean="0"/>
              <a:t>23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398520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69F6-869C-47B4-9D1F-1792E12243B4}" type="slidenum">
              <a:rPr lang="en-CA" smtClean="0"/>
              <a:t>24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2003041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69F6-869C-47B4-9D1F-1792E12243B4}" type="slidenum">
              <a:rPr lang="en-CA" smtClean="0"/>
              <a:t>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112709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69F6-869C-47B4-9D1F-1792E12243B4}" type="slidenum">
              <a:rPr lang="en-CA" smtClean="0"/>
              <a:t>4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807133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69F6-869C-47B4-9D1F-1792E12243B4}" type="slidenum">
              <a:rPr lang="en-CA" smtClean="0"/>
              <a:t>5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951518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69F6-869C-47B4-9D1F-1792E12243B4}" type="slidenum">
              <a:rPr lang="en-CA" smtClean="0"/>
              <a:t>6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536061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69F6-869C-47B4-9D1F-1792E12243B4}" type="slidenum">
              <a:rPr lang="en-CA" smtClean="0"/>
              <a:t>7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926057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69F6-869C-47B4-9D1F-1792E12243B4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76570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69F6-869C-47B4-9D1F-1792E12243B4}" type="slidenum">
              <a:rPr lang="en-CA" smtClean="0"/>
              <a:t>12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8484278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C969F6-869C-47B4-9D1F-1792E12243B4}" type="slidenum">
              <a:rPr lang="en-CA" smtClean="0"/>
              <a:t>13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0824536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720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800600"/>
            <a:ext cx="9418320" cy="1691640"/>
          </a:xfrm>
        </p:spPr>
        <p:txBody>
          <a:bodyPr>
            <a:normAutofit/>
          </a:bodyPr>
          <a:lstStyle>
            <a:lvl1pPr marL="0" indent="0" algn="l">
              <a:buNone/>
              <a:defRPr sz="2200" baseline="0">
                <a:solidFill>
                  <a:schemeClr val="tx1">
                    <a:lumMod val="75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fld id="{03CCDA4B-BCD6-4C82-8273-7E231C742E5C}" type="datetimeFigureOut">
              <a:rPr lang="en-CA" smtClean="0"/>
              <a:t>17-10-25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DA44E9FA-A1B4-44DE-84B9-AD0D67A3024A}" type="slidenum">
              <a:rPr lang="en-CA" smtClean="0"/>
              <a:t>‹#›</a:t>
            </a:fld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5522298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DA4B-BCD6-4C82-8273-7E231C742E5C}" type="datetimeFigureOut">
              <a:rPr lang="en-CA" smtClean="0"/>
              <a:t>17-10-25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9FA-A1B4-44DE-84B9-AD0D67A30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799654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48700" y="381000"/>
            <a:ext cx="2476500" cy="58975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381000"/>
            <a:ext cx="7734300" cy="589756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DA4B-BCD6-4C82-8273-7E231C742E5C}" type="datetimeFigureOut">
              <a:rPr lang="en-CA" smtClean="0"/>
              <a:t>17-10-25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9FA-A1B4-44DE-84B9-AD0D67A30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6682835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DA4B-BCD6-4C82-8273-7E231C742E5C}" type="datetimeFigureOut">
              <a:rPr lang="en-CA" smtClean="0"/>
              <a:t>17-10-25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9FA-A1B4-44DE-84B9-AD0D67A30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7415863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61872" y="758952"/>
            <a:ext cx="9418320" cy="4041648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7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4800600"/>
            <a:ext cx="9418320" cy="1691640"/>
          </a:xfrm>
        </p:spPr>
        <p:txBody>
          <a:bodyPr anchor="t">
            <a:normAutofit/>
          </a:bodyPr>
          <a:lstStyle>
            <a:lvl1pPr marL="0" indent="0">
              <a:buNone/>
              <a:defRPr sz="2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DA4B-BCD6-4C82-8273-7E231C742E5C}" type="datetimeFigureOut">
              <a:rPr lang="en-CA" smtClean="0"/>
              <a:t>17-10-25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9FA-A1B4-44DE-84B9-AD0D67A3024A}" type="slidenum">
              <a:rPr lang="en-CA" smtClean="0"/>
              <a:t>‹#›</a:t>
            </a:fld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4572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2564124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61872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6480" y="1828800"/>
            <a:ext cx="4480560" cy="4351337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DA4B-BCD6-4C82-8273-7E231C742E5C}" type="datetimeFigureOut">
              <a:rPr lang="en-CA" smtClean="0"/>
              <a:t>17-10-25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9FA-A1B4-44DE-84B9-AD0D67A30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1165349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61872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26480" y="1713655"/>
            <a:ext cx="4480560" cy="731520"/>
          </a:xfrm>
        </p:spPr>
        <p:txBody>
          <a:bodyPr anchor="b">
            <a:normAutofit/>
          </a:bodyPr>
          <a:lstStyle>
            <a:lvl1pPr marL="0" indent="0">
              <a:lnSpc>
                <a:spcPct val="95000"/>
              </a:lnSpc>
              <a:spcBef>
                <a:spcPts val="0"/>
              </a:spcBef>
              <a:buNone/>
              <a:defRPr lang="en-US" sz="2000" b="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2000"/>
              </a:spcBef>
              <a:buFontTx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26480" y="2507550"/>
            <a:ext cx="4480560" cy="366465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DA4B-BCD6-4C82-8273-7E231C742E5C}" type="datetimeFigureOut">
              <a:rPr lang="en-CA" smtClean="0"/>
              <a:t>17-10-25</a:t>
            </a:fld>
            <a:endParaRPr lang="en-C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9FA-A1B4-44DE-84B9-AD0D67A30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42577047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DA4B-BCD6-4C82-8273-7E231C742E5C}" type="datetimeFigureOut">
              <a:rPr lang="en-CA" smtClean="0"/>
              <a:t>17-10-25</a:t>
            </a:fld>
            <a:endParaRPr lang="en-C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9FA-A1B4-44DE-84B9-AD0D67A30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0037432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DA4B-BCD6-4C82-8273-7E231C742E5C}" type="datetimeFigureOut">
              <a:rPr lang="en-CA" smtClean="0"/>
              <a:t>17-10-25</a:t>
            </a:fld>
            <a:endParaRPr lang="en-C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9FA-A1B4-44DE-84B9-AD0D67A30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866497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200400" cy="1600197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267" y="685800"/>
            <a:ext cx="6079066" cy="548640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99734"/>
            <a:ext cx="3200400" cy="3810001"/>
          </a:xfrm>
        </p:spPr>
        <p:txBody>
          <a:bodyPr>
            <a:normAutofit/>
          </a:bodyPr>
          <a:lstStyle>
            <a:lvl1pPr marL="0" indent="0">
              <a:lnSpc>
                <a:spcPct val="114000"/>
              </a:lnSpc>
              <a:spcBef>
                <a:spcPts val="800"/>
              </a:spcBef>
              <a:buNone/>
              <a:defRPr sz="13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DA4B-BCD6-4C82-8273-7E231C742E5C}" type="datetimeFigureOut">
              <a:rPr lang="en-CA" smtClean="0"/>
              <a:t>17-10-25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9FA-A1B4-44DE-84B9-AD0D67A30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569094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5105400"/>
            <a:ext cx="11292840" cy="1752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257800"/>
            <a:ext cx="9982200" cy="914400"/>
          </a:xfrm>
        </p:spPr>
        <p:txBody>
          <a:bodyPr anchor="b">
            <a:normAutofit/>
          </a:bodyPr>
          <a:lstStyle>
            <a:lvl1pPr>
              <a:defRPr sz="2800" b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1292840" cy="5128923"/>
          </a:xfrm>
          <a:solidFill>
            <a:schemeClr val="accent1"/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6108589"/>
            <a:ext cx="9982200" cy="597011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300">
                <a:solidFill>
                  <a:schemeClr val="bg1">
                    <a:lumMod val="8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CDA4B-BCD6-4C82-8273-7E231C742E5C}" type="datetimeFigureOut">
              <a:rPr lang="en-CA" smtClean="0"/>
              <a:t>17-10-25</a:t>
            </a:fld>
            <a:endParaRPr lang="en-C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44E9FA-A1B4-44DE-84B9-AD0D67A30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36298255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1292840" y="0"/>
            <a:ext cx="914400" cy="68580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61872" y="365760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61872" y="1828800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10797542" y="998537"/>
            <a:ext cx="1904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="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fld id="{03CCDA4B-BCD6-4C82-8273-7E231C742E5C}" type="datetimeFigureOut">
              <a:rPr lang="en-CA" smtClean="0"/>
              <a:t>17-10-25</a:t>
            </a:fld>
            <a:endParaRPr lang="en-C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9959341" y="4046537"/>
            <a:ext cx="358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>
                    <a:lumMod val="20000"/>
                    <a:lumOff val="80000"/>
                  </a:schemeClr>
                </a:solidFill>
              </a:defRPr>
            </a:lvl1pPr>
          </a:lstStyle>
          <a:p>
            <a:endParaRPr lang="en-C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92840" y="6172200"/>
            <a:ext cx="914400" cy="593725"/>
          </a:xfrm>
          <a:prstGeom prst="rect">
            <a:avLst/>
          </a:prstGeom>
        </p:spPr>
        <p:txBody>
          <a:bodyPr vert="horz" lIns="45720" tIns="45720" rIns="45720" bIns="45720" rtlCol="0" anchor="ctr">
            <a:normAutofit/>
          </a:bodyPr>
          <a:lstStyle>
            <a:lvl1pPr algn="ctr">
              <a:defRPr sz="360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</a:lstStyle>
          <a:p>
            <a:fld id="{DA44E9FA-A1B4-44DE-84B9-AD0D67A3024A}" type="slidenum">
              <a:rPr lang="en-CA" smtClean="0"/>
              <a:t>‹#›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1095443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  <p:sldLayoutId id="2147483838" r:id="rId5"/>
    <p:sldLayoutId id="2147483839" r:id="rId6"/>
    <p:sldLayoutId id="2147483840" r:id="rId7"/>
    <p:sldLayoutId id="2147483841" r:id="rId8"/>
    <p:sldLayoutId id="2147483842" r:id="rId9"/>
    <p:sldLayoutId id="2147483843" r:id="rId10"/>
    <p:sldLayoutId id="214748384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5000"/>
        </a:lnSpc>
        <a:spcBef>
          <a:spcPts val="1400"/>
        </a:spcBef>
        <a:spcAft>
          <a:spcPts val="200"/>
        </a:spcAft>
        <a:buClr>
          <a:schemeClr val="accent1"/>
        </a:buClr>
        <a:buSzPct val="80000"/>
        <a:buFont typeface="Arial" pitchFamily="34" charset="0"/>
        <a:buChar char="•"/>
        <a:defRPr sz="1800" kern="1200" spc="1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300"/>
        </a:spcBef>
        <a:spcAft>
          <a:spcPts val="30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1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22.png"/><Relationship Id="rId5" Type="http://schemas.openxmlformats.org/officeDocument/2006/relationships/image" Target="../media/image21.png"/><Relationship Id="rId6" Type="http://schemas.openxmlformats.org/officeDocument/2006/relationships/image" Target="../media/image31.png"/><Relationship Id="rId7" Type="http://schemas.openxmlformats.org/officeDocument/2006/relationships/image" Target="../media/image26.png"/><Relationship Id="rId8" Type="http://schemas.openxmlformats.org/officeDocument/2006/relationships/image" Target="../media/image32.png"/><Relationship Id="rId9" Type="http://schemas.openxmlformats.org/officeDocument/2006/relationships/image" Target="../media/image33.png"/><Relationship Id="rId10" Type="http://schemas.openxmlformats.org/officeDocument/2006/relationships/image" Target="../media/image25.png"/><Relationship Id="rId11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png"/><Relationship Id="rId9" Type="http://schemas.openxmlformats.org/officeDocument/2006/relationships/image" Target="../media/image41.png"/><Relationship Id="rId10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38.png"/><Relationship Id="rId8" Type="http://schemas.openxmlformats.org/officeDocument/2006/relationships/image" Target="../media/image29.png"/><Relationship Id="rId9" Type="http://schemas.openxmlformats.org/officeDocument/2006/relationships/image" Target="../media/image39.png"/><Relationship Id="rId10" Type="http://schemas.openxmlformats.org/officeDocument/2006/relationships/image" Target="../media/image44.png"/><Relationship Id="rId11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6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54.png"/><Relationship Id="rId5" Type="http://schemas.openxmlformats.org/officeDocument/2006/relationships/image" Target="../media/image47.png"/><Relationship Id="rId6" Type="http://schemas.openxmlformats.org/officeDocument/2006/relationships/image" Target="../media/image55.png"/><Relationship Id="rId7" Type="http://schemas.openxmlformats.org/officeDocument/2006/relationships/image" Target="../media/image56.png"/><Relationship Id="rId8" Type="http://schemas.openxmlformats.org/officeDocument/2006/relationships/image" Target="../media/image57.png"/><Relationship Id="rId9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2.png"/><Relationship Id="rId8" Type="http://schemas.openxmlformats.org/officeDocument/2006/relationships/oleObject" Target="../embeddings/Microsoft_Equation1.bin"/><Relationship Id="rId9" Type="http://schemas.openxmlformats.org/officeDocument/2006/relationships/image" Target="../media/image7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5" Type="http://schemas.openxmlformats.org/officeDocument/2006/relationships/image" Target="../media/image13.jpeg"/><Relationship Id="rId6" Type="http://schemas.openxmlformats.org/officeDocument/2006/relationships/image" Target="../media/image14.jpeg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9.png"/><Relationship Id="rId5" Type="http://schemas.openxmlformats.org/officeDocument/2006/relationships/image" Target="../media/image8.png"/><Relationship Id="rId6" Type="http://schemas.openxmlformats.org/officeDocument/2006/relationships/image" Target="../media/image2.png"/><Relationship Id="rId7" Type="http://schemas.openxmlformats.org/officeDocument/2006/relationships/image" Target="../media/image190.png"/><Relationship Id="rId8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977606"/>
            <a:ext cx="9418320" cy="2818491"/>
          </a:xfrm>
        </p:spPr>
        <p:txBody>
          <a:bodyPr>
            <a:normAutofit/>
          </a:bodyPr>
          <a:lstStyle/>
          <a:p>
            <a:r>
              <a:rPr lang="en-CA" sz="4800" dirty="0"/>
              <a:t>Assessing the impact of grid resolution on air quality model results and associated marginal </a:t>
            </a:r>
            <a:r>
              <a:rPr lang="en-CA" sz="4800" dirty="0" smtClean="0"/>
              <a:t>benefit estimations</a:t>
            </a:r>
            <a:endParaRPr lang="en-CA" sz="48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61872" y="4204043"/>
            <a:ext cx="10321610" cy="1691640"/>
          </a:xfrm>
        </p:spPr>
        <p:txBody>
          <a:bodyPr>
            <a:noAutofit/>
          </a:bodyPr>
          <a:lstStyle/>
          <a:p>
            <a:r>
              <a:rPr lang="en-CA" sz="1600" dirty="0"/>
              <a:t>Melanie </a:t>
            </a:r>
            <a:r>
              <a:rPr lang="en-CA" sz="1600" dirty="0" err="1"/>
              <a:t>Fillingham</a:t>
            </a:r>
            <a:r>
              <a:rPr lang="en-CA" sz="1600" dirty="0"/>
              <a:t>, </a:t>
            </a:r>
            <a:r>
              <a:rPr lang="en-CA" sz="1600" dirty="0" err="1"/>
              <a:t>Burak</a:t>
            </a:r>
            <a:r>
              <a:rPr lang="en-CA" sz="1600" dirty="0"/>
              <a:t> </a:t>
            </a:r>
            <a:r>
              <a:rPr lang="en-CA" sz="1600" dirty="0" err="1"/>
              <a:t>Oztaner</a:t>
            </a:r>
            <a:r>
              <a:rPr lang="en-CA" sz="1600" dirty="0"/>
              <a:t>, </a:t>
            </a:r>
            <a:r>
              <a:rPr lang="en-CA" sz="1600" dirty="0" err="1"/>
              <a:t>Shunliu</a:t>
            </a:r>
            <a:r>
              <a:rPr lang="en-CA" sz="1600" dirty="0"/>
              <a:t> Zhao, Amir </a:t>
            </a:r>
            <a:r>
              <a:rPr lang="en-CA" sz="1600" dirty="0" smtClean="0"/>
              <a:t>Hakami</a:t>
            </a:r>
            <a:r>
              <a:rPr lang="en-CA" sz="1600" dirty="0"/>
              <a:t> </a:t>
            </a:r>
            <a:r>
              <a:rPr lang="en-CA" sz="1600" dirty="0" smtClean="0"/>
              <a:t>(</a:t>
            </a:r>
            <a:r>
              <a:rPr lang="en-CA" sz="1600" dirty="0" smtClean="0"/>
              <a:t>Carleton University)</a:t>
            </a:r>
            <a:endParaRPr lang="en-CA" sz="1600" dirty="0"/>
          </a:p>
          <a:p>
            <a:r>
              <a:rPr lang="en-CA" sz="1600" dirty="0" smtClean="0"/>
              <a:t>Wayne </a:t>
            </a:r>
            <a:r>
              <a:rPr lang="en-CA" sz="1600" dirty="0" err="1"/>
              <a:t>Boulton</a:t>
            </a:r>
            <a:r>
              <a:rPr lang="en-CA" sz="1600" dirty="0"/>
              <a:t>, Greg Conley, Martin Gauthier, Jeff Lundgren, Julia </a:t>
            </a:r>
            <a:r>
              <a:rPr lang="en-CA" sz="1600" dirty="0" err="1"/>
              <a:t>Veerman</a:t>
            </a:r>
            <a:r>
              <a:rPr lang="en-CA" sz="1600" dirty="0"/>
              <a:t>, Carol McClellan (RWDI)</a:t>
            </a:r>
          </a:p>
          <a:p>
            <a:r>
              <a:rPr lang="en-CA" sz="1600" dirty="0"/>
              <a:t>Louise Aubin, Eric Tran, Kim McAdam (Regional Municipality of Peel Public Health Department</a:t>
            </a:r>
            <a:r>
              <a:rPr lang="en-CA" sz="1600" dirty="0" smtClean="0"/>
              <a:t>)</a:t>
            </a:r>
          </a:p>
          <a:p>
            <a:pPr>
              <a:lnSpc>
                <a:spcPct val="100000"/>
              </a:lnSpc>
              <a:spcAft>
                <a:spcPts val="0"/>
              </a:spcAft>
              <a:defRPr/>
            </a:pPr>
            <a:r>
              <a:rPr lang="en-CA" sz="1600" dirty="0" smtClean="0"/>
              <a:t>Amanda </a:t>
            </a:r>
            <a:r>
              <a:rPr lang="en-CA" sz="1600" dirty="0" err="1" smtClean="0"/>
              <a:t>Pappin</a:t>
            </a:r>
            <a:r>
              <a:rPr lang="en-CA" sz="1600" dirty="0" smtClean="0"/>
              <a:t> (Health Canada); </a:t>
            </a:r>
            <a:r>
              <a:rPr lang="en-US" sz="1600" dirty="0">
                <a:cs typeface="Calibri" charset="0"/>
              </a:rPr>
              <a:t>Matt </a:t>
            </a:r>
            <a:r>
              <a:rPr lang="en-US" sz="1600" dirty="0" smtClean="0">
                <a:cs typeface="Calibri" charset="0"/>
              </a:rPr>
              <a:t>Turner </a:t>
            </a:r>
            <a:r>
              <a:rPr lang="en-US" sz="1600" dirty="0">
                <a:cs typeface="Calibri" charset="0"/>
              </a:rPr>
              <a:t>and </a:t>
            </a:r>
            <a:r>
              <a:rPr lang="en-US" sz="1600" dirty="0" err="1">
                <a:cs typeface="Calibri" charset="0"/>
              </a:rPr>
              <a:t>Daven</a:t>
            </a:r>
            <a:r>
              <a:rPr lang="en-US" sz="1600" dirty="0">
                <a:cs typeface="Calibri" charset="0"/>
              </a:rPr>
              <a:t> </a:t>
            </a:r>
            <a:r>
              <a:rPr lang="en-US" sz="1600" dirty="0" err="1" smtClean="0">
                <a:cs typeface="Calibri" charset="0"/>
              </a:rPr>
              <a:t>Henze</a:t>
            </a:r>
            <a:r>
              <a:rPr lang="en-US" sz="1600" dirty="0" smtClean="0">
                <a:cs typeface="Calibri" charset="0"/>
              </a:rPr>
              <a:t> </a:t>
            </a:r>
            <a:r>
              <a:rPr lang="en-US" sz="1600" dirty="0" smtClean="0">
                <a:cs typeface="Calibri" charset="0"/>
              </a:rPr>
              <a:t>(UC Boulder); Shannon </a:t>
            </a:r>
            <a:r>
              <a:rPr lang="en-US" sz="1600" dirty="0">
                <a:cs typeface="Calibri" charset="0"/>
              </a:rPr>
              <a:t>Capps (</a:t>
            </a:r>
            <a:r>
              <a:rPr lang="en-US" sz="1600" dirty="0" smtClean="0">
                <a:cs typeface="Calibri" charset="0"/>
              </a:rPr>
              <a:t>Drexel)</a:t>
            </a:r>
            <a:r>
              <a:rPr lang="en-US" sz="1600" dirty="0">
                <a:cs typeface="Calibri" charset="0"/>
              </a:rPr>
              <a:t>; Peter </a:t>
            </a:r>
            <a:r>
              <a:rPr lang="en-US" sz="1600" dirty="0" err="1" smtClean="0">
                <a:cs typeface="Calibri" charset="0"/>
              </a:rPr>
              <a:t>Percell</a:t>
            </a:r>
            <a:r>
              <a:rPr lang="en-US" sz="1600" dirty="0" smtClean="0">
                <a:cs typeface="Calibri" charset="0"/>
              </a:rPr>
              <a:t> (Houston</a:t>
            </a:r>
            <a:r>
              <a:rPr lang="en-US" sz="1600" dirty="0">
                <a:cs typeface="Calibri" charset="0"/>
              </a:rPr>
              <a:t>); </a:t>
            </a:r>
            <a:r>
              <a:rPr lang="en-US" sz="1600" dirty="0" err="1">
                <a:cs typeface="Calibri" charset="0"/>
              </a:rPr>
              <a:t>Jaroslav</a:t>
            </a:r>
            <a:r>
              <a:rPr lang="en-US" sz="1600" dirty="0">
                <a:cs typeface="Calibri" charset="0"/>
              </a:rPr>
              <a:t> </a:t>
            </a:r>
            <a:r>
              <a:rPr lang="en-US" sz="1600" dirty="0" err="1">
                <a:cs typeface="Calibri" charset="0"/>
              </a:rPr>
              <a:t>Resler</a:t>
            </a:r>
            <a:r>
              <a:rPr lang="en-US" sz="1600" dirty="0">
                <a:cs typeface="Calibri" charset="0"/>
              </a:rPr>
              <a:t> (ICS Prague</a:t>
            </a:r>
            <a:r>
              <a:rPr lang="en-US" sz="1600" dirty="0" smtClean="0">
                <a:cs typeface="Calibri" charset="0"/>
              </a:rPr>
              <a:t>); Jesse Bash</a:t>
            </a:r>
            <a:r>
              <a:rPr lang="en-US" sz="1600" dirty="0">
                <a:cs typeface="Calibri" charset="0"/>
              </a:rPr>
              <a:t>, Kathleen Fahey, Sergey </a:t>
            </a:r>
            <a:r>
              <a:rPr lang="en-US" sz="1600" dirty="0" err="1" smtClean="0">
                <a:cs typeface="Calibri" charset="0"/>
              </a:rPr>
              <a:t>Napelenok</a:t>
            </a:r>
            <a:r>
              <a:rPr lang="en-US" sz="1600" dirty="0">
                <a:cs typeface="Calibri" charset="0"/>
              </a:rPr>
              <a:t>, </a:t>
            </a:r>
            <a:r>
              <a:rPr lang="en-US" sz="1600" dirty="0" smtClean="0">
                <a:cs typeface="Calibri" charset="0"/>
              </a:rPr>
              <a:t>Rob </a:t>
            </a:r>
            <a:r>
              <a:rPr lang="en-US" sz="1600" dirty="0" err="1" smtClean="0">
                <a:cs typeface="Calibri" charset="0"/>
              </a:rPr>
              <a:t>Pinder</a:t>
            </a:r>
            <a:r>
              <a:rPr lang="en-US" sz="1600" dirty="0" smtClean="0">
                <a:cs typeface="Calibri" charset="0"/>
              </a:rPr>
              <a:t> (EPA); Ted </a:t>
            </a:r>
            <a:r>
              <a:rPr lang="en-US" sz="1600" dirty="0">
                <a:cs typeface="Calibri" charset="0"/>
              </a:rPr>
              <a:t>Russell and </a:t>
            </a:r>
            <a:r>
              <a:rPr lang="en-US" sz="1600" dirty="0" err="1">
                <a:cs typeface="Calibri" charset="0"/>
              </a:rPr>
              <a:t>Athanasios</a:t>
            </a:r>
            <a:r>
              <a:rPr lang="en-US" sz="1600" dirty="0">
                <a:cs typeface="Calibri" charset="0"/>
              </a:rPr>
              <a:t> </a:t>
            </a:r>
            <a:r>
              <a:rPr lang="en-US" sz="1600" dirty="0" err="1">
                <a:cs typeface="Calibri" charset="0"/>
              </a:rPr>
              <a:t>Nenes</a:t>
            </a:r>
            <a:r>
              <a:rPr lang="en-US" sz="1600" dirty="0">
                <a:cs typeface="Calibri" charset="0"/>
              </a:rPr>
              <a:t> (Georgia Tech</a:t>
            </a:r>
            <a:r>
              <a:rPr lang="en-US" sz="1600" dirty="0" smtClean="0">
                <a:cs typeface="Calibri" charset="0"/>
              </a:rPr>
              <a:t>); </a:t>
            </a:r>
            <a:r>
              <a:rPr lang="en-US" sz="1600" dirty="0" err="1" smtClean="0">
                <a:cs typeface="Calibri" charset="0"/>
              </a:rPr>
              <a:t>Jaemeen</a:t>
            </a:r>
            <a:r>
              <a:rPr lang="en-US" sz="1600" dirty="0" smtClean="0">
                <a:cs typeface="Calibri" charset="0"/>
              </a:rPr>
              <a:t> </a:t>
            </a:r>
            <a:r>
              <a:rPr lang="en-US" sz="1600" dirty="0" err="1">
                <a:cs typeface="Calibri" charset="0"/>
              </a:rPr>
              <a:t>Baek</a:t>
            </a:r>
            <a:r>
              <a:rPr lang="en-US" sz="1600" dirty="0">
                <a:cs typeface="Calibri" charset="0"/>
              </a:rPr>
              <a:t>, </a:t>
            </a:r>
            <a:r>
              <a:rPr lang="en-US" sz="1600" dirty="0" smtClean="0">
                <a:cs typeface="Calibri" charset="0"/>
              </a:rPr>
              <a:t>Greg </a:t>
            </a:r>
            <a:r>
              <a:rPr lang="en-US" sz="1600" dirty="0">
                <a:cs typeface="Calibri" charset="0"/>
              </a:rPr>
              <a:t>Carmichael, and Charlie </a:t>
            </a:r>
            <a:r>
              <a:rPr lang="en-US" sz="1600" dirty="0" err="1" smtClean="0">
                <a:cs typeface="Calibri" charset="0"/>
              </a:rPr>
              <a:t>Stanier</a:t>
            </a:r>
            <a:r>
              <a:rPr lang="en-US" sz="1600" dirty="0" smtClean="0">
                <a:cs typeface="Calibri" charset="0"/>
              </a:rPr>
              <a:t> (Iowa); Adrian </a:t>
            </a:r>
            <a:r>
              <a:rPr lang="en-US" sz="1600" dirty="0" err="1">
                <a:cs typeface="Calibri" charset="0"/>
              </a:rPr>
              <a:t>Sandu</a:t>
            </a:r>
            <a:r>
              <a:rPr lang="en-US" sz="1600" dirty="0">
                <a:cs typeface="Calibri" charset="0"/>
              </a:rPr>
              <a:t> (Virginia Tech); </a:t>
            </a:r>
            <a:r>
              <a:rPr lang="en-US" sz="1600" dirty="0" err="1">
                <a:cs typeface="Calibri" charset="0"/>
              </a:rPr>
              <a:t>Tianfeng</a:t>
            </a:r>
            <a:r>
              <a:rPr lang="en-US" sz="1600" dirty="0">
                <a:cs typeface="Calibri" charset="0"/>
              </a:rPr>
              <a:t> Chai </a:t>
            </a:r>
            <a:r>
              <a:rPr lang="en-US" sz="1600" dirty="0" smtClean="0">
                <a:cs typeface="Calibri" charset="0"/>
              </a:rPr>
              <a:t>(Maryland)</a:t>
            </a:r>
            <a:endParaRPr lang="en-CA" sz="1600" dirty="0" smtClean="0">
              <a:solidFill>
                <a:schemeClr val="tx1">
                  <a:lumMod val="95000"/>
                </a:schemeClr>
              </a:solidFill>
            </a:endParaRPr>
          </a:p>
          <a:p>
            <a:endParaRPr lang="en-CA" sz="1600" dirty="0"/>
          </a:p>
          <a:p>
            <a:endParaRPr lang="en-CA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26" y="114491"/>
            <a:ext cx="1636291" cy="644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813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1" y="2450592"/>
            <a:ext cx="10700279" cy="4041648"/>
          </a:xfrm>
        </p:spPr>
        <p:txBody>
          <a:bodyPr>
            <a:normAutofit/>
          </a:bodyPr>
          <a:lstStyle/>
          <a:p>
            <a:r>
              <a:rPr lang="en-CA" sz="4800" dirty="0"/>
              <a:t>Analysis </a:t>
            </a:r>
            <a:r>
              <a:rPr lang="en-CA" sz="4800" dirty="0" smtClean="0"/>
              <a:t>1: </a:t>
            </a:r>
            <a:r>
              <a:rPr lang="en-CA" sz="4800" dirty="0"/>
              <a:t>Alternating the resolution of CMAQ-</a:t>
            </a:r>
            <a:r>
              <a:rPr lang="en-CA" sz="4800" dirty="0" err="1"/>
              <a:t>adj</a:t>
            </a:r>
            <a:r>
              <a:rPr lang="en-CA" sz="4800" dirty="0"/>
              <a:t> inputs between coarse and fine </a:t>
            </a:r>
          </a:p>
        </p:txBody>
      </p:sp>
    </p:spTree>
    <p:extLst>
      <p:ext uri="{BB962C8B-B14F-4D97-AF65-F5344CB8AC3E}">
        <p14:creationId xmlns:p14="http://schemas.microsoft.com/office/powerpoint/2010/main" val="40627821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92640" cy="1325562"/>
          </a:xfrm>
        </p:spPr>
        <p:txBody>
          <a:bodyPr/>
          <a:lstStyle/>
          <a:p>
            <a:r>
              <a:rPr lang="en-CA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7327" y="1605262"/>
            <a:ext cx="10255571" cy="4351337"/>
          </a:xfrm>
        </p:spPr>
        <p:txBody>
          <a:bodyPr>
            <a:normAutofit/>
          </a:bodyPr>
          <a:lstStyle/>
          <a:p>
            <a:r>
              <a:rPr lang="en-CA" sz="3200" dirty="0"/>
              <a:t>To analyze the extent of the impact </a:t>
            </a:r>
            <a:r>
              <a:rPr lang="en-CA" sz="3200" dirty="0" smtClean="0"/>
              <a:t>resolution has on each </a:t>
            </a:r>
            <a:r>
              <a:rPr lang="en-CA" sz="3200" dirty="0" smtClean="0"/>
              <a:t>CMAQ and CMAQ</a:t>
            </a:r>
            <a:r>
              <a:rPr lang="en-CA" sz="3200" dirty="0" smtClean="0"/>
              <a:t>-</a:t>
            </a:r>
            <a:r>
              <a:rPr lang="en-CA" sz="3200" dirty="0" err="1" smtClean="0"/>
              <a:t>adj</a:t>
            </a:r>
            <a:r>
              <a:rPr lang="en-CA" sz="3200" dirty="0" smtClean="0"/>
              <a:t> input parameter (meteorology, emissions, population and the CTM itself) by running combinations of fine and coarse resolution inputs (i.e. 1 km CTM, Met, Pop, but 4 km </a:t>
            </a:r>
            <a:r>
              <a:rPr lang="en-CA" sz="3200" dirty="0" err="1" smtClean="0"/>
              <a:t>Emis</a:t>
            </a:r>
            <a:r>
              <a:rPr lang="en-CA" sz="3200" dirty="0" smtClean="0"/>
              <a:t>)</a:t>
            </a:r>
            <a:endParaRPr lang="en-CA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99"/>
          <a:stretch/>
        </p:blipFill>
        <p:spPr>
          <a:xfrm>
            <a:off x="11480800" y="6208045"/>
            <a:ext cx="584200" cy="66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993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7139"/>
            <a:ext cx="11586949" cy="1325562"/>
          </a:xfrm>
        </p:spPr>
        <p:txBody>
          <a:bodyPr>
            <a:normAutofit/>
          </a:bodyPr>
          <a:lstStyle/>
          <a:p>
            <a:r>
              <a:rPr lang="en-CA" sz="4300" dirty="0" smtClean="0"/>
              <a:t>Methods: Re-gridding Fine </a:t>
            </a:r>
            <a:r>
              <a:rPr lang="en-CA" sz="4300" dirty="0" smtClean="0">
                <a:sym typeface="Wingdings" panose="05000000000000000000" pitchFamily="2" charset="2"/>
              </a:rPr>
              <a:t> Coarse  Fine</a:t>
            </a:r>
            <a:endParaRPr lang="en-CA" sz="43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99"/>
          <a:stretch/>
        </p:blipFill>
        <p:spPr>
          <a:xfrm>
            <a:off x="11480800" y="6188995"/>
            <a:ext cx="584200" cy="66900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953626"/>
            <a:ext cx="3233555" cy="288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8394" y="2952286"/>
            <a:ext cx="3222555" cy="288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/>
          <a:srcRect t="5455"/>
          <a:stretch/>
        </p:blipFill>
        <p:spPr>
          <a:xfrm>
            <a:off x="7513221" y="2901778"/>
            <a:ext cx="3456665" cy="28800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55229" y="1795941"/>
            <a:ext cx="28714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Fine Gridded Input Data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/>
              <a:t>Meteorology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/>
              <a:t>Emissions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CA" sz="1600" dirty="0" smtClean="0"/>
              <a:t>Population</a:t>
            </a:r>
            <a:endParaRPr lang="en-CA" sz="1600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155147" y="2369838"/>
            <a:ext cx="8431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2913106" y="1896878"/>
            <a:ext cx="126821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1050" dirty="0" smtClean="0"/>
              <a:t>Aggregate or </a:t>
            </a:r>
            <a:r>
              <a:rPr lang="en-CA" sz="1050" dirty="0" smtClean="0"/>
              <a:t>Average</a:t>
            </a:r>
            <a:endParaRPr lang="en-CA" sz="1050" dirty="0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025227" y="2318446"/>
            <a:ext cx="8431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4641746" y="2149169"/>
            <a:ext cx="287147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Re-gridded Coarse 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991794" y="2019792"/>
            <a:ext cx="28714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 smtClean="0"/>
              <a:t>Re-gridded Back Down to Fine to Use as Input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5229" y="5833626"/>
            <a:ext cx="1132557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 smtClean="0"/>
              <a:t>Example: 1 km emission data, re-gridded up to 4 km (aggregated) and back down to 1 km (dis-aggregated) </a:t>
            </a:r>
            <a:endParaRPr lang="en-CA" sz="1400" b="1" dirty="0"/>
          </a:p>
        </p:txBody>
      </p:sp>
      <p:sp>
        <p:nvSpPr>
          <p:cNvPr id="24" name="Rectangle 23"/>
          <p:cNvSpPr/>
          <p:nvPr/>
        </p:nvSpPr>
        <p:spPr>
          <a:xfrm>
            <a:off x="107823" y="1667500"/>
            <a:ext cx="2613901" cy="12067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5" name="Rectangle 24"/>
          <p:cNvSpPr/>
          <p:nvPr/>
        </p:nvSpPr>
        <p:spPr>
          <a:xfrm>
            <a:off x="4235409" y="1666446"/>
            <a:ext cx="2613901" cy="12067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6" name="Rectangle 25"/>
          <p:cNvSpPr/>
          <p:nvPr/>
        </p:nvSpPr>
        <p:spPr>
          <a:xfrm>
            <a:off x="7991794" y="1666445"/>
            <a:ext cx="2613901" cy="120671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44735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33350" y="-171172"/>
            <a:ext cx="9692640" cy="1325562"/>
          </a:xfrm>
        </p:spPr>
        <p:txBody>
          <a:bodyPr>
            <a:normAutofit/>
          </a:bodyPr>
          <a:lstStyle/>
          <a:p>
            <a:r>
              <a:rPr lang="en-CA" sz="4000" dirty="0" smtClean="0"/>
              <a:t>Results: Forward NO</a:t>
            </a:r>
            <a:r>
              <a:rPr lang="en-CA" sz="4000" baseline="-25000" dirty="0" smtClean="0"/>
              <a:t>2</a:t>
            </a:r>
            <a:r>
              <a:rPr lang="en-CA" sz="4000" dirty="0" smtClean="0"/>
              <a:t> </a:t>
            </a:r>
            <a:r>
              <a:rPr lang="en-CA" sz="4000" dirty="0" err="1" smtClean="0"/>
              <a:t>Conc</a:t>
            </a:r>
            <a:r>
              <a:rPr lang="en-CA" sz="4000" dirty="0" smtClean="0"/>
              <a:t>, 1 km Emissions Re-gridded Up </a:t>
            </a:r>
            <a:endParaRPr lang="en-CA" sz="4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53"/>
          <a:stretch/>
        </p:blipFill>
        <p:spPr>
          <a:xfrm>
            <a:off x="2826496" y="1078190"/>
            <a:ext cx="2437997" cy="2520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3"/>
          <a:stretch/>
        </p:blipFill>
        <p:spPr>
          <a:xfrm>
            <a:off x="0" y="1078190"/>
            <a:ext cx="2433854" cy="25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87"/>
          <a:stretch/>
        </p:blipFill>
        <p:spPr>
          <a:xfrm>
            <a:off x="5657726" y="1078190"/>
            <a:ext cx="2434299" cy="25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42"/>
          <a:stretch/>
        </p:blipFill>
        <p:spPr>
          <a:xfrm>
            <a:off x="8484729" y="1078190"/>
            <a:ext cx="2452038" cy="25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1" t="8189" r="-47" b="6709"/>
          <a:stretch/>
        </p:blipFill>
        <p:spPr>
          <a:xfrm>
            <a:off x="10974769" y="491609"/>
            <a:ext cx="683027" cy="324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7571" y="3598190"/>
            <a:ext cx="19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All fine 1 km</a:t>
            </a:r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3110473" y="3598190"/>
            <a:ext cx="19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Emissions 4 km 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6045551" y="3598190"/>
            <a:ext cx="19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Emissions 12 km </a:t>
            </a:r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8798031" y="3598190"/>
            <a:ext cx="19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Emissions 36 km </a:t>
            </a:r>
            <a:endParaRPr lang="en-CA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58"/>
          <a:stretch/>
        </p:blipFill>
        <p:spPr>
          <a:xfrm>
            <a:off x="2790613" y="3967522"/>
            <a:ext cx="2428333" cy="252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92"/>
          <a:stretch/>
        </p:blipFill>
        <p:spPr>
          <a:xfrm>
            <a:off x="5632401" y="3967522"/>
            <a:ext cx="2446769" cy="252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50"/>
          <a:stretch/>
        </p:blipFill>
        <p:spPr>
          <a:xfrm>
            <a:off x="8448288" y="3967522"/>
            <a:ext cx="2439645" cy="252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3" t="10191" r="-396" b="7315"/>
          <a:stretch/>
        </p:blipFill>
        <p:spPr>
          <a:xfrm>
            <a:off x="11056639" y="3695700"/>
            <a:ext cx="639159" cy="31623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-94248" y="4627357"/>
            <a:ext cx="2843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/>
              <a:t>Difference:</a:t>
            </a:r>
          </a:p>
          <a:p>
            <a:pPr algn="ctr"/>
            <a:r>
              <a:rPr lang="en-CA" sz="1600" dirty="0" smtClean="0"/>
              <a:t>(Re-grid Results – All Fine)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47601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4248" y="-161582"/>
            <a:ext cx="9692640" cy="1325562"/>
          </a:xfrm>
        </p:spPr>
        <p:txBody>
          <a:bodyPr>
            <a:normAutofit/>
          </a:bodyPr>
          <a:lstStyle/>
          <a:p>
            <a:r>
              <a:rPr lang="en-CA" sz="4000" dirty="0" smtClean="0"/>
              <a:t>Results: Forward NO</a:t>
            </a:r>
            <a:r>
              <a:rPr lang="en-CA" sz="4000" baseline="-25000" dirty="0" smtClean="0"/>
              <a:t>2</a:t>
            </a:r>
            <a:r>
              <a:rPr lang="en-CA" sz="4000" dirty="0" smtClean="0"/>
              <a:t> </a:t>
            </a:r>
            <a:r>
              <a:rPr lang="en-CA" sz="4000" dirty="0" err="1" smtClean="0"/>
              <a:t>Conc</a:t>
            </a:r>
            <a:r>
              <a:rPr lang="en-CA" sz="4000" dirty="0" smtClean="0"/>
              <a:t>, 1 km </a:t>
            </a:r>
            <a:r>
              <a:rPr lang="en-CA" sz="4000" dirty="0" err="1" smtClean="0"/>
              <a:t>Regridding</a:t>
            </a:r>
            <a:r>
              <a:rPr lang="en-CA" sz="4000" dirty="0" smtClean="0"/>
              <a:t> Met &amp; Emissions</a:t>
            </a:r>
            <a:endParaRPr lang="en-CA" sz="4000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786"/>
          <a:stretch/>
        </p:blipFill>
        <p:spPr>
          <a:xfrm>
            <a:off x="5657727" y="1117767"/>
            <a:ext cx="2453591" cy="2520000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03"/>
          <a:stretch/>
        </p:blipFill>
        <p:spPr>
          <a:xfrm>
            <a:off x="0" y="1117767"/>
            <a:ext cx="2433854" cy="2520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5029" y="3637767"/>
            <a:ext cx="19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All fine 1 km</a:t>
            </a:r>
            <a:endParaRPr lang="en-CA" dirty="0"/>
          </a:p>
        </p:txBody>
      </p:sp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53"/>
          <a:stretch/>
        </p:blipFill>
        <p:spPr>
          <a:xfrm>
            <a:off x="2826496" y="1117767"/>
            <a:ext cx="2437997" cy="252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37931" y="3637767"/>
            <a:ext cx="19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Emissions 4 km </a:t>
            </a:r>
            <a:endParaRPr lang="en-CA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885"/>
          <a:stretch/>
        </p:blipFill>
        <p:spPr>
          <a:xfrm>
            <a:off x="8461831" y="1117767"/>
            <a:ext cx="2450879" cy="25200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936310" y="3637767"/>
            <a:ext cx="231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Meteorology 4 km </a:t>
            </a:r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8657251" y="3637767"/>
            <a:ext cx="2749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Emissions &amp; Met 4 km </a:t>
            </a:r>
            <a:endParaRPr lang="en-CA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58"/>
          <a:stretch/>
        </p:blipFill>
        <p:spPr>
          <a:xfrm>
            <a:off x="2826496" y="4075243"/>
            <a:ext cx="2428333" cy="2520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94248" y="4627357"/>
            <a:ext cx="2843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/>
              <a:t>Difference:</a:t>
            </a:r>
          </a:p>
          <a:p>
            <a:pPr algn="ctr"/>
            <a:r>
              <a:rPr lang="en-CA" sz="1600" dirty="0" smtClean="0"/>
              <a:t>(Re-grid Results – All Fine)</a:t>
            </a:r>
            <a:endParaRPr lang="en-CA" sz="1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33"/>
          <a:stretch/>
        </p:blipFill>
        <p:spPr>
          <a:xfrm>
            <a:off x="5649474" y="4075243"/>
            <a:ext cx="2440091" cy="252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352"/>
          <a:stretch/>
        </p:blipFill>
        <p:spPr>
          <a:xfrm>
            <a:off x="8484210" y="4075243"/>
            <a:ext cx="2428500" cy="25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81" t="8189" r="-47" b="6709"/>
          <a:stretch/>
        </p:blipFill>
        <p:spPr>
          <a:xfrm>
            <a:off x="11127389" y="491609"/>
            <a:ext cx="683027" cy="324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3" t="10191" r="-396" b="7315"/>
          <a:stretch/>
        </p:blipFill>
        <p:spPr>
          <a:xfrm>
            <a:off x="11209259" y="3695700"/>
            <a:ext cx="639159" cy="316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319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77959"/>
            <a:ext cx="9692640" cy="1325562"/>
          </a:xfrm>
        </p:spPr>
        <p:txBody>
          <a:bodyPr>
            <a:normAutofit/>
          </a:bodyPr>
          <a:lstStyle/>
          <a:p>
            <a:r>
              <a:rPr lang="en-CA" sz="4000" dirty="0" smtClean="0"/>
              <a:t>Results: Forward O</a:t>
            </a:r>
            <a:r>
              <a:rPr lang="en-CA" sz="4000" baseline="-25000" dirty="0" smtClean="0"/>
              <a:t>3</a:t>
            </a:r>
            <a:r>
              <a:rPr lang="en-CA" sz="4000" dirty="0" smtClean="0"/>
              <a:t> </a:t>
            </a:r>
            <a:r>
              <a:rPr lang="en-CA" sz="4000" dirty="0" err="1" smtClean="0"/>
              <a:t>Conc</a:t>
            </a:r>
            <a:r>
              <a:rPr lang="en-CA" sz="4000" dirty="0" smtClean="0"/>
              <a:t>, 1 km Emissions Re-gridded Up </a:t>
            </a:r>
            <a:endParaRPr lang="en-CA" sz="4000" dirty="0"/>
          </a:p>
        </p:txBody>
      </p:sp>
      <p:sp>
        <p:nvSpPr>
          <p:cNvPr id="9" name="TextBox 8"/>
          <p:cNvSpPr txBox="1"/>
          <p:nvPr/>
        </p:nvSpPr>
        <p:spPr>
          <a:xfrm>
            <a:off x="442868" y="3482937"/>
            <a:ext cx="19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All fine 1 km</a:t>
            </a:r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3157265" y="3564415"/>
            <a:ext cx="19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Emissions 4 km 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6092343" y="3564415"/>
            <a:ext cx="19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Emissions 12 km </a:t>
            </a:r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8844823" y="3564415"/>
            <a:ext cx="19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Emissions 36 km </a:t>
            </a:r>
            <a:endParaRPr lang="en-CA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19"/>
          <a:stretch/>
        </p:blipFill>
        <p:spPr>
          <a:xfrm>
            <a:off x="0" y="1014253"/>
            <a:ext cx="2433441" cy="252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4"/>
          <a:stretch/>
        </p:blipFill>
        <p:spPr>
          <a:xfrm>
            <a:off x="2771809" y="1014253"/>
            <a:ext cx="2438252" cy="252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03"/>
          <a:stretch/>
        </p:blipFill>
        <p:spPr>
          <a:xfrm>
            <a:off x="5643895" y="1044415"/>
            <a:ext cx="2431140" cy="252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36"/>
          <a:stretch/>
        </p:blipFill>
        <p:spPr>
          <a:xfrm>
            <a:off x="8373092" y="1080928"/>
            <a:ext cx="2446719" cy="25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33" t="8413" r="823" b="7632"/>
          <a:stretch/>
        </p:blipFill>
        <p:spPr>
          <a:xfrm>
            <a:off x="11044955" y="534900"/>
            <a:ext cx="635291" cy="31608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7"/>
          <a:stretch/>
        </p:blipFill>
        <p:spPr>
          <a:xfrm>
            <a:off x="2844153" y="4046254"/>
            <a:ext cx="2439654" cy="252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897"/>
          <a:stretch/>
        </p:blipFill>
        <p:spPr>
          <a:xfrm>
            <a:off x="5663609" y="4046254"/>
            <a:ext cx="2441091" cy="252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50"/>
          <a:stretch/>
        </p:blipFill>
        <p:spPr>
          <a:xfrm>
            <a:off x="8403270" y="4046254"/>
            <a:ext cx="2439645" cy="252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3" t="10191" r="-396" b="7315"/>
          <a:stretch/>
        </p:blipFill>
        <p:spPr>
          <a:xfrm>
            <a:off x="11056639" y="3695700"/>
            <a:ext cx="639159" cy="3162300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94248" y="4627357"/>
            <a:ext cx="2843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/>
              <a:t>Difference:</a:t>
            </a:r>
          </a:p>
          <a:p>
            <a:pPr algn="ctr"/>
            <a:r>
              <a:rPr lang="en-CA" sz="1600" dirty="0" smtClean="0"/>
              <a:t>(Re-grid Results – All Fine)</a:t>
            </a:r>
            <a:endParaRPr lang="en-CA" sz="1600" dirty="0"/>
          </a:p>
        </p:txBody>
      </p:sp>
    </p:spTree>
    <p:extLst>
      <p:ext uri="{BB962C8B-B14F-4D97-AF65-F5344CB8AC3E}">
        <p14:creationId xmlns:p14="http://schemas.microsoft.com/office/powerpoint/2010/main" val="16703675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9646" y="-141198"/>
            <a:ext cx="9692640" cy="1325562"/>
          </a:xfrm>
        </p:spPr>
        <p:txBody>
          <a:bodyPr>
            <a:normAutofit/>
          </a:bodyPr>
          <a:lstStyle/>
          <a:p>
            <a:r>
              <a:rPr lang="en-CA" sz="4000" dirty="0" smtClean="0"/>
              <a:t>Results: Forward O</a:t>
            </a:r>
            <a:r>
              <a:rPr lang="en-CA" sz="4000" baseline="-25000" dirty="0" smtClean="0"/>
              <a:t>3</a:t>
            </a:r>
            <a:r>
              <a:rPr lang="en-CA" sz="4000" dirty="0" smtClean="0"/>
              <a:t> </a:t>
            </a:r>
            <a:r>
              <a:rPr lang="en-CA" sz="4000" dirty="0" err="1" smtClean="0"/>
              <a:t>Conc</a:t>
            </a:r>
            <a:r>
              <a:rPr lang="en-CA" sz="4000" dirty="0" smtClean="0"/>
              <a:t>, 1 km </a:t>
            </a:r>
            <a:r>
              <a:rPr lang="en-CA" sz="4000" dirty="0" err="1" smtClean="0"/>
              <a:t>Regridding</a:t>
            </a:r>
            <a:r>
              <a:rPr lang="en-CA" sz="4000" dirty="0" smtClean="0"/>
              <a:t> Met &amp; Emissions</a:t>
            </a:r>
            <a:endParaRPr lang="en-CA" sz="4000" dirty="0"/>
          </a:p>
        </p:txBody>
      </p:sp>
      <p:sp>
        <p:nvSpPr>
          <p:cNvPr id="5" name="TextBox 4"/>
          <p:cNvSpPr txBox="1"/>
          <p:nvPr/>
        </p:nvSpPr>
        <p:spPr>
          <a:xfrm>
            <a:off x="404295" y="3676149"/>
            <a:ext cx="19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All fine 1 km</a:t>
            </a:r>
            <a:endParaRPr lang="en-CA" dirty="0"/>
          </a:p>
        </p:txBody>
      </p:sp>
      <p:sp>
        <p:nvSpPr>
          <p:cNvPr id="8" name="TextBox 7"/>
          <p:cNvSpPr txBox="1"/>
          <p:nvPr/>
        </p:nvSpPr>
        <p:spPr>
          <a:xfrm>
            <a:off x="3020604" y="3676149"/>
            <a:ext cx="19895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Emissions 4 km 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5713436" y="3676149"/>
            <a:ext cx="2317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Meteorology 4 km </a:t>
            </a:r>
            <a:endParaRPr lang="en-CA" dirty="0"/>
          </a:p>
        </p:txBody>
      </p:sp>
      <p:sp>
        <p:nvSpPr>
          <p:cNvPr id="12" name="TextBox 11"/>
          <p:cNvSpPr txBox="1"/>
          <p:nvPr/>
        </p:nvSpPr>
        <p:spPr>
          <a:xfrm>
            <a:off x="8271611" y="3676149"/>
            <a:ext cx="26050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 smtClean="0"/>
              <a:t>Emissions &amp; Met 4 km </a:t>
            </a:r>
            <a:endParaRPr lang="en-CA" dirty="0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19"/>
          <a:stretch/>
        </p:blipFill>
        <p:spPr>
          <a:xfrm>
            <a:off x="46047" y="1156149"/>
            <a:ext cx="2433441" cy="252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344"/>
          <a:stretch/>
        </p:blipFill>
        <p:spPr>
          <a:xfrm>
            <a:off x="2809202" y="1156149"/>
            <a:ext cx="2438252" cy="252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04"/>
          <a:stretch/>
        </p:blipFill>
        <p:spPr>
          <a:xfrm>
            <a:off x="5590277" y="1156149"/>
            <a:ext cx="2447595" cy="252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098"/>
          <a:stretch/>
        </p:blipFill>
        <p:spPr>
          <a:xfrm>
            <a:off x="8367586" y="1156149"/>
            <a:ext cx="2444993" cy="252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533" t="8413" r="823" b="7632"/>
          <a:stretch/>
        </p:blipFill>
        <p:spPr>
          <a:xfrm>
            <a:off x="11044955" y="534900"/>
            <a:ext cx="635291" cy="31608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793" t="10191" r="-396" b="7315"/>
          <a:stretch/>
        </p:blipFill>
        <p:spPr>
          <a:xfrm>
            <a:off x="11056639" y="3695700"/>
            <a:ext cx="639159" cy="31623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067"/>
          <a:stretch/>
        </p:blipFill>
        <p:spPr>
          <a:xfrm>
            <a:off x="2844153" y="4046254"/>
            <a:ext cx="2439654" cy="2520000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-94248" y="4627357"/>
            <a:ext cx="28439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400" b="1" dirty="0" smtClean="0"/>
              <a:t>Difference:</a:t>
            </a:r>
          </a:p>
          <a:p>
            <a:pPr algn="ctr"/>
            <a:r>
              <a:rPr lang="en-CA" sz="1600" dirty="0" smtClean="0"/>
              <a:t>(Re-grid Results – All Fine)</a:t>
            </a:r>
            <a:endParaRPr lang="en-CA" sz="1600" dirty="0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50"/>
          <a:stretch/>
        </p:blipFill>
        <p:spPr>
          <a:xfrm>
            <a:off x="5608548" y="4075243"/>
            <a:ext cx="2439645" cy="2520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50"/>
          <a:stretch/>
        </p:blipFill>
        <p:spPr>
          <a:xfrm>
            <a:off x="8372934" y="4075243"/>
            <a:ext cx="2439645" cy="25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034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Conclusions Analysis </a:t>
            </a:r>
            <a:r>
              <a:rPr lang="en-CA" dirty="0" smtClean="0"/>
              <a:t>1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CA" dirty="0" smtClean="0"/>
              <a:t>The resolution of meteorology inputs influence CTM conc. results greater than emissions</a:t>
            </a:r>
          </a:p>
          <a:p>
            <a:r>
              <a:rPr lang="en-CA" dirty="0" smtClean="0"/>
              <a:t>As expected, the coarser the input, the greater the discrepancy in results</a:t>
            </a:r>
          </a:p>
          <a:p>
            <a:pPr lvl="1"/>
            <a:r>
              <a:rPr lang="en-CA" dirty="0" smtClean="0"/>
              <a:t>4 km emissions do not seem to have a significant impact on results</a:t>
            </a:r>
          </a:p>
          <a:p>
            <a:r>
              <a:rPr lang="en-CA" dirty="0" smtClean="0"/>
              <a:t>When 36 km emissions were used, NO</a:t>
            </a:r>
            <a:r>
              <a:rPr lang="en-CA" baseline="-25000" dirty="0" smtClean="0"/>
              <a:t>2</a:t>
            </a:r>
            <a:r>
              <a:rPr lang="en-CA" dirty="0" smtClean="0"/>
              <a:t> was underestimated in the downtown core, while O</a:t>
            </a:r>
            <a:r>
              <a:rPr lang="en-CA" baseline="-25000" dirty="0" smtClean="0"/>
              <a:t>3</a:t>
            </a:r>
            <a:r>
              <a:rPr lang="en-CA" dirty="0" smtClean="0"/>
              <a:t> was overestimated. </a:t>
            </a:r>
            <a:endParaRPr lang="en-CA" dirty="0" smtClean="0"/>
          </a:p>
          <a:p>
            <a:r>
              <a:rPr lang="en-CA" dirty="0" smtClean="0"/>
              <a:t>Higher resolution meteorological modelling, even in absence of higher resolution inventory, seems to be beneficial.</a:t>
            </a:r>
            <a:endParaRPr lang="en-CA" dirty="0" smtClean="0"/>
          </a:p>
        </p:txBody>
      </p:sp>
    </p:spTree>
    <p:extLst>
      <p:ext uri="{BB962C8B-B14F-4D97-AF65-F5344CB8AC3E}">
        <p14:creationId xmlns:p14="http://schemas.microsoft.com/office/powerpoint/2010/main" val="14215407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1" y="2450592"/>
            <a:ext cx="10700279" cy="4041648"/>
          </a:xfrm>
        </p:spPr>
        <p:txBody>
          <a:bodyPr>
            <a:normAutofit/>
          </a:bodyPr>
          <a:lstStyle/>
          <a:p>
            <a:r>
              <a:rPr lang="en-CA" sz="4800" dirty="0"/>
              <a:t>Analysis </a:t>
            </a:r>
            <a:r>
              <a:rPr lang="en-CA" sz="4800" dirty="0" smtClean="0"/>
              <a:t>2: </a:t>
            </a:r>
            <a:r>
              <a:rPr lang="en-CA" sz="4800" dirty="0"/>
              <a:t>Marginal </a:t>
            </a:r>
            <a:r>
              <a:rPr lang="en-CA" sz="4800" dirty="0" smtClean="0"/>
              <a:t>Benefits </a:t>
            </a:r>
            <a:r>
              <a:rPr lang="en-CA" sz="4800" dirty="0"/>
              <a:t>over Progressively Refined Resolutions</a:t>
            </a:r>
          </a:p>
        </p:txBody>
      </p:sp>
    </p:spTree>
    <p:extLst>
      <p:ext uri="{BB962C8B-B14F-4D97-AF65-F5344CB8AC3E}">
        <p14:creationId xmlns:p14="http://schemas.microsoft.com/office/powerpoint/2010/main" val="34746015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92640" cy="1325562"/>
          </a:xfrm>
        </p:spPr>
        <p:txBody>
          <a:bodyPr/>
          <a:lstStyle/>
          <a:p>
            <a:r>
              <a:rPr lang="en-CA" dirty="0"/>
              <a:t>Objective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7072" y="1620253"/>
            <a:ext cx="8595360" cy="4351337"/>
          </a:xfrm>
        </p:spPr>
        <p:txBody>
          <a:bodyPr>
            <a:normAutofit/>
          </a:bodyPr>
          <a:lstStyle/>
          <a:p>
            <a:r>
              <a:rPr lang="en-CA" sz="3200" dirty="0"/>
              <a:t>To analyze the extent of the impact resolution has on marginal damage results.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99"/>
          <a:stretch/>
        </p:blipFill>
        <p:spPr>
          <a:xfrm>
            <a:off x="11480800" y="6208045"/>
            <a:ext cx="584200" cy="66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1969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692640" cy="1325562"/>
          </a:xfrm>
        </p:spPr>
        <p:txBody>
          <a:bodyPr/>
          <a:lstStyle/>
          <a:p>
            <a:r>
              <a:rPr lang="en-CA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18829" y="1351713"/>
            <a:ext cx="9180202" cy="5207000"/>
          </a:xfrm>
        </p:spPr>
        <p:txBody>
          <a:bodyPr>
            <a:normAutofit/>
          </a:bodyPr>
          <a:lstStyle/>
          <a:p>
            <a:r>
              <a:rPr lang="en-CA" sz="2400" dirty="0"/>
              <a:t>Background	</a:t>
            </a:r>
            <a:endParaRPr lang="en-CA" sz="2400" dirty="0" smtClean="0"/>
          </a:p>
          <a:p>
            <a:endParaRPr lang="en-CA" sz="2400" dirty="0"/>
          </a:p>
          <a:p>
            <a:r>
              <a:rPr lang="en-CA" sz="2400" dirty="0" smtClean="0"/>
              <a:t>Analysis </a:t>
            </a:r>
            <a:r>
              <a:rPr lang="en-CA" sz="2400" dirty="0"/>
              <a:t>1: Alternating the resolution of CMAQ-</a:t>
            </a:r>
            <a:r>
              <a:rPr lang="en-CA" sz="2400" dirty="0" err="1"/>
              <a:t>adj</a:t>
            </a:r>
            <a:r>
              <a:rPr lang="en-CA" sz="2400" dirty="0"/>
              <a:t> inputs between coarse and </a:t>
            </a:r>
            <a:r>
              <a:rPr lang="en-CA" sz="2400" dirty="0" smtClean="0"/>
              <a:t>fine</a:t>
            </a:r>
          </a:p>
          <a:p>
            <a:endParaRPr lang="en-CA" sz="2400" dirty="0"/>
          </a:p>
          <a:p>
            <a:r>
              <a:rPr lang="en-CA" sz="2400" dirty="0" smtClean="0"/>
              <a:t>Analysis </a:t>
            </a:r>
            <a:r>
              <a:rPr lang="en-CA" sz="2400" dirty="0"/>
              <a:t>2: Progressively Refined Resolution </a:t>
            </a:r>
            <a:r>
              <a:rPr lang="en-CA" sz="2400" dirty="0" smtClean="0"/>
              <a:t>Runs</a:t>
            </a:r>
          </a:p>
          <a:p>
            <a:pPr lvl="1"/>
            <a:endParaRPr lang="en-CA" sz="2400" dirty="0"/>
          </a:p>
          <a:p>
            <a:pPr lvl="1"/>
            <a:endParaRPr lang="en-CA" sz="2200" dirty="0"/>
          </a:p>
          <a:p>
            <a:r>
              <a:rPr lang="en-CA" sz="2400" dirty="0"/>
              <a:t>Future Work</a:t>
            </a:r>
          </a:p>
          <a:p>
            <a:pPr lvl="1"/>
            <a:endParaRPr lang="en-CA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99"/>
          <a:stretch/>
        </p:blipFill>
        <p:spPr>
          <a:xfrm>
            <a:off x="11493500" y="6188995"/>
            <a:ext cx="584200" cy="66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890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07635"/>
            <a:ext cx="9692640" cy="1325562"/>
          </a:xfrm>
        </p:spPr>
        <p:txBody>
          <a:bodyPr/>
          <a:lstStyle/>
          <a:p>
            <a:r>
              <a:rPr lang="en-CA" dirty="0"/>
              <a:t>Comparison of Marginal Damage (NO</a:t>
            </a:r>
            <a:r>
              <a:rPr lang="en-CA" baseline="-25000" dirty="0"/>
              <a:t>2</a:t>
            </a:r>
            <a:r>
              <a:rPr lang="en-CA" dirty="0"/>
              <a:t> + O</a:t>
            </a:r>
            <a:r>
              <a:rPr lang="en-CA" baseline="-25000" dirty="0"/>
              <a:t>3</a:t>
            </a:r>
            <a:r>
              <a:rPr lang="en-CA" dirty="0"/>
              <a:t> Combined, Feb 2012)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3198" r="15766"/>
          <a:stretch/>
        </p:blipFill>
        <p:spPr>
          <a:xfrm>
            <a:off x="3704888" y="1744132"/>
            <a:ext cx="3483626" cy="348486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" r="15572"/>
          <a:stretch/>
        </p:blipFill>
        <p:spPr>
          <a:xfrm>
            <a:off x="7256295" y="1784765"/>
            <a:ext cx="3491671" cy="3467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" r="16098"/>
          <a:stretch/>
        </p:blipFill>
        <p:spPr>
          <a:xfrm>
            <a:off x="167186" y="1761066"/>
            <a:ext cx="3469921" cy="346793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39"/>
          <a:stretch/>
        </p:blipFill>
        <p:spPr>
          <a:xfrm>
            <a:off x="10934280" y="965201"/>
            <a:ext cx="1015967" cy="564710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06707" y="5228999"/>
            <a:ext cx="181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4 km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846320" y="5252698"/>
            <a:ext cx="181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12 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592086" y="5252861"/>
            <a:ext cx="181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36 km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45103" y="5622030"/>
            <a:ext cx="323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Maximum: $266 600 / tonne NOx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29567" y="5645729"/>
            <a:ext cx="323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Maximum: $218 000 / tonne NOx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339217" y="5598331"/>
            <a:ext cx="32342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Maximum: $189 000 / tonne NOx</a:t>
            </a:r>
          </a:p>
        </p:txBody>
      </p:sp>
    </p:spTree>
    <p:extLst>
      <p:ext uri="{BB962C8B-B14F-4D97-AF65-F5344CB8AC3E}">
        <p14:creationId xmlns:p14="http://schemas.microsoft.com/office/powerpoint/2010/main" val="2554645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1" r="15313"/>
          <a:stretch/>
        </p:blipFill>
        <p:spPr>
          <a:xfrm>
            <a:off x="0" y="1758461"/>
            <a:ext cx="3489017" cy="34668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8" r="16475"/>
          <a:stretch/>
        </p:blipFill>
        <p:spPr>
          <a:xfrm>
            <a:off x="3597539" y="1758461"/>
            <a:ext cx="3480203" cy="3462521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0" y="-107635"/>
            <a:ext cx="9692640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Comparison of Marginal Damage (NO</a:t>
            </a:r>
            <a:r>
              <a:rPr lang="en-CA" baseline="-25000" dirty="0"/>
              <a:t>2</a:t>
            </a:r>
            <a:r>
              <a:rPr lang="en-CA" dirty="0"/>
              <a:t> + O</a:t>
            </a:r>
            <a:r>
              <a:rPr lang="en-CA" baseline="-25000" dirty="0"/>
              <a:t>3</a:t>
            </a:r>
            <a:r>
              <a:rPr lang="en-CA" dirty="0"/>
              <a:t> Combined, July)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93"/>
          <a:stretch/>
        </p:blipFill>
        <p:spPr>
          <a:xfrm>
            <a:off x="10783292" y="25552"/>
            <a:ext cx="1208281" cy="67391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35" r="15767"/>
          <a:stretch/>
        </p:blipFill>
        <p:spPr>
          <a:xfrm>
            <a:off x="7186264" y="1758461"/>
            <a:ext cx="3488506" cy="346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74714" y="5228999"/>
            <a:ext cx="181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4 km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46320" y="5252698"/>
            <a:ext cx="181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12 km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592086" y="5252861"/>
            <a:ext cx="181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36 km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910" y="5602069"/>
            <a:ext cx="42207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Maximum: $430 000 / tonne NOx</a:t>
            </a:r>
          </a:p>
          <a:p>
            <a:r>
              <a:rPr lang="en-CA" sz="1600" dirty="0"/>
              <a:t>Minimum: -$73 000 / tonne NOx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27096" y="5594052"/>
            <a:ext cx="3894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Maximum: $432 000 / tonne NOx</a:t>
            </a:r>
          </a:p>
          <a:p>
            <a:r>
              <a:rPr lang="en-CA" sz="1600" dirty="0"/>
              <a:t>Minimum:  $0 / tonne NOx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212488" y="5622030"/>
            <a:ext cx="41749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00" dirty="0"/>
              <a:t>Maximum: $580 000 / tonne NOx</a:t>
            </a:r>
          </a:p>
          <a:p>
            <a:r>
              <a:rPr lang="en-CA" sz="1600" dirty="0"/>
              <a:t>Minimum: $0 / tonne NOx</a:t>
            </a:r>
          </a:p>
        </p:txBody>
      </p:sp>
    </p:spTree>
    <p:extLst>
      <p:ext uri="{BB962C8B-B14F-4D97-AF65-F5344CB8AC3E}">
        <p14:creationId xmlns:p14="http://schemas.microsoft.com/office/powerpoint/2010/main" val="3641964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53860"/>
            <a:ext cx="9692640" cy="1325562"/>
          </a:xfrm>
        </p:spPr>
        <p:txBody>
          <a:bodyPr/>
          <a:lstStyle/>
          <a:p>
            <a:r>
              <a:rPr lang="en-CA" dirty="0"/>
              <a:t>Comparison of Domain Results 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99"/>
          <a:stretch/>
        </p:blipFill>
        <p:spPr>
          <a:xfrm>
            <a:off x="11480800" y="6188995"/>
            <a:ext cx="584200" cy="6690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981" y="1535614"/>
            <a:ext cx="5842761" cy="34249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8" r="15572"/>
          <a:stretch/>
        </p:blipFill>
        <p:spPr>
          <a:xfrm>
            <a:off x="7197240" y="1535614"/>
            <a:ext cx="3521670" cy="34977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9" t="35291" r="43737" b="32790"/>
          <a:stretch/>
        </p:blipFill>
        <p:spPr>
          <a:xfrm>
            <a:off x="2942558" y="4926658"/>
            <a:ext cx="720000" cy="72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82" t="35213" r="43745" b="32830"/>
          <a:stretch/>
        </p:blipFill>
        <p:spPr>
          <a:xfrm>
            <a:off x="3932056" y="4926658"/>
            <a:ext cx="726605" cy="72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04" t="35584" r="43558" b="32830"/>
          <a:stretch/>
        </p:blipFill>
        <p:spPr>
          <a:xfrm>
            <a:off x="4928159" y="4943616"/>
            <a:ext cx="739459" cy="720000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8340055" y="2650210"/>
            <a:ext cx="1239864" cy="1255363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21" name="TextBox 20"/>
          <p:cNvSpPr txBox="1"/>
          <p:nvPr/>
        </p:nvSpPr>
        <p:spPr>
          <a:xfrm>
            <a:off x="2890068" y="5819663"/>
            <a:ext cx="138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4 km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932056" y="5819663"/>
            <a:ext cx="138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12 km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974044" y="5819663"/>
            <a:ext cx="1387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36 km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39"/>
          <a:stretch/>
        </p:blipFill>
        <p:spPr>
          <a:xfrm>
            <a:off x="10958241" y="541891"/>
            <a:ext cx="1015967" cy="5647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1027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589"/>
            <a:ext cx="11202466" cy="1325562"/>
          </a:xfrm>
        </p:spPr>
        <p:txBody>
          <a:bodyPr/>
          <a:lstStyle/>
          <a:p>
            <a:r>
              <a:rPr lang="en-CA" dirty="0"/>
              <a:t>Total Monthly Damage Comparisons (Feb)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2"/>
          <a:stretch/>
        </p:blipFill>
        <p:spPr>
          <a:xfrm>
            <a:off x="915191" y="2340241"/>
            <a:ext cx="3558055" cy="306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6"/>
          <a:stretch/>
        </p:blipFill>
        <p:spPr>
          <a:xfrm>
            <a:off x="4611539" y="2340241"/>
            <a:ext cx="3580051" cy="306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8"/>
          <a:stretch/>
        </p:blipFill>
        <p:spPr>
          <a:xfrm>
            <a:off x="8274753" y="2340241"/>
            <a:ext cx="3585310" cy="3060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-136445" y="5380672"/>
            <a:ext cx="15808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Domain sum of total monthly damage: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854101" y="5750004"/>
            <a:ext cx="327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36 km: $1.77x10</a:t>
            </a:r>
            <a:r>
              <a:rPr lang="en-CA" baseline="30000" dirty="0"/>
              <a:t>8</a:t>
            </a:r>
            <a:endParaRPr lang="en-CA" dirty="0"/>
          </a:p>
        </p:txBody>
      </p:sp>
      <p:sp>
        <p:nvSpPr>
          <p:cNvPr id="10" name="TextBox 9"/>
          <p:cNvSpPr txBox="1"/>
          <p:nvPr/>
        </p:nvSpPr>
        <p:spPr>
          <a:xfrm>
            <a:off x="5004611" y="5750004"/>
            <a:ext cx="327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12 km: $1.75x10</a:t>
            </a:r>
            <a:r>
              <a:rPr lang="en-CA" baseline="30000" dirty="0"/>
              <a:t>8</a:t>
            </a:r>
            <a:endParaRPr lang="en-CA" dirty="0"/>
          </a:p>
        </p:txBody>
      </p:sp>
      <p:sp>
        <p:nvSpPr>
          <p:cNvPr id="11" name="TextBox 10"/>
          <p:cNvSpPr txBox="1"/>
          <p:nvPr/>
        </p:nvSpPr>
        <p:spPr>
          <a:xfrm>
            <a:off x="1589425" y="5750004"/>
            <a:ext cx="327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4 km: $2.36x10</a:t>
            </a:r>
            <a:r>
              <a:rPr lang="en-CA" baseline="30000" dirty="0"/>
              <a:t>8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4995153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92"/>
          <a:stretch/>
        </p:blipFill>
        <p:spPr>
          <a:xfrm>
            <a:off x="841763" y="2293750"/>
            <a:ext cx="3559558" cy="3060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5"/>
          <a:stretch/>
        </p:blipFill>
        <p:spPr>
          <a:xfrm>
            <a:off x="4591611" y="2293750"/>
            <a:ext cx="3592179" cy="306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2"/>
          <a:stretch/>
        </p:blipFill>
        <p:spPr>
          <a:xfrm>
            <a:off x="8374080" y="2293750"/>
            <a:ext cx="3644403" cy="3060000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174849" y="18080"/>
            <a:ext cx="11202466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Total Monthly Damage Comparisons (July)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54101" y="5750004"/>
            <a:ext cx="327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36 km:</a:t>
            </a:r>
            <a:r>
              <a:rPr lang="en-CA" dirty="0"/>
              <a:t>$5.4×10</a:t>
            </a:r>
            <a:r>
              <a:rPr lang="en-CA" baseline="30000" dirty="0" smtClean="0"/>
              <a:t>8</a:t>
            </a:r>
            <a:endParaRPr lang="en-CA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5004611" y="5750004"/>
            <a:ext cx="327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12 km: </a:t>
            </a:r>
            <a:r>
              <a:rPr lang="en-CA" dirty="0" smtClean="0"/>
              <a:t>$2.0</a:t>
            </a:r>
            <a:r>
              <a:rPr lang="en-CA" dirty="0" smtClean="0"/>
              <a:t>×</a:t>
            </a:r>
            <a:r>
              <a:rPr lang="en-CA" dirty="0"/>
              <a:t>10</a:t>
            </a:r>
            <a:r>
              <a:rPr lang="en-CA" baseline="30000" dirty="0" smtClean="0"/>
              <a:t>8</a:t>
            </a:r>
            <a:endParaRPr lang="en-CA" dirty="0"/>
          </a:p>
        </p:txBody>
      </p:sp>
      <p:sp>
        <p:nvSpPr>
          <p:cNvPr id="13" name="TextBox 12"/>
          <p:cNvSpPr txBox="1"/>
          <p:nvPr/>
        </p:nvSpPr>
        <p:spPr>
          <a:xfrm>
            <a:off x="1589425" y="5750004"/>
            <a:ext cx="3270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4 km: $</a:t>
            </a:r>
            <a:r>
              <a:rPr lang="en-CA" dirty="0" smtClean="0"/>
              <a:t>1.7×10</a:t>
            </a:r>
            <a:r>
              <a:rPr lang="en-CA" baseline="30000" dirty="0" smtClean="0"/>
              <a:t>8</a:t>
            </a:r>
            <a:endParaRPr lang="en-CA" dirty="0"/>
          </a:p>
        </p:txBody>
      </p:sp>
      <p:sp>
        <p:nvSpPr>
          <p:cNvPr id="14" name="TextBox 13"/>
          <p:cNvSpPr txBox="1"/>
          <p:nvPr/>
        </p:nvSpPr>
        <p:spPr>
          <a:xfrm>
            <a:off x="-136445" y="5380672"/>
            <a:ext cx="1580827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b="1" dirty="0"/>
              <a:t>Domain sum of total monthly damage:</a:t>
            </a:r>
          </a:p>
        </p:txBody>
      </p:sp>
    </p:spTree>
    <p:extLst>
      <p:ext uri="{BB962C8B-B14F-4D97-AF65-F5344CB8AC3E}">
        <p14:creationId xmlns:p14="http://schemas.microsoft.com/office/powerpoint/2010/main" val="33835736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Conclusions Analysis </a:t>
            </a:r>
            <a:r>
              <a:rPr lang="en-CA" dirty="0" smtClean="0"/>
              <a:t>2</a:t>
            </a:r>
            <a:endParaRPr lang="en-CA" dirty="0"/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75269" y="1801505"/>
            <a:ext cx="859536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sz="2000" dirty="0"/>
              <a:t>In most cases, high resolution results indicate maximums of higher marginal damages than coarse resolution</a:t>
            </a:r>
          </a:p>
          <a:p>
            <a:r>
              <a:rPr lang="en-CA" sz="2000" dirty="0" smtClean="0"/>
              <a:t>Fine </a:t>
            </a:r>
            <a:r>
              <a:rPr lang="en-CA" sz="2000" dirty="0"/>
              <a:t>grid sensitivity results better allow for specific source contributions to be determined</a:t>
            </a:r>
          </a:p>
          <a:p>
            <a:r>
              <a:rPr lang="en-CA" sz="2000" dirty="0"/>
              <a:t>Fine resolution results demonstrate </a:t>
            </a:r>
            <a:r>
              <a:rPr lang="en-CA" sz="2000" dirty="0" smtClean="0"/>
              <a:t>higher </a:t>
            </a:r>
            <a:r>
              <a:rPr lang="en-CA" sz="2000" dirty="0"/>
              <a:t>variance</a:t>
            </a:r>
          </a:p>
          <a:p>
            <a:pPr lvl="1"/>
            <a:r>
              <a:rPr lang="en-CA" dirty="0"/>
              <a:t>Rural areas in close proximity to urban are over-predicted at coarse resolutions, while urban areas may be under-predicted</a:t>
            </a:r>
          </a:p>
          <a:p>
            <a:r>
              <a:rPr lang="en-CA" sz="2000" dirty="0"/>
              <a:t>When damages from different resolutions are summed over the same domain, there is </a:t>
            </a:r>
            <a:r>
              <a:rPr lang="en-CA" sz="2000" dirty="0" smtClean="0"/>
              <a:t>usually not </a:t>
            </a:r>
            <a:r>
              <a:rPr lang="en-CA" sz="2000" dirty="0"/>
              <a:t>a significant difference between </a:t>
            </a:r>
            <a:r>
              <a:rPr lang="en-CA" sz="2000" dirty="0" smtClean="0"/>
              <a:t>results</a:t>
            </a:r>
            <a:endParaRPr lang="en-CA" dirty="0"/>
          </a:p>
          <a:p>
            <a:endParaRPr lang="en-CA" sz="2000" dirty="0"/>
          </a:p>
        </p:txBody>
      </p:sp>
    </p:spTree>
    <p:extLst>
      <p:ext uri="{BB962C8B-B14F-4D97-AF65-F5344CB8AC3E}">
        <p14:creationId xmlns:p14="http://schemas.microsoft.com/office/powerpoint/2010/main" val="27250955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 smtClean="0"/>
              <a:t>Future Work</a:t>
            </a:r>
            <a:endParaRPr lang="en-CA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CA" sz="2400" dirty="0" err="1" smtClean="0"/>
              <a:t>Adjoint</a:t>
            </a:r>
            <a:r>
              <a:rPr lang="en-CA" sz="2400" dirty="0" smtClean="0"/>
              <a:t> sensitivity runs to determine marginal benefit for the alternative re-gridding scenarios</a:t>
            </a:r>
          </a:p>
          <a:p>
            <a:r>
              <a:rPr lang="en-CA" sz="2200" dirty="0" smtClean="0"/>
              <a:t>Similar </a:t>
            </a:r>
            <a:r>
              <a:rPr lang="en-CA" sz="2200" dirty="0" smtClean="0"/>
              <a:t>analysis as presented but with 4 &amp; 12 km combination inputs and 12 &amp; 36 km combination </a:t>
            </a:r>
            <a:r>
              <a:rPr lang="en-CA" sz="2200" dirty="0" smtClean="0"/>
              <a:t>inputs</a:t>
            </a:r>
          </a:p>
          <a:p>
            <a:r>
              <a:rPr lang="en-CA" sz="2200" dirty="0" smtClean="0"/>
              <a:t>Finalizing 1 km </a:t>
            </a:r>
            <a:r>
              <a:rPr lang="en-CA" sz="2200" dirty="0" err="1" smtClean="0"/>
              <a:t>adjoint</a:t>
            </a:r>
            <a:r>
              <a:rPr lang="en-CA" sz="2200" dirty="0" smtClean="0"/>
              <a:t> results </a:t>
            </a:r>
          </a:p>
          <a:p>
            <a:r>
              <a:rPr lang="en-CA" sz="2200" dirty="0" smtClean="0"/>
              <a:t>Including PM health effects</a:t>
            </a:r>
            <a:endParaRPr lang="en-CA" sz="2200" dirty="0" smtClean="0"/>
          </a:p>
        </p:txBody>
      </p:sp>
    </p:spTree>
    <p:extLst>
      <p:ext uri="{BB962C8B-B14F-4D97-AF65-F5344CB8AC3E}">
        <p14:creationId xmlns:p14="http://schemas.microsoft.com/office/powerpoint/2010/main" val="4170372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 smtClean="0"/>
              <a:t>Acknowledgements</a:t>
            </a:r>
            <a:endParaRPr lang="en-C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CA" dirty="0" smtClean="0"/>
              <a:t>RWDI </a:t>
            </a:r>
            <a:r>
              <a:rPr lang="en-CA" dirty="0" smtClean="0"/>
              <a:t>&amp; the Region of Peel Municipality </a:t>
            </a:r>
            <a:r>
              <a:rPr lang="en-CA" dirty="0" smtClean="0"/>
              <a:t>for </a:t>
            </a:r>
            <a:r>
              <a:rPr lang="en-CA" dirty="0" smtClean="0"/>
              <a:t>providing the input data </a:t>
            </a:r>
            <a:r>
              <a:rPr lang="en-CA" dirty="0" smtClean="0"/>
              <a:t>and inventories </a:t>
            </a:r>
            <a:r>
              <a:rPr lang="en-CA" dirty="0" smtClean="0"/>
              <a:t>and their technical support. </a:t>
            </a:r>
          </a:p>
          <a:p>
            <a:r>
              <a:rPr lang="en-CA" dirty="0" smtClean="0"/>
              <a:t>Funding for this project </a:t>
            </a:r>
            <a:r>
              <a:rPr lang="en-CA" dirty="0" smtClean="0"/>
              <a:t>was </a:t>
            </a:r>
            <a:r>
              <a:rPr lang="en-CA" dirty="0" smtClean="0"/>
              <a:t>granted through NSERC and OGS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921809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CA" dirty="0"/>
              <a:t>Thank you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24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872" y="2450592"/>
            <a:ext cx="9418320" cy="4041648"/>
          </a:xfrm>
        </p:spPr>
        <p:txBody>
          <a:bodyPr/>
          <a:lstStyle/>
          <a:p>
            <a:r>
              <a:rPr lang="en-CA" dirty="0"/>
              <a:t>Background</a:t>
            </a:r>
            <a:br>
              <a:rPr lang="en-CA" dirty="0"/>
            </a:b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13446129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1376917" cy="1325562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Coarse vs. Fine Resolution Modeling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243" y="1533798"/>
            <a:ext cx="10095209" cy="3351132"/>
          </a:xfrm>
        </p:spPr>
        <p:txBody>
          <a:bodyPr>
            <a:normAutofit/>
          </a:bodyPr>
          <a:lstStyle/>
          <a:p>
            <a:r>
              <a:rPr lang="en-US" sz="2800" dirty="0">
                <a:solidFill>
                  <a:srgbClr val="000000"/>
                </a:solidFill>
              </a:rPr>
              <a:t>Coarse resolution modeling </a:t>
            </a:r>
            <a:r>
              <a:rPr lang="en-US" sz="2800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rgbClr val="000000"/>
                </a:solidFill>
              </a:rPr>
              <a:t>poor spatial representation</a:t>
            </a:r>
          </a:p>
          <a:p>
            <a:pPr lvl="1"/>
            <a:r>
              <a:rPr lang="en-US" sz="1400" dirty="0">
                <a:solidFill>
                  <a:srgbClr val="000000"/>
                </a:solidFill>
              </a:rPr>
              <a:t>Dilution in concentrations due to averaging over the grid</a:t>
            </a:r>
          </a:p>
          <a:p>
            <a:pPr lvl="2"/>
            <a:r>
              <a:rPr lang="en-US" sz="1200" dirty="0">
                <a:solidFill>
                  <a:srgbClr val="000000"/>
                </a:solidFill>
              </a:rPr>
              <a:t>Peaks are weakened (locations of highs or lows)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Bias in predicted concentrations </a:t>
            </a:r>
            <a:r>
              <a:rPr lang="en-US" dirty="0">
                <a:solidFill>
                  <a:srgbClr val="000000"/>
                </a:solidFill>
                <a:sym typeface="Wingdings" panose="05000000000000000000" pitchFamily="2" charset="2"/>
              </a:rPr>
              <a:t></a:t>
            </a:r>
            <a:r>
              <a:rPr lang="en-US" dirty="0">
                <a:solidFill>
                  <a:srgbClr val="000000"/>
                </a:solidFill>
              </a:rPr>
              <a:t> underestimation in urban areas, overestimation in rural</a:t>
            </a:r>
          </a:p>
          <a:p>
            <a:endParaRPr lang="en-CA" sz="28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99"/>
          <a:stretch/>
        </p:blipFill>
        <p:spPr>
          <a:xfrm>
            <a:off x="11480800" y="6188995"/>
            <a:ext cx="584200" cy="66900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25" t="5433" r="20947" b="16579"/>
          <a:stretch/>
        </p:blipFill>
        <p:spPr>
          <a:xfrm>
            <a:off x="7320824" y="3700957"/>
            <a:ext cx="2059125" cy="2052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1" t="5623" r="21246" b="18286"/>
          <a:stretch/>
        </p:blipFill>
        <p:spPr>
          <a:xfrm>
            <a:off x="5025471" y="3700957"/>
            <a:ext cx="2052001" cy="2052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12" t="5900" r="21733" b="15031"/>
          <a:stretch/>
        </p:blipFill>
        <p:spPr>
          <a:xfrm>
            <a:off x="2705888" y="3700957"/>
            <a:ext cx="2037946" cy="2052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7620" t="4901" r="21481" b="15776"/>
          <a:stretch/>
        </p:blipFill>
        <p:spPr>
          <a:xfrm>
            <a:off x="364243" y="3700957"/>
            <a:ext cx="2041666" cy="2052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98" b="10561"/>
          <a:stretch/>
        </p:blipFill>
        <p:spPr>
          <a:xfrm>
            <a:off x="9415397" y="2728113"/>
            <a:ext cx="1044055" cy="412988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4243" y="5752957"/>
            <a:ext cx="905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400" b="1" dirty="0"/>
              <a:t>Figure shows a snapshot of NO</a:t>
            </a:r>
            <a:r>
              <a:rPr lang="en-CA" sz="1400" b="1" baseline="-25000" dirty="0"/>
              <a:t>2</a:t>
            </a:r>
            <a:r>
              <a:rPr lang="en-CA" sz="1400" b="1" dirty="0"/>
              <a:t> concentration results from 1 km, 4 km, 12 km, and 36 km resolutions on Feb 8</a:t>
            </a:r>
            <a:r>
              <a:rPr lang="en-CA" sz="1400" b="1" baseline="30000" dirty="0"/>
              <a:t>th</a:t>
            </a:r>
            <a:r>
              <a:rPr lang="en-CA" sz="1400" b="1" dirty="0"/>
              <a:t>, 2012, at 7 pm</a:t>
            </a:r>
          </a:p>
        </p:txBody>
      </p:sp>
    </p:spTree>
    <p:extLst>
      <p:ext uri="{BB962C8B-B14F-4D97-AF65-F5344CB8AC3E}">
        <p14:creationId xmlns:p14="http://schemas.microsoft.com/office/powerpoint/2010/main" val="2422813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66382"/>
            <a:ext cx="11581582" cy="13255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CA" dirty="0"/>
              <a:t>Sensitivity Modeling Of Air Quality Models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1007194" y="1327946"/>
            <a:ext cx="8530521" cy="498764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CA" dirty="0"/>
              <a:t>Shows change in model output with respect to a change in model input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96535" y="4163495"/>
            <a:ext cx="595790" cy="586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109" y="4940911"/>
            <a:ext cx="752641" cy="37538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696655" y="5395364"/>
            <a:ext cx="2009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Emissions</a:t>
            </a:r>
          </a:p>
          <a:p>
            <a:r>
              <a:rPr lang="en-CA" dirty="0"/>
              <a:t>Input/Sources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338286" y="4749495"/>
            <a:ext cx="2437766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6" name="Picture 4" descr="Image result for cities clipar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0719" y="4017757"/>
            <a:ext cx="3319534" cy="137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6960911" y="5435165"/>
            <a:ext cx="20091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Concentrations</a:t>
            </a:r>
          </a:p>
          <a:p>
            <a:r>
              <a:rPr lang="en-CA" dirty="0"/>
              <a:t>Output/Receptor</a:t>
            </a:r>
          </a:p>
          <a:p>
            <a:r>
              <a:rPr lang="en-CA" dirty="0"/>
              <a:t>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05759" y="4060229"/>
            <a:ext cx="22781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chemistry, meteorology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99"/>
          <a:stretch/>
        </p:blipFill>
        <p:spPr>
          <a:xfrm>
            <a:off x="11480800" y="6188995"/>
            <a:ext cx="584200" cy="669005"/>
          </a:xfrm>
          <a:prstGeom prst="rect">
            <a:avLst/>
          </a:prstGeom>
        </p:spPr>
      </p:pic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4708368"/>
              </p:ext>
            </p:extLst>
          </p:nvPr>
        </p:nvGraphicFramePr>
        <p:xfrm>
          <a:off x="2728913" y="2413000"/>
          <a:ext cx="5181600" cy="1100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Equation" r:id="rId8" imgW="1854200" imgH="393700" progId="Equation.3">
                  <p:embed/>
                </p:oleObj>
              </mc:Choice>
              <mc:Fallback>
                <p:oleObj name="Equation" r:id="rId8" imgW="1854200" imgH="393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2728913" y="2413000"/>
                        <a:ext cx="5181600" cy="1100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44031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97" y="31840"/>
            <a:ext cx="9692640" cy="1325562"/>
          </a:xfrm>
        </p:spPr>
        <p:txBody>
          <a:bodyPr/>
          <a:lstStyle/>
          <a:p>
            <a:r>
              <a:rPr lang="en-CA" dirty="0"/>
              <a:t>Health Impacts Pollution Exposure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96113" y="1325795"/>
            <a:ext cx="8595360" cy="536489"/>
          </a:xfrm>
        </p:spPr>
        <p:txBody>
          <a:bodyPr>
            <a:normAutofit/>
          </a:bodyPr>
          <a:lstStyle/>
          <a:p>
            <a:r>
              <a:rPr lang="en-CA" dirty="0" smtClean="0"/>
              <a:t>Epidemiology: </a:t>
            </a:r>
            <a:r>
              <a:rPr lang="en-CA" dirty="0"/>
              <a:t>Air Quality Benefits Assessment Tool (AQBAT)</a:t>
            </a:r>
          </a:p>
          <a:p>
            <a:pPr marL="0" indent="0">
              <a:buNone/>
            </a:pPr>
            <a:endParaRPr lang="en-CA" dirty="0"/>
          </a:p>
        </p:txBody>
      </p:sp>
      <p:sp>
        <p:nvSpPr>
          <p:cNvPr id="8" name="Rectangle 7"/>
          <p:cNvSpPr/>
          <p:nvPr/>
        </p:nvSpPr>
        <p:spPr>
          <a:xfrm>
            <a:off x="362713" y="2375341"/>
            <a:ext cx="2077073" cy="1175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1" name="TextBox 10"/>
          <p:cNvSpPr txBox="1"/>
          <p:nvPr/>
        </p:nvSpPr>
        <p:spPr>
          <a:xfrm>
            <a:off x="524812" y="2351917"/>
            <a:ext cx="2077073" cy="1199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Changes in Air Pollution Concentrations (i.e. Ozone)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282974" y="2336723"/>
            <a:ext cx="2077073" cy="1175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Rectangle 12"/>
          <p:cNvSpPr/>
          <p:nvPr/>
        </p:nvSpPr>
        <p:spPr>
          <a:xfrm>
            <a:off x="6225402" y="2344320"/>
            <a:ext cx="2077073" cy="1175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4" name="Rectangle 13"/>
          <p:cNvSpPr/>
          <p:nvPr/>
        </p:nvSpPr>
        <p:spPr>
          <a:xfrm>
            <a:off x="9167830" y="2344320"/>
            <a:ext cx="2077073" cy="1175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cxnSp>
        <p:nvCxnSpPr>
          <p:cNvPr id="16" name="Straight Arrow Connector 15"/>
          <p:cNvCxnSpPr>
            <a:endCxn id="12" idx="1"/>
          </p:cNvCxnSpPr>
          <p:nvPr/>
        </p:nvCxnSpPr>
        <p:spPr>
          <a:xfrm>
            <a:off x="2439786" y="2924624"/>
            <a:ext cx="8431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360047" y="2897805"/>
            <a:ext cx="8431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8302475" y="2887612"/>
            <a:ext cx="8431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3509220" y="2564446"/>
            <a:ext cx="2077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Changes in Exposure</a:t>
            </a:r>
          </a:p>
        </p:txBody>
      </p:sp>
      <p:pic>
        <p:nvPicPr>
          <p:cNvPr id="1026" name="Picture 2" descr="Image result for clipart air pollut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13" y="3779703"/>
            <a:ext cx="1860033" cy="158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clipart populati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220" y="3853334"/>
            <a:ext cx="1528829" cy="1419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6451648" y="2564446"/>
            <a:ext cx="2077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Changes in Health Impacts</a:t>
            </a:r>
          </a:p>
        </p:txBody>
      </p:sp>
      <p:pic>
        <p:nvPicPr>
          <p:cNvPr id="1032" name="Picture 8" descr="Image result for clipart si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48" y="3619165"/>
            <a:ext cx="1571625" cy="174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9209810" y="2462959"/>
            <a:ext cx="20770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Changes in Monetary Health Impacts</a:t>
            </a:r>
          </a:p>
        </p:txBody>
      </p:sp>
      <p:pic>
        <p:nvPicPr>
          <p:cNvPr id="1036" name="Picture 12" descr="Image result for clipart dolla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25" y="3724301"/>
            <a:ext cx="1088481" cy="1531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99"/>
          <a:stretch/>
        </p:blipFill>
        <p:spPr>
          <a:xfrm>
            <a:off x="11480800" y="6188995"/>
            <a:ext cx="584200" cy="66900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74882" y="2430613"/>
            <a:ext cx="11334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/>
              <a:t>V</a:t>
            </a:r>
            <a:r>
              <a:rPr lang="en-CA" b="1" baseline="-25000" dirty="0"/>
              <a:t>SL</a:t>
            </a:r>
          </a:p>
        </p:txBody>
      </p:sp>
    </p:spTree>
    <p:extLst>
      <p:ext uri="{BB962C8B-B14F-4D97-AF65-F5344CB8AC3E}">
        <p14:creationId xmlns:p14="http://schemas.microsoft.com/office/powerpoint/2010/main" val="11892548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19"/>
            <a:ext cx="11229474" cy="1325563"/>
          </a:xfrm>
        </p:spPr>
        <p:txBody>
          <a:bodyPr>
            <a:normAutofit/>
          </a:bodyPr>
          <a:lstStyle/>
          <a:p>
            <a:r>
              <a:rPr lang="en-CA" dirty="0"/>
              <a:t>Sensitivity &amp; Fine Grid Benefits </a:t>
            </a:r>
            <a:endParaRPr lang="en-CA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7289191" y="4962652"/>
            <a:ext cx="2203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Outputs/Receptor</a:t>
            </a:r>
          </a:p>
          <a:p>
            <a:r>
              <a:rPr lang="en-CA" dirty="0"/>
              <a:t>(Health Benefits)</a:t>
            </a:r>
          </a:p>
        </p:txBody>
      </p:sp>
      <p:sp>
        <p:nvSpPr>
          <p:cNvPr id="17" name="Rectangle 16"/>
          <p:cNvSpPr/>
          <p:nvPr/>
        </p:nvSpPr>
        <p:spPr>
          <a:xfrm>
            <a:off x="2236041" y="3265177"/>
            <a:ext cx="2228105" cy="21657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8" name="TextBox 17"/>
          <p:cNvSpPr txBox="1"/>
          <p:nvPr/>
        </p:nvSpPr>
        <p:spPr>
          <a:xfrm>
            <a:off x="2516888" y="5480347"/>
            <a:ext cx="2009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dirty="0"/>
              <a:t>Input/Sources</a:t>
            </a:r>
          </a:p>
          <a:p>
            <a:r>
              <a:rPr lang="en-CA" dirty="0"/>
              <a:t>(Emissions)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2243209" y="4360819"/>
            <a:ext cx="2232000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359209" y="3234096"/>
            <a:ext cx="6017" cy="2172167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ectangle 34"/>
          <p:cNvSpPr/>
          <p:nvPr/>
        </p:nvSpPr>
        <p:spPr>
          <a:xfrm>
            <a:off x="8032541" y="4101686"/>
            <a:ext cx="475897" cy="44408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9938" y="2301496"/>
            <a:ext cx="652107" cy="60211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0093" y="2498106"/>
            <a:ext cx="752641" cy="37538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859936" y="2261902"/>
            <a:ext cx="595790" cy="602722"/>
          </a:xfrm>
          <a:prstGeom prst="rect">
            <a:avLst/>
          </a:prstGeom>
        </p:spPr>
      </p:pic>
      <p:cxnSp>
        <p:nvCxnSpPr>
          <p:cNvPr id="65" name="Straight Arrow Connector 64"/>
          <p:cNvCxnSpPr>
            <a:cxnSpLocks/>
            <a:stCxn id="49" idx="2"/>
          </p:cNvCxnSpPr>
          <p:nvPr/>
        </p:nvCxnSpPr>
        <p:spPr>
          <a:xfrm>
            <a:off x="2157831" y="2864624"/>
            <a:ext cx="297895" cy="106057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cxnSpLocks/>
            <a:stCxn id="47" idx="2"/>
          </p:cNvCxnSpPr>
          <p:nvPr/>
        </p:nvCxnSpPr>
        <p:spPr>
          <a:xfrm>
            <a:off x="3726414" y="2873486"/>
            <a:ext cx="8219" cy="172138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99"/>
          <a:stretch/>
        </p:blipFill>
        <p:spPr>
          <a:xfrm>
            <a:off x="11480800" y="6188995"/>
            <a:ext cx="584200" cy="669005"/>
          </a:xfrm>
          <a:prstGeom prst="rect">
            <a:avLst/>
          </a:prstGeom>
        </p:spPr>
      </p:pic>
      <p:cxnSp>
        <p:nvCxnSpPr>
          <p:cNvPr id="9" name="Straight Arrow Connector 8"/>
          <p:cNvCxnSpPr>
            <a:cxnSpLocks/>
          </p:cNvCxnSpPr>
          <p:nvPr/>
        </p:nvCxnSpPr>
        <p:spPr>
          <a:xfrm flipH="1" flipV="1">
            <a:off x="2592039" y="3925733"/>
            <a:ext cx="5521766" cy="39720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>
            <a:cxnSpLocks/>
          </p:cNvCxnSpPr>
          <p:nvPr/>
        </p:nvCxnSpPr>
        <p:spPr>
          <a:xfrm flipH="1">
            <a:off x="3726413" y="4377062"/>
            <a:ext cx="4235393" cy="34532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>
            <a:cxnSpLocks/>
          </p:cNvCxnSpPr>
          <p:nvPr/>
        </p:nvCxnSpPr>
        <p:spPr>
          <a:xfrm flipH="1">
            <a:off x="4199938" y="4396141"/>
            <a:ext cx="3862121" cy="762436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597643" y="3274861"/>
                <a:ext cx="2691548" cy="6294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14:m>
                  <m:oMathPara xmlns=""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CA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𝐻𝑒𝑎𝑙𝑡h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CA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𝐵𝑒𝑛𝑒𝑓𝑖𝑡𝑠</m:t>
                          </m:r>
                        </m:num>
                        <m:den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𝜕</m:t>
                          </m:r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 </m:t>
                          </m:r>
                          <m:r>
                            <a:rPr lang="en-CA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𝐸𝑚𝑖𝑠𝑠𝑖𝑜𝑛</m:t>
                          </m:r>
                        </m:den>
                      </m:f>
                    </m:oMath>
                  </m:oMathPara>
                </a14:m>
                <a:endParaRPr lang="en-CA" sz="2800" dirty="0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7643" y="3274861"/>
                <a:ext cx="2691548" cy="62946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CA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0" name="Straight Arrow Connector 29"/>
          <p:cNvCxnSpPr>
            <a:cxnSpLocks/>
            <a:stCxn id="44" idx="2"/>
          </p:cNvCxnSpPr>
          <p:nvPr/>
        </p:nvCxnSpPr>
        <p:spPr>
          <a:xfrm flipH="1">
            <a:off x="4158898" y="2903608"/>
            <a:ext cx="367094" cy="2254969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8" name="Picture 10" descr="Image result for clipart plan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7393" y="2266794"/>
            <a:ext cx="955378" cy="587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3" name="Straight Arrow Connector 42"/>
          <p:cNvCxnSpPr>
            <a:cxnSpLocks/>
          </p:cNvCxnSpPr>
          <p:nvPr/>
        </p:nvCxnSpPr>
        <p:spPr>
          <a:xfrm>
            <a:off x="2976625" y="2820948"/>
            <a:ext cx="0" cy="768647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/>
          <p:cNvSpPr/>
          <p:nvPr/>
        </p:nvSpPr>
        <p:spPr>
          <a:xfrm>
            <a:off x="572357" y="1241710"/>
            <a:ext cx="1054350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000000"/>
                </a:solidFill>
              </a:rPr>
              <a:t>Can help determine contribution of specific emission sources on the defined receptor, helping to optimize pollution control strategies</a:t>
            </a:r>
            <a:r>
              <a:rPr lang="en-US" dirty="0">
                <a:solidFill>
                  <a:srgbClr val="000000"/>
                </a:solidFill>
              </a:rPr>
              <a:t>	</a:t>
            </a:r>
          </a:p>
          <a:p>
            <a:pPr lvl="1"/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 flipH="1">
            <a:off x="2829038" y="3271134"/>
            <a:ext cx="6017" cy="2172167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3939647" y="3278580"/>
            <a:ext cx="6017" cy="2172167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21718" y="3787505"/>
            <a:ext cx="2232000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232146" y="4934151"/>
            <a:ext cx="2232000" cy="0"/>
          </a:xfrm>
          <a:prstGeom prst="line">
            <a:avLst/>
          </a:prstGeom>
          <a:ln>
            <a:solidFill>
              <a:schemeClr val="accent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23520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340"/>
            <a:ext cx="9692640" cy="1325562"/>
          </a:xfrm>
        </p:spPr>
        <p:txBody>
          <a:bodyPr/>
          <a:lstStyle/>
          <a:p>
            <a:r>
              <a:rPr lang="en-CA" dirty="0"/>
              <a:t>Input Resolution Impacts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889" y="1416831"/>
            <a:ext cx="9692640" cy="4351337"/>
          </a:xfrm>
        </p:spPr>
        <p:txBody>
          <a:bodyPr/>
          <a:lstStyle/>
          <a:p>
            <a:pPr marL="0" indent="0">
              <a:buNone/>
            </a:pPr>
            <a:endParaRPr lang="en-CA" dirty="0"/>
          </a:p>
        </p:txBody>
      </p:sp>
      <p:sp>
        <p:nvSpPr>
          <p:cNvPr id="4" name="Rectangle 3"/>
          <p:cNvSpPr/>
          <p:nvPr/>
        </p:nvSpPr>
        <p:spPr>
          <a:xfrm>
            <a:off x="6418739" y="3416567"/>
            <a:ext cx="2077073" cy="1175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6487130" y="3729372"/>
            <a:ext cx="20086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CMAQ-</a:t>
            </a:r>
            <a:r>
              <a:rPr lang="en-CA" sz="2400" b="1" dirty="0" err="1"/>
              <a:t>adj</a:t>
            </a:r>
            <a:endParaRPr lang="en-CA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2535823" y="2191304"/>
            <a:ext cx="2077073" cy="1175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Rectangle 6"/>
          <p:cNvSpPr/>
          <p:nvPr/>
        </p:nvSpPr>
        <p:spPr>
          <a:xfrm>
            <a:off x="2504056" y="3603136"/>
            <a:ext cx="2077073" cy="1175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Rectangle 7"/>
          <p:cNvSpPr/>
          <p:nvPr/>
        </p:nvSpPr>
        <p:spPr>
          <a:xfrm>
            <a:off x="2522267" y="5014968"/>
            <a:ext cx="2077073" cy="117580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2535823" y="2553571"/>
            <a:ext cx="221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Meteorology 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480303" y="3960204"/>
            <a:ext cx="221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Emissions 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35823" y="5366837"/>
            <a:ext cx="22170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400" b="1" dirty="0"/>
              <a:t>Population  </a:t>
            </a:r>
          </a:p>
        </p:txBody>
      </p:sp>
      <p:sp>
        <p:nvSpPr>
          <p:cNvPr id="12" name="Left Brace 11"/>
          <p:cNvSpPr/>
          <p:nvPr/>
        </p:nvSpPr>
        <p:spPr>
          <a:xfrm>
            <a:off x="1637961" y="2109189"/>
            <a:ext cx="629587" cy="416369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3" name="TextBox 12"/>
          <p:cNvSpPr txBox="1"/>
          <p:nvPr/>
        </p:nvSpPr>
        <p:spPr>
          <a:xfrm>
            <a:off x="93973" y="3747238"/>
            <a:ext cx="15439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Inaccuracies due to averaging and dilutions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4697374" y="4004468"/>
            <a:ext cx="1208751" cy="1723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4741224" y="4592369"/>
            <a:ext cx="1314802" cy="85101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4752960" y="2888803"/>
            <a:ext cx="1303066" cy="628189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8615734" y="4023249"/>
            <a:ext cx="843188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8326071" y="5200701"/>
            <a:ext cx="15439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Inaccuracies due to averaging and dilutions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9416606" y="3421542"/>
            <a:ext cx="17598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dirty="0"/>
              <a:t>Concentration &amp; Health Estimate Results</a:t>
            </a:r>
          </a:p>
        </p:txBody>
      </p:sp>
      <p:sp>
        <p:nvSpPr>
          <p:cNvPr id="30" name="Left Brace 29"/>
          <p:cNvSpPr/>
          <p:nvPr/>
        </p:nvSpPr>
        <p:spPr>
          <a:xfrm rot="16200000">
            <a:off x="8722535" y="2901048"/>
            <a:ext cx="629587" cy="4163694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23344524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-176463"/>
            <a:ext cx="9692640" cy="1325562"/>
          </a:xfrm>
        </p:spPr>
        <p:txBody>
          <a:bodyPr/>
          <a:lstStyle/>
          <a:p>
            <a:r>
              <a:rPr lang="en-CA" dirty="0"/>
              <a:t>Methods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74952" y="1475106"/>
            <a:ext cx="5063958" cy="506051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CA" b="1" dirty="0"/>
              <a:t>Model: </a:t>
            </a:r>
            <a:r>
              <a:rPr lang="en-CA" dirty="0"/>
              <a:t>Community-Multi-Scale Air Quality (</a:t>
            </a:r>
            <a:r>
              <a:rPr lang="en-CA" dirty="0" smtClean="0"/>
              <a:t>CMAQv5.0-</a:t>
            </a:r>
            <a:r>
              <a:rPr lang="en-CA" dirty="0"/>
              <a:t>adj)</a:t>
            </a:r>
          </a:p>
          <a:p>
            <a:pPr marL="0" indent="0">
              <a:buNone/>
            </a:pPr>
            <a:r>
              <a:rPr lang="en-CA" b="1" dirty="0"/>
              <a:t>Resolution:</a:t>
            </a:r>
            <a:r>
              <a:rPr lang="en-CA" dirty="0"/>
              <a:t> Progressively </a:t>
            </a:r>
            <a:r>
              <a:rPr lang="en-CA" dirty="0" smtClean="0"/>
              <a:t>refined </a:t>
            </a:r>
            <a:r>
              <a:rPr lang="en-CA" dirty="0"/>
              <a:t>(36, 12, 4 and 1 km)</a:t>
            </a:r>
          </a:p>
          <a:p>
            <a:pPr marL="0" indent="0">
              <a:buNone/>
            </a:pPr>
            <a:r>
              <a:rPr lang="en-CA" b="1" dirty="0"/>
              <a:t>Meteorological model:</a:t>
            </a:r>
            <a:r>
              <a:rPr lang="en-CA" dirty="0"/>
              <a:t> WRF run for each resolution / </a:t>
            </a:r>
            <a:r>
              <a:rPr lang="en-CA" dirty="0" smtClean="0"/>
              <a:t>domain</a:t>
            </a:r>
          </a:p>
          <a:p>
            <a:pPr marL="0" indent="0">
              <a:buNone/>
            </a:pPr>
            <a:r>
              <a:rPr lang="en-CA" b="1" dirty="0" smtClean="0"/>
              <a:t>Emission inputs: </a:t>
            </a:r>
            <a:r>
              <a:rPr lang="en-CA" dirty="0" smtClean="0"/>
              <a:t>Fine resolution emission data developed for each domain, developed by RWDI</a:t>
            </a:r>
          </a:p>
          <a:p>
            <a:pPr marL="0" indent="0">
              <a:buNone/>
            </a:pPr>
            <a:r>
              <a:rPr lang="en-CA" b="1" dirty="0" smtClean="0"/>
              <a:t>Period</a:t>
            </a:r>
            <a:r>
              <a:rPr lang="en-CA" b="1" dirty="0"/>
              <a:t>:</a:t>
            </a:r>
            <a:r>
              <a:rPr lang="en-CA" dirty="0"/>
              <a:t> First </a:t>
            </a:r>
            <a:r>
              <a:rPr lang="en-CA" dirty="0" smtClean="0"/>
              <a:t>weeks </a:t>
            </a:r>
            <a:r>
              <a:rPr lang="en-CA" dirty="0"/>
              <a:t>of </a:t>
            </a:r>
            <a:r>
              <a:rPr lang="en-CA" dirty="0" smtClean="0"/>
              <a:t>February and July</a:t>
            </a:r>
            <a:r>
              <a:rPr lang="en-CA" dirty="0"/>
              <a:t>, 2012</a:t>
            </a:r>
          </a:p>
          <a:p>
            <a:pPr marL="0" indent="0">
              <a:buNone/>
            </a:pPr>
            <a:r>
              <a:rPr lang="en-CA" b="1" dirty="0"/>
              <a:t>Sensitivity of: </a:t>
            </a:r>
            <a:r>
              <a:rPr lang="en-CA" dirty="0"/>
              <a:t>Monetized </a:t>
            </a:r>
            <a:r>
              <a:rPr lang="en-CA" dirty="0" smtClean="0"/>
              <a:t>long-</a:t>
            </a:r>
            <a:r>
              <a:rPr lang="en-CA" dirty="0"/>
              <a:t>term Ozone </a:t>
            </a:r>
            <a:r>
              <a:rPr lang="en-CA" dirty="0" smtClean="0"/>
              <a:t>and NO</a:t>
            </a:r>
            <a:r>
              <a:rPr lang="en-CA" baseline="-25000" dirty="0" smtClean="0"/>
              <a:t>2</a:t>
            </a:r>
            <a:r>
              <a:rPr lang="en-CA" dirty="0" smtClean="0"/>
              <a:t> Mortality</a:t>
            </a:r>
            <a:r>
              <a:rPr lang="en-CA" dirty="0"/>
              <a:t/>
            </a:r>
            <a:br>
              <a:rPr lang="en-CA" dirty="0"/>
            </a:br>
            <a:r>
              <a:rPr lang="en-CA" dirty="0"/>
              <a:t/>
            </a:r>
            <a:br>
              <a:rPr lang="en-CA" dirty="0"/>
            </a:br>
            <a:r>
              <a:rPr lang="en-CA" b="1" dirty="0"/>
              <a:t>Sensitivity to: </a:t>
            </a:r>
            <a:r>
              <a:rPr lang="en-CA" dirty="0" err="1" smtClean="0"/>
              <a:t>NOx</a:t>
            </a:r>
            <a:r>
              <a:rPr lang="en-CA" dirty="0" smtClean="0"/>
              <a:t> Emissions</a:t>
            </a:r>
            <a:endParaRPr lang="en-CA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99"/>
          <a:stretch/>
        </p:blipFill>
        <p:spPr>
          <a:xfrm>
            <a:off x="11480800" y="6188995"/>
            <a:ext cx="584200" cy="6690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2268" t="3054" r="3074" b="4816"/>
          <a:stretch/>
        </p:blipFill>
        <p:spPr>
          <a:xfrm>
            <a:off x="434852" y="1618701"/>
            <a:ext cx="5457942" cy="410486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761253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View">
  <a:themeElements>
    <a:clrScheme name="Yellow Orange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View">
      <a:maj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View">
      <a:fillStyleLst>
        <a:solidFill>
          <a:schemeClr val="phClr"/>
        </a:solidFill>
        <a:solidFill>
          <a:schemeClr val="phClr">
            <a:tint val="60000"/>
            <a:satMod val="120000"/>
          </a:schemeClr>
        </a:solidFill>
        <a:solidFill>
          <a:schemeClr val="phClr">
            <a:shade val="75000"/>
            <a:satMod val="16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3970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95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240" dir="5400000" algn="tl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9525" prstMaterial="flat">
            <a:bevelT w="0" h="0" prst="coolSlant"/>
            <a:contourClr>
              <a:schemeClr val="phClr">
                <a:shade val="35000"/>
                <a:satMod val="130000"/>
              </a:schemeClr>
            </a:contourClr>
          </a:sp3d>
        </a:effectStyle>
        <a:effectStyle>
          <a:effectLst>
            <a:outerShdw blurRad="76200" dist="25400" dir="5400000" algn="tl" rotWithShape="0">
              <a:srgbClr val="000000">
                <a:alpha val="5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contourW="19050" prstMaterial="flat">
            <a:bevelT w="0" h="0" prst="coolSlant"/>
            <a:contourClr>
              <a:schemeClr val="phClr">
                <a:shade val="25000"/>
                <a:satMod val="14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4000"/>
                <a:shade val="98000"/>
                <a:satMod val="130000"/>
                <a:lumMod val="102000"/>
              </a:schemeClr>
            </a:gs>
            <a:gs pos="100000">
              <a:schemeClr val="phClr">
                <a:tint val="98000"/>
                <a:shade val="78000"/>
                <a:satMod val="14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View" id="{BA0EB5A6-F2D4-4F82-977B-64ADEE4A2A69}" vid="{3969A8A2-35DB-4E3B-8885-16FD2056867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View</Template>
  <TotalTime>19679</TotalTime>
  <Words>1190</Words>
  <Application>Microsoft Macintosh PowerPoint</Application>
  <PresentationFormat>Custom</PresentationFormat>
  <Paragraphs>168</Paragraphs>
  <Slides>28</Slides>
  <Notes>15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0" baseType="lpstr">
      <vt:lpstr>View</vt:lpstr>
      <vt:lpstr>Microsoft Equation</vt:lpstr>
      <vt:lpstr>Assessing the impact of grid resolution on air quality model results and associated marginal benefit estimations</vt:lpstr>
      <vt:lpstr>Outline</vt:lpstr>
      <vt:lpstr>Background </vt:lpstr>
      <vt:lpstr>Coarse vs. Fine Resolution Modeling</vt:lpstr>
      <vt:lpstr>PowerPoint Presentation</vt:lpstr>
      <vt:lpstr>Health Impacts Pollution Exposure</vt:lpstr>
      <vt:lpstr>Sensitivity &amp; Fine Grid Benefits </vt:lpstr>
      <vt:lpstr>Input Resolution Impacts</vt:lpstr>
      <vt:lpstr>Methods</vt:lpstr>
      <vt:lpstr>Analysis 1: Alternating the resolution of CMAQ-adj inputs between coarse and fine </vt:lpstr>
      <vt:lpstr>Objective</vt:lpstr>
      <vt:lpstr>Methods: Re-gridding Fine  Coarse  Fine</vt:lpstr>
      <vt:lpstr>Results: Forward NO2 Conc, 1 km Emissions Re-gridded Up </vt:lpstr>
      <vt:lpstr>Results: Forward NO2 Conc, 1 km Regridding Met &amp; Emissions</vt:lpstr>
      <vt:lpstr>Results: Forward O3 Conc, 1 km Emissions Re-gridded Up </vt:lpstr>
      <vt:lpstr>Results: Forward O3 Conc, 1 km Regridding Met &amp; Emissions</vt:lpstr>
      <vt:lpstr>Conclusions Analysis 1</vt:lpstr>
      <vt:lpstr>Analysis 2: Marginal Benefits over Progressively Refined Resolutions</vt:lpstr>
      <vt:lpstr>Objective</vt:lpstr>
      <vt:lpstr>Comparison of Marginal Damage (NO2 + O3 Combined, Feb 2012)</vt:lpstr>
      <vt:lpstr>PowerPoint Presentation</vt:lpstr>
      <vt:lpstr>Comparison of Domain Results </vt:lpstr>
      <vt:lpstr>Total Monthly Damage Comparisons (Feb)</vt:lpstr>
      <vt:lpstr>PowerPoint Presentation</vt:lpstr>
      <vt:lpstr>Conclusions Analysis 2</vt:lpstr>
      <vt:lpstr>Future Work</vt:lpstr>
      <vt:lpstr>Acknowledgements</vt:lpstr>
      <vt:lpstr>Thank you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Assessing the impact of grid resolution on forward and backward sensitivity results</dc:title>
  <dc:creator>melaniefillingham@cmail.carleton.ca</dc:creator>
  <cp:lastModifiedBy>Amir Hakami</cp:lastModifiedBy>
  <cp:revision>256</cp:revision>
  <dcterms:created xsi:type="dcterms:W3CDTF">2016-10-12T22:24:11Z</dcterms:created>
  <dcterms:modified xsi:type="dcterms:W3CDTF">2017-10-25T11:47:11Z</dcterms:modified>
</cp:coreProperties>
</file>