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9" r:id="rId3"/>
    <p:sldId id="310" r:id="rId4"/>
    <p:sldId id="287" r:id="rId5"/>
    <p:sldId id="293" r:id="rId6"/>
    <p:sldId id="295" r:id="rId7"/>
    <p:sldId id="305" r:id="rId8"/>
    <p:sldId id="304" r:id="rId9"/>
    <p:sldId id="297" r:id="rId10"/>
    <p:sldId id="285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04DE66-CA05-004C-A635-DA94446828B2}">
          <p14:sldIdLst>
            <p14:sldId id="256"/>
            <p14:sldId id="309"/>
            <p14:sldId id="310"/>
            <p14:sldId id="287"/>
            <p14:sldId id="293"/>
            <p14:sldId id="295"/>
            <p14:sldId id="305"/>
            <p14:sldId id="304"/>
            <p14:sldId id="297"/>
            <p14:sldId id="28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CA98"/>
    <a:srgbClr val="1EB5AF"/>
    <a:srgbClr val="1ACFCC"/>
    <a:srgbClr val="FF6B08"/>
    <a:srgbClr val="0080FF"/>
    <a:srgbClr val="844BC9"/>
    <a:srgbClr val="288DAF"/>
    <a:srgbClr val="4DCBF9"/>
    <a:srgbClr val="99A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84" autoAdjust="0"/>
  </p:normalViewPr>
  <p:slideViewPr>
    <p:cSldViewPr snapToGrid="0" snapToObjects="1">
      <p:cViewPr varScale="1">
        <p:scale>
          <a:sx n="88" d="100"/>
          <a:sy n="88" d="100"/>
        </p:scale>
        <p:origin x="106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BD620-9601-484D-8AA3-08BB1327E7D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F293-0C74-C94B-9C4D-AD1914CD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C69F-CBC9-6140-BDEA-521C42BABD4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83A2-6A4D-FA42-B9F3-5FABF619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2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83A2-6A4D-FA42-B9F3-5FABF619A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1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B075-F57C-4443-A23A-002C3D4D2BB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214F-05A0-924E-B504-D3370CD11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10" Type="http://schemas.openxmlformats.org/officeDocument/2006/relationships/image" Target="../media/image14.gif"/><Relationship Id="rId4" Type="http://schemas.microsoft.com/office/2007/relationships/hdphoto" Target="../media/hdphoto2.wdp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5.gif"/><Relationship Id="rId10" Type="http://schemas.openxmlformats.org/officeDocument/2006/relationships/image" Target="../media/image18.gif"/><Relationship Id="rId4" Type="http://schemas.microsoft.com/office/2007/relationships/hdphoto" Target="../media/hdphoto2.wdp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_mai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3285" y="1476393"/>
            <a:ext cx="4511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Estimating the Tipping Point (TP) of Urban NO</a:t>
            </a:r>
            <a:r>
              <a:rPr lang="en-US" sz="2400" b="1" baseline="-25000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Control in Two Major US Cities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Angele Genereux</a:t>
            </a:r>
          </a:p>
          <a:p>
            <a:pPr algn="r"/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Amanda Pappin</a:t>
            </a:r>
          </a:p>
          <a:p>
            <a:pPr algn="r"/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Amir Hakami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0"/>
            <a:ext cx="1920849" cy="75773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CMAS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11" y="-3451"/>
            <a:ext cx="917739" cy="76118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3200" y="5934670"/>
            <a:ext cx="8862072" cy="83099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1600" dirty="0">
                <a:solidFill>
                  <a:srgbClr val="1EB5AF"/>
                </a:solidFill>
              </a:rPr>
              <a:t>Main Driver:</a:t>
            </a:r>
          </a:p>
          <a:p>
            <a:pPr algn="just">
              <a:buSzPct val="100000"/>
            </a:pPr>
            <a:r>
              <a:rPr lang="en-US" sz="1600" dirty="0">
                <a:solidFill>
                  <a:srgbClr val="1EB5AF"/>
                </a:solidFill>
              </a:rPr>
              <a:t>Although nation-wide Nitrogen Oxides (NO+NO</a:t>
            </a:r>
            <a:r>
              <a:rPr lang="en-US" sz="1600" baseline="-25000" dirty="0">
                <a:solidFill>
                  <a:srgbClr val="1EB5AF"/>
                </a:solidFill>
              </a:rPr>
              <a:t>2</a:t>
            </a:r>
            <a:r>
              <a:rPr lang="en-US" sz="1600" dirty="0">
                <a:solidFill>
                  <a:srgbClr val="1EB5AF"/>
                </a:solidFill>
              </a:rPr>
              <a:t>) &amp; Ozone (O</a:t>
            </a:r>
            <a:r>
              <a:rPr lang="en-US" sz="1600" baseline="-25000" dirty="0">
                <a:solidFill>
                  <a:srgbClr val="1EB5AF"/>
                </a:solidFill>
              </a:rPr>
              <a:t>3</a:t>
            </a:r>
            <a:r>
              <a:rPr lang="en-US" sz="1600" dirty="0">
                <a:solidFill>
                  <a:srgbClr val="1EB5AF"/>
                </a:solidFill>
              </a:rPr>
              <a:t>) levels have decreased over the last decade, there have been increased O</a:t>
            </a:r>
            <a:r>
              <a:rPr lang="en-US" sz="1600" baseline="-25000" dirty="0">
                <a:solidFill>
                  <a:srgbClr val="1EB5AF"/>
                </a:solidFill>
              </a:rPr>
              <a:t>3</a:t>
            </a:r>
            <a:r>
              <a:rPr lang="en-US" sz="1600" dirty="0">
                <a:solidFill>
                  <a:srgbClr val="1EB5AF"/>
                </a:solidFill>
              </a:rPr>
              <a:t> concentrations in urban/suburban areas </a:t>
            </a:r>
            <a:r>
              <a:rPr lang="en-US" b="1" i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(Simon et al, 2015)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10324"/>
            <a:ext cx="922014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4"/>
            <a:ext cx="8229600" cy="1143000"/>
          </a:xfrm>
        </p:spPr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64" y="814"/>
            <a:ext cx="366657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10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0720" y="1243826"/>
            <a:ext cx="773176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ADCE"/>
              </a:buClr>
            </a:pPr>
            <a:r>
              <a:rPr lang="en-US" i="1" dirty="0"/>
              <a:t>Take-Home Messages:</a:t>
            </a:r>
          </a:p>
          <a:p>
            <a:pPr marL="342900" indent="-342900">
              <a:buFont typeface="+mj-ea"/>
              <a:buAutoNum type="circleNumDbPlain"/>
            </a:pPr>
            <a:r>
              <a:rPr lang="en-GB" dirty="0">
                <a:solidFill>
                  <a:srgbClr val="000000"/>
                </a:solidFill>
              </a:rPr>
              <a:t>Our results </a:t>
            </a:r>
            <a:r>
              <a:rPr lang="en-GB" dirty="0">
                <a:solidFill>
                  <a:srgbClr val="FF6B08"/>
                </a:solidFill>
              </a:rPr>
              <a:t>validate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the results of previous studies, showing that each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additional ton of NO</a:t>
            </a:r>
            <a:r>
              <a:rPr lang="en-GB" baseline="-25000" dirty="0">
                <a:solidFill>
                  <a:srgbClr val="FF6B08"/>
                </a:solidFill>
              </a:rPr>
              <a:t>X </a:t>
            </a:r>
            <a:r>
              <a:rPr lang="en-GB" dirty="0">
                <a:solidFill>
                  <a:srgbClr val="FF6B08"/>
                </a:solidFill>
              </a:rPr>
              <a:t>removed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results in a </a:t>
            </a:r>
            <a:r>
              <a:rPr lang="en-GB" dirty="0">
                <a:solidFill>
                  <a:srgbClr val="FF6B08"/>
                </a:solidFill>
              </a:rPr>
              <a:t>larger benefit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than the previous ton.</a:t>
            </a:r>
          </a:p>
          <a:p>
            <a:pPr marL="342900" indent="-342900">
              <a:buFont typeface="+mj-ea"/>
              <a:buAutoNum type="circleNumDbPlain"/>
            </a:pPr>
            <a:r>
              <a:rPr lang="en-GB" dirty="0">
                <a:solidFill>
                  <a:srgbClr val="000000"/>
                </a:solidFill>
              </a:rPr>
              <a:t>We identify the TP of NO</a:t>
            </a:r>
            <a:r>
              <a:rPr lang="en-GB" baseline="-25000" dirty="0">
                <a:solidFill>
                  <a:srgbClr val="000000"/>
                </a:solidFill>
              </a:rPr>
              <a:t>X</a:t>
            </a:r>
            <a:r>
              <a:rPr lang="en-GB" dirty="0">
                <a:solidFill>
                  <a:srgbClr val="000000"/>
                </a:solidFill>
              </a:rPr>
              <a:t> control </a:t>
            </a:r>
            <a:r>
              <a:rPr lang="en-GB" i="1" dirty="0">
                <a:solidFill>
                  <a:srgbClr val="000000"/>
                </a:solidFill>
              </a:rPr>
              <a:t>(where negative BPTs disappear and become positive) </a:t>
            </a:r>
            <a:r>
              <a:rPr lang="en-GB" dirty="0">
                <a:solidFill>
                  <a:srgbClr val="000000"/>
                </a:solidFill>
              </a:rPr>
              <a:t>and show that this happens around:</a:t>
            </a:r>
          </a:p>
          <a:p>
            <a:pPr algn="r"/>
            <a:r>
              <a:rPr lang="en-GB" dirty="0">
                <a:solidFill>
                  <a:srgbClr val="000000"/>
                </a:solidFill>
              </a:rPr>
              <a:t>National Benefits: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50% (LA)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&amp;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7% (NY)</a:t>
            </a:r>
            <a:br>
              <a:rPr lang="en-GB" dirty="0">
                <a:solidFill>
                  <a:srgbClr val="1EB5AF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Local Benefits: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55% (LA)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&amp;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63% (NY)</a:t>
            </a:r>
          </a:p>
          <a:p>
            <a:pPr marL="342900" indent="-342900">
              <a:buClr>
                <a:schemeClr val="tx1"/>
              </a:buClr>
              <a:buFont typeface="+mj-ea"/>
              <a:buAutoNum type="circleNumDbPlain" startAt="3"/>
            </a:pPr>
            <a:r>
              <a:rPr lang="en-GB" dirty="0">
                <a:solidFill>
                  <a:srgbClr val="FF6B08"/>
                </a:solidFill>
              </a:rPr>
              <a:t>Compounding benefits </a:t>
            </a:r>
            <a:r>
              <a:rPr lang="en-GB" dirty="0">
                <a:solidFill>
                  <a:srgbClr val="000000"/>
                </a:solidFill>
              </a:rPr>
              <a:t>of both regional and national NO</a:t>
            </a:r>
            <a:r>
              <a:rPr lang="en-GB" baseline="-25000" dirty="0">
                <a:solidFill>
                  <a:srgbClr val="000000"/>
                </a:solidFill>
              </a:rPr>
              <a:t>X</a:t>
            </a:r>
            <a:r>
              <a:rPr lang="en-GB" dirty="0">
                <a:solidFill>
                  <a:srgbClr val="000000"/>
                </a:solidFill>
              </a:rPr>
              <a:t> control compensate </a:t>
            </a:r>
            <a:r>
              <a:rPr lang="en-GB" dirty="0">
                <a:solidFill>
                  <a:srgbClr val="FF6B08"/>
                </a:solidFill>
              </a:rPr>
              <a:t>immediate dis-benefits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in NY &amp; LA along the abatement pathway. </a:t>
            </a:r>
          </a:p>
          <a:p>
            <a:pPr marL="342900" indent="-342900">
              <a:buFont typeface="+mj-ea"/>
              <a:buAutoNum type="circleNumDbPlain" startAt="3"/>
            </a:pPr>
            <a:r>
              <a:rPr lang="en-GB" dirty="0">
                <a:solidFill>
                  <a:srgbClr val="000000"/>
                </a:solidFill>
              </a:rPr>
              <a:t>We estimate the BEP (where benefits compensate dis-benefits) for LA and NY:</a:t>
            </a:r>
          </a:p>
          <a:p>
            <a:pPr algn="r"/>
            <a:r>
              <a:rPr lang="en-GB" dirty="0">
                <a:solidFill>
                  <a:srgbClr val="000000"/>
                </a:solidFill>
              </a:rPr>
              <a:t>National Benefits: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85% (LA)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&amp;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15% (NY)</a:t>
            </a:r>
            <a:br>
              <a:rPr lang="en-GB" dirty="0">
                <a:solidFill>
                  <a:srgbClr val="1EB5AF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Local Benefits: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93% (LA) </a:t>
            </a:r>
            <a:r>
              <a:rPr lang="en-GB" dirty="0">
                <a:solidFill>
                  <a:srgbClr val="000000"/>
                </a:solidFill>
              </a:rPr>
              <a:t>&amp;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100% (NY)</a:t>
            </a:r>
          </a:p>
          <a:p>
            <a:pPr marL="342900" indent="-342900">
              <a:buFont typeface="+mj-ea"/>
              <a:buAutoNum type="circleNumDbPlain" startAt="5"/>
            </a:pPr>
            <a:r>
              <a:rPr lang="en-GB" dirty="0">
                <a:solidFill>
                  <a:srgbClr val="000000"/>
                </a:solidFill>
              </a:rPr>
              <a:t>Nation-wide emission abatement results in larger benefits; however, local emission abatement still results in up to </a:t>
            </a:r>
            <a:r>
              <a:rPr lang="en-GB" dirty="0">
                <a:solidFill>
                  <a:srgbClr val="FF6B08"/>
                </a:solidFill>
              </a:rPr>
              <a:t>70%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of these benefits in </a:t>
            </a:r>
            <a:r>
              <a:rPr lang="en-GB" dirty="0">
                <a:solidFill>
                  <a:srgbClr val="FF6B08"/>
                </a:solidFill>
              </a:rPr>
              <a:t>NY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FF6B08"/>
                </a:solidFill>
              </a:rPr>
              <a:t>85%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in</a:t>
            </a:r>
            <a:r>
              <a:rPr lang="en-GB" dirty="0">
                <a:solidFill>
                  <a:srgbClr val="1EB5AF"/>
                </a:solidFill>
              </a:rPr>
              <a:t> </a:t>
            </a:r>
            <a:r>
              <a:rPr lang="en-GB" dirty="0">
                <a:solidFill>
                  <a:srgbClr val="FF6B08"/>
                </a:solidFill>
              </a:rPr>
              <a:t>LA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38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10324"/>
            <a:ext cx="922014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4"/>
            <a:ext cx="8229600" cy="1143000"/>
          </a:xfrm>
        </p:spPr>
        <p:txBody>
          <a:bodyPr/>
          <a:lstStyle/>
          <a:p>
            <a:r>
              <a:rPr lang="en-US" dirty="0"/>
              <a:t>References &amp; Acknowledgements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64" y="814"/>
            <a:ext cx="366657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0720" y="1243826"/>
            <a:ext cx="7731760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Simon, Heather, Adam </a:t>
            </a:r>
            <a:r>
              <a:rPr lang="en-CA" sz="1200" dirty="0" err="1"/>
              <a:t>Reff</a:t>
            </a:r>
            <a:r>
              <a:rPr lang="en-CA" sz="1200" dirty="0"/>
              <a:t>, Benjamin Wells, </a:t>
            </a:r>
            <a:r>
              <a:rPr lang="en-CA" sz="1200" dirty="0" err="1"/>
              <a:t>Jia</a:t>
            </a:r>
            <a:r>
              <a:rPr lang="en-CA" sz="1200" dirty="0"/>
              <a:t> Xing, and Neil Frank. "Ozone Trends Across the United States over a Period of Decreasing </a:t>
            </a:r>
            <a:r>
              <a:rPr lang="en-CA" sz="1200" dirty="0" err="1"/>
              <a:t>NOx</a:t>
            </a:r>
            <a:r>
              <a:rPr lang="en-CA" sz="1200" dirty="0"/>
              <a:t> and VOC Emissions." </a:t>
            </a:r>
            <a:r>
              <a:rPr lang="en-CA" sz="1200" i="1" dirty="0"/>
              <a:t>Environmental Science &amp; Technology</a:t>
            </a:r>
            <a:r>
              <a:rPr lang="en-CA" sz="1200" dirty="0"/>
              <a:t> (American Chemical Society) 49, no. 1 (2015): 186-195.</a:t>
            </a:r>
          </a:p>
          <a:p>
            <a:endParaRPr lang="en-CA" sz="500" dirty="0"/>
          </a:p>
          <a:p>
            <a:r>
              <a:rPr lang="en-CA" sz="1200" dirty="0"/>
              <a:t>Pappin, Amanda Joy, and Amir Hakami. "Source Attribution of Health Benefits from Air Pollution Abatement in Canada and the United States: An </a:t>
            </a:r>
            <a:r>
              <a:rPr lang="en-CA" sz="1200" dirty="0" err="1"/>
              <a:t>Adjoint</a:t>
            </a:r>
            <a:r>
              <a:rPr lang="en-CA" sz="1200" dirty="0"/>
              <a:t> Sensitivity Analysis." </a:t>
            </a:r>
            <a:r>
              <a:rPr lang="en-CA" sz="1200" i="1" dirty="0"/>
              <a:t>Environmental Health Perspectives</a:t>
            </a:r>
            <a:r>
              <a:rPr lang="en-CA" sz="1200" dirty="0"/>
              <a:t> (Environmental Health Perspectives) 121, no. 5 (2013): 572-579.</a:t>
            </a:r>
          </a:p>
          <a:p>
            <a:endParaRPr lang="en-CA" sz="500" dirty="0"/>
          </a:p>
          <a:p>
            <a:r>
              <a:rPr lang="en-CA" sz="1200" dirty="0" err="1"/>
              <a:t>Fann</a:t>
            </a:r>
            <a:r>
              <a:rPr lang="en-CA" sz="1200" dirty="0"/>
              <a:t>, Neal, Charles M. </a:t>
            </a:r>
            <a:r>
              <a:rPr lang="en-CA" sz="1200" dirty="0" err="1"/>
              <a:t>Fulcher</a:t>
            </a:r>
            <a:r>
              <a:rPr lang="en-CA" sz="1200" dirty="0"/>
              <a:t>, and Bryan J. Hubbell. "The influence of location, source, and emission type in estimates of the human health benefits of reducing a ton of air pollution." </a:t>
            </a:r>
            <a:r>
              <a:rPr lang="en-CA" sz="1200" i="1" dirty="0"/>
              <a:t>Air Quality, Atmosphere, &amp; Health</a:t>
            </a:r>
            <a:r>
              <a:rPr lang="en-CA" sz="1200" dirty="0"/>
              <a:t> (Springer) 2, no. 3 (2009): 169-176.</a:t>
            </a:r>
          </a:p>
          <a:p>
            <a:endParaRPr lang="en-CA" sz="500" dirty="0"/>
          </a:p>
          <a:p>
            <a:r>
              <a:rPr lang="en-CA" sz="1200" dirty="0"/>
              <a:t>U.S. Census Bureau. "TIGER/Line </a:t>
            </a:r>
            <a:r>
              <a:rPr lang="en-CA" sz="1200" dirty="0" err="1"/>
              <a:t>Shapefile</a:t>
            </a:r>
            <a:r>
              <a:rPr lang="en-CA" sz="1200" dirty="0"/>
              <a:t>, 2016, 2010 nation, U.S., 2010 Census Urban Area National." </a:t>
            </a:r>
            <a:r>
              <a:rPr lang="en-CA" sz="1200" i="1" dirty="0"/>
              <a:t>DATA.GOV.</a:t>
            </a:r>
            <a:r>
              <a:rPr lang="en-CA" sz="1200" dirty="0"/>
              <a:t> October 17, 2016. https://</a:t>
            </a:r>
            <a:r>
              <a:rPr lang="en-CA" sz="1200" dirty="0" err="1"/>
              <a:t>catalog.data.gov</a:t>
            </a:r>
            <a:r>
              <a:rPr lang="en-CA" sz="1200" dirty="0"/>
              <a:t>/dataset/tiger-line-shapefile-2016-2010-nation-u-s-2010-census-urban-area-national (accessed November 1, 2016).</a:t>
            </a:r>
          </a:p>
          <a:p>
            <a:endParaRPr lang="en-CA" sz="500" dirty="0"/>
          </a:p>
          <a:p>
            <a:r>
              <a:rPr lang="en-CA" sz="1200" dirty="0" err="1"/>
              <a:t>Jerrett</a:t>
            </a:r>
            <a:r>
              <a:rPr lang="en-CA" sz="1200" dirty="0"/>
              <a:t>, M., Burnett, R., Pope, C., Ito, K., Thurston, G., </a:t>
            </a:r>
            <a:r>
              <a:rPr lang="en-CA" sz="1200" dirty="0" err="1"/>
              <a:t>Krewski</a:t>
            </a:r>
            <a:r>
              <a:rPr lang="en-CA" sz="1200" dirty="0"/>
              <a:t>, D., et al. (2009). Long-Term Ozone Exposure and Mortality. </a:t>
            </a:r>
            <a:r>
              <a:rPr lang="en-CA" sz="1200" i="1" dirty="0"/>
              <a:t>The New England Journal of Medicine</a:t>
            </a:r>
            <a:r>
              <a:rPr lang="en-CA" sz="1200" dirty="0"/>
              <a:t> </a:t>
            </a:r>
            <a:r>
              <a:rPr lang="en-CA" sz="1200" i="1" dirty="0"/>
              <a:t>, 360</a:t>
            </a:r>
            <a:r>
              <a:rPr lang="en-CA" sz="1200" dirty="0"/>
              <a:t>, 1085-1095.</a:t>
            </a:r>
          </a:p>
          <a:p>
            <a:endParaRPr lang="en-CA" sz="500" dirty="0"/>
          </a:p>
          <a:p>
            <a:r>
              <a:rPr lang="en-CA" sz="1200" dirty="0"/>
              <a:t>Pappin, A., Hakami, A., </a:t>
            </a:r>
            <a:r>
              <a:rPr lang="en-CA" sz="1200" dirty="0" err="1"/>
              <a:t>Blagden</a:t>
            </a:r>
            <a:r>
              <a:rPr lang="en-CA" sz="1200" dirty="0"/>
              <a:t>, P., </a:t>
            </a:r>
            <a:r>
              <a:rPr lang="en-CA" sz="1200" dirty="0" err="1"/>
              <a:t>Nasari</a:t>
            </a:r>
            <a:r>
              <a:rPr lang="en-CA" sz="1200" dirty="0"/>
              <a:t>, M., </a:t>
            </a:r>
            <a:r>
              <a:rPr lang="en-CA" sz="1200" dirty="0" err="1"/>
              <a:t>Szyszkowicz</a:t>
            </a:r>
            <a:r>
              <a:rPr lang="en-CA" sz="1200" dirty="0"/>
              <a:t>, M., &amp; Burnett, R. (2016). Estimating the benefits of reducing </a:t>
            </a:r>
            <a:r>
              <a:rPr lang="en-CA" sz="1200" dirty="0" err="1"/>
              <a:t>NOx</a:t>
            </a:r>
            <a:r>
              <a:rPr lang="en-CA" sz="1200" dirty="0"/>
              <a:t> emissions in the presence of epidemiological and atmospheric nonlinearities. </a:t>
            </a:r>
            <a:r>
              <a:rPr lang="en-CA" sz="1200" i="1" dirty="0"/>
              <a:t>Environmental Research Letters</a:t>
            </a:r>
            <a:r>
              <a:rPr lang="en-CA" sz="1200" dirty="0"/>
              <a:t> </a:t>
            </a:r>
            <a:r>
              <a:rPr lang="en-CA" sz="1200" i="1" dirty="0"/>
              <a:t>, 11</a:t>
            </a:r>
            <a:r>
              <a:rPr lang="en-CA" sz="1200" dirty="0"/>
              <a:t> (6), 1-10.</a:t>
            </a:r>
          </a:p>
          <a:p>
            <a:endParaRPr lang="en-CA" sz="1200" dirty="0"/>
          </a:p>
          <a:p>
            <a:r>
              <a:rPr lang="en-CA" sz="1200" b="1" i="1" dirty="0"/>
              <a:t>Special thanks to:</a:t>
            </a:r>
          </a:p>
          <a:p>
            <a:r>
              <a:rPr lang="en-CA" sz="1200" b="1" i="1" dirty="0">
                <a:solidFill>
                  <a:srgbClr val="FF6B08"/>
                </a:solidFill>
              </a:rPr>
              <a:t>Dr. Amir Hakami </a:t>
            </a:r>
            <a:r>
              <a:rPr lang="en-CA" sz="1200" i="1" dirty="0"/>
              <a:t>– For his guidance throughout the project and through my Master’s degree. </a:t>
            </a:r>
          </a:p>
          <a:p>
            <a:r>
              <a:rPr lang="en-CA" sz="1200" b="1" i="1" dirty="0">
                <a:solidFill>
                  <a:srgbClr val="FF6B08"/>
                </a:solidFill>
              </a:rPr>
              <a:t>Dr. Amanda Pappin </a:t>
            </a:r>
            <a:r>
              <a:rPr lang="en-CA" sz="1200" i="1" dirty="0"/>
              <a:t>– For her guidance and making this project possible.</a:t>
            </a:r>
          </a:p>
          <a:p>
            <a:endParaRPr lang="en-CA" dirty="0"/>
          </a:p>
          <a:p>
            <a:pPr algn="ctr"/>
            <a:r>
              <a:rPr lang="en-CA" sz="4400" dirty="0"/>
              <a:t>Thanks for attending!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809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9996"/>
            <a:ext cx="9220146" cy="6858000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24" y="814"/>
            <a:ext cx="8229600" cy="1143000"/>
          </a:xfrm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</a:rPr>
              <a:t>Methodology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288DAF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205712" y="1267396"/>
            <a:ext cx="8938288" cy="470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dirty="0"/>
              <a:t>Study overview: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Anthropogenic emission abatement of NO</a:t>
            </a:r>
            <a:r>
              <a:rPr lang="en-US" baseline="-25000" dirty="0"/>
              <a:t>X </a:t>
            </a:r>
            <a:r>
              <a:rPr lang="en-US" dirty="0"/>
              <a:t>in intervals of 10% (0%       </a:t>
            </a:r>
            <a:r>
              <a:rPr lang="is-IS" dirty="0"/>
              <a:t> 80%)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is-IS" dirty="0"/>
              <a:t>Monetary valuation of the impact of emission control (“Benefit-per-ton” approach)</a:t>
            </a:r>
          </a:p>
          <a:p>
            <a:pPr algn="r">
              <a:buSzPct val="100000"/>
            </a:pPr>
            <a:r>
              <a:rPr lang="is-IS" dirty="0"/>
              <a:t>	</a:t>
            </a:r>
            <a:r>
              <a:rPr lang="en-US" sz="1200" b="1" i="1" dirty="0">
                <a:solidFill>
                  <a:srgbClr val="FF6B08"/>
                </a:solidFill>
              </a:rPr>
              <a:t>(Pappin and Hakami 2013; </a:t>
            </a:r>
            <a:r>
              <a:rPr lang="en-US" sz="1200" b="1" i="1" dirty="0" err="1">
                <a:solidFill>
                  <a:srgbClr val="FF6B08"/>
                </a:solidFill>
              </a:rPr>
              <a:t>Fann</a:t>
            </a:r>
            <a:r>
              <a:rPr lang="en-US" sz="1200" b="1" i="1" dirty="0">
                <a:solidFill>
                  <a:srgbClr val="FF6B08"/>
                </a:solidFill>
              </a:rPr>
              <a:t>, </a:t>
            </a:r>
            <a:r>
              <a:rPr lang="en-US" sz="1200" b="1" i="1" dirty="0" err="1">
                <a:solidFill>
                  <a:srgbClr val="FF6B08"/>
                </a:solidFill>
              </a:rPr>
              <a:t>Fulcher</a:t>
            </a:r>
            <a:r>
              <a:rPr lang="en-US" sz="1200" b="1" i="1" dirty="0">
                <a:solidFill>
                  <a:srgbClr val="FF6B08"/>
                </a:solidFill>
              </a:rPr>
              <a:t> and Hubbell 2009)</a:t>
            </a:r>
            <a:r>
              <a:rPr lang="en-CA" sz="1200" b="1" i="1" dirty="0">
                <a:solidFill>
                  <a:srgbClr val="FF6B08"/>
                </a:solidFill>
              </a:rPr>
              <a:t> </a:t>
            </a:r>
            <a:endParaRPr lang="is-IS" dirty="0"/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is-IS" dirty="0"/>
              <a:t>We aim to estimate 2 parameters for LA &amp; NY:</a:t>
            </a:r>
          </a:p>
          <a:p>
            <a:pPr lvl="1">
              <a:buSzPct val="100000"/>
            </a:pPr>
            <a:r>
              <a:rPr lang="is-IS" dirty="0">
                <a:solidFill>
                  <a:srgbClr val="FF6B08"/>
                </a:solidFill>
              </a:rPr>
              <a:t>Point A: Tipping Point (TP)</a:t>
            </a:r>
            <a:r>
              <a:rPr lang="is-IS" dirty="0"/>
              <a:t> -- Region shifts from NO</a:t>
            </a:r>
            <a:r>
              <a:rPr lang="is-IS" baseline="-25000" dirty="0"/>
              <a:t>X</a:t>
            </a:r>
            <a:r>
              <a:rPr lang="is-IS" dirty="0"/>
              <a:t>-inhibited        NO</a:t>
            </a:r>
            <a:r>
              <a:rPr lang="is-IS" baseline="-25000" dirty="0"/>
              <a:t>X</a:t>
            </a:r>
            <a:r>
              <a:rPr lang="is-IS" dirty="0"/>
              <a:t>-limited </a:t>
            </a:r>
          </a:p>
          <a:p>
            <a:pPr lvl="1">
              <a:buSzPct val="100000"/>
            </a:pPr>
            <a:r>
              <a:rPr lang="is-IS" dirty="0">
                <a:solidFill>
                  <a:srgbClr val="FF6B08"/>
                </a:solidFill>
              </a:rPr>
              <a:t>Point B: Break-Even Point (BEP) </a:t>
            </a:r>
            <a:r>
              <a:rPr lang="is-IS" dirty="0"/>
              <a:t>--</a:t>
            </a:r>
            <a:r>
              <a:rPr lang="is-IS" dirty="0">
                <a:solidFill>
                  <a:srgbClr val="FF6B08"/>
                </a:solidFill>
              </a:rPr>
              <a:t> </a:t>
            </a:r>
            <a:r>
              <a:rPr lang="is-IS" dirty="0"/>
              <a:t>Cumulative benefits compensate accrued disbenefits</a:t>
            </a:r>
          </a:p>
          <a:p>
            <a:pPr>
              <a:buSzPct val="100000"/>
            </a:pPr>
            <a:r>
              <a:rPr lang="en-US" baseline="-25000" dirty="0"/>
              <a:t> 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2 Cases (4 sets of results per location):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1EB5AF"/>
                </a:solidFill>
              </a:rPr>
              <a:t>Local Emission Abatement </a:t>
            </a:r>
            <a:r>
              <a:rPr lang="en-US" dirty="0"/>
              <a:t>(NY &amp; LA </a:t>
            </a:r>
            <a:r>
              <a:rPr lang="en-US" i="1" dirty="0"/>
              <a:t>only</a:t>
            </a:r>
            <a:r>
              <a:rPr lang="en-US" dirty="0"/>
              <a:t>)</a:t>
            </a:r>
          </a:p>
          <a:p>
            <a:pPr marL="1257300" lvl="2" indent="-3429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6B08"/>
                </a:solidFill>
              </a:rPr>
              <a:t>National Benefits ($)</a:t>
            </a:r>
          </a:p>
          <a:p>
            <a:pPr marL="1257300" lvl="2" indent="-3429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6B08"/>
                </a:solidFill>
              </a:rPr>
              <a:t>Local Benefits ($)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1EB5AF"/>
                </a:solidFill>
              </a:rPr>
              <a:t>National Emission Abatement </a:t>
            </a:r>
            <a:r>
              <a:rPr lang="en-US" dirty="0"/>
              <a:t>(All locations)</a:t>
            </a:r>
            <a:endParaRPr lang="en-US" dirty="0">
              <a:solidFill>
                <a:srgbClr val="1EB5AF"/>
              </a:solidFill>
            </a:endParaRPr>
          </a:p>
          <a:p>
            <a:pPr marL="1257300" lvl="2" indent="-3429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6B08"/>
                </a:solidFill>
              </a:rPr>
              <a:t>National Benefits ($)</a:t>
            </a:r>
          </a:p>
          <a:p>
            <a:pPr marL="1257300" lvl="2" indent="-3429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6B08"/>
                </a:solidFill>
              </a:rPr>
              <a:t>Local Benefits ($)</a:t>
            </a:r>
          </a:p>
          <a:p>
            <a:pPr lvl="1">
              <a:buSzPct val="100000"/>
            </a:pPr>
            <a:endParaRPr lang="en-US" dirty="0"/>
          </a:p>
          <a:p>
            <a:pPr>
              <a:buSzPct val="100000"/>
            </a:pPr>
            <a:endParaRPr lang="en-US" b="1" dirty="0"/>
          </a:p>
        </p:txBody>
      </p:sp>
      <p:pic>
        <p:nvPicPr>
          <p:cNvPr id="55" name="Picture 54" descr="Screen Shot 2017-05-29 at 3.17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7" y="3364742"/>
            <a:ext cx="2573839" cy="2476877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6764242" y="1733896"/>
            <a:ext cx="331445" cy="0"/>
          </a:xfrm>
          <a:prstGeom prst="straightConnector1">
            <a:avLst/>
          </a:prstGeom>
          <a:ln>
            <a:solidFill>
              <a:srgbClr val="1EB5A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510242" y="2841336"/>
            <a:ext cx="331445" cy="0"/>
          </a:xfrm>
          <a:prstGeom prst="straightConnector1">
            <a:avLst/>
          </a:prstGeom>
          <a:ln>
            <a:solidFill>
              <a:srgbClr val="1EB5A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6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9996"/>
            <a:ext cx="9220146" cy="6858000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24" y="814"/>
            <a:ext cx="8229600" cy="1143000"/>
          </a:xfrm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</a:rPr>
              <a:t>Methodology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288DAF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8744" y="988033"/>
            <a:ext cx="5520454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b="1" dirty="0"/>
              <a:t>CMAQ: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CMAQ 4.5.1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CONUS 36 x 36 km resolution 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1 vertical layer 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July 1-31</a:t>
            </a:r>
            <a:r>
              <a:rPr lang="en-US" baseline="30000" dirty="0"/>
              <a:t>st</a:t>
            </a:r>
            <a:r>
              <a:rPr lang="en-US" dirty="0"/>
              <a:t>, 2007 (scaled to the full ozone season)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 err="1"/>
              <a:t>Mask.nc</a:t>
            </a:r>
            <a:r>
              <a:rPr lang="en-US" dirty="0"/>
              <a:t> added - generated using US population census data</a:t>
            </a:r>
            <a:r>
              <a:rPr lang="en-US" sz="1200" b="1" i="1" dirty="0">
                <a:solidFill>
                  <a:srgbClr val="FF6B08"/>
                </a:solidFill>
              </a:rPr>
              <a:t> (U.S. Census Bureau 2016)</a:t>
            </a:r>
            <a:r>
              <a:rPr lang="en-CA" sz="1200" b="1" i="1" dirty="0">
                <a:solidFill>
                  <a:srgbClr val="FF6B08"/>
                </a:solidFill>
              </a:rPr>
              <a:t> </a:t>
            </a:r>
            <a:endParaRPr lang="en-US" sz="1200" b="1" i="1" dirty="0">
              <a:solidFill>
                <a:srgbClr val="FF6B08"/>
              </a:solidFill>
            </a:endParaRP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b="1" dirty="0"/>
              <a:t>Marginal Damage: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b="1" dirty="0"/>
              <a:t>Respiratory mortality</a:t>
            </a:r>
            <a:r>
              <a:rPr lang="en-US" dirty="0"/>
              <a:t> based on </a:t>
            </a:r>
            <a:r>
              <a:rPr lang="en-US" b="1" dirty="0"/>
              <a:t>chronic </a:t>
            </a:r>
            <a:r>
              <a:rPr lang="en-US" dirty="0"/>
              <a:t>exposure to </a:t>
            </a:r>
            <a:r>
              <a:rPr lang="en-US" b="1" dirty="0"/>
              <a:t>1-hour O</a:t>
            </a:r>
            <a:r>
              <a:rPr lang="en-US" b="1" baseline="-25000" dirty="0"/>
              <a:t>3</a:t>
            </a:r>
            <a:r>
              <a:rPr lang="en-US" dirty="0"/>
              <a:t> (β=0.00392)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Single pollutant model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P</a:t>
            </a:r>
            <a:r>
              <a:rPr lang="en-US" baseline="-25000" dirty="0"/>
              <a:t>w</a:t>
            </a:r>
            <a:r>
              <a:rPr lang="en-US" dirty="0"/>
              <a:t> = Population aged </a:t>
            </a:r>
            <a:r>
              <a:rPr lang="en-US" b="1" dirty="0"/>
              <a:t>30-90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M = Mortality risk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V</a:t>
            </a:r>
            <a:r>
              <a:rPr lang="en-US" baseline="-25000" dirty="0"/>
              <a:t>SL</a:t>
            </a:r>
            <a:r>
              <a:rPr lang="en-US" dirty="0"/>
              <a:t>=Value of Statistical Life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W = location</a:t>
            </a:r>
          </a:p>
          <a:p>
            <a:pPr marL="285750" indent="-285750">
              <a:buSzPct val="100000"/>
              <a:buBlip>
                <a:blip r:embed="rId6"/>
              </a:buBlip>
            </a:pPr>
            <a:r>
              <a:rPr lang="en-US" dirty="0"/>
              <a:t>C = Max 1-h [O</a:t>
            </a:r>
            <a:r>
              <a:rPr lang="en-US" baseline="-25000" dirty="0"/>
              <a:t>3</a:t>
            </a:r>
            <a:r>
              <a:rPr lang="en-US" dirty="0"/>
              <a:t>]	</a:t>
            </a:r>
            <a:endParaRPr lang="en-US" sz="1200" b="1" i="1" dirty="0">
              <a:solidFill>
                <a:srgbClr val="FF6B08"/>
              </a:solidFill>
            </a:endParaRPr>
          </a:p>
          <a:p>
            <a:pPr>
              <a:buSzPct val="100000"/>
            </a:pPr>
            <a:r>
              <a:rPr lang="en-US" sz="1200" b="1" i="1" dirty="0">
                <a:solidFill>
                  <a:srgbClr val="FF6B08"/>
                </a:solidFill>
              </a:rPr>
              <a:t>(</a:t>
            </a:r>
            <a:r>
              <a:rPr lang="en-US" sz="1200" b="1" i="1" dirty="0" err="1">
                <a:solidFill>
                  <a:srgbClr val="FF6B08"/>
                </a:solidFill>
              </a:rPr>
              <a:t>Jerrett</a:t>
            </a:r>
            <a:r>
              <a:rPr lang="en-US" sz="1200" b="1" i="1" dirty="0">
                <a:solidFill>
                  <a:srgbClr val="FF6B08"/>
                </a:solidFill>
              </a:rPr>
              <a:t> et al. 2009; Pappin et al. 2016)</a:t>
            </a:r>
          </a:p>
          <a:p>
            <a:pPr marL="285750" indent="-285750">
              <a:buSzPct val="100000"/>
              <a:buBlip>
                <a:blip r:embed="rId6"/>
              </a:buBlip>
            </a:pP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0072" y="1232544"/>
            <a:ext cx="3493928" cy="17561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078774" y="2020473"/>
            <a:ext cx="331445" cy="0"/>
          </a:xfrm>
          <a:prstGeom prst="straightConnector1">
            <a:avLst/>
          </a:prstGeom>
          <a:ln>
            <a:solidFill>
              <a:srgbClr val="FF6B0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>
            <a:off x="6635581" y="2042142"/>
            <a:ext cx="221375" cy="172682"/>
          </a:xfrm>
          <a:prstGeom prst="straightConnector1">
            <a:avLst/>
          </a:prstGeom>
          <a:ln>
            <a:solidFill>
              <a:srgbClr val="FF6B08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2722" y="1672810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5581" y="1672810"/>
            <a:ext cx="4427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LA</a:t>
            </a:r>
          </a:p>
        </p:txBody>
      </p:sp>
      <p:pic>
        <p:nvPicPr>
          <p:cNvPr id="16" name="Picture 15" descr="IEQA3Q1 - Page 1 (2)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72" y="3769030"/>
            <a:ext cx="3346354" cy="16731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99974" y="3710047"/>
            <a:ext cx="3364534" cy="17543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1200" dirty="0"/>
              <a:t>Cost Function &amp; Forcing Equations: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800" dirty="0"/>
            </a:br>
            <a:endParaRPr lang="en-US" sz="1200" dirty="0"/>
          </a:p>
          <a:p>
            <a:pPr algn="r">
              <a:buSzPct val="100000"/>
            </a:pPr>
            <a:r>
              <a:rPr lang="en-US" sz="1200" i="1" dirty="0"/>
              <a:t> </a:t>
            </a:r>
            <a:r>
              <a:rPr lang="en-US" sz="1200" b="1" i="1" dirty="0">
                <a:solidFill>
                  <a:srgbClr val="FF6B08"/>
                </a:solidFill>
              </a:rPr>
              <a:t>(Pappin et al. 2016</a:t>
            </a:r>
            <a:r>
              <a:rPr lang="en-US" sz="1200" b="1" dirty="0">
                <a:solidFill>
                  <a:srgbClr val="FF6B08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07379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10324"/>
            <a:ext cx="9220146" cy="6858000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24" y="814"/>
            <a:ext cx="8229600" cy="1143000"/>
          </a:xfrm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</a:rPr>
              <a:t>Methodology III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3003" y="1289654"/>
            <a:ext cx="3523478" cy="208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i="1" dirty="0">
                <a:solidFill>
                  <a:srgbClr val="000000"/>
                </a:solidFill>
              </a:rPr>
              <a:t>Summary of runs for each case: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</a:rPr>
              <a:t>                                                        </a:t>
            </a:r>
            <a:r>
              <a:rPr lang="en-US" sz="2400" dirty="0">
                <a:solidFill>
                  <a:srgbClr val="000000"/>
                </a:solidFill>
              </a:rPr>
              <a:t>. . .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288DAF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978" y="1596625"/>
            <a:ext cx="2803603" cy="481335"/>
          </a:xfrm>
          <a:prstGeom prst="rect">
            <a:avLst/>
          </a:prstGeom>
          <a:noFill/>
          <a:ln>
            <a:solidFill>
              <a:srgbClr val="FF6B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Create a mask file to identify grid cells corresponding to NY &amp; LA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8031" y="2101899"/>
            <a:ext cx="0" cy="364250"/>
          </a:xfrm>
          <a:prstGeom prst="line">
            <a:avLst/>
          </a:prstGeom>
          <a:ln>
            <a:solidFill>
              <a:srgbClr val="FF6B08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2098" y="2486150"/>
            <a:ext cx="2990512" cy="261459"/>
          </a:xfrm>
          <a:prstGeom prst="rect">
            <a:avLst/>
          </a:prstGeom>
          <a:noFill/>
          <a:ln>
            <a:solidFill>
              <a:srgbClr val="FF6B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Modify forward CMAQ to enable masking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34862" y="2747609"/>
            <a:ext cx="0" cy="364250"/>
          </a:xfrm>
          <a:prstGeom prst="line">
            <a:avLst/>
          </a:prstGeom>
          <a:ln>
            <a:solidFill>
              <a:srgbClr val="FF6B08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09826" y="3117358"/>
            <a:ext cx="2803603" cy="261459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Modify abatement percentage (%)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28031" y="3378817"/>
            <a:ext cx="0" cy="36425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09826" y="3754124"/>
            <a:ext cx="2803603" cy="261459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Run forward CMAQ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528031" y="3997106"/>
            <a:ext cx="0" cy="36425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0886" y="4361356"/>
            <a:ext cx="2384561" cy="0"/>
          </a:xfrm>
          <a:prstGeom prst="line">
            <a:avLst/>
          </a:prstGeom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2126" y="4349146"/>
            <a:ext cx="0" cy="36425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50886" y="4361356"/>
            <a:ext cx="0" cy="36425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325" y="4713396"/>
            <a:ext cx="1515872" cy="261459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Adjoint</a:t>
            </a:r>
            <a:r>
              <a:rPr lang="en-US" sz="1200" dirty="0">
                <a:solidFill>
                  <a:srgbClr val="000000"/>
                </a:solidFill>
              </a:rPr>
              <a:t> – National CF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7361" y="4725606"/>
            <a:ext cx="1368188" cy="261459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Adjoint</a:t>
            </a:r>
            <a:r>
              <a:rPr lang="en-US" sz="1200" dirty="0">
                <a:solidFill>
                  <a:srgbClr val="000000"/>
                </a:solidFill>
              </a:rPr>
              <a:t> – Local CF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646900" y="5000486"/>
            <a:ext cx="0" cy="36425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45660" y="5012696"/>
            <a:ext cx="0" cy="36425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24876" y="5380137"/>
            <a:ext cx="2568707" cy="261459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Post-processing</a:t>
            </a:r>
          </a:p>
        </p:txBody>
      </p:sp>
      <p:cxnSp>
        <p:nvCxnSpPr>
          <p:cNvPr id="26" name="Elbow Connector 25"/>
          <p:cNvCxnSpPr>
            <a:stCxn id="25" idx="2"/>
          </p:cNvCxnSpPr>
          <p:nvPr/>
        </p:nvCxnSpPr>
        <p:spPr>
          <a:xfrm rot="5400000" flipH="1">
            <a:off x="56526" y="3288893"/>
            <a:ext cx="2680153" cy="2025255"/>
          </a:xfrm>
          <a:prstGeom prst="bentConnector3">
            <a:avLst>
              <a:gd name="adj1" fmla="val -8529"/>
            </a:avLst>
          </a:prstGeom>
          <a:ln>
            <a:solidFill>
              <a:srgbClr val="288DAF"/>
            </a:solidFill>
            <a:prstDash val="sysDash"/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3974" y="2961442"/>
            <a:ext cx="2144057" cy="2"/>
          </a:xfrm>
          <a:prstGeom prst="line">
            <a:avLst/>
          </a:prstGeom>
          <a:ln>
            <a:solidFill>
              <a:srgbClr val="288DAF"/>
            </a:solidFill>
            <a:prstDash val="sysDash"/>
            <a:tailEnd type="triangle" w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976820" y="4261798"/>
            <a:ext cx="240935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Repeat for each abatement interval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94602" y="1882305"/>
            <a:ext cx="440925" cy="379913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0%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97280" y="1882309"/>
            <a:ext cx="453450" cy="189957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97280" y="2072263"/>
            <a:ext cx="453450" cy="189955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97280" y="2072263"/>
            <a:ext cx="397744" cy="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423251" y="1719408"/>
            <a:ext cx="880152" cy="717104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400" dirty="0" err="1">
                <a:solidFill>
                  <a:srgbClr val="000000"/>
                </a:solidFill>
              </a:rPr>
              <a:t>Fwd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err="1">
                <a:solidFill>
                  <a:srgbClr val="000000"/>
                </a:solidFill>
              </a:rPr>
              <a:t>Adj</a:t>
            </a:r>
            <a:r>
              <a:rPr lang="en-US" sz="1400" dirty="0">
                <a:solidFill>
                  <a:srgbClr val="000000"/>
                </a:solidFill>
              </a:rPr>
              <a:t>-Nat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Adj-Loc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28608" y="1915193"/>
            <a:ext cx="440925" cy="379913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80%</a:t>
            </a: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7331286" y="1915197"/>
            <a:ext cx="453450" cy="189957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7331286" y="2105151"/>
            <a:ext cx="453450" cy="189955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7331286" y="2105151"/>
            <a:ext cx="397744" cy="0"/>
          </a:xfrm>
          <a:prstGeom prst="line">
            <a:avLst/>
          </a:prstGeom>
          <a:ln>
            <a:solidFill>
              <a:srgbClr val="288DAF"/>
            </a:solidFill>
            <a:tailEnd type="triangle" w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857258" y="1752296"/>
            <a:ext cx="792942" cy="717104"/>
          </a:xfrm>
          <a:prstGeom prst="rect">
            <a:avLst/>
          </a:prstGeom>
          <a:noFill/>
          <a:ln>
            <a:solidFill>
              <a:srgbClr val="288DA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400" dirty="0" err="1">
                <a:solidFill>
                  <a:srgbClr val="000000"/>
                </a:solidFill>
              </a:rPr>
              <a:t>Fwd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err="1">
                <a:solidFill>
                  <a:srgbClr val="000000"/>
                </a:solidFill>
              </a:rPr>
              <a:t>Adj</a:t>
            </a:r>
            <a:r>
              <a:rPr lang="en-US" sz="1400" dirty="0">
                <a:solidFill>
                  <a:srgbClr val="000000"/>
                </a:solidFill>
              </a:rPr>
              <a:t>-Nat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Adj-Loc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91368" y="1273119"/>
            <a:ext cx="4476940" cy="18387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rgbClr val="000000"/>
                </a:solidFill>
              </a:rPr>
              <a:t>Case 1:</a:t>
            </a: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rgbClr val="000000"/>
                </a:solidFill>
              </a:rPr>
              <a:t>Case 2: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5" name="Picture 74" descr="usmap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42" y="2796669"/>
            <a:ext cx="4594758" cy="3087103"/>
          </a:xfrm>
          <a:prstGeom prst="rect">
            <a:avLst/>
          </a:prstGeom>
        </p:spPr>
      </p:pic>
      <p:pic>
        <p:nvPicPr>
          <p:cNvPr id="76" name="Picture 75" descr="AbatementInterva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68" y="5000801"/>
            <a:ext cx="1328541" cy="1052172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DB2C5A0-C53F-40B1-A98A-D05F0E3DC4DB}"/>
              </a:ext>
            </a:extLst>
          </p:cNvPr>
          <p:cNvSpPr txBox="1">
            <a:spLocks/>
          </p:cNvSpPr>
          <p:nvPr/>
        </p:nvSpPr>
        <p:spPr>
          <a:xfrm>
            <a:off x="6012208" y="2848925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4BD0002E-1D22-43E9-81E1-2977C3EE98C3}"/>
              </a:ext>
            </a:extLst>
          </p:cNvPr>
          <p:cNvSpPr txBox="1">
            <a:spLocks/>
          </p:cNvSpPr>
          <p:nvPr/>
        </p:nvSpPr>
        <p:spPr>
          <a:xfrm>
            <a:off x="6303403" y="5331224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5036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10324"/>
            <a:ext cx="922014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Results – Case 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" y="1061469"/>
            <a:ext cx="4397134" cy="3056396"/>
          </a:xfrm>
          <a:prstGeom prst="rect">
            <a:avLst/>
          </a:prstGeom>
        </p:spPr>
      </p:pic>
      <p:pic>
        <p:nvPicPr>
          <p:cNvPr id="9" name="Picture 8" descr="AbatementInterva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3"/>
            <a:ext cx="2064982" cy="1303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7618" y="85563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7382" y="85563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</a:t>
            </a:r>
          </a:p>
        </p:txBody>
      </p:sp>
      <p:sp>
        <p:nvSpPr>
          <p:cNvPr id="24" name="Frame 23"/>
          <p:cNvSpPr/>
          <p:nvPr/>
        </p:nvSpPr>
        <p:spPr>
          <a:xfrm>
            <a:off x="5508104" y="2529483"/>
            <a:ext cx="1041912" cy="679915"/>
          </a:xfrm>
          <a:prstGeom prst="frame">
            <a:avLst>
              <a:gd name="adj1" fmla="val 10181"/>
            </a:avLst>
          </a:prstGeom>
          <a:solidFill>
            <a:srgbClr val="844BC9"/>
          </a:solidFill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550016" y="2246202"/>
            <a:ext cx="415498" cy="283281"/>
          </a:xfrm>
          <a:prstGeom prst="line">
            <a:avLst/>
          </a:prstGeom>
          <a:ln w="38100" cmpd="sng">
            <a:solidFill>
              <a:srgbClr val="844BC9"/>
            </a:solidFill>
            <a:tailEnd type="triangle" w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982" y="4117865"/>
            <a:ext cx="90601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/>
              <a:t>Local Benefits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8150" y="1228690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/>
              <a:t>National Benefits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4694" y="1251142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/>
              <a:t>National Benefits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2078073" y="3444191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816CB1C-2506-4D9D-94F9-58830D737F6D}"/>
              </a:ext>
            </a:extLst>
          </p:cNvPr>
          <p:cNvSpPr txBox="1">
            <a:spLocks/>
          </p:cNvSpPr>
          <p:nvPr/>
        </p:nvSpPr>
        <p:spPr>
          <a:xfrm>
            <a:off x="6156413" y="3461594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3CDD6B4-8307-41FE-AC31-5479F328E0B2}"/>
              </a:ext>
            </a:extLst>
          </p:cNvPr>
          <p:cNvSpPr txBox="1">
            <a:spLocks/>
          </p:cNvSpPr>
          <p:nvPr/>
        </p:nvSpPr>
        <p:spPr>
          <a:xfrm>
            <a:off x="2028044" y="6347418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1469"/>
            <a:ext cx="4397134" cy="30563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" y="3961389"/>
            <a:ext cx="4397134" cy="30563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31526" y="1233231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National Benefits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6451449" y="3448732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33040" y="4128694"/>
            <a:ext cx="90601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Local Benefits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2078073" y="6344195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1389"/>
            <a:ext cx="4397133" cy="305639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318837" y="4128694"/>
            <a:ext cx="90601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Local Benefits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6263870" y="6344195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639999" y="2344817"/>
            <a:ext cx="184230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/>
              <a:t>National Benefits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57106" y="1224969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National Benefits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2077029" y="3440470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75279" y="5305707"/>
            <a:ext cx="15115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/>
              <a:t>Local Benefits</a:t>
            </a:r>
          </a:p>
        </p:txBody>
      </p:sp>
    </p:spTree>
    <p:extLst>
      <p:ext uri="{BB962C8B-B14F-4D97-AF65-F5344CB8AC3E}">
        <p14:creationId xmlns:p14="http://schemas.microsoft.com/office/powerpoint/2010/main" val="392914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10324"/>
            <a:ext cx="922014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Results – Case 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" y="1061469"/>
            <a:ext cx="4397134" cy="3056395"/>
          </a:xfrm>
          <a:prstGeom prst="rect">
            <a:avLst/>
          </a:prstGeom>
        </p:spPr>
      </p:pic>
      <p:pic>
        <p:nvPicPr>
          <p:cNvPr id="9" name="Picture 8" descr="AbatementInterva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3"/>
            <a:ext cx="2064982" cy="1303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7618" y="85563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7382" y="85563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</a:t>
            </a:r>
          </a:p>
        </p:txBody>
      </p:sp>
      <p:sp>
        <p:nvSpPr>
          <p:cNvPr id="24" name="Frame 23"/>
          <p:cNvSpPr/>
          <p:nvPr/>
        </p:nvSpPr>
        <p:spPr>
          <a:xfrm>
            <a:off x="5508104" y="2529483"/>
            <a:ext cx="1041912" cy="679915"/>
          </a:xfrm>
          <a:prstGeom prst="frame">
            <a:avLst>
              <a:gd name="adj1" fmla="val 10181"/>
            </a:avLst>
          </a:prstGeom>
          <a:solidFill>
            <a:srgbClr val="844BC9"/>
          </a:solidFill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550016" y="2246202"/>
            <a:ext cx="415498" cy="283281"/>
          </a:xfrm>
          <a:prstGeom prst="line">
            <a:avLst/>
          </a:prstGeom>
          <a:ln w="38100" cmpd="sng">
            <a:solidFill>
              <a:srgbClr val="844BC9"/>
            </a:solidFill>
            <a:tailEnd type="triangle" w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4982" y="4117865"/>
            <a:ext cx="90601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/>
              <a:t>Local Benefits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8150" y="1228690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/>
              <a:t>National Benefits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4694" y="1251142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/>
              <a:t>National Benefits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2078073" y="3444191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816CB1C-2506-4D9D-94F9-58830D737F6D}"/>
              </a:ext>
            </a:extLst>
          </p:cNvPr>
          <p:cNvSpPr txBox="1">
            <a:spLocks/>
          </p:cNvSpPr>
          <p:nvPr/>
        </p:nvSpPr>
        <p:spPr>
          <a:xfrm>
            <a:off x="6156413" y="3461594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3CDD6B4-8307-41FE-AC31-5479F328E0B2}"/>
              </a:ext>
            </a:extLst>
          </p:cNvPr>
          <p:cNvSpPr txBox="1">
            <a:spLocks/>
          </p:cNvSpPr>
          <p:nvPr/>
        </p:nvSpPr>
        <p:spPr>
          <a:xfrm>
            <a:off x="2028044" y="6347418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1469"/>
            <a:ext cx="4397133" cy="30563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3" y="3961389"/>
            <a:ext cx="4397133" cy="30563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31526" y="1233231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National Benefits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6451449" y="3448732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33040" y="4128694"/>
            <a:ext cx="90601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Local Benefits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2078073" y="6344195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1389"/>
            <a:ext cx="4397133" cy="305639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318837" y="4128694"/>
            <a:ext cx="90601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Local Benefits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6263870" y="6344195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639999" y="2344817"/>
            <a:ext cx="184230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/>
              <a:t>National Benefits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57106" y="1224969"/>
            <a:ext cx="108090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National Benefits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A5976C8-7C28-4D8F-B51B-C9A7544E1D7F}"/>
              </a:ext>
            </a:extLst>
          </p:cNvPr>
          <p:cNvSpPr txBox="1">
            <a:spLocks/>
          </p:cNvSpPr>
          <p:nvPr/>
        </p:nvSpPr>
        <p:spPr>
          <a:xfrm>
            <a:off x="2077029" y="3440470"/>
            <a:ext cx="2346797" cy="1899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b="1" dirty="0">
                <a:solidFill>
                  <a:srgbClr val="000000"/>
                </a:solidFill>
              </a:rPr>
              <a:t>Marginal Damage ($/ton)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75279" y="5305707"/>
            <a:ext cx="15115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/>
              <a:t>Local Benefits</a:t>
            </a:r>
          </a:p>
        </p:txBody>
      </p:sp>
    </p:spTree>
    <p:extLst>
      <p:ext uri="{BB962C8B-B14F-4D97-AF65-F5344CB8AC3E}">
        <p14:creationId xmlns:p14="http://schemas.microsoft.com/office/powerpoint/2010/main" val="327210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22122"/>
            <a:ext cx="9220146" cy="6858000"/>
          </a:xfrm>
        </p:spPr>
      </p:pic>
      <p:pic>
        <p:nvPicPr>
          <p:cNvPr id="4" name="Picture 3" descr="C1_Results_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r="7956"/>
          <a:stretch/>
        </p:blipFill>
        <p:spPr>
          <a:xfrm>
            <a:off x="756365" y="1392837"/>
            <a:ext cx="7619859" cy="496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4"/>
            <a:ext cx="8229600" cy="1143000"/>
          </a:xfrm>
        </p:spPr>
        <p:txBody>
          <a:bodyPr/>
          <a:lstStyle/>
          <a:p>
            <a:r>
              <a:rPr lang="en-US" dirty="0"/>
              <a:t>Results – Case 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>
            <a:off x="2679655" y="2967099"/>
            <a:ext cx="0" cy="493220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3771979" y="2163282"/>
            <a:ext cx="0" cy="1297037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5410860" y="2899317"/>
            <a:ext cx="0" cy="561002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5689828" y="2828892"/>
            <a:ext cx="0" cy="631427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2821354" y="5429544"/>
            <a:ext cx="0" cy="493220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3999293" y="4566247"/>
            <a:ext cx="0" cy="1356517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7140414" y="5364328"/>
            <a:ext cx="0" cy="558436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>
            <a:off x="8266078" y="4833806"/>
            <a:ext cx="0" cy="1088958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145751" y="2970305"/>
            <a:ext cx="1531949" cy="415722"/>
          </a:xfrm>
          <a:custGeom>
            <a:avLst/>
            <a:gdLst>
              <a:gd name="connsiteX0" fmla="*/ 0 w 1531949"/>
              <a:gd name="connsiteY0" fmla="*/ 0 h 415722"/>
              <a:gd name="connsiteX1" fmla="*/ 0 w 1531949"/>
              <a:gd name="connsiteY1" fmla="*/ 415722 h 415722"/>
              <a:gd name="connsiteX2" fmla="*/ 301833 w 1531949"/>
              <a:gd name="connsiteY2" fmla="*/ 370164 h 415722"/>
              <a:gd name="connsiteX3" fmla="*/ 609362 w 1531949"/>
              <a:gd name="connsiteY3" fmla="*/ 318910 h 415722"/>
              <a:gd name="connsiteX4" fmla="*/ 905501 w 1531949"/>
              <a:gd name="connsiteY4" fmla="*/ 250572 h 415722"/>
              <a:gd name="connsiteX5" fmla="*/ 1230115 w 1531949"/>
              <a:gd name="connsiteY5" fmla="*/ 153760 h 415722"/>
              <a:gd name="connsiteX6" fmla="*/ 1531949 w 1531949"/>
              <a:gd name="connsiteY6" fmla="*/ 5694 h 415722"/>
              <a:gd name="connsiteX7" fmla="*/ 0 w 1531949"/>
              <a:gd name="connsiteY7" fmla="*/ 0 h 41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1949" h="415722">
                <a:moveTo>
                  <a:pt x="0" y="0"/>
                </a:moveTo>
                <a:lnTo>
                  <a:pt x="0" y="415722"/>
                </a:lnTo>
                <a:lnTo>
                  <a:pt x="301833" y="370164"/>
                </a:lnTo>
                <a:lnTo>
                  <a:pt x="609362" y="318910"/>
                </a:lnTo>
                <a:lnTo>
                  <a:pt x="905501" y="250572"/>
                </a:lnTo>
                <a:lnTo>
                  <a:pt x="1230115" y="153760"/>
                </a:lnTo>
                <a:lnTo>
                  <a:pt x="1531949" y="5694"/>
                </a:lnTo>
                <a:lnTo>
                  <a:pt x="0" y="0"/>
                </a:lnTo>
                <a:close/>
              </a:path>
            </a:pathLst>
          </a:custGeom>
          <a:solidFill>
            <a:srgbClr val="FF6B08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77700" y="2150249"/>
            <a:ext cx="1099131" cy="825750"/>
          </a:xfrm>
          <a:custGeom>
            <a:avLst/>
            <a:gdLst>
              <a:gd name="connsiteX0" fmla="*/ 0 w 1099131"/>
              <a:gd name="connsiteY0" fmla="*/ 820056 h 825750"/>
              <a:gd name="connsiteX1" fmla="*/ 1093436 w 1099131"/>
              <a:gd name="connsiteY1" fmla="*/ 825750 h 825750"/>
              <a:gd name="connsiteX2" fmla="*/ 1099131 w 1099131"/>
              <a:gd name="connsiteY2" fmla="*/ 0 h 825750"/>
              <a:gd name="connsiteX3" fmla="*/ 928281 w 1099131"/>
              <a:gd name="connsiteY3" fmla="*/ 165150 h 825750"/>
              <a:gd name="connsiteX4" fmla="*/ 802992 w 1099131"/>
              <a:gd name="connsiteY4" fmla="*/ 279047 h 825750"/>
              <a:gd name="connsiteX5" fmla="*/ 660617 w 1099131"/>
              <a:gd name="connsiteY5" fmla="*/ 392943 h 825750"/>
              <a:gd name="connsiteX6" fmla="*/ 529633 w 1099131"/>
              <a:gd name="connsiteY6" fmla="*/ 489755 h 825750"/>
              <a:gd name="connsiteX7" fmla="*/ 410038 w 1099131"/>
              <a:gd name="connsiteY7" fmla="*/ 563788 h 825750"/>
              <a:gd name="connsiteX8" fmla="*/ 261969 w 1099131"/>
              <a:gd name="connsiteY8" fmla="*/ 660600 h 825750"/>
              <a:gd name="connsiteX9" fmla="*/ 74035 w 1099131"/>
              <a:gd name="connsiteY9" fmla="*/ 780192 h 825750"/>
              <a:gd name="connsiteX10" fmla="*/ 0 w 1099131"/>
              <a:gd name="connsiteY10" fmla="*/ 820056 h 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9131" h="825750">
                <a:moveTo>
                  <a:pt x="0" y="820056"/>
                </a:moveTo>
                <a:lnTo>
                  <a:pt x="1093436" y="825750"/>
                </a:lnTo>
                <a:cubicBezTo>
                  <a:pt x="1095334" y="550500"/>
                  <a:pt x="1097233" y="275250"/>
                  <a:pt x="1099131" y="0"/>
                </a:cubicBezTo>
                <a:lnTo>
                  <a:pt x="928281" y="165150"/>
                </a:lnTo>
                <a:lnTo>
                  <a:pt x="802992" y="279047"/>
                </a:lnTo>
                <a:lnTo>
                  <a:pt x="660617" y="392943"/>
                </a:lnTo>
                <a:lnTo>
                  <a:pt x="529633" y="489755"/>
                </a:lnTo>
                <a:lnTo>
                  <a:pt x="410038" y="563788"/>
                </a:lnTo>
                <a:lnTo>
                  <a:pt x="261969" y="660600"/>
                </a:lnTo>
                <a:lnTo>
                  <a:pt x="74035" y="780192"/>
                </a:lnTo>
                <a:lnTo>
                  <a:pt x="0" y="820056"/>
                </a:lnTo>
                <a:close/>
              </a:path>
            </a:pathLst>
          </a:custGeom>
          <a:solidFill>
            <a:srgbClr val="FF6B08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66875" y="3497896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50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1154" y="3497896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86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0787" y="3497896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 8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3009" y="3498242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16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4342" y="5950407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54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3203" y="5951459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93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9589" y="5987788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64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15168" y="5979681"/>
            <a:ext cx="299861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100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9139" y="2274747"/>
            <a:ext cx="96293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1EB5AF"/>
                </a:solidFill>
              </a:rPr>
              <a:t> Cumulative </a:t>
            </a:r>
            <a:r>
              <a:rPr lang="en-US" sz="1200" dirty="0" err="1">
                <a:solidFill>
                  <a:srgbClr val="1EB5AF"/>
                </a:solidFill>
              </a:rPr>
              <a:t>Disbenefits</a:t>
            </a:r>
            <a:r>
              <a:rPr lang="en-US" sz="1200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0754" y="2273482"/>
            <a:ext cx="96293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1EB5AF"/>
                </a:solidFill>
              </a:rPr>
              <a:t> Cumulative Benefits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9424" y="2336302"/>
            <a:ext cx="341330" cy="30777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40033" y="2137744"/>
            <a:ext cx="1224487" cy="18466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1EB5AF"/>
                </a:solidFill>
              </a:rPr>
              <a:t> Break-Even Point:</a:t>
            </a:r>
          </a:p>
        </p:txBody>
      </p:sp>
    </p:spTree>
    <p:extLst>
      <p:ext uri="{BB962C8B-B14F-4D97-AF65-F5344CB8AC3E}">
        <p14:creationId xmlns:p14="http://schemas.microsoft.com/office/powerpoint/2010/main" val="8309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21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1_Results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r="7956"/>
          <a:stretch/>
        </p:blipFill>
        <p:spPr>
          <a:xfrm>
            <a:off x="756365" y="1392837"/>
            <a:ext cx="7619859" cy="49651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22122"/>
            <a:ext cx="9220146" cy="6858000"/>
          </a:xfrm>
        </p:spPr>
      </p:pic>
      <p:pic>
        <p:nvPicPr>
          <p:cNvPr id="4" name="Picture 3" descr="C2_Results_4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r="7956"/>
          <a:stretch/>
        </p:blipFill>
        <p:spPr>
          <a:xfrm>
            <a:off x="756365" y="1392837"/>
            <a:ext cx="7619859" cy="496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4"/>
            <a:ext cx="8229600" cy="1143000"/>
          </a:xfrm>
        </p:spPr>
        <p:txBody>
          <a:bodyPr/>
          <a:lstStyle/>
          <a:p>
            <a:r>
              <a:rPr lang="en-US" dirty="0"/>
              <a:t>Results – Case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8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34508" y="2967099"/>
            <a:ext cx="0" cy="493220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3741107" y="2042632"/>
            <a:ext cx="0" cy="1417687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5376528" y="2899317"/>
            <a:ext cx="0" cy="561002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5623283" y="2828892"/>
            <a:ext cx="0" cy="631427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2901178" y="5429544"/>
            <a:ext cx="0" cy="493220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4029067" y="4395008"/>
            <a:ext cx="0" cy="1527756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7081112" y="5364328"/>
            <a:ext cx="0" cy="558436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8266078" y="4665666"/>
            <a:ext cx="0" cy="1257098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3683" y="3497896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61154" y="3497896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B5AF"/>
                </a:solidFill>
              </a:rPr>
              <a:t>85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65703" y="3497896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1EB5AF"/>
                </a:solidFill>
              </a:rPr>
              <a:t>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12458" y="3498242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90353" y="5950407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B5AF"/>
                </a:solidFill>
              </a:rPr>
              <a:t>57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8242" y="5951459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94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70287" y="5979681"/>
            <a:ext cx="22165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B5AF"/>
                </a:solidFill>
              </a:rPr>
              <a:t>62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15168" y="5979681"/>
            <a:ext cx="299861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920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2_Results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r="7956"/>
          <a:stretch/>
        </p:blipFill>
        <p:spPr>
          <a:xfrm>
            <a:off x="756365" y="1392837"/>
            <a:ext cx="7619859" cy="49651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" b="41209"/>
          <a:stretch/>
        </p:blipFill>
        <p:spPr>
          <a:xfrm>
            <a:off x="0" y="-22122"/>
            <a:ext cx="9220146" cy="6858000"/>
          </a:xfrm>
        </p:spPr>
      </p:pic>
      <p:pic>
        <p:nvPicPr>
          <p:cNvPr id="5" name="Picture 4" descr="All_Results_3_newcolor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7972"/>
          <a:stretch/>
        </p:blipFill>
        <p:spPr>
          <a:xfrm>
            <a:off x="756365" y="1392837"/>
            <a:ext cx="7619859" cy="496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4"/>
            <a:ext cx="8229600" cy="1143000"/>
          </a:xfrm>
        </p:spPr>
        <p:txBody>
          <a:bodyPr/>
          <a:lstStyle/>
          <a:p>
            <a:r>
              <a:rPr lang="en-US" dirty="0"/>
              <a:t>Results – Cases I &amp;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64" y="814"/>
            <a:ext cx="275661" cy="307777"/>
          </a:xfrm>
          <a:prstGeom prst="rect">
            <a:avLst/>
          </a:prstGeom>
          <a:noFill/>
          <a:ln w="12700" cmpd="sng">
            <a:solidFill>
              <a:srgbClr val="4BACC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258" y="0"/>
            <a:ext cx="1286742" cy="50759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45" name="Straight Connector 44"/>
          <p:cNvCxnSpPr>
            <a:cxnSpLocks/>
          </p:cNvCxnSpPr>
          <p:nvPr/>
        </p:nvCxnSpPr>
        <p:spPr>
          <a:xfrm>
            <a:off x="2734508" y="2967099"/>
            <a:ext cx="0" cy="493220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3741107" y="2042632"/>
            <a:ext cx="0" cy="1417687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5376528" y="2899317"/>
            <a:ext cx="0" cy="561002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5623283" y="2828892"/>
            <a:ext cx="0" cy="631427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2901178" y="5429544"/>
            <a:ext cx="0" cy="493220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4029067" y="4395008"/>
            <a:ext cx="0" cy="1527756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7081112" y="5364328"/>
            <a:ext cx="0" cy="558436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8266078" y="4665666"/>
            <a:ext cx="0" cy="1257098"/>
          </a:xfrm>
          <a:prstGeom prst="line">
            <a:avLst/>
          </a:prstGeom>
          <a:ln w="9525" cmpd="sng">
            <a:solidFill>
              <a:srgbClr val="1EB5AF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679655" y="2967099"/>
            <a:ext cx="0" cy="493220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3771979" y="2163282"/>
            <a:ext cx="0" cy="1297037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5410860" y="2899317"/>
            <a:ext cx="0" cy="561002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5689828" y="2828892"/>
            <a:ext cx="0" cy="631427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2821354" y="5429544"/>
            <a:ext cx="0" cy="493220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3999293" y="4566247"/>
            <a:ext cx="0" cy="1356517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7140414" y="5364328"/>
            <a:ext cx="0" cy="558436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8266078" y="4833806"/>
            <a:ext cx="0" cy="1088958"/>
          </a:xfrm>
          <a:prstGeom prst="line">
            <a:avLst/>
          </a:prstGeom>
          <a:ln w="9525" cmpd="sng">
            <a:solidFill>
              <a:srgbClr val="FF6B08"/>
            </a:solidFill>
            <a:prstDash val="sysDash"/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517276" y="3497896"/>
            <a:ext cx="4087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50 </a:t>
            </a:r>
            <a:r>
              <a:rPr lang="en-US" sz="1200" b="1" dirty="0">
                <a:solidFill>
                  <a:srgbClr val="1EB5AF"/>
                </a:solidFill>
              </a:rPr>
              <a:t>52</a:t>
            </a:r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016732" y="5951884"/>
            <a:ext cx="513935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1EB5AF"/>
                </a:solidFill>
              </a:rPr>
              <a:t>100 </a:t>
            </a:r>
            <a:r>
              <a:rPr lang="en-US" sz="1200" b="1" dirty="0">
                <a:solidFill>
                  <a:srgbClr val="FF6B08"/>
                </a:solidFill>
              </a:rPr>
              <a:t>100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67621" y="3482338"/>
            <a:ext cx="4087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85 </a:t>
            </a:r>
            <a:r>
              <a:rPr lang="en-US" sz="1200" b="1" dirty="0">
                <a:solidFill>
                  <a:srgbClr val="FF6B08"/>
                </a:solidFill>
              </a:rPr>
              <a:t>86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22437" y="3497896"/>
            <a:ext cx="4087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14 </a:t>
            </a:r>
            <a:r>
              <a:rPr lang="en-US" sz="1200" b="1" dirty="0">
                <a:solidFill>
                  <a:srgbClr val="FF6B08"/>
                </a:solidFill>
              </a:rPr>
              <a:t>16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45124" y="3492889"/>
            <a:ext cx="26280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7 </a:t>
            </a:r>
            <a:r>
              <a:rPr lang="en-US" sz="1200" b="1" dirty="0">
                <a:solidFill>
                  <a:srgbClr val="FF6B08"/>
                </a:solidFill>
              </a:rPr>
              <a:t>8</a:t>
            </a:r>
            <a:endParaRPr lang="en-US" sz="1200" b="1" dirty="0">
              <a:solidFill>
                <a:srgbClr val="1EB5A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34305" y="5951459"/>
            <a:ext cx="4087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54 </a:t>
            </a:r>
            <a:r>
              <a:rPr lang="en-US" sz="1200" b="1" dirty="0">
                <a:solidFill>
                  <a:srgbClr val="1EB5AF"/>
                </a:solidFill>
              </a:rPr>
              <a:t>57</a:t>
            </a:r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41107" y="5951884"/>
            <a:ext cx="4087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93 </a:t>
            </a:r>
            <a:r>
              <a:rPr lang="en-US" sz="1200" b="1" dirty="0">
                <a:solidFill>
                  <a:srgbClr val="1EB5AF"/>
                </a:solidFill>
              </a:rPr>
              <a:t>94</a:t>
            </a:r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936056" y="5980106"/>
            <a:ext cx="4087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6B08"/>
                </a:solidFill>
              </a:rPr>
              <a:t> </a:t>
            </a:r>
            <a:r>
              <a:rPr lang="en-US" sz="1200" b="1" dirty="0">
                <a:solidFill>
                  <a:srgbClr val="1EB5AF"/>
                </a:solidFill>
              </a:rPr>
              <a:t>62 </a:t>
            </a:r>
            <a:r>
              <a:rPr lang="en-US" sz="1200" b="1" dirty="0">
                <a:solidFill>
                  <a:srgbClr val="FF6B08"/>
                </a:solidFill>
              </a:rPr>
              <a:t>64</a:t>
            </a:r>
            <a:endParaRPr lang="en-US" sz="1200" b="1" dirty="0">
              <a:solidFill>
                <a:srgbClr val="1EB5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1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4784</TotalTime>
  <Words>920</Words>
  <Application>Microsoft Office PowerPoint</Application>
  <PresentationFormat>On-screen Show (4:3)</PresentationFormat>
  <Paragraphs>192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Methodology I</vt:lpstr>
      <vt:lpstr>Methodology II</vt:lpstr>
      <vt:lpstr>Methodology III</vt:lpstr>
      <vt:lpstr>Results – Case I</vt:lpstr>
      <vt:lpstr>Results – Case II</vt:lpstr>
      <vt:lpstr>Results – Case I</vt:lpstr>
      <vt:lpstr>Results – Case II</vt:lpstr>
      <vt:lpstr>Results – Cases I &amp; II</vt:lpstr>
      <vt:lpstr>Summary &amp; Conclusions</vt:lpstr>
      <vt:lpstr>References &amp; Acknowledgements</vt:lpstr>
    </vt:vector>
  </TitlesOfParts>
  <Company>Carleton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Angele Genereux</dc:creator>
  <cp:lastModifiedBy>Angele Genereux</cp:lastModifiedBy>
  <cp:revision>128</cp:revision>
  <cp:lastPrinted>2017-09-04T17:19:36Z</cp:lastPrinted>
  <dcterms:created xsi:type="dcterms:W3CDTF">2017-08-16T19:15:20Z</dcterms:created>
  <dcterms:modified xsi:type="dcterms:W3CDTF">2017-10-25T15:06:58Z</dcterms:modified>
</cp:coreProperties>
</file>