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5">
  <p:sldMasterIdLst>
    <p:sldMasterId id="2147483733" r:id="rId1"/>
  </p:sldMasterIdLst>
  <p:notesMasterIdLst>
    <p:notesMasterId r:id="rId18"/>
  </p:notesMasterIdLst>
  <p:handoutMasterIdLst>
    <p:handoutMasterId r:id="rId19"/>
  </p:handoutMasterIdLst>
  <p:sldIdLst>
    <p:sldId id="293" r:id="rId2"/>
    <p:sldId id="358" r:id="rId3"/>
    <p:sldId id="296" r:id="rId4"/>
    <p:sldId id="360" r:id="rId5"/>
    <p:sldId id="364" r:id="rId6"/>
    <p:sldId id="363" r:id="rId7"/>
    <p:sldId id="362" r:id="rId8"/>
    <p:sldId id="304" r:id="rId9"/>
    <p:sldId id="297" r:id="rId10"/>
    <p:sldId id="365" r:id="rId11"/>
    <p:sldId id="307" r:id="rId12"/>
    <p:sldId id="310" r:id="rId13"/>
    <p:sldId id="329" r:id="rId14"/>
    <p:sldId id="316" r:id="rId15"/>
    <p:sldId id="325" r:id="rId16"/>
    <p:sldId id="275" r:id="rId17"/>
  </p:sldIdLst>
  <p:sldSz cx="12190413" cy="6859588"/>
  <p:notesSz cx="6858000" cy="9144000"/>
  <p:custDataLst>
    <p:tags r:id="rId20"/>
  </p:custDataLst>
  <p:defaultTextStyle>
    <a:defPPr>
      <a:defRPr lang="en-US"/>
    </a:defPPr>
    <a:lvl1pPr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189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9">
          <p15:clr>
            <a:srgbClr val="A4A3A4"/>
          </p15:clr>
        </p15:guide>
        <p15:guide id="2" orient="horz" pos="2696">
          <p15:clr>
            <a:srgbClr val="A4A3A4"/>
          </p15:clr>
        </p15:guide>
        <p15:guide id="3" orient="horz" pos="1682">
          <p15:clr>
            <a:srgbClr val="A4A3A4"/>
          </p15:clr>
        </p15:guide>
        <p15:guide id="4" orient="horz" pos="1790">
          <p15:clr>
            <a:srgbClr val="A4A3A4"/>
          </p15:clr>
        </p15:guide>
        <p15:guide id="5" orient="horz" pos="1360">
          <p15:clr>
            <a:srgbClr val="A4A3A4"/>
          </p15:clr>
        </p15:guide>
        <p15:guide id="6" pos="2934">
          <p15:clr>
            <a:srgbClr val="A4A3A4"/>
          </p15:clr>
        </p15:guide>
        <p15:guide id="7" pos="5375">
          <p15:clr>
            <a:srgbClr val="A4A3A4"/>
          </p15:clr>
        </p15:guide>
        <p15:guide id="8" pos="4099">
          <p15:clr>
            <a:srgbClr val="A4A3A4"/>
          </p15:clr>
        </p15:guide>
        <p15:guide id="9" pos="4208">
          <p15:clr>
            <a:srgbClr val="A4A3A4"/>
          </p15:clr>
        </p15:guide>
        <p15:guide id="10" pos="2826">
          <p15:clr>
            <a:srgbClr val="A4A3A4"/>
          </p15:clr>
        </p15:guide>
        <p15:guide id="11" pos="386">
          <p15:clr>
            <a:srgbClr val="A4A3A4"/>
          </p15:clr>
        </p15:guide>
        <p15:guide id="12" orient="horz" pos="1039">
          <p15:clr>
            <a:srgbClr val="A4A3A4"/>
          </p15:clr>
        </p15:guide>
        <p15:guide id="13" orient="horz" pos="3595">
          <p15:clr>
            <a:srgbClr val="A4A3A4"/>
          </p15:clr>
        </p15:guide>
        <p15:guide id="14" orient="horz" pos="2243">
          <p15:clr>
            <a:srgbClr val="A4A3A4"/>
          </p15:clr>
        </p15:guide>
        <p15:guide id="15" orient="horz" pos="2387">
          <p15:clr>
            <a:srgbClr val="A4A3A4"/>
          </p15:clr>
        </p15:guide>
        <p15:guide id="16" orient="horz" pos="1814">
          <p15:clr>
            <a:srgbClr val="A4A3A4"/>
          </p15:clr>
        </p15:guide>
        <p15:guide id="17" pos="3911">
          <p15:clr>
            <a:srgbClr val="A4A3A4"/>
          </p15:clr>
        </p15:guide>
        <p15:guide id="18" pos="7166">
          <p15:clr>
            <a:srgbClr val="A4A3A4"/>
          </p15:clr>
        </p15:guide>
        <p15:guide id="19" pos="5465">
          <p15:clr>
            <a:srgbClr val="A4A3A4"/>
          </p15:clr>
        </p15:guide>
        <p15:guide id="20" pos="5610">
          <p15:clr>
            <a:srgbClr val="A4A3A4"/>
          </p15:clr>
        </p15:guide>
        <p15:guide id="21" pos="3768">
          <p15:clr>
            <a:srgbClr val="A4A3A4"/>
          </p15:clr>
        </p15:guide>
        <p15:guide id="22" pos="5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0057" autoAdjust="0"/>
  </p:normalViewPr>
  <p:slideViewPr>
    <p:cSldViewPr>
      <p:cViewPr varScale="1">
        <p:scale>
          <a:sx n="68" d="100"/>
          <a:sy n="68" d="100"/>
        </p:scale>
        <p:origin x="642" y="66"/>
      </p:cViewPr>
      <p:guideLst>
        <p:guide orient="horz" pos="779"/>
        <p:guide orient="horz" pos="2696"/>
        <p:guide orient="horz" pos="1682"/>
        <p:guide orient="horz" pos="1790"/>
        <p:guide orient="horz" pos="1360"/>
        <p:guide pos="2934"/>
        <p:guide pos="5375"/>
        <p:guide pos="4099"/>
        <p:guide pos="4208"/>
        <p:guide pos="2826"/>
        <p:guide pos="386"/>
        <p:guide orient="horz" pos="1039"/>
        <p:guide orient="horz" pos="3595"/>
        <p:guide orient="horz" pos="2243"/>
        <p:guide orient="horz" pos="2387"/>
        <p:guide orient="horz" pos="1814"/>
        <p:guide pos="3911"/>
        <p:guide pos="7166"/>
        <p:guide pos="5465"/>
        <p:guide pos="5610"/>
        <p:guide pos="3768"/>
        <p:guide pos="51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22/10/2017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341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674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0926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Note:</a:t>
            </a:r>
            <a:r>
              <a:rPr lang="en-GB" baseline="0" noProof="0" dirty="0" smtClean="0"/>
              <a:t> OA = 1.4 * OC (appropriate for fresh OA emissions in urban Liberty-Clairton)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3447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64281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3250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536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err="1" smtClean="0"/>
              <a:t>Endslide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521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35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Since Liberty</a:t>
            </a:r>
            <a:r>
              <a:rPr lang="en-GB" baseline="0" dirty="0" smtClean="0"/>
              <a:t> exceeds PM2.5 standard, attention focused on this site during m</a:t>
            </a:r>
            <a:r>
              <a:rPr lang="en-GB" dirty="0" smtClean="0"/>
              <a:t>odel</a:t>
            </a:r>
            <a:r>
              <a:rPr lang="en-GB" baseline="0" dirty="0" smtClean="0"/>
              <a:t> performance evaluation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313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772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61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92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7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07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10 days of spin up for the 36/12 km run and 5 days for the 4/1.33 km run.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3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49490" y="6159826"/>
            <a:ext cx="112797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pic>
        <p:nvPicPr>
          <p:cNvPr id="11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0" y="6159826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257164"/>
            <a:ext cx="10560296" cy="681548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943418"/>
            <a:ext cx="10559797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299" y="3791828"/>
            <a:ext cx="5165304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4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905774" y="3791828"/>
            <a:ext cx="2465490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210300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3791828"/>
            <a:ext cx="2465388" cy="100643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4798264"/>
            <a:ext cx="2465388" cy="908533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10300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8"/>
            <a:ext cx="2465388" cy="1916557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210300" y="1648208"/>
            <a:ext cx="2465388" cy="1911793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210300" y="3791828"/>
            <a:ext cx="2465388" cy="1914969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905875" y="3791827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905875" y="1645031"/>
            <a:ext cx="2465388" cy="1914969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16927" y="1648207"/>
            <a:ext cx="10554335" cy="4058590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349" y="0"/>
            <a:ext cx="6078853" cy="342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2698348" y="3610812"/>
            <a:ext cx="6095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Keyword slide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, Title and 3 transparent fac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36000" anchor="t" anchorCtr="0"/>
          <a:lstStyle>
            <a:lvl1pPr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8675" cy="1056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17562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1"/>
          </p:nvPr>
        </p:nvSpPr>
        <p:spPr>
          <a:xfrm>
            <a:off x="11364395" y="7018599"/>
            <a:ext cx="59403" cy="45719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95794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74025" y="2320796"/>
            <a:ext cx="3402000" cy="2160000"/>
          </a:xfrm>
          <a:prstGeom prst="roundRect">
            <a:avLst>
              <a:gd name="adj" fmla="val 7802"/>
            </a:avLst>
          </a:prstGeom>
          <a:blipFill>
            <a:blip r:embed="rId2"/>
            <a:stretch>
              <a:fillRect/>
            </a:stretch>
          </a:blipFill>
        </p:spPr>
        <p:txBody>
          <a:bodyPr lIns="144000" tIns="90000" rIns="144000" bIns="90000"/>
          <a:lstStyle>
            <a:lvl1pPr marL="0" indent="0">
              <a:buFont typeface="Arial" panose="020B0604020202020204" pitchFamily="34" charset="0"/>
              <a:buChar char="​"/>
              <a:defRPr sz="16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2pPr>
            <a:lvl3pPr marL="252000">
              <a:defRPr sz="1600">
                <a:solidFill>
                  <a:schemeClr val="bg1"/>
                </a:solidFill>
              </a:defRPr>
            </a:lvl3pPr>
            <a:lvl4pPr marL="630000" indent="-252000">
              <a:defRPr>
                <a:solidFill>
                  <a:schemeClr val="bg1"/>
                </a:solidFill>
              </a:defRPr>
            </a:lvl4pPr>
            <a:lvl5pPr marL="99000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89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uiExpand="1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0413" cy="2878805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5308" y="3141695"/>
            <a:ext cx="10560295" cy="658454"/>
          </a:xfrm>
        </p:spPr>
        <p:txBody>
          <a:bodyPr tIns="0" anchor="b" anchorCtr="0"/>
          <a:lstStyle>
            <a:lvl1pPr>
              <a:defRPr sz="43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Subtit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5308" y="3798879"/>
            <a:ext cx="10560296" cy="1753006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3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816927" y="452544"/>
            <a:ext cx="10558676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Logo_ramboll_white"/>
          <p:cNvSpPr>
            <a:spLocks noChangeAspect="1"/>
          </p:cNvSpPr>
          <p:nvPr userDrawn="1"/>
        </p:nvSpPr>
        <p:spPr>
          <a:xfrm>
            <a:off x="817200" y="6159600"/>
            <a:ext cx="1130538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6159600"/>
            <a:ext cx="2053244" cy="2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10558676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308" y="1645033"/>
            <a:ext cx="5165613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9492" y="1645581"/>
            <a:ext cx="5166111" cy="4061740"/>
          </a:xfrm>
          <a:noFill/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6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7" y="3317933"/>
            <a:ext cx="4887316" cy="1072190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6210299" y="3377581"/>
            <a:ext cx="5165304" cy="233334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Picture Placeholder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0413" cy="2878805"/>
          </a:xfrm>
          <a:noFill/>
          <a:ln>
            <a:noFill/>
          </a:ln>
        </p:spPr>
        <p:txBody>
          <a:bodyPr tIns="936000" anchor="ctr" anchorCtr="1"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9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9" y="1645033"/>
            <a:ext cx="516530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1645034"/>
            <a:ext cx="5165302" cy="1914966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299" y="3791827"/>
            <a:ext cx="5165304" cy="1914969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928" y="1645033"/>
            <a:ext cx="5164774" cy="40633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10299" y="1645583"/>
            <a:ext cx="5165304" cy="1914418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817201" y="6159600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Logo_ramboll_bmkArt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1" y="6159600"/>
            <a:ext cx="2052860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16927" y="452543"/>
            <a:ext cx="10559098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395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6927" y="1648207"/>
            <a:ext cx="10558676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7" r:id="rId3"/>
    <p:sldLayoutId id="2147483761" r:id="rId4"/>
    <p:sldLayoutId id="2147483762" r:id="rId5"/>
    <p:sldLayoutId id="2147483738" r:id="rId6"/>
    <p:sldLayoutId id="2147483739" r:id="rId7"/>
    <p:sldLayoutId id="2147483741" r:id="rId8"/>
    <p:sldLayoutId id="2147483742" r:id="rId9"/>
    <p:sldLayoutId id="2147483763" r:id="rId10"/>
    <p:sldLayoutId id="2147483764" r:id="rId11"/>
    <p:sldLayoutId id="2147483765" r:id="rId12"/>
    <p:sldLayoutId id="2147483757" r:id="rId13"/>
    <p:sldLayoutId id="2147483758" r:id="rId14"/>
    <p:sldLayoutId id="2147483759" r:id="rId15"/>
    <p:sldLayoutId id="2147483749" r:id="rId16"/>
    <p:sldLayoutId id="2147483760" r:id="rId17"/>
    <p:sldLayoutId id="2147483746" r:id="rId18"/>
    <p:sldLayoutId id="2147483747" r:id="rId19"/>
    <p:sldLayoutId id="214748374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3860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699200" indent="-2844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1605" y="2667794"/>
            <a:ext cx="11887200" cy="1066800"/>
          </a:xfrm>
        </p:spPr>
        <p:txBody>
          <a:bodyPr/>
          <a:lstStyle/>
          <a:p>
            <a:pPr algn="ctr"/>
            <a:r>
              <a:rPr lang="en-US" sz="3200" dirty="0"/>
              <a:t>Hybrid Plume/Grid Modeling for </a:t>
            </a:r>
            <a:r>
              <a:rPr lang="en-US" sz="3200" dirty="0" smtClean="0"/>
              <a:t>the Allegheny County PM</a:t>
            </a:r>
            <a:r>
              <a:rPr lang="en-US" sz="3200" baseline="-25000" dirty="0" smtClean="0"/>
              <a:t>2.5</a:t>
            </a:r>
            <a:r>
              <a:rPr lang="en-US" sz="3200" dirty="0" smtClean="0"/>
              <a:t> SIP</a:t>
            </a:r>
            <a:r>
              <a:rPr lang="en-US" sz="3200" cap="none" dirty="0" smtClean="0"/>
              <a:t>s</a:t>
            </a:r>
            <a:endParaRPr lang="en-US" sz="3200" cap="none" dirty="0"/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815057" y="4039394"/>
            <a:ext cx="1056029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4300" b="1" kern="1200" cap="all" baseline="0" smtClean="0">
                <a:solidFill>
                  <a:schemeClr val="tx2"/>
                </a:solidFill>
                <a:latin typeface="Verdana" pitchFamily="34" charset="0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cap="none" dirty="0" smtClean="0"/>
              <a:t>Chris Emery, Maria Zatko, Bart Brashers, Ralph Morris</a:t>
            </a:r>
          </a:p>
          <a:p>
            <a:pPr algn="ctr"/>
            <a:r>
              <a:rPr lang="en-GB" sz="2000" cap="none" dirty="0" err="1" smtClean="0"/>
              <a:t>Ramboll</a:t>
            </a:r>
            <a:r>
              <a:rPr lang="en-GB" sz="2000" cap="none" dirty="0" smtClean="0"/>
              <a:t> Environ</a:t>
            </a:r>
          </a:p>
          <a:p>
            <a:pPr algn="ctr"/>
            <a:endParaRPr lang="en-GB" sz="2000" cap="none" dirty="0" smtClean="0"/>
          </a:p>
          <a:p>
            <a:pPr algn="ctr"/>
            <a:r>
              <a:rPr lang="en-US" sz="2000" cap="none" dirty="0"/>
              <a:t>Jason </a:t>
            </a:r>
            <a:r>
              <a:rPr lang="en-US" sz="2000" cap="none" dirty="0" err="1"/>
              <a:t>Maranche</a:t>
            </a:r>
            <a:r>
              <a:rPr lang="en-US" sz="2000" cap="none" dirty="0"/>
              <a:t>, Tony </a:t>
            </a:r>
            <a:r>
              <a:rPr lang="en-US" sz="2000" cap="none" dirty="0" err="1"/>
              <a:t>Sadar</a:t>
            </a:r>
            <a:endParaRPr lang="en-US" sz="2000" cap="none" dirty="0"/>
          </a:p>
          <a:p>
            <a:pPr algn="ctr"/>
            <a:r>
              <a:rPr lang="en-US" sz="2000" cap="none" dirty="0"/>
              <a:t>Allegheny County Health Department, </a:t>
            </a:r>
            <a:r>
              <a:rPr lang="en-US" sz="2000" cap="none" dirty="0" smtClean="0"/>
              <a:t>Pittsburgh, PA</a:t>
            </a:r>
            <a:endParaRPr lang="en-GB" sz="2000" cap="none" dirty="0" smtClean="0"/>
          </a:p>
          <a:p>
            <a:pPr algn="ctr"/>
            <a:endParaRPr lang="en-GB" sz="2000" cap="none" dirty="0" smtClean="0"/>
          </a:p>
          <a:p>
            <a:pPr algn="ctr"/>
            <a:r>
              <a:rPr lang="en-GB" sz="2000" cap="none" dirty="0" smtClean="0"/>
              <a:t>16</a:t>
            </a:r>
            <a:r>
              <a:rPr lang="en-GB" sz="2000" cap="none" baseline="30000" dirty="0" smtClean="0"/>
              <a:t>th</a:t>
            </a:r>
            <a:r>
              <a:rPr lang="en-GB" sz="2000" cap="none" dirty="0" smtClean="0"/>
              <a:t> Annual CMAS Conference</a:t>
            </a:r>
          </a:p>
          <a:p>
            <a:pPr algn="ctr"/>
            <a:r>
              <a:rPr lang="en-GB" sz="2000" cap="none" dirty="0" smtClean="0"/>
              <a:t>October 23, 2017</a:t>
            </a:r>
            <a:endParaRPr lang="en-GB" sz="2000" cap="none" dirty="0"/>
          </a:p>
        </p:txBody>
      </p:sp>
      <p:pic>
        <p:nvPicPr>
          <p:cNvPr id="8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 b="42503"/>
          <a:stretch/>
        </p:blipFill>
        <p:spPr>
          <a:xfrm>
            <a:off x="0" y="0"/>
            <a:ext cx="12198096" cy="2651760"/>
          </a:xfrm>
        </p:spPr>
      </p:pic>
    </p:spTree>
    <p:extLst>
      <p:ext uri="{BB962C8B-B14F-4D97-AF65-F5344CB8AC3E}">
        <p14:creationId xmlns:p14="http://schemas.microsoft.com/office/powerpoint/2010/main" val="19363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Attainment Demonstration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Annual </a:t>
            </a:r>
            <a:r>
              <a:rPr lang="en-US" cap="none" dirty="0">
                <a:solidFill>
                  <a:schemeClr val="bg2"/>
                </a:solidFill>
              </a:rPr>
              <a:t>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ACHD-provided </a:t>
            </a:r>
            <a:r>
              <a:rPr lang="en-GB" dirty="0"/>
              <a:t>point source </a:t>
            </a:r>
            <a:r>
              <a:rPr lang="en-GB" dirty="0" smtClean="0"/>
              <a:t>emissions tracked </a:t>
            </a:r>
            <a:r>
              <a:rPr lang="en-GB" dirty="0"/>
              <a:t>in </a:t>
            </a:r>
            <a:r>
              <a:rPr lang="en-GB" dirty="0" err="1" smtClean="0"/>
              <a:t>CAMx</a:t>
            </a:r>
            <a:r>
              <a:rPr lang="en-GB" dirty="0" smtClean="0"/>
              <a:t>/PSAT to estimate contribution </a:t>
            </a:r>
            <a:r>
              <a:rPr lang="en-GB" dirty="0"/>
              <a:t>to </a:t>
            </a:r>
            <a:r>
              <a:rPr lang="en-GB" dirty="0" smtClean="0"/>
              <a:t>total PM</a:t>
            </a:r>
            <a:r>
              <a:rPr lang="en-GB" baseline="-25000" dirty="0" smtClean="0"/>
              <a:t>2.5</a:t>
            </a:r>
            <a:endParaRPr lang="en-GB" baseline="-250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709189" lvl="1"/>
            <a:endParaRPr lang="en-GB" dirty="0">
              <a:cs typeface="ＭＳ Ｐゴシック" pitchFamily="-111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7 largest emitters treated with </a:t>
            </a:r>
            <a:r>
              <a:rPr lang="en-GB" dirty="0" err="1" smtClean="0"/>
              <a:t>PiG</a:t>
            </a:r>
            <a:r>
              <a:rPr lang="en-GB" dirty="0" smtClean="0"/>
              <a:t>: “</a:t>
            </a:r>
            <a:r>
              <a:rPr lang="en-GB" dirty="0"/>
              <a:t>local major</a:t>
            </a:r>
            <a:r>
              <a:rPr lang="en-GB" dirty="0" smtClean="0"/>
              <a:t>” (</a:t>
            </a:r>
            <a:r>
              <a:rPr lang="en-GB" dirty="0" smtClean="0">
                <a:solidFill>
                  <a:srgbClr val="C00000"/>
                </a:solidFill>
              </a:rPr>
              <a:t>red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US" dirty="0"/>
              <a:t>Two 100 m receptor grids 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blue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51067" y="2500281"/>
            <a:ext cx="3696496" cy="34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 bwMode="auto">
          <a:xfrm>
            <a:off x="1370806" y="5819795"/>
            <a:ext cx="43434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spcAft>
                <a:spcPts val="0"/>
              </a:spcAft>
            </a:pPr>
            <a:r>
              <a:rPr lang="en-GB" dirty="0" smtClean="0"/>
              <a:t>Point sources (</a:t>
            </a:r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), Monitors (</a:t>
            </a:r>
            <a:r>
              <a:rPr lang="en-GB" dirty="0" smtClean="0">
                <a:solidFill>
                  <a:srgbClr val="00B0F0"/>
                </a:solidFill>
              </a:rPr>
              <a:t>blue</a:t>
            </a:r>
            <a:r>
              <a:rPr lang="en-GB" dirty="0" smtClean="0"/>
              <a:t>)</a:t>
            </a:r>
            <a:endParaRPr lang="en-GB" baseline="-25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006" y="2723957"/>
            <a:ext cx="3869341" cy="41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Annual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PSAT in 4/1.33 km simulation</a:t>
            </a:r>
          </a:p>
          <a:p>
            <a:r>
              <a:rPr lang="en-GB" dirty="0" smtClean="0"/>
              <a:t>Source Groups:</a:t>
            </a:r>
          </a:p>
          <a:p>
            <a:pPr marL="0" indent="0">
              <a:buNone/>
            </a:pPr>
            <a:r>
              <a:rPr lang="en-GB" dirty="0" smtClean="0"/>
              <a:t> 1. All sources within Allegheny County</a:t>
            </a:r>
          </a:p>
          <a:p>
            <a:pPr marL="0" indent="0">
              <a:buNone/>
            </a:pPr>
            <a:r>
              <a:rPr lang="en-GB" dirty="0" smtClean="0"/>
              <a:t> 2. All sources in rest of 4 km PA domain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/>
              <a:t>3. “Local major” source primary PM emissions (</a:t>
            </a:r>
            <a:r>
              <a:rPr lang="en-GB" dirty="0" err="1" smtClean="0"/>
              <a:t>PiG</a:t>
            </a:r>
            <a:r>
              <a:rPr lang="en-GB" dirty="0" smtClean="0"/>
              <a:t> sources)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4. “Local major” source gas precursor emissions (</a:t>
            </a:r>
            <a:r>
              <a:rPr lang="en-GB" dirty="0" err="1" smtClean="0"/>
              <a:t>PiG</a:t>
            </a:r>
            <a:r>
              <a:rPr lang="en-GB" dirty="0" smtClean="0"/>
              <a:t> sources)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5. “Local minor” source primary PM and precursor emissions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6. Boundary conditions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7. Initial conditions</a:t>
            </a:r>
          </a:p>
        </p:txBody>
      </p:sp>
    </p:spTree>
    <p:extLst>
      <p:ext uri="{BB962C8B-B14F-4D97-AF65-F5344CB8AC3E}">
        <p14:creationId xmlns:p14="http://schemas.microsoft.com/office/powerpoint/2010/main" val="26303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74" y="1322999"/>
            <a:ext cx="5781202" cy="2475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85" y="3481822"/>
            <a:ext cx="5719591" cy="2451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97609" y="1385491"/>
            <a:ext cx="1171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Apr-Jun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23" y="1360661"/>
            <a:ext cx="5640303" cy="24714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Annual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53944" y="3544314"/>
            <a:ext cx="121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Oct-Dec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56928" y="1387589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Jan-Mar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22" y="3461542"/>
            <a:ext cx="5724851" cy="25590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34770" y="3514503"/>
            <a:ext cx="113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Jul-Sep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7206" y="5639594"/>
            <a:ext cx="7086600" cy="914401"/>
          </a:xfrm>
          <a:solidFill>
            <a:schemeClr val="bg1"/>
          </a:solidFill>
        </p:spPr>
        <p:txBody>
          <a:bodyPr/>
          <a:lstStyle/>
          <a:p>
            <a:pPr marL="273050" indent="-285750" defTabSz="4572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General agreement between modeled and observed PM</a:t>
            </a:r>
            <a:r>
              <a:rPr lang="en-GB" baseline="-25000" dirty="0"/>
              <a:t>2.5</a:t>
            </a:r>
            <a:endParaRPr lang="en-GB" dirty="0"/>
          </a:p>
          <a:p>
            <a:pPr marL="273050" indent="-285750" defTabSz="4572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Small contribution of PM</a:t>
            </a:r>
            <a:r>
              <a:rPr lang="en-GB" baseline="-25000" dirty="0"/>
              <a:t>2.5</a:t>
            </a:r>
            <a:r>
              <a:rPr lang="en-GB" dirty="0"/>
              <a:t> from local major </a:t>
            </a:r>
            <a:r>
              <a:rPr lang="en-GB" dirty="0" smtClean="0"/>
              <a:t>sources</a:t>
            </a:r>
            <a:endParaRPr lang="en-GB" dirty="0"/>
          </a:p>
          <a:p>
            <a:pPr marL="273050" indent="-285750" defTabSz="4572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Better </a:t>
            </a:r>
            <a:r>
              <a:rPr lang="en-GB" dirty="0"/>
              <a:t>in </a:t>
            </a:r>
            <a:r>
              <a:rPr lang="en-GB" dirty="0" smtClean="0"/>
              <a:t>spring through fall than in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599" y="3415246"/>
            <a:ext cx="3123407" cy="26815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06" y="3424362"/>
            <a:ext cx="3045750" cy="267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95" y="3429793"/>
            <a:ext cx="3134211" cy="2644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" y="3423227"/>
            <a:ext cx="2969845" cy="2673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Annual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CAMx</a:t>
            </a:r>
            <a:r>
              <a:rPr lang="en-GB" dirty="0"/>
              <a:t> </a:t>
            </a:r>
            <a:r>
              <a:rPr lang="en-GB" dirty="0" smtClean="0"/>
              <a:t>24-hour PM</a:t>
            </a:r>
            <a:r>
              <a:rPr lang="en-GB" baseline="-25000" dirty="0" smtClean="0"/>
              <a:t>2.5</a:t>
            </a:r>
            <a:r>
              <a:rPr lang="en-GB" dirty="0" smtClean="0"/>
              <a:t> (FRM) </a:t>
            </a:r>
            <a:r>
              <a:rPr lang="en-GB" dirty="0"/>
              <a:t>achieves FB/FE </a:t>
            </a:r>
            <a:r>
              <a:rPr lang="en-GB" dirty="0" smtClean="0"/>
              <a:t>criteria (Boylan and Russell, 2006)</a:t>
            </a:r>
          </a:p>
          <a:p>
            <a:pPr lvl="1"/>
            <a:r>
              <a:rPr lang="en-GB" dirty="0" smtClean="0"/>
              <a:t>Many site-quarters within FB/FE goals (especially summer) but high bias in fall &amp; winter</a:t>
            </a:r>
            <a:endParaRPr lang="en-GB" dirty="0"/>
          </a:p>
          <a:p>
            <a:r>
              <a:rPr lang="en-GB" dirty="0" smtClean="0"/>
              <a:t>FE is </a:t>
            </a:r>
            <a:r>
              <a:rPr lang="en-GB" dirty="0"/>
              <a:t>all </a:t>
            </a:r>
            <a:r>
              <a:rPr lang="en-GB" dirty="0" smtClean="0"/>
              <a:t>&lt;60% </a:t>
            </a:r>
            <a:r>
              <a:rPr lang="en-GB" dirty="0"/>
              <a:t>and </a:t>
            </a:r>
            <a:r>
              <a:rPr lang="en-GB" dirty="0" smtClean="0"/>
              <a:t>usually &lt;50</a:t>
            </a:r>
            <a:r>
              <a:rPr lang="en-GB" dirty="0"/>
              <a:t>%; </a:t>
            </a:r>
            <a:endParaRPr lang="en-GB" dirty="0" smtClean="0"/>
          </a:p>
          <a:p>
            <a:r>
              <a:rPr lang="en-GB" dirty="0" smtClean="0"/>
              <a:t>FB is all &lt;60</a:t>
            </a:r>
            <a:r>
              <a:rPr lang="en-GB" dirty="0"/>
              <a:t>% and </a:t>
            </a:r>
            <a:r>
              <a:rPr lang="en-GB" dirty="0" smtClean="0"/>
              <a:t>April-August &lt;30</a:t>
            </a:r>
            <a:r>
              <a:rPr lang="en-GB" dirty="0"/>
              <a:t>%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83633" y="3701194"/>
            <a:ext cx="551433" cy="66941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550" dirty="0" smtClean="0"/>
              <a:t>Lawrenceville</a:t>
            </a:r>
          </a:p>
          <a:p>
            <a:r>
              <a:rPr lang="en-US" sz="550" dirty="0" smtClean="0"/>
              <a:t>Liberty</a:t>
            </a:r>
          </a:p>
          <a:p>
            <a:r>
              <a:rPr lang="en-US" sz="550" dirty="0" smtClean="0"/>
              <a:t>South Fayette</a:t>
            </a:r>
          </a:p>
          <a:p>
            <a:r>
              <a:rPr lang="en-US" sz="550" dirty="0" smtClean="0"/>
              <a:t>North Park</a:t>
            </a:r>
          </a:p>
          <a:p>
            <a:r>
              <a:rPr lang="en-US" sz="550" dirty="0" smtClean="0"/>
              <a:t>Harrison</a:t>
            </a:r>
          </a:p>
          <a:p>
            <a:r>
              <a:rPr lang="en-US" sz="550" dirty="0" smtClean="0"/>
              <a:t>North Braddock</a:t>
            </a:r>
          </a:p>
          <a:p>
            <a:r>
              <a:rPr lang="en-US" sz="550" dirty="0" smtClean="0"/>
              <a:t>Clairton</a:t>
            </a:r>
          </a:p>
          <a:p>
            <a:endParaRPr lang="en-US" sz="5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451121" y="3714403"/>
            <a:ext cx="551433" cy="59247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550" dirty="0" smtClean="0"/>
              <a:t>Lawrenceville</a:t>
            </a:r>
          </a:p>
          <a:p>
            <a:r>
              <a:rPr lang="en-US" sz="550" dirty="0" smtClean="0"/>
              <a:t>Liberty</a:t>
            </a:r>
          </a:p>
          <a:p>
            <a:r>
              <a:rPr lang="en-US" sz="550" dirty="0" smtClean="0"/>
              <a:t>South Fayette</a:t>
            </a:r>
          </a:p>
          <a:p>
            <a:r>
              <a:rPr lang="en-US" sz="550" dirty="0" smtClean="0"/>
              <a:t>North Park</a:t>
            </a:r>
          </a:p>
          <a:p>
            <a:r>
              <a:rPr lang="en-US" sz="550" dirty="0" smtClean="0"/>
              <a:t>Harrison</a:t>
            </a:r>
          </a:p>
          <a:p>
            <a:r>
              <a:rPr lang="en-US" sz="550" dirty="0" smtClean="0"/>
              <a:t>North Braddock</a:t>
            </a:r>
          </a:p>
          <a:p>
            <a:r>
              <a:rPr lang="en-US" sz="550" dirty="0" smtClean="0"/>
              <a:t>Clairton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11453" y="3693499"/>
            <a:ext cx="551433" cy="68480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550" dirty="0" smtClean="0"/>
              <a:t>Lawrenceville</a:t>
            </a:r>
          </a:p>
          <a:p>
            <a:r>
              <a:rPr lang="en-US" sz="550" dirty="0" smtClean="0"/>
              <a:t>Liberty</a:t>
            </a:r>
          </a:p>
          <a:p>
            <a:r>
              <a:rPr lang="en-US" sz="550" dirty="0" smtClean="0"/>
              <a:t>South Fayette</a:t>
            </a:r>
          </a:p>
          <a:p>
            <a:r>
              <a:rPr lang="en-US" sz="550" dirty="0" smtClean="0"/>
              <a:t>North Park</a:t>
            </a:r>
          </a:p>
          <a:p>
            <a:r>
              <a:rPr lang="en-US" sz="550" dirty="0" smtClean="0"/>
              <a:t>Harrison</a:t>
            </a:r>
          </a:p>
          <a:p>
            <a:r>
              <a:rPr lang="en-US" sz="550" dirty="0" smtClean="0"/>
              <a:t>North Braddock</a:t>
            </a:r>
          </a:p>
          <a:p>
            <a:r>
              <a:rPr lang="en-US" sz="550" dirty="0" smtClean="0"/>
              <a:t>Clairton</a:t>
            </a:r>
          </a:p>
          <a:p>
            <a:endParaRPr lang="en-US" sz="6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91686" y="3353594"/>
            <a:ext cx="11702826" cy="248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99084" y="3222795"/>
            <a:ext cx="12137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Jan-Mar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4008741" y="3229739"/>
            <a:ext cx="11715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Apr-Jun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6956829" y="3201194"/>
            <a:ext cx="11405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Jul-Aug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634205" y="3691320"/>
            <a:ext cx="501740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500" dirty="0" smtClean="0"/>
              <a:t>Lawrenceville</a:t>
            </a:r>
          </a:p>
          <a:p>
            <a:r>
              <a:rPr lang="en-US" sz="500" dirty="0" smtClean="0"/>
              <a:t>Liberty</a:t>
            </a:r>
          </a:p>
          <a:p>
            <a:r>
              <a:rPr lang="en-US" sz="500" dirty="0" smtClean="0"/>
              <a:t>South Fayette</a:t>
            </a:r>
          </a:p>
          <a:p>
            <a:r>
              <a:rPr lang="en-US" sz="500" dirty="0" smtClean="0"/>
              <a:t>North Park</a:t>
            </a:r>
          </a:p>
          <a:p>
            <a:r>
              <a:rPr lang="en-US" sz="500" dirty="0" smtClean="0"/>
              <a:t>Harrison</a:t>
            </a:r>
          </a:p>
          <a:p>
            <a:r>
              <a:rPr lang="en-US" sz="500" dirty="0" smtClean="0"/>
              <a:t>North Braddock</a:t>
            </a:r>
          </a:p>
          <a:p>
            <a:r>
              <a:rPr lang="en-US" sz="500" dirty="0" smtClean="0"/>
              <a:t>Clairton</a:t>
            </a:r>
          </a:p>
          <a:p>
            <a:endParaRPr lang="en-US" sz="500" dirty="0" smtClean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8440862" y="4920317"/>
            <a:ext cx="1298007" cy="45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9908682" y="321838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Sep-Dec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7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9282" y="1448594"/>
            <a:ext cx="6841824" cy="4643912"/>
            <a:chOff x="1558211" y="917297"/>
            <a:chExt cx="8336334" cy="5632715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5" r="7593"/>
            <a:stretch/>
          </p:blipFill>
          <p:spPr>
            <a:xfrm>
              <a:off x="1558211" y="917297"/>
              <a:ext cx="8336334" cy="5632715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4419422" y="917297"/>
              <a:ext cx="2514600" cy="30074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Annual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404377" y="1905794"/>
            <a:ext cx="3971225" cy="4063354"/>
          </a:xfrm>
        </p:spPr>
        <p:txBody>
          <a:bodyPr/>
          <a:lstStyle/>
          <a:p>
            <a:r>
              <a:rPr lang="en-GB" dirty="0"/>
              <a:t>Excellent </a:t>
            </a:r>
            <a:r>
              <a:rPr lang="en-GB" dirty="0" smtClean="0"/>
              <a:t>model-observation </a:t>
            </a:r>
            <a:r>
              <a:rPr lang="en-GB" dirty="0"/>
              <a:t>agreement </a:t>
            </a:r>
            <a:r>
              <a:rPr lang="en-GB" dirty="0" smtClean="0"/>
              <a:t>at Liberty for highest 24-hour PM</a:t>
            </a:r>
            <a:r>
              <a:rPr lang="en-GB" baseline="-25000" dirty="0" smtClean="0"/>
              <a:t>2.5</a:t>
            </a:r>
            <a:endParaRPr lang="en-GB" baseline="-25000" dirty="0"/>
          </a:p>
          <a:p>
            <a:r>
              <a:rPr lang="en-GB" dirty="0" smtClean="0"/>
              <a:t>Modeled annual average PM</a:t>
            </a:r>
            <a:r>
              <a:rPr lang="en-GB" baseline="-25000" dirty="0" smtClean="0"/>
              <a:t>2.5</a:t>
            </a:r>
            <a:r>
              <a:rPr lang="en-GB" dirty="0" smtClean="0"/>
              <a:t> above observed</a:t>
            </a:r>
          </a:p>
          <a:p>
            <a:r>
              <a:rPr lang="en-GB" dirty="0" smtClean="0"/>
              <a:t>Modeled 98</a:t>
            </a:r>
            <a:r>
              <a:rPr lang="en-GB" baseline="30000" dirty="0" smtClean="0"/>
              <a:t>th</a:t>
            </a:r>
            <a:r>
              <a:rPr lang="en-GB" dirty="0" smtClean="0"/>
              <a:t> percentile PM</a:t>
            </a:r>
            <a:r>
              <a:rPr lang="en-GB" baseline="-25000" dirty="0" smtClean="0"/>
              <a:t>2.5</a:t>
            </a:r>
            <a:r>
              <a:rPr lang="en-GB" dirty="0" smtClean="0"/>
              <a:t> slightly below observed </a:t>
            </a:r>
            <a:endParaRPr lang="en-GB" dirty="0"/>
          </a:p>
          <a:p>
            <a:r>
              <a:rPr lang="en-GB" dirty="0" smtClean="0"/>
              <a:t>Good </a:t>
            </a:r>
            <a:r>
              <a:rPr lang="en-GB" dirty="0"/>
              <a:t>agreement between modeled and observed PM</a:t>
            </a:r>
            <a:r>
              <a:rPr lang="en-GB" sz="1200" dirty="0"/>
              <a:t>2.5</a:t>
            </a:r>
            <a:r>
              <a:rPr lang="en-GB" dirty="0"/>
              <a:t> across Allegheny </a:t>
            </a:r>
            <a:r>
              <a:rPr lang="en-GB" dirty="0" smtClean="0"/>
              <a:t>County (not shown)</a:t>
            </a:r>
            <a:endParaRPr lang="en-GB" dirty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79525" y="5005633"/>
            <a:ext cx="2075419" cy="15814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85752" y="4624392"/>
            <a:ext cx="2075419" cy="15814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modeling in Allegheny County is challenging</a:t>
            </a:r>
          </a:p>
          <a:p>
            <a:pPr lvl="1"/>
            <a:r>
              <a:rPr lang="en-US" dirty="0" smtClean="0"/>
              <a:t>Regional component vs. Local Sources (both primary and secondary PM)</a:t>
            </a:r>
          </a:p>
          <a:p>
            <a:pPr lvl="1"/>
            <a:r>
              <a:rPr lang="en-US" dirty="0" smtClean="0"/>
              <a:t>Complex terrain, with sources in the river valley and monitors on the ridgelines</a:t>
            </a:r>
          </a:p>
          <a:p>
            <a:pPr lvl="1"/>
            <a:r>
              <a:rPr lang="en-US" dirty="0" smtClean="0"/>
              <a:t>Hybrid plume/grid modeling with source apportionment is an appropriate tool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model performance is acceptable 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+ </a:t>
            </a:r>
            <a:r>
              <a:rPr lang="en-US" dirty="0" err="1"/>
              <a:t>PiG</a:t>
            </a:r>
            <a:r>
              <a:rPr lang="en-US" dirty="0"/>
              <a:t> treatment </a:t>
            </a:r>
            <a:r>
              <a:rPr lang="en-US" dirty="0" smtClean="0"/>
              <a:t>performs </a:t>
            </a:r>
            <a:r>
              <a:rPr lang="en-US" dirty="0"/>
              <a:t>well</a:t>
            </a:r>
          </a:p>
          <a:p>
            <a:pPr lvl="1"/>
            <a:r>
              <a:rPr lang="en-US" dirty="0" smtClean="0"/>
              <a:t>Can support Allegheny County SIP demonstrations</a:t>
            </a:r>
          </a:p>
          <a:p>
            <a:r>
              <a:rPr lang="en-US" dirty="0" smtClean="0"/>
              <a:t>Completing annual PM</a:t>
            </a:r>
            <a:r>
              <a:rPr lang="en-US" baseline="-25000" dirty="0" smtClean="0"/>
              <a:t>2.5</a:t>
            </a:r>
            <a:r>
              <a:rPr lang="en-US" dirty="0" smtClean="0"/>
              <a:t> SIP modeling now:</a:t>
            </a:r>
          </a:p>
          <a:p>
            <a:pPr lvl="1"/>
            <a:r>
              <a:rPr lang="en-US" dirty="0" smtClean="0"/>
              <a:t>2014 base </a:t>
            </a:r>
            <a:r>
              <a:rPr lang="en-US" dirty="0"/>
              <a:t>year </a:t>
            </a:r>
            <a:r>
              <a:rPr lang="en-US" dirty="0" err="1" smtClean="0"/>
              <a:t>speciated</a:t>
            </a:r>
            <a:r>
              <a:rPr lang="en-US" dirty="0" smtClean="0"/>
              <a:t> Model </a:t>
            </a:r>
            <a:r>
              <a:rPr lang="en-US" dirty="0"/>
              <a:t>Performance </a:t>
            </a:r>
            <a:r>
              <a:rPr lang="en-US" dirty="0" smtClean="0"/>
              <a:t>Evaluation</a:t>
            </a:r>
            <a:endParaRPr lang="en-US" dirty="0"/>
          </a:p>
          <a:p>
            <a:pPr lvl="1"/>
            <a:r>
              <a:rPr lang="en-US" dirty="0" smtClean="0"/>
              <a:t>2021 </a:t>
            </a:r>
            <a:r>
              <a:rPr lang="en-US" dirty="0" smtClean="0"/>
              <a:t>attainment year, </a:t>
            </a:r>
            <a:r>
              <a:rPr lang="en-US" dirty="0" err="1" smtClean="0"/>
              <a:t>speciated</a:t>
            </a:r>
            <a:r>
              <a:rPr lang="en-US" dirty="0" smtClean="0"/>
              <a:t> attainment </a:t>
            </a:r>
            <a:r>
              <a:rPr lang="en-US" dirty="0" smtClean="0"/>
              <a:t>test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73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Questions?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6" y="915194"/>
            <a:ext cx="4191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Setting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6192679" cy="4063354"/>
          </a:xfrm>
        </p:spPr>
        <p:txBody>
          <a:bodyPr/>
          <a:lstStyle/>
          <a:p>
            <a:r>
              <a:rPr lang="en-GB" dirty="0"/>
              <a:t>Liberty-Clairton Nonattainment Area </a:t>
            </a:r>
            <a:r>
              <a:rPr lang="en-GB" dirty="0" smtClean="0"/>
              <a:t>(LCNA) is within the Pittsburgh-Beaver </a:t>
            </a:r>
            <a:r>
              <a:rPr lang="en-GB" dirty="0"/>
              <a:t>Valley </a:t>
            </a:r>
            <a:r>
              <a:rPr lang="en-GB" dirty="0" smtClean="0"/>
              <a:t>(PBVNA)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industrial sources </a:t>
            </a:r>
            <a:r>
              <a:rPr lang="en-US" dirty="0" smtClean="0"/>
              <a:t>result </a:t>
            </a:r>
            <a:r>
              <a:rPr lang="en-US" dirty="0"/>
              <a:t>in much higher 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than PBVNA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GB" dirty="0" smtClean="0"/>
              <a:t>Modeling </a:t>
            </a:r>
            <a:r>
              <a:rPr lang="en-GB" dirty="0"/>
              <a:t>is challenging: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Complex terrain river valley with many local industrial sources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Violating Liberty monitor (A) is on a ridge ~140 m above </a:t>
            </a:r>
            <a:r>
              <a:rPr lang="en-US" dirty="0" smtClean="0"/>
              <a:t>the Monongahela River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GB" dirty="0"/>
              <a:t>Contributions from local sources and regional transport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Contributions from primary and secondary PM components</a:t>
            </a:r>
          </a:p>
          <a:p>
            <a:r>
              <a:rPr lang="en-GB" dirty="0" smtClean="0"/>
              <a:t>Calls for hybrid plume/grid modeling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206" y="3819364"/>
            <a:ext cx="3661979" cy="29725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86206" y="3201194"/>
            <a:ext cx="1676400" cy="618170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381206" y="3353594"/>
            <a:ext cx="1295400" cy="465770"/>
          </a:xfrm>
          <a:prstGeom prst="line">
            <a:avLst/>
          </a:prstGeom>
          <a:ln w="190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1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br>
              <a:rPr lang="en-GB" dirty="0" smtClean="0"/>
            </a:br>
            <a:r>
              <a:rPr lang="en-GB" cap="none" dirty="0" smtClean="0">
                <a:solidFill>
                  <a:schemeClr val="bg1">
                    <a:lumMod val="50000"/>
                  </a:schemeClr>
                </a:solidFill>
              </a:rPr>
              <a:t>PM</a:t>
            </a:r>
            <a:r>
              <a:rPr lang="en-GB" cap="none" baseline="-25000" dirty="0" smtClean="0">
                <a:solidFill>
                  <a:schemeClr val="bg1">
                    <a:lumMod val="50000"/>
                  </a:schemeClr>
                </a:solidFill>
              </a:rPr>
              <a:t>2.5</a:t>
            </a:r>
            <a:r>
              <a:rPr lang="en-GB" cap="none" dirty="0" smtClean="0">
                <a:solidFill>
                  <a:schemeClr val="bg1">
                    <a:lumMod val="50000"/>
                  </a:schemeClr>
                </a:solidFill>
              </a:rPr>
              <a:t> Design Values in Allegheny County</a:t>
            </a:r>
            <a:endParaRPr lang="en-GB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M:\Proposal\2015\ACHD PM2.5 SIP\SiteMap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4" y="1494313"/>
            <a:ext cx="4632162" cy="406908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 bwMode="auto">
          <a:xfrm>
            <a:off x="304006" y="5639594"/>
            <a:ext cx="11553824" cy="2821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algn="ctr" defTabSz="457200" eaLnBrk="0" hangingPunct="0">
              <a:lnSpc>
                <a:spcPts val="2163"/>
              </a:lnSpc>
              <a:spcAft>
                <a:spcPts val="1500"/>
              </a:spcAft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Liberty</a:t>
            </a:r>
            <a:r>
              <a:rPr lang="en-GB" dirty="0" smtClean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 </a:t>
            </a:r>
            <a:r>
              <a:rPr lang="en-GB" dirty="0" smtClean="0">
                <a:latin typeface="Verdana"/>
                <a:cs typeface="ＭＳ Ｐゴシック" pitchFamily="-111" charset="-128"/>
              </a:rPr>
              <a:t>has exceeded annual (</a:t>
            </a:r>
            <a:r>
              <a:rPr lang="en-GB" dirty="0" smtClean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µg/m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GB" dirty="0" smtClean="0">
                <a:latin typeface="Verdana"/>
                <a:cs typeface="ＭＳ Ｐゴシック" pitchFamily="-111" charset="-128"/>
              </a:rPr>
              <a:t>) and 24-hour (</a:t>
            </a:r>
            <a:r>
              <a:rPr lang="en-GB" dirty="0" smtClean="0">
                <a:solidFill>
                  <a:srgbClr val="FF0000"/>
                </a:solidFill>
                <a:latin typeface="Verdana"/>
                <a:cs typeface="ＭＳ Ｐゴシック" pitchFamily="-111" charset="-128"/>
              </a:rPr>
              <a:t>35 </a:t>
            </a:r>
            <a:r>
              <a:rPr lang="en-US" dirty="0">
                <a:solidFill>
                  <a:srgbClr val="FF0000"/>
                </a:solidFill>
              </a:rPr>
              <a:t>µg/m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GB" dirty="0" smtClean="0">
                <a:latin typeface="Verdana"/>
                <a:cs typeface="ＭＳ Ｐゴシック" pitchFamily="-111" charset="-128"/>
              </a:rPr>
              <a:t>) standards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09995"/>
              </p:ext>
            </p:extLst>
          </p:nvPr>
        </p:nvGraphicFramePr>
        <p:xfrm>
          <a:off x="5104606" y="1494313"/>
          <a:ext cx="69342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  <a:gridCol w="1219200"/>
                <a:gridCol w="1295400"/>
                <a:gridCol w="12192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GB" sz="14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Site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Annual PM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Design Values (µg/m3)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24-Hour PM</a:t>
                      </a:r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Values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(µg/m3)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2011-2013</a:t>
                      </a:r>
                      <a:endParaRPr lang="en-GB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2012-2014</a:t>
                      </a:r>
                      <a:endParaRPr lang="en-GB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2011-2013</a:t>
                      </a:r>
                      <a:endParaRPr lang="en-GB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2012-2014</a:t>
                      </a:r>
                      <a:endParaRPr lang="en-GB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Avalon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Lawrenceville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21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Liberty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13.4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13.0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South Fayette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North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17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Harrison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10.6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10.0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North Braddock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11.7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11.4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29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26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Clairton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9.8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4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dirty="0"/>
              <a:t>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24-hour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</a:t>
            </a:r>
            <a:r>
              <a:rPr lang="en-US" cap="none" dirty="0" smtClean="0">
                <a:solidFill>
                  <a:schemeClr val="bg2"/>
                </a:solidFill>
              </a:rPr>
              <a:t>Standard</a:t>
            </a:r>
            <a:endParaRPr lang="en-GB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Model 2007 base year, 2014 attainment year by 2 methods:</a:t>
            </a:r>
          </a:p>
          <a:p>
            <a:pPr marL="738900" lvl="1" indent="-342900">
              <a:buFont typeface="+mj-lt"/>
              <a:buAutoNum type="arabicPeriod"/>
            </a:pPr>
            <a:r>
              <a:rPr lang="en-GB" dirty="0" smtClean="0"/>
              <a:t>AERMOD treats local-source primary PM, </a:t>
            </a:r>
            <a:r>
              <a:rPr lang="en-GB" dirty="0" err="1" smtClean="0"/>
              <a:t>CAMx</a:t>
            </a:r>
            <a:r>
              <a:rPr lang="en-GB" dirty="0" smtClean="0"/>
              <a:t> treats all other sources</a:t>
            </a:r>
          </a:p>
          <a:p>
            <a:pPr marL="738900" lvl="1" indent="-342900">
              <a:buFont typeface="+mj-lt"/>
              <a:buAutoNum type="arabicPeriod"/>
            </a:pPr>
            <a:r>
              <a:rPr lang="en-GB" dirty="0" err="1" smtClean="0"/>
              <a:t>CAMx</a:t>
            </a:r>
            <a:r>
              <a:rPr lang="en-GB" dirty="0" smtClean="0"/>
              <a:t> treats all sources including local-source primary PM using Plume-in-Grid (</a:t>
            </a:r>
            <a:r>
              <a:rPr lang="en-GB" dirty="0" err="1" smtClean="0"/>
              <a:t>PiG</a:t>
            </a:r>
            <a:r>
              <a:rPr lang="en-GB" dirty="0" smtClean="0"/>
              <a:t>)</a:t>
            </a:r>
          </a:p>
          <a:p>
            <a:r>
              <a:rPr lang="en-GB" dirty="0" smtClean="0"/>
              <a:t>Nested grids: 36/12/4 km resolution + 0.8 km grid over LCNA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 bwMode="auto">
          <a:xfrm>
            <a:off x="8505202" y="3174862"/>
            <a:ext cx="3426742" cy="368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9860" r="9672" b="16935"/>
          <a:stretch/>
        </p:blipFill>
        <p:spPr bwMode="auto">
          <a:xfrm>
            <a:off x="3047206" y="3318226"/>
            <a:ext cx="4619796" cy="35405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6371602" y="3429794"/>
            <a:ext cx="2209800" cy="1371600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71602" y="5016828"/>
            <a:ext cx="2133600" cy="1537166"/>
          </a:xfrm>
          <a:prstGeom prst="line">
            <a:avLst/>
          </a:prstGeom>
          <a:ln w="190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Attainment Demonstration</a:t>
            </a:r>
            <a:br>
              <a:rPr lang="en-US" dirty="0"/>
            </a:br>
            <a:r>
              <a:rPr lang="en-US" cap="none" dirty="0" err="1" smtClean="0">
                <a:solidFill>
                  <a:schemeClr val="bg2"/>
                </a:solidFill>
              </a:rPr>
              <a:t>CAMx</a:t>
            </a:r>
            <a:r>
              <a:rPr lang="en-US" cap="none" dirty="0" smtClean="0">
                <a:solidFill>
                  <a:schemeClr val="bg2"/>
                </a:solidFill>
              </a:rPr>
              <a:t> </a:t>
            </a:r>
            <a:r>
              <a:rPr lang="en-US" cap="none" dirty="0">
                <a:solidFill>
                  <a:schemeClr val="bg2"/>
                </a:solidFill>
              </a:rPr>
              <a:t>Treatment of Local Source PM impacts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 err="1" smtClean="0"/>
              <a:t>PiG</a:t>
            </a:r>
            <a:r>
              <a:rPr lang="en-US" dirty="0" smtClean="0"/>
              <a:t> </a:t>
            </a:r>
            <a:r>
              <a:rPr lang="en-US" dirty="0" err="1" smtClean="0"/>
              <a:t>subgrid</a:t>
            </a:r>
            <a:r>
              <a:rPr lang="en-US" dirty="0" smtClean="0"/>
              <a:t>-scale plume module</a:t>
            </a:r>
          </a:p>
          <a:p>
            <a:pPr lvl="1"/>
            <a:r>
              <a:rPr lang="en-US" dirty="0" smtClean="0"/>
              <a:t>Treat </a:t>
            </a:r>
            <a:r>
              <a:rPr lang="en-US" dirty="0"/>
              <a:t>near source chemistry and </a:t>
            </a:r>
            <a:r>
              <a:rPr lang="en-US" dirty="0" smtClean="0"/>
              <a:t>dispersion</a:t>
            </a:r>
          </a:p>
          <a:p>
            <a:pPr lvl="1"/>
            <a:r>
              <a:rPr lang="en-US" dirty="0" smtClean="0"/>
              <a:t>Sample puffs </a:t>
            </a:r>
            <a:r>
              <a:rPr lang="en-US" dirty="0"/>
              <a:t>on 100 m receptor </a:t>
            </a:r>
            <a:r>
              <a:rPr lang="en-US" dirty="0" smtClean="0"/>
              <a:t>grid </a:t>
            </a:r>
          </a:p>
          <a:p>
            <a:pPr lvl="1"/>
            <a:r>
              <a:rPr lang="en-US" dirty="0" smtClean="0"/>
              <a:t>Release puff mass </a:t>
            </a:r>
            <a:r>
              <a:rPr lang="en-US" dirty="0"/>
              <a:t>to grid when puff size is commensurate with grid size (0.8 km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CAMx Particulate Source Apportionment Technology (PSAT)</a:t>
            </a:r>
          </a:p>
          <a:p>
            <a:pPr lvl="1"/>
            <a:r>
              <a:rPr lang="en-US" dirty="0" smtClean="0"/>
              <a:t>Track local source PM after </a:t>
            </a:r>
            <a:r>
              <a:rPr lang="en-US" dirty="0"/>
              <a:t>mass is released from </a:t>
            </a:r>
            <a:r>
              <a:rPr lang="en-US" dirty="0" err="1"/>
              <a:t>PiG</a:t>
            </a:r>
            <a:r>
              <a:rPr lang="en-US" dirty="0"/>
              <a:t> </a:t>
            </a:r>
            <a:r>
              <a:rPr lang="en-US" dirty="0" smtClean="0"/>
              <a:t>puffs to </a:t>
            </a:r>
            <a:r>
              <a:rPr lang="en-US" dirty="0" err="1" smtClean="0"/>
              <a:t>CAMx</a:t>
            </a:r>
            <a:r>
              <a:rPr lang="en-US" dirty="0" smtClean="0"/>
              <a:t> grid</a:t>
            </a:r>
            <a:endParaRPr lang="en-US" dirty="0"/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/>
              <a:t>grid </a:t>
            </a:r>
            <a:r>
              <a:rPr lang="en-US" dirty="0" smtClean="0"/>
              <a:t>output + </a:t>
            </a:r>
            <a:r>
              <a:rPr lang="en-US" dirty="0" err="1"/>
              <a:t>PiG</a:t>
            </a:r>
            <a:r>
              <a:rPr lang="en-US" dirty="0"/>
              <a:t> </a:t>
            </a:r>
            <a:r>
              <a:rPr lang="en-US" dirty="0" smtClean="0"/>
              <a:t>receptor grid output gives </a:t>
            </a:r>
            <a:r>
              <a:rPr lang="en-US" dirty="0"/>
              <a:t>total </a:t>
            </a:r>
            <a:r>
              <a:rPr lang="en-US" dirty="0" smtClean="0"/>
              <a:t>PM concentrations</a:t>
            </a:r>
            <a:endParaRPr lang="en-US" dirty="0"/>
          </a:p>
          <a:p>
            <a:pPr lvl="1"/>
            <a:r>
              <a:rPr lang="en-US" dirty="0" smtClean="0"/>
              <a:t>Subtract </a:t>
            </a:r>
            <a:r>
              <a:rPr lang="en-US" dirty="0"/>
              <a:t>PSAT from </a:t>
            </a:r>
            <a:r>
              <a:rPr lang="en-US" dirty="0" err="1"/>
              <a:t>CAMx</a:t>
            </a:r>
            <a:r>
              <a:rPr lang="en-US" dirty="0"/>
              <a:t> </a:t>
            </a:r>
            <a:r>
              <a:rPr lang="en-US" dirty="0" smtClean="0"/>
              <a:t>grid output </a:t>
            </a:r>
            <a:r>
              <a:rPr lang="en-US" dirty="0"/>
              <a:t>eliminates local </a:t>
            </a:r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Add AERMOD output to </a:t>
            </a:r>
            <a:r>
              <a:rPr lang="en-US" dirty="0" err="1" smtClean="0"/>
              <a:t>CAMx</a:t>
            </a:r>
            <a:r>
              <a:rPr lang="en-US" dirty="0" smtClean="0"/>
              <a:t> non-local source results without double counting</a:t>
            </a:r>
          </a:p>
          <a:p>
            <a:pPr lvl="2"/>
            <a:r>
              <a:rPr lang="en-US" dirty="0" smtClean="0"/>
              <a:t>Also provides CAMx/PiG estimate of local source contributions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44" y="3431108"/>
            <a:ext cx="3581400" cy="273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0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24-hour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CAMx/PiG</a:t>
            </a:r>
            <a:r>
              <a:rPr lang="en-GB" dirty="0" smtClean="0">
                <a:solidFill>
                  <a:srgbClr val="0000FF"/>
                </a:solidFill>
              </a:rPr>
              <a:t> </a:t>
            </a:r>
            <a:r>
              <a:rPr lang="en-GB" dirty="0" smtClean="0"/>
              <a:t>vs. </a:t>
            </a:r>
            <a:r>
              <a:rPr lang="en-GB" b="1" dirty="0" err="1" smtClean="0">
                <a:solidFill>
                  <a:schemeClr val="accent5"/>
                </a:solidFill>
              </a:rPr>
              <a:t>CAMx</a:t>
            </a:r>
            <a:r>
              <a:rPr lang="en-GB" b="1" dirty="0" smtClean="0">
                <a:solidFill>
                  <a:schemeClr val="accent5"/>
                </a:solidFill>
              </a:rPr>
              <a:t>/AERMOD</a:t>
            </a:r>
            <a:r>
              <a:rPr lang="en-GB" dirty="0" smtClean="0"/>
              <a:t> vs.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CAMx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 without local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10298" y="1645033"/>
            <a:ext cx="5599907" cy="4063354"/>
          </a:xfrm>
        </p:spPr>
        <p:txBody>
          <a:bodyPr/>
          <a:lstStyle/>
          <a:p>
            <a:r>
              <a:rPr lang="en-GB" dirty="0"/>
              <a:t>Compare to 24-hour PM</a:t>
            </a:r>
            <a:r>
              <a:rPr lang="en-GB" baseline="-25000" dirty="0"/>
              <a:t>2.5</a:t>
            </a:r>
            <a:r>
              <a:rPr lang="en-GB" dirty="0"/>
              <a:t> at Liberty </a:t>
            </a:r>
            <a:r>
              <a:rPr lang="en-GB" dirty="0" smtClean="0"/>
              <a:t>monitor:</a:t>
            </a:r>
            <a:endParaRPr lang="en-GB" dirty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2007 </a:t>
            </a:r>
            <a:r>
              <a:rPr lang="en-GB" dirty="0"/>
              <a:t>98</a:t>
            </a:r>
            <a:r>
              <a:rPr lang="en-GB" baseline="30000" dirty="0"/>
              <a:t>th</a:t>
            </a:r>
            <a:r>
              <a:rPr lang="en-GB" dirty="0"/>
              <a:t> Percentile 24-Hour PM</a:t>
            </a:r>
            <a:r>
              <a:rPr lang="en-GB" baseline="-25000" dirty="0"/>
              <a:t>2.5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Observed 		= 54.7 µg/m</a:t>
            </a:r>
            <a:r>
              <a:rPr lang="en-GB" baseline="30000" dirty="0"/>
              <a:t>3</a:t>
            </a:r>
          </a:p>
          <a:p>
            <a:pPr lvl="1">
              <a:spcAft>
                <a:spcPts val="600"/>
              </a:spcAft>
            </a:pPr>
            <a:r>
              <a:rPr lang="en-GB" dirty="0" err="1"/>
              <a:t>CAMx</a:t>
            </a:r>
            <a:r>
              <a:rPr lang="en-GB" dirty="0"/>
              <a:t>/</a:t>
            </a:r>
            <a:r>
              <a:rPr lang="en-GB" dirty="0" err="1"/>
              <a:t>PiG</a:t>
            </a:r>
            <a:r>
              <a:rPr lang="en-GB" dirty="0"/>
              <a:t> 		= 54.9 µg/m</a:t>
            </a:r>
            <a:r>
              <a:rPr lang="en-GB" baseline="30000" dirty="0"/>
              <a:t>3</a:t>
            </a:r>
            <a:r>
              <a:rPr lang="en-GB" dirty="0"/>
              <a:t> (+0.4%)</a:t>
            </a:r>
          </a:p>
          <a:p>
            <a:pPr lvl="1">
              <a:spcAft>
                <a:spcPts val="600"/>
              </a:spcAft>
            </a:pPr>
            <a:r>
              <a:rPr lang="en-GB" dirty="0" err="1"/>
              <a:t>CAMx</a:t>
            </a:r>
            <a:r>
              <a:rPr lang="en-GB" dirty="0"/>
              <a:t>/AERMOD	= 48.9 µg/m</a:t>
            </a:r>
            <a:r>
              <a:rPr lang="en-GB" baseline="30000" dirty="0"/>
              <a:t>3</a:t>
            </a:r>
            <a:r>
              <a:rPr lang="en-GB" dirty="0"/>
              <a:t> (-10.6%)</a:t>
            </a:r>
          </a:p>
          <a:p>
            <a:pPr>
              <a:spcAft>
                <a:spcPts val="600"/>
              </a:spcAft>
            </a:pPr>
            <a:r>
              <a:rPr lang="en-US" b="1" dirty="0" err="1">
                <a:solidFill>
                  <a:srgbClr val="0070C0"/>
                </a:solidFill>
              </a:rPr>
              <a:t>CAMx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PiG</a:t>
            </a:r>
            <a:r>
              <a:rPr lang="en-US" dirty="0"/>
              <a:t> performed best: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 unified modeling approach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Local vs. regional sources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Primary vs. secondary PM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15149" t="19544" r="21681" b="4876"/>
          <a:stretch/>
        </p:blipFill>
        <p:spPr bwMode="auto">
          <a:xfrm>
            <a:off x="761206" y="2286794"/>
            <a:ext cx="4800600" cy="440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77904"/>
              </p:ext>
            </p:extLst>
          </p:nvPr>
        </p:nvGraphicFramePr>
        <p:xfrm>
          <a:off x="5942012" y="2120036"/>
          <a:ext cx="6249194" cy="184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838200"/>
                <a:gridCol w="1600200"/>
                <a:gridCol w="1600994"/>
              </a:tblGrid>
              <a:tr h="294861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CAMx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PiG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# Sites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Fractional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Bias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Fractional Error</a:t>
                      </a: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Performance Goal</a:t>
                      </a:r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≤±30%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≤50%</a:t>
                      </a:r>
                      <a:endParaRPr lang="en-US" sz="12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Performance Criteria</a:t>
                      </a:r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≤±60%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≤75%</a:t>
                      </a:r>
                      <a:endParaRPr lang="en-US" sz="1200" dirty="0"/>
                    </a:p>
                  </a:txBody>
                  <a:tcPr/>
                </a:tc>
              </a:tr>
              <a:tr h="31289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12 km Domain</a:t>
                      </a:r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+10.5%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38.5%</a:t>
                      </a:r>
                      <a:endParaRPr lang="en-US" sz="1200" dirty="0"/>
                    </a:p>
                  </a:txBody>
                  <a:tcPr/>
                </a:tc>
              </a:tr>
              <a:tr h="31289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 km Domain</a:t>
                      </a:r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+4.6%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36.2%</a:t>
                      </a:r>
                      <a:endParaRPr lang="en-US" sz="1200" dirty="0"/>
                    </a:p>
                  </a:txBody>
                  <a:tcPr/>
                </a:tc>
              </a:tr>
              <a:tr h="31289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0.8 km Domain</a:t>
                      </a:r>
                      <a:endParaRPr lang="en-US" sz="12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+4.1%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37.8%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24-hour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927" y="1645033"/>
            <a:ext cx="6415378" cy="4063354"/>
          </a:xfrm>
        </p:spPr>
        <p:txBody>
          <a:bodyPr/>
          <a:lstStyle/>
          <a:p>
            <a:r>
              <a:rPr lang="en-US" dirty="0"/>
              <a:t>2014 projected Annual and </a:t>
            </a:r>
            <a:r>
              <a:rPr lang="en-US" dirty="0" smtClean="0"/>
              <a:t>24-hour </a:t>
            </a:r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at Liberty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CAMx</a:t>
            </a:r>
            <a:r>
              <a:rPr lang="en-US" dirty="0" smtClean="0"/>
              <a:t>/</a:t>
            </a:r>
            <a:r>
              <a:rPr lang="en-US" dirty="0" err="1" smtClean="0"/>
              <a:t>PiG</a:t>
            </a:r>
            <a:r>
              <a:rPr lang="en-US" dirty="0" smtClean="0"/>
              <a:t> on 4 and </a:t>
            </a:r>
            <a:r>
              <a:rPr lang="en-US" dirty="0"/>
              <a:t>0.8 km </a:t>
            </a:r>
            <a:r>
              <a:rPr lang="en-US" dirty="0" smtClean="0"/>
              <a:t>grids</a:t>
            </a:r>
            <a:endParaRPr lang="en-US" dirty="0"/>
          </a:p>
          <a:p>
            <a:r>
              <a:rPr lang="en-US" dirty="0" smtClean="0"/>
              <a:t>Modeling:</a:t>
            </a:r>
          </a:p>
          <a:p>
            <a:pPr lvl="1"/>
            <a:r>
              <a:rPr lang="en-US" dirty="0" smtClean="0"/>
              <a:t>LCNA </a:t>
            </a:r>
            <a:r>
              <a:rPr lang="en-US" dirty="0"/>
              <a:t>would attain </a:t>
            </a:r>
            <a:r>
              <a:rPr lang="en-US" dirty="0" smtClean="0"/>
              <a:t>both standards by 2014</a:t>
            </a:r>
          </a:p>
          <a:p>
            <a:pPr lvl="1"/>
            <a:r>
              <a:rPr lang="en-US" dirty="0" smtClean="0"/>
              <a:t>24-hour PM</a:t>
            </a:r>
            <a:r>
              <a:rPr lang="en-US" baseline="-25000" dirty="0" smtClean="0"/>
              <a:t>2.5</a:t>
            </a:r>
            <a:r>
              <a:rPr lang="en-US" dirty="0" smtClean="0"/>
              <a:t> = 34.0 µg/m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Reality:</a:t>
            </a:r>
          </a:p>
          <a:p>
            <a:pPr lvl="1"/>
            <a:r>
              <a:rPr lang="en-US" dirty="0" smtClean="0"/>
              <a:t>2013-2015 Liberty 24-hour PM</a:t>
            </a:r>
            <a:r>
              <a:rPr lang="en-US" baseline="-25000" dirty="0" smtClean="0"/>
              <a:t>2.5</a:t>
            </a:r>
            <a:r>
              <a:rPr lang="en-US" dirty="0" smtClean="0"/>
              <a:t> DV = 34 </a:t>
            </a:r>
            <a:r>
              <a:rPr lang="en-US" dirty="0"/>
              <a:t>µg/m</a:t>
            </a:r>
            <a:r>
              <a:rPr lang="en-US" baseline="30000" dirty="0"/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35922" y="3385066"/>
            <a:ext cx="4698084" cy="3321328"/>
            <a:chOff x="6959722" y="3277394"/>
            <a:chExt cx="4698084" cy="332132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4" t="24935" r="26831" b="15914"/>
            <a:stretch/>
          </p:blipFill>
          <p:spPr bwMode="auto">
            <a:xfrm>
              <a:off x="6959722" y="3277394"/>
              <a:ext cx="4698084" cy="3321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0988318" y="4877594"/>
              <a:ext cx="457200" cy="4572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495173"/>
              </p:ext>
            </p:extLst>
          </p:nvPr>
        </p:nvGraphicFramePr>
        <p:xfrm>
          <a:off x="7308505" y="1590732"/>
          <a:ext cx="4724400" cy="124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769"/>
                <a:gridCol w="1251631"/>
                <a:gridCol w="1143000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Standard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Observed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2005-09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 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 km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Annual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18.4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11.5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10.8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6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24-Hr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54.4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31.1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10057606" y="2416286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397555" y="2949686"/>
            <a:ext cx="803051" cy="203558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/>
              <a:t>Attainment Demonstration</a:t>
            </a:r>
            <a:br>
              <a:rPr lang="en-US" dirty="0"/>
            </a:br>
            <a:r>
              <a:rPr lang="en-US" cap="none" dirty="0" smtClean="0">
                <a:solidFill>
                  <a:schemeClr val="bg2"/>
                </a:solidFill>
              </a:rPr>
              <a:t>Annual </a:t>
            </a:r>
            <a:r>
              <a:rPr lang="en-US" cap="none" dirty="0">
                <a:solidFill>
                  <a:schemeClr val="bg2"/>
                </a:solidFill>
              </a:rPr>
              <a:t>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CAMx</a:t>
            </a:r>
            <a:r>
              <a:rPr lang="en-GB" dirty="0" smtClean="0"/>
              <a:t> v.6.30: 2011 base year, 2021 attainment year</a:t>
            </a:r>
          </a:p>
          <a:p>
            <a:pPr lvl="1"/>
            <a:r>
              <a:rPr lang="en-GB" dirty="0" smtClean="0"/>
              <a:t>1-way and 2-way nested </a:t>
            </a:r>
            <a:r>
              <a:rPr lang="en-GB" dirty="0"/>
              <a:t>domains: </a:t>
            </a:r>
            <a:r>
              <a:rPr lang="en-GB" dirty="0" smtClean="0"/>
              <a:t>36/12/4/1.33 km</a:t>
            </a:r>
          </a:p>
          <a:p>
            <a:pPr lvl="1"/>
            <a:r>
              <a:rPr lang="en-GB" dirty="0" err="1"/>
              <a:t>PiG</a:t>
            </a:r>
            <a:r>
              <a:rPr lang="en-GB" dirty="0"/>
              <a:t>, </a:t>
            </a:r>
            <a:r>
              <a:rPr lang="en-GB" dirty="0" smtClean="0"/>
              <a:t>PSAT</a:t>
            </a:r>
          </a:p>
          <a:p>
            <a:pPr lvl="1"/>
            <a:r>
              <a:rPr lang="en-GB" dirty="0"/>
              <a:t>Boundary Conditions for 36 km CONUS grid from GEOS-</a:t>
            </a:r>
            <a:r>
              <a:rPr lang="en-GB" dirty="0" err="1"/>
              <a:t>Chem</a:t>
            </a:r>
            <a:endParaRPr lang="en-GB" dirty="0"/>
          </a:p>
          <a:p>
            <a:r>
              <a:rPr lang="en-GB" dirty="0" smtClean="0"/>
              <a:t>Meteorological inputs from Weather Research Forecasting (WRF v3.7.1) Model</a:t>
            </a:r>
          </a:p>
          <a:p>
            <a:pPr lvl="1"/>
            <a:r>
              <a:rPr lang="en-GB" dirty="0" smtClean="0"/>
              <a:t>Also ran a 444 m domain for potential AERMOD runs</a:t>
            </a:r>
          </a:p>
          <a:p>
            <a:r>
              <a:rPr lang="en-GB" dirty="0" smtClean="0"/>
              <a:t>Emission inputs from national, regional, and county emission inventories</a:t>
            </a:r>
            <a:endParaRPr lang="en-GB" dirty="0"/>
          </a:p>
          <a:p>
            <a:pPr lvl="1"/>
            <a:r>
              <a:rPr lang="en-GB" dirty="0" smtClean="0"/>
              <a:t>MARAMA </a:t>
            </a:r>
            <a:r>
              <a:rPr lang="el-GR" dirty="0" smtClean="0">
                <a:latin typeface="Calibri" panose="020F0502020204030204" pitchFamily="34" charset="0"/>
              </a:rPr>
              <a:t>α</a:t>
            </a: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n-GB" dirty="0" smtClean="0"/>
              <a:t>, NEI 2011v2, ERTAC EGU, plus local point sources specified by ACHD</a:t>
            </a:r>
          </a:p>
        </p:txBody>
      </p:sp>
    </p:spTree>
    <p:extLst>
      <p:ext uri="{BB962C8B-B14F-4D97-AF65-F5344CB8AC3E}">
        <p14:creationId xmlns:p14="http://schemas.microsoft.com/office/powerpoint/2010/main" val="345673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Attainment Demonstration</a:t>
            </a:r>
            <a:br>
              <a:rPr lang="en-US" dirty="0"/>
            </a:br>
            <a:r>
              <a:rPr lang="en-US" cap="none" dirty="0">
                <a:solidFill>
                  <a:schemeClr val="bg2"/>
                </a:solidFill>
              </a:rPr>
              <a:t>Annual PM</a:t>
            </a:r>
            <a:r>
              <a:rPr lang="en-US" cap="none" baseline="-25000" dirty="0">
                <a:solidFill>
                  <a:schemeClr val="bg2"/>
                </a:solidFill>
              </a:rPr>
              <a:t>2.5</a:t>
            </a:r>
            <a:r>
              <a:rPr lang="en-US" cap="none" dirty="0">
                <a:solidFill>
                  <a:schemeClr val="bg2"/>
                </a:solidFill>
              </a:rPr>
              <a:t> Standard</a:t>
            </a:r>
            <a:endParaRPr lang="en-GB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C:\Users\jmaranche\Documents\Allegheny_4domains_revised.jpg"/>
          <p:cNvPicPr>
            <a:picLocks noChangeAspect="1" noChangeArrowheads="1"/>
          </p:cNvPicPr>
          <p:nvPr/>
        </p:nvPicPr>
        <p:blipFill>
          <a:blip r:embed="rId3" cstate="print"/>
          <a:srcRect l="3584" t="5580" r="6153" b="1377"/>
          <a:stretch>
            <a:fillRect/>
          </a:stretch>
        </p:blipFill>
        <p:spPr bwMode="auto">
          <a:xfrm>
            <a:off x="227806" y="1257920"/>
            <a:ext cx="5943600" cy="4734232"/>
          </a:xfrm>
          <a:prstGeom prst="rect">
            <a:avLst/>
          </a:prstGeom>
          <a:noFill/>
        </p:spPr>
      </p:pic>
      <p:pic>
        <p:nvPicPr>
          <p:cNvPr id="5" name="Picture 2" descr="C:\Users\jmaranche\Documents\New 2016\Working\PM2.5 SIP (2012 NAAQS)\Allegheny_domains.jpg"/>
          <p:cNvPicPr>
            <a:picLocks noChangeAspect="1" noChangeArrowheads="1"/>
          </p:cNvPicPr>
          <p:nvPr/>
        </p:nvPicPr>
        <p:blipFill>
          <a:blip r:embed="rId4" cstate="print"/>
          <a:srcRect l="3055" t="7774" r="6107" b="3072"/>
          <a:stretch>
            <a:fillRect/>
          </a:stretch>
        </p:blipFill>
        <p:spPr bwMode="auto">
          <a:xfrm>
            <a:off x="6247606" y="1150807"/>
            <a:ext cx="5859050" cy="465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 bwMode="auto">
          <a:xfrm>
            <a:off x="3018141" y="6195665"/>
            <a:ext cx="636981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indent="-25400" defTabSz="457200" eaLnBrk="0" hangingPunct="0">
              <a:lnSpc>
                <a:spcPts val="2163"/>
              </a:lnSpc>
              <a:spcAft>
                <a:spcPts val="1500"/>
              </a:spcAft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GEOS-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Chem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ＭＳ Ｐゴシック" pitchFamily="-111" charset="-128"/>
              </a:rPr>
              <a:t>→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36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ＭＳ Ｐゴシック" pitchFamily="-111" charset="-128"/>
              </a:rPr>
              <a:t>↔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12) </a:t>
            </a:r>
            <a:r>
              <a:rPr lang="en-US" sz="2400" dirty="0">
                <a:latin typeface="Calibri" panose="020F0502020204030204" pitchFamily="34" charset="0"/>
                <a:cs typeface="ＭＳ Ｐゴシック" pitchFamily="-111" charset="-128"/>
              </a:rPr>
              <a:t>→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(4 </a:t>
            </a:r>
            <a:r>
              <a:rPr lang="en-US" sz="2400" dirty="0">
                <a:latin typeface="Calibri" panose="020F0502020204030204" pitchFamily="34" charset="0"/>
                <a:cs typeface="ＭＳ Ｐゴシック" pitchFamily="-111" charset="-128"/>
              </a:rPr>
              <a:t>↔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 1.33)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9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Ramboll Basic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boll Basic template.potx" id="{568CD422-14A3-45EB-8805-C3CD6C93EF47}" vid="{EA1E40D6-BAA1-4BF4-8471-B2A0B4991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Ramboll Basic template</Template>
  <TotalTime>2838</TotalTime>
  <Words>1036</Words>
  <Application>Microsoft Office PowerPoint</Application>
  <PresentationFormat>Custom</PresentationFormat>
  <Paragraphs>258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Verdana</vt:lpstr>
      <vt:lpstr>Ramboll Basic template</vt:lpstr>
      <vt:lpstr>Hybrid Plume/Grid Modeling for the Allegheny County PM2.5 SIPs</vt:lpstr>
      <vt:lpstr>Background Setting</vt:lpstr>
      <vt:lpstr>Background PM2.5 Design Values in Allegheny County</vt:lpstr>
      <vt:lpstr>2012 Attainment Demonstration 24-hour PM2.5 Standard</vt:lpstr>
      <vt:lpstr>2012 Attainment Demonstration CAMx Treatment of Local Source PM impacts</vt:lpstr>
      <vt:lpstr>2012 Attainment Demonstration 24-hour PM2.5 Standard</vt:lpstr>
      <vt:lpstr>2012 Attainment Demonstration 24-hour PM2.5 Standard</vt:lpstr>
      <vt:lpstr>2017 Attainment Demonstration Annual PM2.5 Standard</vt:lpstr>
      <vt:lpstr>2017 Attainment Demonstration Annual PM2.5 Standard</vt:lpstr>
      <vt:lpstr>2017 Attainment Demonstration Annual PM2.5 Standard</vt:lpstr>
      <vt:lpstr>2017 Attainment Demonstration Annual PM2.5 Standard</vt:lpstr>
      <vt:lpstr>2017 Attainment Demonstration Annual PM2.5 Standard</vt:lpstr>
      <vt:lpstr>2017 Attainment Demonstration Annual PM2.5 Standard</vt:lpstr>
      <vt:lpstr>2017 Attainment Demonstration Annual PM2.5 Standard</vt:lpstr>
      <vt:lpstr>Conclusions</vt:lpstr>
      <vt:lpstr>Thank You  Questions?</vt:lpstr>
    </vt:vector>
  </TitlesOfParts>
  <Company>ENVIRON International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Zatko</dc:creator>
  <cp:lastModifiedBy>Chris Emery</cp:lastModifiedBy>
  <cp:revision>384</cp:revision>
  <dcterms:created xsi:type="dcterms:W3CDTF">2017-05-19T15:23:35Z</dcterms:created>
  <dcterms:modified xsi:type="dcterms:W3CDTF">2017-10-23T01:32:55Z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CtlText_LogoSelector">
    <vt:lpwstr>Ramboll</vt:lpwstr>
  </property>
  <property fmtid="{D5CDD505-2E9C-101B-9397-08002B2CF9AE}" pid="4" name="SD_DocumentLanguageString">
    <vt:lpwstr>English (UK)</vt:lpwstr>
  </property>
  <property fmtid="{D5CDD505-2E9C-101B-9397-08002B2CF9AE}" pid="5" name="SD_DocumentLanguage">
    <vt:lpwstr>en-GB</vt:lpwstr>
  </property>
  <property fmtid="{D5CDD505-2E9C-101B-9397-08002B2CF9AE}" pid="6" name="sdDocumentDateFormat">
    <vt:lpwstr>en-GB:dd/MM/yyyy</vt:lpwstr>
  </property>
  <property fmtid="{D5CDD505-2E9C-101B-9397-08002B2CF9AE}" pid="7" name="SD_CtlText_UserProfiles_Date">
    <vt:lpwstr/>
  </property>
  <property fmtid="{D5CDD505-2E9C-101B-9397-08002B2CF9AE}" pid="8" name="SD_CtlText_UserProfiles_Name">
    <vt:lpwstr/>
  </property>
  <property fmtid="{D5CDD505-2E9C-101B-9397-08002B2CF9AE}" pid="9" name="SD_UserprofileName">
    <vt:lpwstr/>
  </property>
  <property fmtid="{D5CDD505-2E9C-101B-9397-08002B2CF9AE}" pid="10" name="DocumentInfoFinished">
    <vt:lpwstr>True</vt:lpwstr>
  </property>
  <property fmtid="{D5CDD505-2E9C-101B-9397-08002B2CF9AE}" pid="11" name="SD_ArtworkDefinition">
    <vt:lpwstr>Ramboll Environ</vt:lpwstr>
  </property>
</Properties>
</file>