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sldIdLst>
    <p:sldId id="521" r:id="rId2"/>
    <p:sldId id="557" r:id="rId3"/>
    <p:sldId id="555" r:id="rId4"/>
    <p:sldId id="582" r:id="rId5"/>
    <p:sldId id="583" r:id="rId6"/>
    <p:sldId id="571" r:id="rId7"/>
    <p:sldId id="628" r:id="rId8"/>
    <p:sldId id="599" r:id="rId9"/>
    <p:sldId id="631" r:id="rId10"/>
    <p:sldId id="621" r:id="rId11"/>
    <p:sldId id="622" r:id="rId12"/>
    <p:sldId id="614" r:id="rId13"/>
    <p:sldId id="606" r:id="rId14"/>
    <p:sldId id="623" r:id="rId15"/>
    <p:sldId id="618" r:id="rId16"/>
    <p:sldId id="619" r:id="rId17"/>
  </p:sldIdLst>
  <p:sldSz cx="9144000" cy="6858000" type="screen4x3"/>
  <p:notesSz cx="9601200" cy="7315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71C6FF"/>
    <a:srgbClr val="2D2DB9"/>
    <a:srgbClr val="FF3300"/>
    <a:srgbClr val="66CCFF"/>
    <a:srgbClr val="D9F0FF"/>
    <a:srgbClr val="92D050"/>
    <a:srgbClr val="94D050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4556" autoAdjust="0"/>
  </p:normalViewPr>
  <p:slideViewPr>
    <p:cSldViewPr>
      <p:cViewPr varScale="1">
        <p:scale>
          <a:sx n="66" d="100"/>
          <a:sy n="66" d="100"/>
        </p:scale>
        <p:origin x="-92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endParaRPr lang="en-US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endParaRPr lang="en-US" alt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endParaRPr lang="en-US" alt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7E5C79AC-1AD4-4CF7-B48A-D4C915786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45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C79AC-1AD4-4CF7-B48A-D4C915786AD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0388B-B263-4230-AA7B-FAAD43513CD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8C638-3C7B-40CD-A038-17014EB59D9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5990"/>
            <a:ext cx="7680960" cy="329057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C79AC-1AD4-4CF7-B48A-D4C915786AD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72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C79AC-1AD4-4CF7-B48A-D4C915786AD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36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F6CF6-ECE4-4CEA-BBE5-3E7194EC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0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E8856-A198-4300-96C4-CBD2D6E69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6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12C4-61E5-4923-844F-911AD4B30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5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9C11-064C-47B7-A0E4-0A13893E0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68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9C14E-8D01-401F-8348-64B7CF44A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4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F1AF-E003-46B4-9D93-F5945716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A5F7F-2A46-4851-941A-677F3F439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8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04FB9-7D07-4600-95B3-8FC33F7E0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26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AA5F-5F5E-4D7C-BA91-6DA74B7DA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89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B9DC-433D-4E5C-9B01-DD696B76C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41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B677-474C-4273-8DDC-7B5D5F23B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0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4E7AE-96A3-418E-8D24-EF5CFDD3E5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NSSTC Logo_mediu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5440"/>
          <a:stretch>
            <a:fillRect/>
          </a:stretch>
        </p:blipFill>
        <p:spPr bwMode="auto">
          <a:xfrm>
            <a:off x="8228399" y="6198566"/>
            <a:ext cx="89344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C:\Documents and Settings\kennedy\My Documents\logo\UAH_4c_blueblk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" y="6274560"/>
            <a:ext cx="2180590" cy="548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077200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solidFill>
                  <a:schemeClr val="accent2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Satellite </a:t>
            </a:r>
            <a:r>
              <a:rPr lang="en-US" altLang="ja-JP" sz="2800" b="1" dirty="0">
                <a:solidFill>
                  <a:schemeClr val="accent2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Cloud </a:t>
            </a:r>
            <a:r>
              <a:rPr lang="en-US" altLang="ja-JP" sz="2800" b="1" dirty="0" smtClean="0">
                <a:solidFill>
                  <a:schemeClr val="accent2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Assimilation: The </a:t>
            </a:r>
            <a:r>
              <a:rPr lang="en-US" altLang="ja-JP" sz="2800" b="1" dirty="0">
                <a:solidFill>
                  <a:schemeClr val="accent2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Impact of Improved Cloud Fields on 2013 Air Quality Simulations</a:t>
            </a:r>
            <a:endParaRPr lang="en-US" altLang="ja-JP" sz="2800" b="1" dirty="0" smtClean="0">
              <a:solidFill>
                <a:schemeClr val="accent2"/>
              </a:solidFill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000" dirty="0" smtClean="0">
              <a:solidFill>
                <a:srgbClr val="0099FF"/>
              </a:solidFill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algn="ctr">
              <a:spcBef>
                <a:spcPct val="40000"/>
              </a:spcBef>
              <a:spcAft>
                <a:spcPct val="10000"/>
              </a:spcAft>
            </a:pPr>
            <a:r>
              <a:rPr lang="en-US" altLang="en-US" sz="1600" b="1" dirty="0" err="1" smtClean="0">
                <a:latin typeface="Helvetica" pitchFamily="34" charset="0"/>
                <a:ea typeface="MS Mincho" pitchFamily="49" charset="-128"/>
                <a:cs typeface="Times New Roman" pitchFamily="18" charset="0"/>
              </a:rPr>
              <a:t>Arastoo</a:t>
            </a:r>
            <a:r>
              <a:rPr lang="en-US" altLang="en-US" sz="1600" b="1" dirty="0" smtClean="0">
                <a:latin typeface="Helvetica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en-US" sz="1600" b="1" dirty="0">
                <a:latin typeface="Helvetica" pitchFamily="34" charset="0"/>
                <a:ea typeface="MS Mincho" pitchFamily="49" charset="-128"/>
                <a:cs typeface="Times New Roman" pitchFamily="18" charset="0"/>
              </a:rPr>
              <a:t>Pour Biazar</a:t>
            </a:r>
            <a:r>
              <a:rPr lang="en-US" altLang="en-US" sz="1600" b="1" baseline="30000" dirty="0">
                <a:latin typeface="Helvetica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lang="en-US" altLang="en-US" sz="1600" b="1" dirty="0">
                <a:latin typeface="Helvetica" pitchFamily="34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altLang="en-US" sz="1600" b="1" dirty="0" err="1" smtClean="0">
                <a:latin typeface="Helvetica" pitchFamily="34" charset="0"/>
                <a:ea typeface="MS Mincho" pitchFamily="49" charset="-128"/>
                <a:cs typeface="Times New Roman" pitchFamily="18" charset="0"/>
              </a:rPr>
              <a:t>Maudood</a:t>
            </a:r>
            <a:r>
              <a:rPr lang="en-US" altLang="en-US" sz="1600" b="1" dirty="0" smtClean="0">
                <a:latin typeface="Helvetica" pitchFamily="34" charset="0"/>
                <a:ea typeface="MS Mincho" pitchFamily="49" charset="-128"/>
                <a:cs typeface="Times New Roman" pitchFamily="18" charset="0"/>
              </a:rPr>
              <a:t> Khan</a:t>
            </a:r>
            <a:r>
              <a:rPr lang="en-US" altLang="en-US" sz="1600" b="1" baseline="30000" dirty="0" smtClean="0">
                <a:solidFill>
                  <a:srgbClr val="000000"/>
                </a:solidFill>
                <a:latin typeface="Helvetica" pitchFamily="34" charset="0"/>
              </a:rPr>
              <a:t>1</a:t>
            </a:r>
            <a:r>
              <a:rPr lang="en-US" altLang="en-US" sz="1600" b="1" dirty="0" smtClean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</a:rPr>
              <a:t>Andrew White</a:t>
            </a:r>
            <a:r>
              <a:rPr lang="en-US" altLang="en-US" sz="1600" b="1" baseline="30000" dirty="0">
                <a:solidFill>
                  <a:srgbClr val="000000"/>
                </a:solidFill>
                <a:latin typeface="Helvetica" pitchFamily="34" charset="0"/>
              </a:rPr>
              <a:t>1</a:t>
            </a: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altLang="en-US" sz="1600" b="1" dirty="0" err="1">
                <a:solidFill>
                  <a:srgbClr val="000000"/>
                </a:solidFill>
                <a:latin typeface="Helvetica" pitchFamily="34" charset="0"/>
              </a:rPr>
              <a:t>Richart</a:t>
            </a: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</a:rPr>
              <a:t> T. McNider</a:t>
            </a:r>
            <a:r>
              <a:rPr lang="en-US" altLang="en-US" sz="1600" b="1" baseline="30000" dirty="0">
                <a:solidFill>
                  <a:srgbClr val="000000"/>
                </a:solidFill>
                <a:latin typeface="Helvetica" pitchFamily="34" charset="0"/>
              </a:rPr>
              <a:t>1</a:t>
            </a: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altLang="en-US" sz="1600" b="1" dirty="0" err="1">
                <a:solidFill>
                  <a:srgbClr val="000000"/>
                </a:solidFill>
                <a:latin typeface="Helvetica" pitchFamily="34" charset="0"/>
              </a:rPr>
              <a:t>YuLing</a:t>
            </a: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Helvetica" pitchFamily="34" charset="0"/>
              </a:rPr>
              <a:t>Wu</a:t>
            </a:r>
            <a:r>
              <a:rPr lang="en-US" altLang="en-US" sz="1600" b="1" baseline="30000" dirty="0" smtClean="0">
                <a:solidFill>
                  <a:srgbClr val="000000"/>
                </a:solidFill>
                <a:latin typeface="Helvetica" pitchFamily="34" charset="0"/>
              </a:rPr>
              <a:t>1</a:t>
            </a:r>
            <a:r>
              <a:rPr lang="en-US" altLang="en-US" sz="1600" b="1" dirty="0" smtClean="0">
                <a:solidFill>
                  <a:srgbClr val="000000"/>
                </a:solidFill>
                <a:latin typeface="Helvetica" pitchFamily="34" charset="0"/>
              </a:rPr>
              <a:t>, Bright Dornblaser</a:t>
            </a:r>
            <a:r>
              <a:rPr lang="en-US" altLang="en-US" sz="1600" b="1" baseline="30000" dirty="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altLang="en-US" sz="1600" b="1" dirty="0" smtClean="0">
              <a:latin typeface="Helvetica" pitchFamily="34" charset="0"/>
            </a:endParaRPr>
          </a:p>
          <a:p>
            <a:endParaRPr lang="en-US" altLang="en-US" sz="16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endParaRPr lang="en-US" altLang="en-US" sz="1600" b="1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000" b="1" dirty="0">
                <a:solidFill>
                  <a:schemeClr val="bg2"/>
                </a:solidFill>
                <a:latin typeface="Calibri" pitchFamily="34" charset="0"/>
              </a:rPr>
              <a:t>University of Alabama in Huntsville</a:t>
            </a:r>
          </a:p>
          <a:p>
            <a:pPr>
              <a:buFontTx/>
              <a:buAutoNum type="arabicPeriod"/>
            </a:pPr>
            <a:r>
              <a:rPr lang="en-US" altLang="en-US" sz="2000" b="1" dirty="0" smtClean="0">
                <a:solidFill>
                  <a:schemeClr val="bg2"/>
                </a:solidFill>
                <a:latin typeface="Calibri" pitchFamily="34" charset="0"/>
              </a:rPr>
              <a:t>Texas </a:t>
            </a:r>
            <a:r>
              <a:rPr lang="en-US" altLang="en-US" sz="2000" b="1" dirty="0">
                <a:solidFill>
                  <a:schemeClr val="bg2"/>
                </a:solidFill>
                <a:latin typeface="Calibri" pitchFamily="34" charset="0"/>
              </a:rPr>
              <a:t>Commission on Environmental Quality (TCEQ)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  <a:endParaRPr lang="en-US" altLang="en-US" sz="2000" b="1" dirty="0">
              <a:solidFill>
                <a:schemeClr val="bg2"/>
              </a:solidFill>
              <a:latin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40000"/>
              </a:spcBef>
              <a:spcAft>
                <a:spcPct val="10000"/>
              </a:spcAft>
            </a:pPr>
            <a:endParaRPr lang="en-US" altLang="en-US" sz="2000" b="1" dirty="0">
              <a:solidFill>
                <a:schemeClr val="bg2"/>
              </a:solidFill>
              <a:latin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altLang="en-US" sz="1400" b="1" dirty="0">
              <a:latin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1400" b="1" dirty="0">
                <a:solidFill>
                  <a:srgbClr val="009900"/>
                </a:solidFill>
                <a:latin typeface="Helvetica" pitchFamily="34" charset="0"/>
              </a:rPr>
              <a:t>Presented at:</a:t>
            </a:r>
          </a:p>
          <a:p>
            <a:pPr algn="ctr">
              <a:spcBef>
                <a:spcPct val="50000"/>
              </a:spcBef>
              <a:spcAft>
                <a:spcPct val="10000"/>
              </a:spcAft>
            </a:pPr>
            <a:r>
              <a:rPr lang="en-US" altLang="en-US" sz="1400" b="1" dirty="0" smtClean="0">
                <a:solidFill>
                  <a:schemeClr val="accent2"/>
                </a:solidFill>
                <a:latin typeface="Helvetica" pitchFamily="34" charset="0"/>
              </a:rPr>
              <a:t>16</a:t>
            </a:r>
            <a:r>
              <a:rPr lang="en-US" altLang="en-US" sz="1400" b="1" baseline="30000" dirty="0" smtClean="0">
                <a:solidFill>
                  <a:schemeClr val="accent2"/>
                </a:solidFill>
                <a:latin typeface="Helvetica" pitchFamily="34" charset="0"/>
              </a:rPr>
              <a:t>th</a:t>
            </a:r>
            <a:r>
              <a:rPr lang="en-US" altLang="en-US" sz="1400" b="1" dirty="0" smtClean="0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en-US" altLang="en-US" sz="1400" b="1" dirty="0">
                <a:solidFill>
                  <a:schemeClr val="accent2"/>
                </a:solidFill>
                <a:latin typeface="Helvetica" pitchFamily="34" charset="0"/>
              </a:rPr>
              <a:t>Annual Community Modeling and Analysis System (CMAS) Conference</a:t>
            </a:r>
            <a:br>
              <a:rPr lang="en-US" altLang="en-US" sz="1400" b="1" dirty="0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altLang="en-US" sz="1400" b="1" dirty="0">
                <a:solidFill>
                  <a:schemeClr val="accent2"/>
                </a:solidFill>
                <a:latin typeface="Helvetica" pitchFamily="34" charset="0"/>
              </a:rPr>
              <a:t>October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Helvetica" pitchFamily="34" charset="0"/>
              </a:rPr>
              <a:t>23-25, 2017</a:t>
            </a:r>
            <a:r>
              <a:rPr lang="en-US" altLang="en-US" sz="1400" b="1" dirty="0">
                <a:solidFill>
                  <a:schemeClr val="accent2"/>
                </a:solidFill>
                <a:latin typeface="Helvetica" pitchFamily="34" charset="0"/>
              </a:rPr>
              <a:t/>
            </a:r>
            <a:br>
              <a:rPr lang="en-US" altLang="en-US" sz="1400" b="1" dirty="0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altLang="en-US" sz="1400" b="1" dirty="0">
                <a:solidFill>
                  <a:schemeClr val="accent2"/>
                </a:solidFill>
                <a:latin typeface="Helvetica" pitchFamily="34" charset="0"/>
              </a:rPr>
              <a:t>Friday Center, University of North Carolina, Chapel Hill, </a:t>
            </a:r>
            <a:r>
              <a:rPr lang="en-US" altLang="en-US" sz="1400" b="1" dirty="0" smtClean="0">
                <a:solidFill>
                  <a:schemeClr val="accent2"/>
                </a:solidFill>
                <a:latin typeface="Helvetica" pitchFamily="34" charset="0"/>
              </a:rPr>
              <a:t>NC</a:t>
            </a:r>
            <a:endParaRPr lang="en-US" altLang="en-US" sz="1400" b="1" dirty="0">
              <a:solidFill>
                <a:schemeClr val="accent2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8" y="3474720"/>
            <a:ext cx="4284398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482" y="6514616"/>
            <a:ext cx="40528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47" y="3429000"/>
            <a:ext cx="4837153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354" y="2828389"/>
            <a:ext cx="3501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in Isoprene Emissions (g/s) at 20 GMT on July 4, 2013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CldAssim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Control)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18" y="2828389"/>
            <a:ext cx="40528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in Isoprene Concentration (ppb) 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Averaged over July-August-September, 2013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CldAssim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Control)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86" y="0"/>
            <a:ext cx="914400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2013 Photochemical Simulations</a:t>
            </a: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588" y="609600"/>
            <a:ext cx="8544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Control simulation under-predicting clouds over the eastern U.S. leading to over-prediction of isoprene emission.</a:t>
            </a:r>
          </a:p>
          <a:p>
            <a:pPr marL="285750" indent="-285750" algn="l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Cloud Assimilation reduces isoprene concentration over eastern U.S. by about .5-1 ppb (averaged over Jul-Aug-Sept)</a:t>
            </a:r>
          </a:p>
          <a:p>
            <a:pPr marL="285750" indent="-285750" algn="l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Isoprene emissions over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S.E.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was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reduced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substantially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5453"/>
            <a:ext cx="887095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Cloud Assimilation on 2013 Photochemical Simulations</a:t>
            </a: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570" y="658198"/>
            <a:ext cx="854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Isoprene emissions over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VISTAS Region Was reduced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en-US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" y="3843359"/>
            <a:ext cx="4114800" cy="299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23935"/>
            <a:ext cx="4114800" cy="299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59" y="31776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63% reduction in bias for ozone over the S.E.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45460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daytime improvement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3865" r="37011" b="7814"/>
          <a:stretch/>
        </p:blipFill>
        <p:spPr bwMode="auto">
          <a:xfrm>
            <a:off x="4712031" y="20495"/>
            <a:ext cx="4446494" cy="317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219199"/>
            <a:ext cx="4277473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O3 difference between control and cloud assimilation simulations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(Aug-Sept, 2013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satcld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-control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141" y="76200"/>
            <a:ext cx="389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Closer Look at the Results over S.E. U.S.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60" y="5143500"/>
            <a:ext cx="69625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 bwMode="auto">
          <a:xfrm>
            <a:off x="805290" y="5482054"/>
            <a:ext cx="490110" cy="309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68365" y="4419600"/>
            <a:ext cx="903235" cy="338554"/>
          </a:xfrm>
          <a:prstGeom prst="rect">
            <a:avLst/>
          </a:prstGeom>
          <a:noFill/>
          <a:ln>
            <a:solidFill>
              <a:srgbClr val="2D2DB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CNTRL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392361"/>
            <a:ext cx="903235" cy="33855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SatCld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 bwMode="auto">
          <a:xfrm>
            <a:off x="919983" y="4758154"/>
            <a:ext cx="756417" cy="3853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D2DB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4" idx="2"/>
          </p:cNvCxnSpPr>
          <p:nvPr/>
        </p:nvCxnSpPr>
        <p:spPr bwMode="auto">
          <a:xfrm flipH="1">
            <a:off x="2971800" y="4730915"/>
            <a:ext cx="451618" cy="412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30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03" y="3221851"/>
            <a:ext cx="503230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Improvements Are More Pronounced Where the Error is Due to Clouds</a:t>
            </a:r>
            <a:endParaRPr lang="en-US" sz="2000" b="1" dirty="0">
              <a:solidFill>
                <a:srgbClr val="2D2D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" y="669151"/>
            <a:ext cx="507748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270887"/>
            <a:ext cx="3100139" cy="161582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14400" indent="-914400" algn="l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LEFT: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14400" indent="-914400" algn="l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for July 9 Through July 14 Over VISTAS Region.</a:t>
            </a:r>
          </a:p>
          <a:p>
            <a:pPr algn="l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BOTTOM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RIGHT: </a:t>
            </a:r>
          </a:p>
          <a:p>
            <a:pPr marL="914400" indent="-914400"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July 30 Through August 7 Over S.E.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Region.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33528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are more pronounced on days with large regional cloud correction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 bwMode="auto">
          <a:xfrm flipH="1">
            <a:off x="3657600" y="1728520"/>
            <a:ext cx="1828800" cy="328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4" idx="1"/>
          </p:cNvCxnSpPr>
          <p:nvPr/>
        </p:nvCxnSpPr>
        <p:spPr bwMode="auto">
          <a:xfrm flipH="1">
            <a:off x="869576" y="1728520"/>
            <a:ext cx="4616824" cy="5088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4" idx="2"/>
          </p:cNvCxnSpPr>
          <p:nvPr/>
        </p:nvCxnSpPr>
        <p:spPr bwMode="auto">
          <a:xfrm>
            <a:off x="7162800" y="2390239"/>
            <a:ext cx="647700" cy="1876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</p:cNvCxnSpPr>
          <p:nvPr/>
        </p:nvCxnSpPr>
        <p:spPr bwMode="auto">
          <a:xfrm flipH="1">
            <a:off x="6438900" y="2390239"/>
            <a:ext cx="723900" cy="16288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56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400110"/>
            <a:ext cx="300445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12519" y="555663"/>
            <a:ext cx="3657600" cy="1974893"/>
            <a:chOff x="100265" y="191423"/>
            <a:chExt cx="3657600" cy="197489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40"/>
            <a:stretch/>
          </p:blipFill>
          <p:spPr bwMode="auto">
            <a:xfrm>
              <a:off x="100265" y="191423"/>
              <a:ext cx="3657600" cy="19748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1744578" y="1244859"/>
              <a:ext cx="998621" cy="27699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VISTAS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6284" y="2743198"/>
            <a:ext cx="3657600" cy="1977557"/>
            <a:chOff x="-52137" y="2173574"/>
            <a:chExt cx="3657600" cy="197755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57"/>
            <a:stretch/>
          </p:blipFill>
          <p:spPr bwMode="auto">
            <a:xfrm>
              <a:off x="-52137" y="2173574"/>
              <a:ext cx="3657600" cy="1977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676400" y="3415035"/>
              <a:ext cx="998621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MANEVU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4720755"/>
            <a:ext cx="3657600" cy="1982906"/>
            <a:chOff x="32084" y="4162930"/>
            <a:chExt cx="3657600" cy="1982906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92"/>
            <a:stretch/>
          </p:blipFill>
          <p:spPr bwMode="auto">
            <a:xfrm>
              <a:off x="32084" y="4162930"/>
              <a:ext cx="3657600" cy="1982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44579" y="5410200"/>
              <a:ext cx="998621" cy="27699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MWRPO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40053" y="2743218"/>
            <a:ext cx="3657600" cy="1990984"/>
            <a:chOff x="4717997" y="35523"/>
            <a:chExt cx="3657600" cy="1990984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5"/>
            <a:stretch/>
          </p:blipFill>
          <p:spPr bwMode="auto">
            <a:xfrm>
              <a:off x="4717997" y="35523"/>
              <a:ext cx="3657600" cy="1990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24600" y="1282549"/>
              <a:ext cx="9986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CENRAP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0053" y="4734202"/>
            <a:ext cx="3657600" cy="1723292"/>
            <a:chOff x="5334000" y="1691743"/>
            <a:chExt cx="3657600" cy="172329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691743"/>
              <a:ext cx="3657600" cy="172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10400" y="2743200"/>
              <a:ext cx="998621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WRAP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Averaged Diurnal Patterns Over Different Regions</a:t>
            </a:r>
            <a:endParaRPr lang="en-US" sz="2000" b="1" dirty="0">
              <a:solidFill>
                <a:srgbClr val="2D2D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534400" cy="5530516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A technique was developed to assimilate satellite observed clouds in WRF and was tested over summers of 2006 and 2013 with consistent results.</a:t>
            </a:r>
          </a:p>
          <a:p>
            <a:pPr marL="457200" indent="-457200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The impact of cloud assimilation on air quality simulations during 2013 NSASA Discover-AQ period was studied.</a:t>
            </a:r>
          </a:p>
          <a:p>
            <a:pPr marL="457200" indent="-457200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For the summer of 2013 (July-Sept), in general WRF model underestimated clouds over east/southeastern United States.</a:t>
            </a:r>
          </a:p>
          <a:p>
            <a:pPr marL="457200" indent="-457200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Due to cloud under-prediction, the control simulation over-estimated </a:t>
            </a:r>
            <a:r>
              <a:rPr lang="en-US" altLang="ko-KR" sz="2000" b="1" dirty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isoprene </a:t>
            </a: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emissions. The simulation with cloud assimilation partially corrected this error and reduced isoprene emissions by 10%.</a:t>
            </a:r>
            <a:endParaRPr lang="en-US" altLang="ko-KR" sz="2000" b="1" dirty="0">
              <a:latin typeface="Calibri" panose="020F0502020204030204" pitchFamily="34" charset="0"/>
              <a:ea typeface="Batang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By slowing down the photochemistry and decreasing BVOC emissions, cloud correction also reduced O3 bias in the S.E. by over 60%. </a:t>
            </a:r>
          </a:p>
          <a:p>
            <a:pPr marL="457200" indent="-457200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The photochemical correction is episodic and is more pronounced where the dominant model error is due to errors in cloud placement and timing and in areas with large emission source.</a:t>
            </a:r>
          </a:p>
          <a:p>
            <a:pPr marL="457200" indent="-457200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altLang="ko-KR" sz="2000" b="1" dirty="0" smtClean="0"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Model clouds being too opaque remains an issue that needs to be resolved.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Recap and Concluding Remarks</a:t>
            </a:r>
            <a:endParaRPr lang="en-US" altLang="en-US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676400" y="14478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Acknowledgment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447800" y="2438400"/>
            <a:ext cx="60960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 b="1" dirty="0">
                <a:latin typeface="Arial" charset="0"/>
              </a:rPr>
              <a:t>The findings presented here were accomplished under partial support from NASA Science Mission Directorate Applied Sciences Program and the </a:t>
            </a:r>
            <a:r>
              <a:rPr lang="en-US" altLang="ja-JP" sz="1800" b="1" dirty="0">
                <a:latin typeface="Arial" charset="0"/>
                <a:ea typeface="MS PGothic" pitchFamily="34" charset="-128"/>
              </a:rPr>
              <a:t>Texas Commission on Environmental Quality (TCEQ</a:t>
            </a:r>
            <a:r>
              <a:rPr lang="en-US" altLang="ja-JP" sz="1800" b="1" dirty="0" smtClean="0">
                <a:latin typeface="Arial" charset="0"/>
                <a:ea typeface="MS PGothic" pitchFamily="34" charset="-128"/>
              </a:rPr>
              <a:t>). </a:t>
            </a:r>
            <a:endParaRPr lang="en-US" altLang="en-US" sz="1800" b="1" dirty="0">
              <a:latin typeface="Arial" charset="0"/>
            </a:endParaRPr>
          </a:p>
          <a:p>
            <a:pPr algn="l" eaLnBrk="1" hangingPunct="1"/>
            <a:endParaRPr lang="en-US" altLang="en-US" sz="1800" b="1" dirty="0">
              <a:latin typeface="Arial" charset="0"/>
            </a:endParaRPr>
          </a:p>
          <a:p>
            <a:pPr algn="l" eaLnBrk="1" hangingPunct="1"/>
            <a:r>
              <a:rPr lang="en-US" altLang="en-US" sz="1800" b="1" dirty="0">
                <a:latin typeface="Arial" charset="0"/>
              </a:rPr>
              <a:t>Note the results in this study do not necessarily reflect policy or science positions by the funding agencies.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4580127" y="1966711"/>
            <a:ext cx="4495800" cy="2757488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  <a:effectLst/>
          <a:extLst/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ts val="1600"/>
              </a:lnSpc>
              <a:spcAft>
                <a:spcPct val="50000"/>
              </a:spcAft>
              <a:buClr>
                <a:srgbClr val="990000"/>
              </a:buClr>
              <a:buSzPct val="150000"/>
              <a:buFont typeface="Wingdings" pitchFamily="2" charset="2"/>
              <a:buChar char="Ø"/>
            </a:pPr>
            <a:r>
              <a:rPr lang="en-US" altLang="en-US" sz="1600" b="1" dirty="0">
                <a:latin typeface="Calibri" panose="020F0502020204030204" pitchFamily="34" charset="0"/>
              </a:rPr>
              <a:t>Surface insolation &amp; temperature, BL </a:t>
            </a:r>
            <a:r>
              <a:rPr lang="en-US" altLang="en-US" sz="1600" b="1" dirty="0" smtClean="0">
                <a:latin typeface="Calibri" panose="020F0502020204030204" pitchFamily="34" charset="0"/>
              </a:rPr>
              <a:t>development</a:t>
            </a:r>
          </a:p>
          <a:p>
            <a:pPr>
              <a:lnSpc>
                <a:spcPts val="1600"/>
              </a:lnSpc>
              <a:spcAft>
                <a:spcPct val="50000"/>
              </a:spcAft>
              <a:buClr>
                <a:srgbClr val="990000"/>
              </a:buClr>
              <a:buSzPct val="150000"/>
              <a:buFont typeface="Wingdings" pitchFamily="2" charset="2"/>
              <a:buChar char="Ø"/>
            </a:pPr>
            <a:r>
              <a:rPr lang="en-US" alt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Regulating 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the photochemical reaction </a:t>
            </a:r>
            <a:r>
              <a:rPr lang="en-US" alt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rates, biogenic VOC emissions</a:t>
            </a:r>
            <a:endParaRPr lang="en-US" alt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ts val="1600"/>
              </a:lnSpc>
              <a:spcAft>
                <a:spcPct val="50000"/>
              </a:spcAft>
              <a:buClr>
                <a:srgbClr val="990000"/>
              </a:buClr>
              <a:buSzPct val="150000"/>
              <a:buFont typeface="Wingdings" pitchFamily="2" charset="2"/>
              <a:buChar char="Ø"/>
            </a:pPr>
            <a:r>
              <a:rPr lang="en-US" alt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Vertical 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mixing/transport</a:t>
            </a:r>
          </a:p>
          <a:p>
            <a:pPr>
              <a:lnSpc>
                <a:spcPts val="1600"/>
              </a:lnSpc>
              <a:spcAft>
                <a:spcPct val="50000"/>
              </a:spcAft>
              <a:buClr>
                <a:srgbClr val="990000"/>
              </a:buClr>
              <a:buSzPct val="150000"/>
              <a:buFont typeface="Wingdings" pitchFamily="2" charset="2"/>
              <a:buChar char="Ø"/>
            </a:pPr>
            <a:r>
              <a:rPr lang="en-US" altLang="en-US" sz="1600" b="1" dirty="0">
                <a:latin typeface="Calibri" panose="020F0502020204030204" pitchFamily="34" charset="0"/>
              </a:rPr>
              <a:t>Evolution and partitioning of particulate matter</a:t>
            </a:r>
          </a:p>
          <a:p>
            <a:pPr>
              <a:lnSpc>
                <a:spcPts val="1600"/>
              </a:lnSpc>
              <a:spcAft>
                <a:spcPct val="50000"/>
              </a:spcAft>
              <a:buClr>
                <a:srgbClr val="990000"/>
              </a:buClr>
              <a:buSzPct val="150000"/>
              <a:buFont typeface="Wingdings" pitchFamily="2" charset="2"/>
              <a:buChar char="Ø"/>
            </a:pPr>
            <a:r>
              <a:rPr lang="en-US" altLang="en-US" sz="1600" b="1" dirty="0">
                <a:latin typeface="Calibri" panose="020F0502020204030204" pitchFamily="34" charset="0"/>
              </a:rPr>
              <a:t>Aqueous phase </a:t>
            </a:r>
            <a:r>
              <a:rPr lang="en-US" altLang="en-US" sz="1600" b="1" dirty="0" smtClean="0">
                <a:latin typeface="Calibri" panose="020F0502020204030204" pitchFamily="34" charset="0"/>
              </a:rPr>
              <a:t>chemistry, wet removal, </a:t>
            </a:r>
            <a:r>
              <a:rPr lang="en-US" altLang="en-US" sz="1600" b="1" dirty="0" err="1" smtClean="0">
                <a:latin typeface="Calibri" panose="020F0502020204030204" pitchFamily="34" charset="0"/>
              </a:rPr>
              <a:t>LNOx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580127" y="1373280"/>
            <a:ext cx="4495800" cy="581025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latin typeface="Helvetica" pitchFamily="34" charset="0"/>
              </a:rPr>
              <a:t>IMPACT OF ERRORS IN CLOUD SIMULATION on AQ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itchFamily="34" charset="0"/>
              </a:rPr>
              <a:t>Model errors in location and timing of clouds are a major source of uncertainty in Air Quality Decision Models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 &amp; </a:t>
            </a:r>
            <a:r>
              <a:rPr lang="en-US" altLang="en-US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en-US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0" y="1371698"/>
            <a:ext cx="4041775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5311470"/>
            <a:ext cx="4526281" cy="15465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wrap="square">
            <a:noAutofit/>
          </a:bodyPr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50000"/>
              <a:buFont typeface="Wingdings" pitchFamily="1" charset="2"/>
              <a:buChar char="Ø"/>
            </a:pPr>
            <a:r>
              <a:rPr lang="en-US" altLang="en-US" sz="1600" dirty="0">
                <a:latin typeface="Calibri" panose="020F0502020204030204" pitchFamily="34" charset="0"/>
              </a:rPr>
              <a:t>Precipitation, impact on climate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50000"/>
              <a:buFont typeface="Wingdings" pitchFamily="1" charset="2"/>
              <a:buChar char="Ø"/>
            </a:pPr>
            <a:r>
              <a:rPr lang="en-US" altLang="en-US" sz="1600" dirty="0">
                <a:latin typeface="Calibri" panose="020F0502020204030204" pitchFamily="34" charset="0"/>
              </a:rPr>
              <a:t>Evaluation: Statistical performance over large area and longer times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50000"/>
              <a:buFont typeface="Wingdings" pitchFamily="1" charset="2"/>
              <a:buChar char="Ø"/>
            </a:pPr>
            <a:r>
              <a:rPr lang="en-US" altLang="en-US" sz="1600" dirty="0">
                <a:latin typeface="Calibri" panose="020F0502020204030204" pitchFamily="34" charset="0"/>
              </a:rPr>
              <a:t>Correct location and timing of model clouds being less important as long as statistical evaluation is satisfactory</a:t>
            </a:r>
          </a:p>
        </p:txBody>
      </p:sp>
      <p:sp>
        <p:nvSpPr>
          <p:cNvPr id="16" name="Text Box 1029"/>
          <p:cNvSpPr txBox="1">
            <a:spLocks noChangeArrowheads="1"/>
          </p:cNvSpPr>
          <p:nvPr/>
        </p:nvSpPr>
        <p:spPr bwMode="auto">
          <a:xfrm>
            <a:off x="-11322" y="4853086"/>
            <a:ext cx="4526281" cy="4475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Weather </a:t>
            </a:r>
            <a:r>
              <a:rPr lang="en-US" altLang="en-US" sz="1800" b="1" dirty="0" smtClean="0">
                <a:latin typeface="Arial" charset="0"/>
              </a:rPr>
              <a:t>Forecasting/Climate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4580127" y="4838999"/>
            <a:ext cx="4542790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  <a:extLst/>
        </p:spPr>
        <p:txBody>
          <a:bodyPr wrap="square" tIns="13716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Air Quality </a:t>
            </a:r>
            <a:r>
              <a:rPr lang="en-US" altLang="en-US" sz="1800" b="1" dirty="0" smtClean="0">
                <a:latin typeface="Arial" charset="0"/>
              </a:rPr>
              <a:t>Community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580127" y="5300664"/>
            <a:ext cx="4542790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noAutofit/>
          </a:bodyPr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50000"/>
              <a:buFont typeface="Wingdings" pitchFamily="1" charset="2"/>
              <a:buChar char="Ø"/>
            </a:pPr>
            <a:r>
              <a:rPr lang="en-US" altLang="en-US" sz="1400" dirty="0">
                <a:latin typeface="Calibri" panose="020F0502020204030204" pitchFamily="34" charset="0"/>
              </a:rPr>
              <a:t>Both precipitating and non-precipitating clouds are </a:t>
            </a:r>
            <a:r>
              <a:rPr lang="en-US" altLang="en-US" sz="1400" dirty="0" smtClean="0">
                <a:latin typeface="Calibri" panose="020F0502020204030204" pitchFamily="34" charset="0"/>
              </a:rPr>
              <a:t>important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50000"/>
              <a:buFont typeface="Wingdings" pitchFamily="1" charset="2"/>
              <a:buChar char="Ø"/>
            </a:pPr>
            <a:r>
              <a:rPr lang="en-US" altLang="en-US" sz="1400" dirty="0" smtClean="0">
                <a:latin typeface="Calibri" panose="020F0502020204030204" pitchFamily="34" charset="0"/>
              </a:rPr>
              <a:t>Evaluation: Statistical as well as episodic (PAIRED IN SPACE AND TIME)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50000"/>
              <a:buFont typeface="Wingdings" pitchFamily="1" charset="2"/>
              <a:buChar char="Ø"/>
            </a:pPr>
            <a:r>
              <a:rPr lang="en-US" altLang="en-US" sz="1400" dirty="0" smtClean="0">
                <a:latin typeface="Calibri" panose="020F0502020204030204" pitchFamily="34" charset="0"/>
              </a:rPr>
              <a:t>Correct </a:t>
            </a:r>
            <a:r>
              <a:rPr lang="en-US" altLang="en-US" sz="1400" dirty="0">
                <a:latin typeface="Calibri" panose="020F0502020204030204" pitchFamily="34" charset="0"/>
              </a:rPr>
              <a:t>location and timing of model clouds being important</a:t>
            </a:r>
          </a:p>
        </p:txBody>
      </p:sp>
    </p:spTree>
    <p:extLst>
      <p:ext uri="{BB962C8B-B14F-4D97-AF65-F5344CB8AC3E}">
        <p14:creationId xmlns:p14="http://schemas.microsoft.com/office/powerpoint/2010/main" val="37802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5311815" y="3235476"/>
            <a:ext cx="383218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hlink"/>
                </a:solidFill>
                <a:latin typeface="Arial" charset="0"/>
              </a:rPr>
              <a:t>Adapted from: Pour-</a:t>
            </a:r>
            <a:r>
              <a:rPr lang="en-US" altLang="en-US" sz="1200" dirty="0" err="1">
                <a:solidFill>
                  <a:schemeClr val="hlink"/>
                </a:solidFill>
                <a:latin typeface="Arial" charset="0"/>
              </a:rPr>
              <a:t>Biazar</a:t>
            </a:r>
            <a:r>
              <a:rPr lang="en-US" altLang="en-US" sz="1200" dirty="0">
                <a:solidFill>
                  <a:schemeClr val="hlink"/>
                </a:solidFill>
                <a:latin typeface="Arial" charset="0"/>
              </a:rPr>
              <a:t> et al., 2007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414276" y="1251237"/>
            <a:ext cx="46149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our previous work it was shown that adjusting photolysis rates based on goes observed clouds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photochemical model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improves O3 simulations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7404" name="Group 12"/>
          <p:cNvGrpSpPr>
            <a:grpSpLocks/>
          </p:cNvGrpSpPr>
          <p:nvPr/>
        </p:nvGrpSpPr>
        <p:grpSpPr bwMode="auto">
          <a:xfrm>
            <a:off x="5282753" y="483850"/>
            <a:ext cx="3810000" cy="2728119"/>
            <a:chOff x="3039" y="2141"/>
            <a:chExt cx="2736" cy="2160"/>
          </a:xfrm>
        </p:grpSpPr>
        <p:graphicFrame>
          <p:nvGraphicFramePr>
            <p:cNvPr id="18740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3185098"/>
                </p:ext>
              </p:extLst>
            </p:nvPr>
          </p:nvGraphicFramePr>
          <p:xfrm>
            <a:off x="3039" y="2141"/>
            <a:ext cx="2736" cy="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Worksheet" r:id="rId3" imgW="8677656" imgH="5934659" progId="Excel.Sheet.8">
                    <p:embed/>
                  </p:oleObj>
                </mc:Choice>
                <mc:Fallback>
                  <p:oleObj name="Worksheet" r:id="rId3" imgW="8677656" imgH="5934659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" y="2141"/>
                          <a:ext cx="2736" cy="2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406" name="AutoShape 14"/>
            <p:cNvSpPr>
              <a:spLocks noChangeArrowheads="1"/>
            </p:cNvSpPr>
            <p:nvPr/>
          </p:nvSpPr>
          <p:spPr bwMode="auto">
            <a:xfrm>
              <a:off x="4464" y="2556"/>
              <a:ext cx="528" cy="132"/>
            </a:xfrm>
            <a:prstGeom prst="wedgeRectCallout">
              <a:avLst>
                <a:gd name="adj1" fmla="val -2843"/>
                <a:gd name="adj2" fmla="val 207574"/>
              </a:avLst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008000"/>
                  </a:solidFill>
                  <a:latin typeface="Arial" charset="0"/>
                </a:rPr>
                <a:t>OBSERVED</a:t>
              </a:r>
              <a:endParaRPr lang="en-US" altLang="en-US" sz="800">
                <a:latin typeface="Arial" charset="0"/>
              </a:endParaRPr>
            </a:p>
          </p:txBody>
        </p:sp>
        <p:sp>
          <p:nvSpPr>
            <p:cNvPr id="187407" name="AutoShape 15"/>
            <p:cNvSpPr>
              <a:spLocks noChangeArrowheads="1"/>
            </p:cNvSpPr>
            <p:nvPr/>
          </p:nvSpPr>
          <p:spPr bwMode="auto">
            <a:xfrm>
              <a:off x="5040" y="2544"/>
              <a:ext cx="479" cy="132"/>
            </a:xfrm>
            <a:prstGeom prst="wedgeRectCallout">
              <a:avLst>
                <a:gd name="adj1" fmla="val -80273"/>
                <a:gd name="adj2" fmla="val 406819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FF0000"/>
                  </a:solidFill>
                  <a:latin typeface="Arial" charset="0"/>
                </a:rPr>
                <a:t>ASSIM</a:t>
              </a:r>
              <a:endParaRPr lang="en-US" altLang="en-US" sz="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7408" name="AutoShape 16"/>
            <p:cNvSpPr>
              <a:spLocks noChangeArrowheads="1"/>
            </p:cNvSpPr>
            <p:nvPr/>
          </p:nvSpPr>
          <p:spPr bwMode="auto">
            <a:xfrm>
              <a:off x="4529" y="3794"/>
              <a:ext cx="661" cy="131"/>
            </a:xfrm>
            <a:prstGeom prst="wedgeRectCallout">
              <a:avLst>
                <a:gd name="adj1" fmla="val -63218"/>
                <a:gd name="adj2" fmla="val -110000"/>
              </a:avLst>
            </a:prstGeom>
            <a:noFill/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33CCFF"/>
                  </a:solidFill>
                  <a:latin typeface="Arial" charset="0"/>
                </a:rPr>
                <a:t>Under-prediction</a:t>
              </a:r>
              <a:endParaRPr lang="en-US" altLang="en-US" sz="800">
                <a:solidFill>
                  <a:srgbClr val="33CCFF"/>
                </a:solidFill>
                <a:latin typeface="Arial" charset="0"/>
              </a:endParaRPr>
            </a:p>
          </p:txBody>
        </p:sp>
        <p:sp>
          <p:nvSpPr>
            <p:cNvPr id="187409" name="AutoShape 17"/>
            <p:cNvSpPr>
              <a:spLocks noChangeArrowheads="1"/>
            </p:cNvSpPr>
            <p:nvPr/>
          </p:nvSpPr>
          <p:spPr bwMode="auto">
            <a:xfrm>
              <a:off x="3984" y="3360"/>
              <a:ext cx="502" cy="144"/>
            </a:xfrm>
            <a:prstGeom prst="wedgeRectCallout">
              <a:avLst>
                <a:gd name="adj1" fmla="val 14144"/>
                <a:gd name="adj2" fmla="val -338889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3333CC"/>
                  </a:solidFill>
                  <a:latin typeface="Arial" charset="0"/>
                </a:rPr>
                <a:t>CNTRL</a:t>
              </a:r>
              <a:endParaRPr lang="en-US" altLang="en-US" sz="800">
                <a:solidFill>
                  <a:srgbClr val="3333CC"/>
                </a:solidFill>
                <a:latin typeface="Arial" charset="0"/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-13504" y="0"/>
            <a:ext cx="9157504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 &amp; </a:t>
            </a:r>
            <a:r>
              <a:rPr lang="en-US" altLang="en-US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Motivation …</a:t>
            </a:r>
            <a:endParaRPr lang="en-US" altLang="en-US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3597796"/>
            <a:ext cx="9144000" cy="3260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82880" rIns="182880" anchor="ctr" anchorCtr="1">
            <a:norm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photolysis rate adjustment improved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performance of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CMAQ for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SIP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activities,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was a fundamental disconnect between the model produced clouds and the attributes that were impacted by the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assimilation.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 need for consistency and to correct clouds in the meteorological model. UAH attempted in accomplishing this objective by assimilating clouds in WRF model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technique was developed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assimilate satellite observed clouds in WRF. This technique was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tested for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2006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case study.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present study, the application of this technique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(Discover-AQ field study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and its impact on air quality simulations will be presented.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9" y="745130"/>
            <a:ext cx="82296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6738" name="Text Box 6"/>
          <p:cNvSpPr txBox="1">
            <a:spLocks noChangeArrowheads="1"/>
          </p:cNvSpPr>
          <p:nvPr/>
        </p:nvSpPr>
        <p:spPr bwMode="auto">
          <a:xfrm>
            <a:off x="2362200" y="3463004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 smtClean="0">
                <a:solidFill>
                  <a:srgbClr val="993300"/>
                </a:solidFill>
                <a:ea typeface="Gulim" pitchFamily="34" charset="-127"/>
              </a:rPr>
              <a:t>Using 0.65 and 10.7 </a:t>
            </a:r>
            <a:r>
              <a:rPr lang="en-US" altLang="ko-KR" sz="1400" dirty="0" smtClean="0">
                <a:solidFill>
                  <a:srgbClr val="993300"/>
                </a:solidFill>
                <a:ea typeface="Gulim" pitchFamily="34" charset="-127"/>
                <a:sym typeface="Symbol"/>
              </a:rPr>
              <a:t></a:t>
            </a:r>
            <a:r>
              <a:rPr lang="en-US" altLang="ko-KR" sz="1400" dirty="0" smtClean="0">
                <a:solidFill>
                  <a:srgbClr val="993300"/>
                </a:solidFill>
                <a:ea typeface="Gulim" pitchFamily="34" charset="-127"/>
              </a:rPr>
              <a:t>m </a:t>
            </a:r>
            <a:r>
              <a:rPr lang="en-US" altLang="ko-KR" sz="1400" dirty="0">
                <a:solidFill>
                  <a:srgbClr val="993300"/>
                </a:solidFill>
                <a:ea typeface="Gulim" pitchFamily="34" charset="-127"/>
              </a:rPr>
              <a:t>VIS surface, cloud features</a:t>
            </a:r>
            <a:endParaRPr lang="en-US" altLang="en-US" sz="1400" dirty="0">
              <a:solidFill>
                <a:srgbClr val="993300"/>
              </a:solidFill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569259" y="4038600"/>
            <a:ext cx="7774641" cy="2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1400" b="1" dirty="0" smtClean="0"/>
              <a:t>Satellite image is compared with the model.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1400" b="1" dirty="0" smtClean="0"/>
              <a:t>Areas of under-/over-prediction are identified.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1400" b="1" dirty="0"/>
              <a:t>A</a:t>
            </a:r>
            <a:r>
              <a:rPr lang="en-US" altLang="en-US" sz="1400" b="1" dirty="0" smtClean="0"/>
              <a:t> </a:t>
            </a:r>
            <a:r>
              <a:rPr lang="en-US" altLang="en-US" sz="1400" b="1" dirty="0">
                <a:solidFill>
                  <a:srgbClr val="990000"/>
                </a:solidFill>
              </a:rPr>
              <a:t>TARGET VERTICAL VELOCITY (</a:t>
            </a:r>
            <a:r>
              <a:rPr lang="en-US" altLang="en-US" sz="1400" b="1" dirty="0" err="1">
                <a:solidFill>
                  <a:srgbClr val="990000"/>
                </a:solidFill>
              </a:rPr>
              <a:t>Wmax</a:t>
            </a:r>
            <a:r>
              <a:rPr lang="en-US" altLang="en-US" sz="1400" b="1" dirty="0" smtClean="0">
                <a:solidFill>
                  <a:srgbClr val="990000"/>
                </a:solidFill>
              </a:rPr>
              <a:t>)</a:t>
            </a:r>
            <a:r>
              <a:rPr lang="en-US" altLang="en-US" sz="1400" b="1" dirty="0" smtClean="0"/>
              <a:t> is estimated to generate/dissipate clouds.</a:t>
            </a:r>
            <a:endParaRPr lang="en-US" altLang="en-US" sz="1400" b="1" dirty="0"/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1400" b="1" dirty="0" smtClean="0"/>
              <a:t>A </a:t>
            </a:r>
            <a:r>
              <a:rPr lang="en-US" altLang="en-US" sz="1400" b="1" dirty="0" err="1" smtClean="0"/>
              <a:t>variational</a:t>
            </a:r>
            <a:r>
              <a:rPr lang="en-US" altLang="en-US" sz="1400" b="1" dirty="0" smtClean="0"/>
              <a:t> </a:t>
            </a:r>
            <a:r>
              <a:rPr lang="en-US" altLang="en-US" sz="1400" b="1" dirty="0"/>
              <a:t>technique </a:t>
            </a:r>
            <a:r>
              <a:rPr lang="en-US" altLang="en-US" sz="1400" b="1" dirty="0" smtClean="0"/>
              <a:t>(similar </a:t>
            </a:r>
            <a:r>
              <a:rPr lang="en-US" altLang="en-US" sz="1400" b="1" dirty="0"/>
              <a:t>to </a:t>
            </a:r>
            <a:r>
              <a:rPr lang="en-US" altLang="en-US" sz="1400" b="1" dirty="0" smtClean="0"/>
              <a:t>O’Brien, 1970) is applied to estimate the divergence needed to </a:t>
            </a:r>
            <a:r>
              <a:rPr lang="en-US" altLang="en-US" sz="1400" b="1" dirty="0"/>
              <a:t>comply with </a:t>
            </a:r>
            <a:r>
              <a:rPr lang="en-US" altLang="en-US" sz="1400" b="1" dirty="0" err="1" smtClean="0"/>
              <a:t>Wmax</a:t>
            </a:r>
            <a:r>
              <a:rPr lang="en-US" altLang="en-US" sz="1400" b="1" dirty="0"/>
              <a:t>.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en-US" altLang="en-US" sz="1400" b="1" dirty="0"/>
              <a:t>M</a:t>
            </a:r>
            <a:r>
              <a:rPr lang="en-US" altLang="en-US" sz="1400" b="1" dirty="0" smtClean="0"/>
              <a:t>odel horizontal winds are nudged to produce/sustain </a:t>
            </a:r>
            <a:r>
              <a:rPr lang="en-US" altLang="en-US" sz="1400" b="1" dirty="0"/>
              <a:t>the </a:t>
            </a:r>
            <a:r>
              <a:rPr lang="en-US" altLang="en-US" sz="1400" b="1" dirty="0" smtClean="0"/>
              <a:t>target vertical </a:t>
            </a:r>
            <a:r>
              <a:rPr lang="en-US" altLang="en-US" sz="1400" b="1" dirty="0"/>
              <a:t>motion</a:t>
            </a:r>
            <a:r>
              <a:rPr lang="en-US" altLang="en-US" sz="1400" b="1" dirty="0" smtClean="0"/>
              <a:t>.</a:t>
            </a:r>
            <a:endParaRPr lang="en-US" altLang="en-US" sz="1400" b="1" dirty="0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572000" y="22860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/>
              <a:t>W&lt;0</a:t>
            </a: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V="1">
            <a:off x="5181600" y="1828799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en-US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in WRF: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Approach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4517892" y="575403"/>
            <a:ext cx="394030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Satellite Retrieved Cloud Albedo</a:t>
            </a:r>
            <a:endParaRPr lang="en-US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69259" y="556346"/>
            <a:ext cx="387515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Model Retrieved Cloud Albedo</a:t>
            </a:r>
            <a:endParaRPr lang="en-US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7832592" y="21336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W&gt;0</a:t>
            </a: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H="1" flipV="1">
            <a:off x="6686550" y="1295400"/>
            <a:ext cx="1146042" cy="990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34142" y="76200"/>
            <a:ext cx="4357457" cy="640080"/>
          </a:xfrm>
          <a:prstGeom prst="rect">
            <a:avLst/>
          </a:prstGeom>
          <a:solidFill>
            <a:srgbClr val="71C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Correcting Over-Prediction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885318" y="4445806"/>
            <a:ext cx="4179376" cy="15920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Calibri" panose="020F0502020204030204" pitchFamily="34" charset="0"/>
              </a:rPr>
              <a:t>Create subsidence within the </a:t>
            </a:r>
            <a:r>
              <a:rPr lang="en-US" sz="1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model</a:t>
            </a:r>
            <a:r>
              <a:rPr lang="en-US" sz="1600" b="1" kern="0" dirty="0" smtClean="0">
                <a:latin typeface="Calibri" panose="020F0502020204030204" pitchFamily="34" charset="0"/>
              </a:rPr>
              <a:t> to evaporate cloud droplets. 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Calibri" panose="020F0502020204030204" pitchFamily="34" charset="0"/>
              </a:rPr>
              <a:t>Determine the model layer with the maximum amount of cloud </a:t>
            </a:r>
            <a:r>
              <a:rPr lang="en-US" sz="1600" b="1" kern="0" dirty="0">
                <a:latin typeface="Calibri" panose="020F0502020204030204" pitchFamily="34" charset="0"/>
              </a:rPr>
              <a:t>l</a:t>
            </a:r>
            <a:r>
              <a:rPr lang="en-US" sz="1600" b="1" kern="0" dirty="0" smtClean="0">
                <a:latin typeface="Calibri" panose="020F0502020204030204" pitchFamily="34" charset="0"/>
              </a:rPr>
              <a:t>iquid water (CLW) and how far it has to move to completely evaporate.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778534" y="856251"/>
            <a:ext cx="2355475" cy="3424650"/>
            <a:chOff x="5257800" y="1477908"/>
            <a:chExt cx="3019839" cy="4390577"/>
          </a:xfrm>
        </p:grpSpPr>
        <p:pic>
          <p:nvPicPr>
            <p:cNvPr id="4" name="Picture 2" descr="C:\Users\whiteat\AppData\Local\Microsoft\Windows\Temporary Internet Files\Content.IE5\0YCZ14AU\MC90031111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793906"/>
              <a:ext cx="225750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5257800" y="2401238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270390" y="347970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486939" y="2031905"/>
              <a:ext cx="713961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="1" baseline="-25000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ctop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8898" y="5003704"/>
              <a:ext cx="762001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="1" baseline="-25000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base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305839" y="500370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91248" y="4101195"/>
              <a:ext cx="1427403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="1" baseline="-25000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parcel_mod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05839" y="546090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05839" y="187950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84790" y="1477908"/>
              <a:ext cx="1143000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ADJ_TOP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5473899"/>
              <a:ext cx="1143000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ADJ_BOT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18290" y="2964566"/>
              <a:ext cx="759349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="1" baseline="-25000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target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305839" y="4477818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562600" y="3479705"/>
              <a:ext cx="0" cy="9908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34451" y="3860704"/>
              <a:ext cx="504700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∆Z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Picture 2" descr="C:\Users\whiteat\AppData\Local\Microsoft\Windows\Temporary Internet Files\Content.IE5\0YCZ14AU\MC90031111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49" y="2423088"/>
              <a:ext cx="1028701" cy="286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whiteat\AppData\Local\Microsoft\Windows\Temporary Internet Files\Content.IE5\0YCZ14AU\MC90031111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716802"/>
              <a:ext cx="1028701" cy="286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3"/>
          <p:cNvSpPr txBox="1">
            <a:spLocks/>
          </p:cNvSpPr>
          <p:nvPr/>
        </p:nvSpPr>
        <p:spPr>
          <a:xfrm>
            <a:off x="103322" y="76200"/>
            <a:ext cx="4339275" cy="640080"/>
          </a:xfrm>
          <a:prstGeom prst="rect">
            <a:avLst/>
          </a:prstGeom>
          <a:solidFill>
            <a:srgbClr val="71C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Correcting Under-Prediction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702823" y="986809"/>
            <a:ext cx="2318004" cy="3151604"/>
            <a:chOff x="763331" y="1787604"/>
            <a:chExt cx="2971800" cy="4040518"/>
          </a:xfrm>
        </p:grpSpPr>
        <p:pic>
          <p:nvPicPr>
            <p:cNvPr id="25" name="Picture 2" descr="C:\Users\whiteat\AppData\Local\Microsoft\Windows\Temporary Internet Files\Content.IE5\0YCZ14AU\MC90031111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131" y="2156936"/>
              <a:ext cx="2333705" cy="153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763331" y="215693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63331" y="368093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658681" y="3680936"/>
              <a:ext cx="1143000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="1" baseline="-25000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Saturation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63331" y="497633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696781" y="4595740"/>
              <a:ext cx="1104900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Z</a:t>
              </a:r>
              <a:r>
                <a:rPr lang="en-US" sz="1400" b="1" baseline="-25000" dirty="0" err="1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parcel_mod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63331" y="5433536"/>
              <a:ext cx="2971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18605" y="1787604"/>
              <a:ext cx="1143000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ADJ_TOP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8681" y="5433536"/>
              <a:ext cx="1143000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ADJ_BOT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220531" y="3692664"/>
              <a:ext cx="0" cy="12724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63331" y="4144201"/>
              <a:ext cx="586154" cy="39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∆Z</a:t>
              </a:r>
              <a:endParaRPr lang="en-US" sz="14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Content Placeholder 4"/>
          <p:cNvSpPr txBox="1">
            <a:spLocks/>
          </p:cNvSpPr>
          <p:nvPr/>
        </p:nvSpPr>
        <p:spPr>
          <a:xfrm>
            <a:off x="103322" y="4271008"/>
            <a:ext cx="4640451" cy="19328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Calibri" panose="020F0502020204030204" pitchFamily="34" charset="0"/>
              </a:rPr>
              <a:t>Lift a parcel to saturation using </a:t>
            </a:r>
            <a:r>
              <a:rPr lang="en-US" sz="1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satellite</a:t>
            </a:r>
            <a:r>
              <a:rPr lang="en-US" sz="1600" b="1" kern="0" dirty="0" smtClean="0">
                <a:latin typeface="Calibri" panose="020F0502020204030204" pitchFamily="34" charset="0"/>
              </a:rPr>
              <a:t> info.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Calibri" panose="020F0502020204030204" pitchFamily="34" charset="0"/>
              </a:rPr>
              <a:t>Estimate the location and thickness of the observed cloud from GOES </a:t>
            </a:r>
            <a:r>
              <a:rPr lang="en-US" sz="1600" b="1" kern="0" dirty="0">
                <a:latin typeface="Calibri" panose="020F0502020204030204" pitchFamily="34" charset="0"/>
              </a:rPr>
              <a:t>derived cloud top temperature and cloud </a:t>
            </a:r>
            <a:r>
              <a:rPr lang="en-US" sz="1600" b="1" kern="0" dirty="0" smtClean="0">
                <a:latin typeface="Calibri" panose="020F0502020204030204" pitchFamily="34" charset="0"/>
              </a:rPr>
              <a:t>albedo.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kern="0" dirty="0" smtClean="0">
                <a:latin typeface="Calibri" panose="020F0502020204030204" pitchFamily="34" charset="0"/>
              </a:rPr>
              <a:t>Given the estimated </a:t>
            </a:r>
            <a:r>
              <a:rPr lang="en-US" sz="1600" b="1" kern="0" dirty="0">
                <a:latin typeface="Calibri" panose="020F0502020204030204" pitchFamily="34" charset="0"/>
              </a:rPr>
              <a:t>cloud </a:t>
            </a:r>
            <a:r>
              <a:rPr lang="en-US" sz="1600" b="1" kern="0" dirty="0" smtClean="0">
                <a:latin typeface="Calibri" panose="020F0502020204030204" pitchFamily="34" charset="0"/>
              </a:rPr>
              <a:t>thickness, determine the minimum height a parcel at a given model location needs to be lifted to reach saturation.</a:t>
            </a:r>
          </a:p>
          <a:p>
            <a:pPr marL="457200" lvl="1" indent="0">
              <a:buClr>
                <a:srgbClr val="FF0000"/>
              </a:buClr>
              <a:buSzPct val="120000"/>
              <a:buFontTx/>
              <a:buNone/>
            </a:pPr>
            <a:endParaRPr lang="en-US" sz="1600" b="1" kern="0" dirty="0"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r>
              <a:rPr lang="en-US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displacement height is used to estimate vertical velocity. </a:t>
            </a:r>
          </a:p>
        </p:txBody>
      </p:sp>
    </p:spTree>
    <p:extLst>
      <p:ext uri="{BB962C8B-B14F-4D97-AF65-F5344CB8AC3E}">
        <p14:creationId xmlns:p14="http://schemas.microsoft.com/office/powerpoint/2010/main" val="3133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40888" y="1343842"/>
            <a:ext cx="3977313" cy="2285999"/>
            <a:chOff x="84157" y="596699"/>
            <a:chExt cx="6179179" cy="355154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" y="596699"/>
              <a:ext cx="6179179" cy="355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32207" y="642628"/>
              <a:ext cx="1178856" cy="2841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(Con. U.S.)</a:t>
              </a:r>
              <a:endPara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24400" y="575659"/>
            <a:ext cx="426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2013 simulations, similar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2006 were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obtained:</a:t>
            </a:r>
          </a:p>
          <a:p>
            <a:pPr marL="742950" lvl="1" indent="-2857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Agreement Index (10%).</a:t>
            </a:r>
          </a:p>
          <a:p>
            <a:pPr marL="742950" lvl="1" indent="-2857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in wind speed and mixing ratio bias.</a:t>
            </a:r>
          </a:p>
          <a:p>
            <a:pPr marL="742950" lvl="1" indent="-2857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Cold bias in temperature was increased. Perhaps due to new clouds generated by the assimilation being to opaque.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2" y="493648"/>
            <a:ext cx="2880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41153" y="2819400"/>
            <a:ext cx="609462" cy="2308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8471" y="1768860"/>
            <a:ext cx="894797" cy="2308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Assimilation</a:t>
            </a:r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>
            <a:stCxn id="18" idx="2"/>
          </p:cNvCxnSpPr>
          <p:nvPr/>
        </p:nvCxnSpPr>
        <p:spPr bwMode="auto">
          <a:xfrm flipH="1">
            <a:off x="920204" y="1999692"/>
            <a:ext cx="585666" cy="163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14" idx="0"/>
          </p:cNvCxnSpPr>
          <p:nvPr/>
        </p:nvCxnSpPr>
        <p:spPr bwMode="auto">
          <a:xfrm flipH="1" flipV="1">
            <a:off x="3310506" y="2630016"/>
            <a:ext cx="135378" cy="189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Technique Was Applied for 2013 Air Quality Simulations</a:t>
            </a: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0120"/>
            <a:ext cx="7467600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1">
            <a:extLst>
              <a:ext uri="{FF2B5EF4-FFF2-40B4-BE49-F238E27FC236}">
                <a16:creationId xmlns="" xmlns:a16="http://schemas.microsoft.com/office/drawing/2014/main" id="{7BCA5A7B-269F-41F5-B657-FF06F16FC401}"/>
              </a:ext>
            </a:extLst>
          </p:cNvPr>
          <p:cNvSpPr txBox="1">
            <a:spLocks/>
          </p:cNvSpPr>
          <p:nvPr/>
        </p:nvSpPr>
        <p:spPr>
          <a:xfrm>
            <a:off x="-14728" y="6237731"/>
            <a:ext cx="9158728" cy="620269"/>
          </a:xfrm>
          <a:prstGeom prst="rect">
            <a:avLst/>
          </a:prstGeom>
          <a:solidFill>
            <a:schemeClr val="bg1"/>
          </a:solidFill>
        </p:spPr>
        <p:txBody>
          <a:bodyPr anchor="ctr" anchorCtr="1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cloud assimilation increased the cloud agreement across the domain.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2819400" cy="266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Comparison to USCRN pyranometer data shows a reduction in model bias and RMSE over the 14-23 UTC assimilation window.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Average bias and RMSE reduction of 28.5 W 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15 W 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respectively.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95923"/>
            <a:ext cx="6172200" cy="30860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="" xmlns:a16="http://schemas.microsoft.com/office/drawing/2014/main" id="{D59CD991-5B5E-4C6F-B6B6-F4FC1FD3A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r="7590"/>
          <a:stretch/>
        </p:blipFill>
        <p:spPr>
          <a:xfrm>
            <a:off x="3769339" y="4191000"/>
            <a:ext cx="5294299" cy="2290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99CCFF"/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Surface Insolation August-September 2013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 r="38523"/>
          <a:stretch/>
        </p:blipFill>
        <p:spPr bwMode="auto">
          <a:xfrm>
            <a:off x="1921" y="4114800"/>
            <a:ext cx="36471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593" y="3796268"/>
            <a:ext cx="3616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Insolation Difference: CLDSAT - CNTRL</a:t>
            </a:r>
            <a:b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For July-August-September, 2013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2013 Photochemical Simulations</a:t>
            </a: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50" y="533400"/>
            <a:ext cx="85448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2013 WRF simulations was used in Community </a:t>
            </a: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Multi-scale Air Quality (CMAQ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V5.1 to 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assess air </a:t>
            </a: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uality 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impact of cloud assimilation</a:t>
            </a:r>
          </a:p>
          <a:p>
            <a:pPr marL="285750" indent="-285750" algn="l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Emissions processed with SMOKE V3.6 Using 2011NEIv6.2, BEIS3 for biogenic 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emissions.</a:t>
            </a:r>
            <a:endParaRPr lang="en-US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Model </a:t>
            </a:r>
            <a:r>
              <a:rPr lang="en-US" sz="18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overpredicting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over the eastern U.S. and over the coastal areas, </a:t>
            </a:r>
            <a:r>
              <a:rPr lang="en-US" sz="18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underpredicting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over central/western Continental U.S.</a:t>
            </a:r>
            <a:endParaRPr lang="en-US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14307" r="36927" b="11354"/>
          <a:stretch/>
        </p:blipFill>
        <p:spPr bwMode="auto">
          <a:xfrm>
            <a:off x="0" y="3845859"/>
            <a:ext cx="4350870" cy="301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526" y="3581400"/>
            <a:ext cx="3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Cloud Assimilation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048000"/>
            <a:ext cx="4350870" cy="523220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O3 BIAS at EPA Surface Monitors over July-Sept., 2013 Period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04" y="3838720"/>
            <a:ext cx="43100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3048000"/>
            <a:ext cx="4350870" cy="523220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Increase/Decrease in Bias July-Sept., 2013 Period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25" y="3657600"/>
            <a:ext cx="43069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" y="3657600"/>
            <a:ext cx="427654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2013 Photochemical Simulations</a:t>
            </a: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4112" y="6334780"/>
            <a:ext cx="335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Increase/Decrease in O3 Bias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July-Sept., 2013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7" y="762000"/>
            <a:ext cx="36113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3900" y="642383"/>
            <a:ext cx="2829280" cy="36729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ctr" anchorCtr="1">
            <a:normAutofit fontScale="70000" lnSpcReduction="20000"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 Insolation Difference: CLDASSIM - CNTRL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for July-August-September, 2013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277" y="6334780"/>
            <a:ext cx="33205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Increase/Decrease in O3 Bias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July-Sept., 2013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37023" y="762000"/>
            <a:ext cx="4002175" cy="2514600"/>
          </a:xfrm>
          <a:prstGeom prst="rect">
            <a:avLst/>
          </a:prstGeom>
        </p:spPr>
        <p:txBody>
          <a:bodyPr anchor="ctr" anchorCtr="1"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Coastal areas saw improvement in ozone concentration.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period of Jul-Sept. 2013, control WRF simulation produced more clouds over water and less over land.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Cloud assimilation removed clouds over water and produced more over land.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stc_logo.pot">
  <a:themeElements>
    <a:clrScheme name="nsstc_log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sstc_logo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sstc_log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tc_log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tc_log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tc_log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tc_log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tc_log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tc_log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Office\Templates\nsstc_logo.pot</Template>
  <TotalTime>9544</TotalTime>
  <Words>1195</Words>
  <Application>Microsoft Office PowerPoint</Application>
  <PresentationFormat>On-screen Show (4:3)</PresentationFormat>
  <Paragraphs>142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nsstc_logo.pot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Arastoo Pour Biazar</dc:creator>
  <cp:lastModifiedBy>Arastoo Biazar</cp:lastModifiedBy>
  <cp:revision>372</cp:revision>
  <cp:lastPrinted>2005-01-08T02:18:18Z</cp:lastPrinted>
  <dcterms:created xsi:type="dcterms:W3CDTF">2004-08-19T20:04:52Z</dcterms:created>
  <dcterms:modified xsi:type="dcterms:W3CDTF">2017-10-24T04:09:20Z</dcterms:modified>
</cp:coreProperties>
</file>