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2"/>
  </p:notesMasterIdLst>
  <p:sldIdLst>
    <p:sldId id="256" r:id="rId2"/>
    <p:sldId id="312" r:id="rId3"/>
    <p:sldId id="319" r:id="rId4"/>
    <p:sldId id="315" r:id="rId5"/>
    <p:sldId id="313" r:id="rId6"/>
    <p:sldId id="316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0" r:id="rId24"/>
    <p:sldId id="301" r:id="rId25"/>
    <p:sldId id="302" r:id="rId26"/>
    <p:sldId id="317" r:id="rId27"/>
    <p:sldId id="318" r:id="rId28"/>
    <p:sldId id="259" r:id="rId29"/>
    <p:sldId id="320" r:id="rId30"/>
    <p:sldId id="321" r:id="rId3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2346"/>
  </p:normalViewPr>
  <p:slideViewPr>
    <p:cSldViewPr snapToGrid="0" snapToObjects="1">
      <p:cViewPr varScale="1">
        <p:scale>
          <a:sx n="126" d="100"/>
          <a:sy n="126" d="100"/>
        </p:scale>
        <p:origin x="116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3746-D5A1-024E-BD4B-7C639E791B87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A5EC7-016D-504D-912F-5D75CBC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SMOKE simple way</a:t>
            </a:r>
          </a:p>
          <a:p>
            <a:r>
              <a:rPr lang="en-US" dirty="0" smtClean="0"/>
              <a:t>Not a model like air quality models but a</a:t>
            </a:r>
            <a:r>
              <a:rPr lang="en-US" baseline="0" dirty="0" smtClean="0"/>
              <a:t> processor to convert monthly/annual county-level inventory pollutants to air quality modeling needs</a:t>
            </a:r>
          </a:p>
          <a:p>
            <a:r>
              <a:rPr lang="en-US" baseline="0" dirty="0" smtClean="0"/>
              <a:t>History of SMOKE system and inventory data evolution </a:t>
            </a:r>
            <a:r>
              <a:rPr lang="mr-IN" baseline="0" dirty="0" smtClean="0"/>
              <a:t>…</a:t>
            </a:r>
            <a:r>
              <a:rPr lang="en-US" baseline="0" dirty="0" smtClean="0"/>
              <a:t> does not fit into a single pathway like area, mobile, point and biogenic</a:t>
            </a:r>
          </a:p>
          <a:p>
            <a:r>
              <a:rPr lang="en-US" baseline="0" dirty="0" smtClean="0"/>
              <a:t>New way of thinking to process them and meets the need of air quality model with the continuous support from inventory group in OAQPS  at EPA</a:t>
            </a:r>
          </a:p>
          <a:p>
            <a:r>
              <a:rPr lang="en-US" baseline="0" dirty="0" smtClean="0"/>
              <a:t>Over the last 11 years, I have </a:t>
            </a:r>
            <a:r>
              <a:rPr lang="en-US" baseline="0" dirty="0" err="1" smtClean="0"/>
              <a:t>mada</a:t>
            </a:r>
            <a:r>
              <a:rPr lang="en-US" baseline="0" dirty="0" smtClean="0"/>
              <a:t> a few </a:t>
            </a:r>
            <a:r>
              <a:rPr lang="en-US" baseline="0" dirty="0" err="1" smtClean="0"/>
              <a:t>siginifcant</a:t>
            </a:r>
            <a:r>
              <a:rPr lang="en-US" baseline="0" dirty="0" smtClean="0"/>
              <a:t> updates</a:t>
            </a:r>
            <a:r>
              <a:rPr lang="mr-IN" baseline="0" dirty="0" smtClean="0"/>
              <a:t>…</a:t>
            </a:r>
            <a:r>
              <a:rPr lang="en-US" baseline="0" dirty="0" smtClean="0"/>
              <a:t>like SMOKE-MOVES integration tool in 2010. Now we are making another move forward movement to the future to meet the needs of global air quality modeling community.</a:t>
            </a:r>
          </a:p>
          <a:p>
            <a:r>
              <a:rPr lang="en-US" baseline="0" dirty="0" smtClean="0"/>
              <a:t>2013 CARB also wants us to update the system to meet their CARB modeling system and developing the one integrated system without many </a:t>
            </a:r>
            <a:r>
              <a:rPr lang="en-US" baseline="0" dirty="0" err="1" smtClean="0"/>
              <a:t>sysytem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3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52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2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2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83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3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7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9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3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get into SMOKE-MOVES2014</a:t>
            </a:r>
            <a:r>
              <a:rPr lang="en-US" baseline="0" dirty="0" smtClean="0"/>
              <a:t> integration tool, I would like to quickly explain what is SMOKE-MOVES integration tool first for your better understanding of this presentation.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already know, previous MOVES2010 can develop emissions in two different methods. First one is “Inventory Mode” which allows you to develop annual/monthly county total emissions inventory. And the other method is called “Emissions Rate” mode which allows you to develop on-road and off-network emission rates outputs from three different modes. 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RPD which represents exhaust and most evaporative on-read emissions from real road types. Because these are EF in unit of g/mile, we need to apply hourly VMT activity inventory to compute hourly emissions from </a:t>
            </a:r>
            <a:r>
              <a:rPr lang="en-US" baseline="0" dirty="0" err="1" smtClean="0"/>
              <a:t>onroad</a:t>
            </a:r>
            <a:r>
              <a:rPr lang="en-US" baseline="0" dirty="0" smtClean="0"/>
              <a:t> sources.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RPV which represents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RPP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As some of you already know SMOKE is emission processor that creates hourly spatially gridded emissions input files for air quality models like CMAQ and </a:t>
            </a:r>
            <a:r>
              <a:rPr lang="en-US" baseline="0" dirty="0" err="1" smtClean="0"/>
              <a:t>CAMx</a:t>
            </a:r>
            <a:r>
              <a:rPr lang="en-US" baseline="0" dirty="0" smtClean="0"/>
              <a:t>. To develop these kind of hourly gridded chemically </a:t>
            </a:r>
            <a:r>
              <a:rPr lang="en-US" baseline="0" dirty="0" err="1" smtClean="0"/>
              <a:t>speciated</a:t>
            </a:r>
            <a:r>
              <a:rPr lang="en-US" baseline="0" dirty="0" smtClean="0"/>
              <a:t> emissions files for air quality model, we have developed the SMOKE-MOVES tool.</a:t>
            </a:r>
          </a:p>
          <a:p>
            <a:pPr marL="0" indent="0">
              <a:buNone/>
            </a:pPr>
            <a:r>
              <a:rPr lang="en-US" baseline="0" dirty="0" smtClean="0"/>
              <a:t>This tool will allow users to apply real time hourly on-road and off-network emissions using hourly meteorological input data, these emissions rates from MOVES and mobile activity inventories (VMT and VPOP)</a:t>
            </a:r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3B1-79FE-384A-B7CB-EA04135E68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1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 b="1" i="0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31" y="6312024"/>
            <a:ext cx="589378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7D7F-14C2-0243-A78F-3AD8C9FB2ACD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076E-88F1-CD4F-8E9A-B93910F77221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394F-8F79-404D-B345-AB158548B202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4710-1BA1-ED42-8790-6E09EDE9032E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85F-30AB-0048-B380-20B9E6FE6433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A12D-EBF9-6C49-8B6B-A2A622D6A047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9B90-0D54-8541-958C-D48A703B254E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E7D6-0C9C-014B-98C8-9D9AA72766AB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687197"/>
            <a:ext cx="7773338" cy="878686"/>
          </a:xfrm>
        </p:spPr>
        <p:txBody>
          <a:bodyPr/>
          <a:lstStyle>
            <a:lvl1pPr>
              <a:defRPr b="1" i="0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08220"/>
            <a:ext cx="7772870" cy="4511709"/>
          </a:xfrm>
        </p:spPr>
        <p:txBody>
          <a:bodyPr/>
          <a:lstStyle>
            <a:lvl2pPr marL="800100" indent="-342900">
              <a:buSzPct val="60000"/>
              <a:buFont typeface="Courier New" charset="0"/>
              <a:buChar char="o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9996" y="6312023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7E34128-DD8B-6344-BCB8-1239060726AF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2536" y="6312023"/>
            <a:ext cx="57316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304-3CBF-2D4D-BC29-03EA9920FE85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D0A-D162-EC42-BAB4-0BA24FDDBB5A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2E4-634A-C745-8597-0139F4A4D692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9CEE-925F-5E47-A286-5DA2706B6945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475-5783-E64B-A3CE-0E07B6A85F50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00-3C86-3E46-8DD4-22E2F640426C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33D-0A60-714D-97DA-A7933847A71A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074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8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678075"/>
            <a:ext cx="7773339" cy="445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310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DDE322-780F-F848-9212-CEFECD699702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6312024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310312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" y="0"/>
            <a:ext cx="9144000" cy="533400"/>
          </a:xfrm>
          <a:prstGeom prst="rect">
            <a:avLst/>
          </a:prstGeom>
          <a:solidFill>
            <a:srgbClr val="78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8" descr="UNC_IFE_542blue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6624" cy="56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1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60000"/>
        <a:buFont typeface="Courier New" charset="0"/>
        <a:buChar char="o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80000"/>
        <a:buFont typeface="+mj-lt"/>
        <a:buAutoNum type="alphaLcParenR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61" y="1258647"/>
            <a:ext cx="7830741" cy="1721222"/>
          </a:xfrm>
        </p:spPr>
        <p:txBody>
          <a:bodyPr>
            <a:normAutofit fontScale="90000"/>
          </a:bodyPr>
          <a:lstStyle/>
          <a:p>
            <a:r>
              <a:rPr lang="en-US" sz="4400" b="1" cap="none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Parameterization of MOVES Emissions Factors Lookup Tables for Air Quality Forecasting System</a:t>
            </a:r>
            <a:endParaRPr lang="en-US" sz="4400" b="1" cap="none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220" y="3492137"/>
            <a:ext cx="6896021" cy="2645229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B.H. </a:t>
            </a:r>
            <a:r>
              <a:rPr lang="en-US" sz="2400" b="1" u="sng" dirty="0" smtClean="0">
                <a:solidFill>
                  <a:schemeClr val="tx1"/>
                </a:solidFill>
              </a:rPr>
              <a:t>Baek,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Alejandro Valencia, and Michelle Snyder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UNC at Chapel </a:t>
            </a:r>
            <a:r>
              <a:rPr lang="en-US" sz="1800" dirty="0" smtClean="0">
                <a:solidFill>
                  <a:schemeClr val="tx1"/>
                </a:solidFill>
              </a:rPr>
              <a:t>Hill, USA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b="1" dirty="0" err="1" smtClean="0">
                <a:solidFill>
                  <a:schemeClr val="tx1"/>
                </a:solidFill>
              </a:rPr>
              <a:t>SoonTae</a:t>
            </a:r>
            <a:r>
              <a:rPr lang="en-US" sz="2000" b="1" dirty="0" smtClean="0">
                <a:solidFill>
                  <a:schemeClr val="tx1"/>
                </a:solidFill>
              </a:rPr>
              <a:t> Kim and </a:t>
            </a:r>
            <a:r>
              <a:rPr lang="en-US" sz="2000" b="1" dirty="0" err="1" smtClean="0">
                <a:solidFill>
                  <a:schemeClr val="tx1"/>
                </a:solidFill>
              </a:rPr>
              <a:t>Changhan</a:t>
            </a:r>
            <a:r>
              <a:rPr lang="en-US" sz="2000" b="1" dirty="0" smtClean="0">
                <a:solidFill>
                  <a:schemeClr val="tx1"/>
                </a:solidFill>
              </a:rPr>
              <a:t> Bae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Ajou</a:t>
            </a:r>
            <a:r>
              <a:rPr lang="en-US" sz="1800" dirty="0" smtClean="0">
                <a:solidFill>
                  <a:schemeClr val="tx1"/>
                </a:solidFill>
              </a:rPr>
              <a:t> University, South Korea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73" y="834342"/>
            <a:ext cx="7930690" cy="1127576"/>
          </a:xfrm>
        </p:spPr>
        <p:txBody>
          <a:bodyPr>
            <a:normAutofit/>
          </a:bodyPr>
          <a:lstStyle/>
          <a:p>
            <a:r>
              <a:rPr lang="en-US" sz="2700" b="1" dirty="0"/>
              <a:t>NOx: Gasoline-Transit Buses : Urban Unrestricted </a:t>
            </a:r>
            <a:r>
              <a:rPr lang="en-US" sz="2700" b="1" dirty="0" smtClean="0"/>
              <a:t>Access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60" y="2237363"/>
            <a:ext cx="5280728" cy="4620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64" y="2274610"/>
            <a:ext cx="4927636" cy="45833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33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68" y="774281"/>
            <a:ext cx="8385367" cy="1156408"/>
          </a:xfrm>
        </p:spPr>
        <p:txBody>
          <a:bodyPr>
            <a:normAutofit/>
          </a:bodyPr>
          <a:lstStyle/>
          <a:p>
            <a:r>
              <a:rPr lang="en-US" sz="2700" b="1" dirty="0"/>
              <a:t>PM2.5: Gasoline-Passenger Car: Urban </a:t>
            </a:r>
            <a:r>
              <a:rPr lang="en-US" sz="2700" b="1"/>
              <a:t>Unrestricted </a:t>
            </a:r>
            <a:r>
              <a:rPr lang="en-US" sz="2700" b="1" smtClean="0"/>
              <a:t>Access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1" y="2310664"/>
            <a:ext cx="5196957" cy="4547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2" y="2406869"/>
            <a:ext cx="5087008" cy="44511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5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66" y="716875"/>
            <a:ext cx="8324911" cy="1280089"/>
          </a:xfrm>
        </p:spPr>
        <p:txBody>
          <a:bodyPr>
            <a:normAutofit/>
          </a:bodyPr>
          <a:lstStyle/>
          <a:p>
            <a:r>
              <a:rPr lang="en-US" sz="2700" b="1" dirty="0"/>
              <a:t>PM2.5: Gasoline-Transit Buses : Urban </a:t>
            </a:r>
            <a:r>
              <a:rPr lang="en-US" sz="2700" b="1"/>
              <a:t>Unrestricted </a:t>
            </a:r>
            <a:r>
              <a:rPr lang="en-US" sz="2700" b="1" smtClean="0"/>
              <a:t>Access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905" y="2385848"/>
            <a:ext cx="5111031" cy="4472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69" y="2385848"/>
            <a:ext cx="5111031" cy="44721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3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293" y="2576868"/>
            <a:ext cx="6858000" cy="900967"/>
          </a:xfrm>
        </p:spPr>
        <p:txBody>
          <a:bodyPr>
            <a:normAutofit/>
          </a:bodyPr>
          <a:lstStyle/>
          <a:p>
            <a:r>
              <a:rPr lang="en-US" dirty="0" smtClean="0"/>
              <a:t>Rate Per Vehicle (RPV)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06" y="791169"/>
            <a:ext cx="8122337" cy="1194155"/>
          </a:xfrm>
        </p:spPr>
        <p:txBody>
          <a:bodyPr>
            <a:normAutofit/>
          </a:bodyPr>
          <a:lstStyle/>
          <a:p>
            <a:r>
              <a:rPr lang="en-US" sz="2700" b="1" dirty="0"/>
              <a:t>TOG: Gasoline-Passenger Car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415" y="2379279"/>
            <a:ext cx="5118537" cy="4478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62" y="2379279"/>
            <a:ext cx="5118538" cy="44787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3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02" y="998470"/>
            <a:ext cx="7773338" cy="878686"/>
          </a:xfrm>
        </p:spPr>
        <p:txBody>
          <a:bodyPr>
            <a:normAutofit/>
          </a:bodyPr>
          <a:lstStyle/>
          <a:p>
            <a:r>
              <a:rPr lang="en-US" sz="2700" b="1" dirty="0"/>
              <a:t>TOG: Gasoline-Transit Buses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559" y="2349010"/>
            <a:ext cx="5153130" cy="4508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99" y="2329961"/>
            <a:ext cx="5174901" cy="45280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1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991997"/>
            <a:ext cx="7773338" cy="878686"/>
          </a:xfrm>
        </p:spPr>
        <p:txBody>
          <a:bodyPr>
            <a:normAutofit/>
          </a:bodyPr>
          <a:lstStyle/>
          <a:p>
            <a:r>
              <a:rPr lang="en-US" sz="2700" b="1" dirty="0"/>
              <a:t>NOx: Gasoline-Passenger Car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393" y="2416065"/>
            <a:ext cx="5076496" cy="4441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73" y="2388477"/>
            <a:ext cx="5108028" cy="44695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86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1042449"/>
            <a:ext cx="7773338" cy="878686"/>
          </a:xfrm>
        </p:spPr>
        <p:txBody>
          <a:bodyPr>
            <a:normAutofit/>
          </a:bodyPr>
          <a:lstStyle/>
          <a:p>
            <a:r>
              <a:rPr lang="en-US" sz="2700" b="1" dirty="0"/>
              <a:t>NOx: Gasoline-Transit Buses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343" y="2324933"/>
            <a:ext cx="5184060" cy="4536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69" y="2396359"/>
            <a:ext cx="5102431" cy="44646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7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48" y="899492"/>
            <a:ext cx="8051006" cy="994172"/>
          </a:xfrm>
        </p:spPr>
        <p:txBody>
          <a:bodyPr>
            <a:normAutofit/>
          </a:bodyPr>
          <a:lstStyle/>
          <a:p>
            <a:r>
              <a:rPr lang="en-US" sz="2700" b="1" dirty="0"/>
              <a:t>PM2.5: Gasoline-Passenger Car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83" y="2397673"/>
            <a:ext cx="5097517" cy="4460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53" y="2382025"/>
            <a:ext cx="5129048" cy="44879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1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1069318"/>
            <a:ext cx="7773338" cy="878686"/>
          </a:xfrm>
        </p:spPr>
        <p:txBody>
          <a:bodyPr>
            <a:normAutofit/>
          </a:bodyPr>
          <a:lstStyle/>
          <a:p>
            <a:r>
              <a:rPr lang="en-US" sz="2700" b="1" dirty="0"/>
              <a:t>PM2.5: Gasoline-Transit Buses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822" y="2489639"/>
            <a:ext cx="4992413" cy="4368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3" y="2501167"/>
            <a:ext cx="4979238" cy="43568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509009"/>
            <a:ext cx="7773338" cy="878686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2359" y="1387695"/>
            <a:ext cx="7773338" cy="5086887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SMOKE-MOVES Integration Tool Released on 2010</a:t>
            </a:r>
          </a:p>
          <a:p>
            <a:pPr lvl="1"/>
            <a:r>
              <a:rPr lang="en-US" sz="2400" dirty="0" smtClean="0"/>
              <a:t>Latest SMOKE-MOVES2014a Integration Tool</a:t>
            </a:r>
          </a:p>
          <a:p>
            <a:r>
              <a:rPr lang="en-US" sz="2600" dirty="0" smtClean="0"/>
              <a:t>Enhanced the meteorology dependency on mobile emissions for air quality modeling </a:t>
            </a:r>
            <a:r>
              <a:rPr lang="en-US" sz="2600" dirty="0" smtClean="0"/>
              <a:t>system</a:t>
            </a:r>
          </a:p>
          <a:p>
            <a:r>
              <a:rPr lang="en-US" sz="2600" dirty="0" smtClean="0"/>
              <a:t>Technical </a:t>
            </a:r>
            <a:r>
              <a:rPr lang="en-US" sz="2600" dirty="0" smtClean="0"/>
              <a:t>Challenges: </a:t>
            </a:r>
          </a:p>
          <a:p>
            <a:pPr lvl="1"/>
            <a:r>
              <a:rPr lang="en-US" sz="2400" dirty="0" smtClean="0"/>
              <a:t>Slow and Most Computationally Expensive!</a:t>
            </a:r>
            <a:endParaRPr lang="en-US" sz="2200" dirty="0" smtClean="0"/>
          </a:p>
          <a:p>
            <a:pPr lvl="1"/>
            <a:r>
              <a:rPr lang="en-US" sz="2400" dirty="0" smtClean="0"/>
              <a:t>Big size of ASCII-format MOVES Emissions Factors Lookup Tables (MOVES EF LUTs)</a:t>
            </a:r>
          </a:p>
          <a:p>
            <a:pPr lvl="1"/>
            <a:r>
              <a:rPr lang="en-US" sz="2400" dirty="0" smtClean="0"/>
              <a:t>Limited numbers of Reference County MOVES EF LUTs</a:t>
            </a:r>
            <a:endParaRPr lang="en-US" sz="2400" dirty="0"/>
          </a:p>
          <a:p>
            <a:pPr lvl="1"/>
            <a:r>
              <a:rPr lang="en-US" sz="2400" dirty="0" smtClean="0"/>
              <a:t>Limited to ambient temperature, not yet to RH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293" y="2576868"/>
            <a:ext cx="6858000" cy="900967"/>
          </a:xfrm>
        </p:spPr>
        <p:txBody>
          <a:bodyPr>
            <a:normAutofit/>
          </a:bodyPr>
          <a:lstStyle/>
          <a:p>
            <a:r>
              <a:rPr lang="en-US" dirty="0" smtClean="0"/>
              <a:t>Rate Per Hour (RPH)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1065569"/>
            <a:ext cx="7773338" cy="878686"/>
          </a:xfrm>
        </p:spPr>
        <p:txBody>
          <a:bodyPr>
            <a:normAutofit/>
          </a:bodyPr>
          <a:lstStyle/>
          <a:p>
            <a:r>
              <a:rPr lang="en-US" sz="2700" b="1" dirty="0"/>
              <a:t>TOG: Diesel Long-haul Truck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 Extended Idle Exhaust [53] and Auxiliary Power Exhaust [91]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6" y="2324099"/>
            <a:ext cx="5181598" cy="4533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28" y="2324100"/>
            <a:ext cx="5181598" cy="45338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1128632"/>
            <a:ext cx="7773338" cy="878686"/>
          </a:xfrm>
        </p:spPr>
        <p:txBody>
          <a:bodyPr>
            <a:normAutofit/>
          </a:bodyPr>
          <a:lstStyle/>
          <a:p>
            <a:r>
              <a:rPr lang="en-US" sz="2700" b="1" dirty="0"/>
              <a:t>NOx: Diesel Long-haul Truck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 Extended Idle Exhaust [53] and Auxiliary Power Exhaust [91]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537"/>
            <a:ext cx="5153671" cy="4509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28" y="2343808"/>
            <a:ext cx="5159078" cy="45141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293" y="2576868"/>
            <a:ext cx="6858000" cy="900967"/>
          </a:xfrm>
        </p:spPr>
        <p:txBody>
          <a:bodyPr>
            <a:normAutofit/>
          </a:bodyPr>
          <a:lstStyle/>
          <a:p>
            <a:r>
              <a:rPr lang="en-US" dirty="0" smtClean="0"/>
              <a:t>Rate Per Profile (RPP)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65" y="1133181"/>
            <a:ext cx="7886700" cy="1200115"/>
          </a:xfrm>
        </p:spPr>
        <p:txBody>
          <a:bodyPr>
            <a:normAutofit/>
          </a:bodyPr>
          <a:lstStyle/>
          <a:p>
            <a:r>
              <a:rPr lang="en-US" sz="2700" b="1" dirty="0"/>
              <a:t>TOG: Gasoline-Passenger Cars : </a:t>
            </a:r>
            <a:r>
              <a:rPr lang="en-US" sz="2700" b="1" dirty="0" smtClean="0"/>
              <a:t>Off-network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All Exhaust, Evaporative, Brake and Tire [81] : Weekday vs. Weekend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75" y="2342493"/>
            <a:ext cx="5171090" cy="4524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1" y="2342493"/>
            <a:ext cx="5160579" cy="45155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6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997" y="1020253"/>
            <a:ext cx="7886700" cy="1200115"/>
          </a:xfrm>
        </p:spPr>
        <p:txBody>
          <a:bodyPr>
            <a:normAutofit/>
          </a:bodyPr>
          <a:lstStyle/>
          <a:p>
            <a:r>
              <a:rPr lang="en-US" sz="2700" b="1" dirty="0"/>
              <a:t>TOG: </a:t>
            </a:r>
            <a:r>
              <a:rPr lang="en-US" sz="2700" b="1" dirty="0" smtClean="0"/>
              <a:t>Gasoline-Transit Buses: Off-network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sz="1800" dirty="0" smtClean="0"/>
              <a:t>All </a:t>
            </a:r>
            <a:r>
              <a:rPr lang="en-US" sz="1800" dirty="0"/>
              <a:t>Exhaust, Evaporative, Brake and Tire [81] : Weekday vs. Weekend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923" y="2336282"/>
            <a:ext cx="5171089" cy="4524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62" y="2382263"/>
            <a:ext cx="5118538" cy="44787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8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529329"/>
            <a:ext cx="7773338" cy="878686"/>
          </a:xfrm>
        </p:spPr>
        <p:txBody>
          <a:bodyPr/>
          <a:lstStyle/>
          <a:p>
            <a:r>
              <a:rPr lang="en-US" dirty="0" smtClean="0"/>
              <a:t>File Size Comparison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6097261"/>
              </p:ext>
            </p:extLst>
          </p:nvPr>
        </p:nvGraphicFramePr>
        <p:xfrm>
          <a:off x="802640" y="4292783"/>
          <a:ext cx="7768604" cy="18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068"/>
                <a:gridCol w="1934051"/>
                <a:gridCol w="1867030"/>
                <a:gridCol w="18574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ASCII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CSV*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NetCDF</a:t>
                      </a:r>
                      <a:r>
                        <a:rPr lang="en-US" dirty="0" smtClean="0"/>
                        <a:t>* (MB)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85-150  (87*)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45-100  (55*)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15-50  (17*)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3910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&lt;1MB  (.65*)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6894" y="1552835"/>
            <a:ext cx="8464268" cy="289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main factors of </a:t>
            </a:r>
            <a:r>
              <a:rPr lang="en-US" dirty="0" err="1" smtClean="0"/>
              <a:t>NetCDF</a:t>
            </a:r>
            <a:r>
              <a:rPr lang="en-US" dirty="0" smtClean="0"/>
              <a:t>-format MOVES BCFA Lookup Table Size: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Temperature Bins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Number of Pollutants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Number of Vehicle/Road/Processes (=SCC)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Order of algorithms and Intercept values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Do not expect significant changes in the size of </a:t>
            </a:r>
            <a:r>
              <a:rPr lang="en-US" dirty="0" err="1" smtClean="0"/>
              <a:t>NetCDF</a:t>
            </a:r>
            <a:r>
              <a:rPr lang="en-US" dirty="0" smtClean="0"/>
              <a:t> BFCA Lookup Tables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89177" y="6167203"/>
            <a:ext cx="3593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Size estimate is based on Baltimore reference 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529329"/>
            <a:ext cx="7773338" cy="878686"/>
          </a:xfrm>
        </p:spPr>
        <p:txBody>
          <a:bodyPr/>
          <a:lstStyle/>
          <a:p>
            <a:r>
              <a:rPr lang="en-US" dirty="0" smtClean="0"/>
              <a:t>Future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6055" y="1399048"/>
            <a:ext cx="8464268" cy="279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330" y="1399048"/>
            <a:ext cx="8114993" cy="5113512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into the current SMOKE Modeling System</a:t>
            </a:r>
          </a:p>
          <a:p>
            <a:pPr lvl="1"/>
            <a:r>
              <a:rPr lang="en-US" dirty="0" smtClean="0"/>
              <a:t>Reducing the computational time/memory usages</a:t>
            </a:r>
          </a:p>
          <a:p>
            <a:pPr lvl="1"/>
            <a:r>
              <a:rPr lang="en-US" dirty="0" smtClean="0"/>
              <a:t>Enhancing the quality of mobile emissions with more no of reference counties</a:t>
            </a:r>
          </a:p>
          <a:p>
            <a:pPr lvl="1"/>
            <a:r>
              <a:rPr lang="en-US" dirty="0" smtClean="0"/>
              <a:t>Validating the BCFA-based </a:t>
            </a:r>
            <a:r>
              <a:rPr lang="en-US" dirty="0" err="1" smtClean="0"/>
              <a:t>onroad</a:t>
            </a:r>
            <a:r>
              <a:rPr lang="en-US" dirty="0" smtClean="0"/>
              <a:t> mobile emissions results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Inline</a:t>
            </a:r>
            <a:r>
              <a:rPr lang="en-US" dirty="0" smtClean="0"/>
              <a:t>” MOVES-CMAQ Development, similar to integrated biogenic emissions models (BEIS and MEGAN)</a:t>
            </a:r>
          </a:p>
          <a:p>
            <a:r>
              <a:rPr lang="en-US" dirty="0" smtClean="0"/>
              <a:t>A fully coupled with various air quality modeling systems: </a:t>
            </a:r>
          </a:p>
          <a:p>
            <a:pPr lvl="1"/>
            <a:r>
              <a:rPr lang="en-US" dirty="0" smtClean="0"/>
              <a:t>Estimating emissions using WRF/MCIP gridded meteorology that reflects </a:t>
            </a:r>
            <a:r>
              <a:rPr lang="en-US" dirty="0"/>
              <a:t>the feedbacks of gases and aerosol for air quality </a:t>
            </a:r>
            <a:r>
              <a:rPr lang="en-US" dirty="0" smtClean="0"/>
              <a:t>models.</a:t>
            </a:r>
          </a:p>
          <a:p>
            <a:pPr lvl="1"/>
            <a:r>
              <a:rPr lang="en-US" dirty="0" smtClean="0"/>
              <a:t>Finer mobile emission estimate time step (~15min or less)</a:t>
            </a:r>
          </a:p>
          <a:p>
            <a:pPr lvl="1"/>
            <a:r>
              <a:rPr lang="en-US" dirty="0" smtClean="0"/>
              <a:t>WRF-CMAQ-MOVES, Other air quality and climate models</a:t>
            </a:r>
          </a:p>
        </p:txBody>
      </p:sp>
    </p:spTree>
    <p:extLst>
      <p:ext uri="{BB962C8B-B14F-4D97-AF65-F5344CB8AC3E}">
        <p14:creationId xmlns:p14="http://schemas.microsoft.com/office/powerpoint/2010/main" val="3356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86984"/>
            <a:ext cx="4890717" cy="4132945"/>
          </a:xfrm>
        </p:spPr>
        <p:txBody>
          <a:bodyPr>
            <a:normAutofit/>
          </a:bodyPr>
          <a:lstStyle/>
          <a:p>
            <a:r>
              <a:rPr lang="en-US" sz="2400" b="1" dirty="0"/>
              <a:t>Korea National Institute of Environment and Research (NIER)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U.S. EPA</a:t>
            </a:r>
          </a:p>
          <a:p>
            <a:pPr lvl="1"/>
            <a:r>
              <a:rPr lang="en-US" sz="2200" dirty="0" smtClean="0"/>
              <a:t>Office of Air Quality Planning and Standards (</a:t>
            </a:r>
            <a:r>
              <a:rPr lang="en-US" sz="2200" b="1" dirty="0" smtClean="0"/>
              <a:t>OAQPS</a:t>
            </a:r>
            <a:r>
              <a:rPr lang="en-US" sz="2200" dirty="0" smtClean="0"/>
              <a:t>)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96" y="2255519"/>
            <a:ext cx="3078233" cy="66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80" y="3889001"/>
            <a:ext cx="1743636" cy="17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727"/>
            <a:ext cx="9144000" cy="63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38133"/>
            <a:ext cx="7773338" cy="878686"/>
          </a:xfrm>
        </p:spPr>
        <p:txBody>
          <a:bodyPr/>
          <a:lstStyle/>
          <a:p>
            <a:r>
              <a:rPr lang="en-US" dirty="0"/>
              <a:t>SMOKE-MOVES Integration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2707" y="1532392"/>
            <a:ext cx="8225405" cy="51447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RatePerDistance</a:t>
            </a:r>
            <a:r>
              <a:rPr lang="en-US" dirty="0" smtClean="0"/>
              <a:t> [grams/miles]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Exhaust and most evaporative emissions that happen on real road types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Sorted By SCC (=</a:t>
            </a:r>
            <a:r>
              <a:rPr lang="en-US" dirty="0" smtClean="0"/>
              <a:t>vehicle/road/process/fuel), </a:t>
            </a:r>
            <a:r>
              <a:rPr lang="en-US" dirty="0" smtClean="0"/>
              <a:t>16 Speed Bins and Ambient Temperature Bins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b="1" dirty="0" err="1" smtClean="0"/>
              <a:t>RatePerVehicle</a:t>
            </a:r>
            <a:r>
              <a:rPr lang="en-US" dirty="0" smtClean="0"/>
              <a:t> [grams/vehicle/hour]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Exhaust </a:t>
            </a:r>
            <a:r>
              <a:rPr lang="en-US" dirty="0"/>
              <a:t>and most evaporative emissions that </a:t>
            </a:r>
            <a:r>
              <a:rPr lang="en-US" dirty="0" smtClean="0"/>
              <a:t>occur off-network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Sorted By SCC, Hour of day and Ambient Temperature Bins</a:t>
            </a:r>
            <a:endParaRPr lang="en-US" dirty="0"/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b="1" dirty="0" err="1" smtClean="0"/>
              <a:t>RatePerProfile</a:t>
            </a:r>
            <a:r>
              <a:rPr lang="en-US" dirty="0" smtClean="0"/>
              <a:t> [grams/vehicle/hour]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Vapor venting evaporative emissions that occur off-network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Sorted By SCC, Hour of day and Min/Max Temperatures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b="1" dirty="0" err="1" smtClean="0"/>
              <a:t>RatePerHour</a:t>
            </a:r>
            <a:r>
              <a:rPr lang="en-US" dirty="0" smtClean="0"/>
              <a:t> </a:t>
            </a:r>
            <a:r>
              <a:rPr lang="en-US" dirty="0"/>
              <a:t>[grams/hour]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APU </a:t>
            </a:r>
            <a:r>
              <a:rPr lang="en-US" dirty="0"/>
              <a:t>operation and extended idling </a:t>
            </a:r>
            <a:r>
              <a:rPr lang="en-US" dirty="0" smtClean="0"/>
              <a:t>processes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Sorted By SCC, Ambient Temperature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529328"/>
            <a:ext cx="7773338" cy="893071"/>
          </a:xfrm>
        </p:spPr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2708" y="1422400"/>
            <a:ext cx="8191677" cy="4889624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Introduce the meteorology dependency to Korea National Institute of Environmental Research (NIER) Air Quality Forecasting Modeling System (NAQFMS)</a:t>
            </a:r>
            <a:endParaRPr lang="en-US" sz="2800" dirty="0"/>
          </a:p>
          <a:p>
            <a:r>
              <a:rPr lang="en-US" sz="2800" dirty="0" smtClean="0"/>
              <a:t>Targeted emissions sources:</a:t>
            </a:r>
          </a:p>
          <a:p>
            <a:pPr lvl="1"/>
            <a:r>
              <a:rPr lang="en-US" sz="2600" dirty="0" smtClean="0"/>
              <a:t>Agricultural NH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Emissions</a:t>
            </a:r>
          </a:p>
          <a:p>
            <a:pPr lvl="1"/>
            <a:r>
              <a:rPr lang="en-US" sz="2600" dirty="0" smtClean="0"/>
              <a:t>Residential </a:t>
            </a:r>
            <a:r>
              <a:rPr lang="en-US" sz="2600" dirty="0"/>
              <a:t>H</a:t>
            </a:r>
            <a:r>
              <a:rPr lang="en-US" sz="2600" dirty="0" smtClean="0"/>
              <a:t>eating Emissions</a:t>
            </a:r>
          </a:p>
          <a:p>
            <a:pPr lvl="1"/>
            <a:r>
              <a:rPr lang="en-US" sz="2600" dirty="0" err="1"/>
              <a:t>Onroad</a:t>
            </a:r>
            <a:r>
              <a:rPr lang="en-US" sz="2600" dirty="0"/>
              <a:t> Mobile </a:t>
            </a:r>
            <a:r>
              <a:rPr lang="en-US" sz="2600" dirty="0" smtClean="0"/>
              <a:t>Emissions</a:t>
            </a:r>
          </a:p>
          <a:p>
            <a:r>
              <a:rPr lang="en-US" sz="2800" dirty="0" smtClean="0"/>
              <a:t>2016: Development of the meteorology-dependent Temporal Profiles based on source-related measurements and meteorological datasets.</a:t>
            </a:r>
          </a:p>
          <a:p>
            <a:pPr lvl="1"/>
            <a:r>
              <a:rPr lang="en-US" sz="2600" dirty="0" smtClean="0"/>
              <a:t>Developed the polynomial algorithms for </a:t>
            </a:r>
            <a:r>
              <a:rPr lang="en-US" sz="2600" dirty="0" err="1" smtClean="0"/>
              <a:t>onroad</a:t>
            </a:r>
            <a:r>
              <a:rPr lang="en-US" sz="2600" dirty="0" smtClean="0"/>
              <a:t> mobile emissions</a:t>
            </a:r>
          </a:p>
          <a:p>
            <a:r>
              <a:rPr lang="en-US" sz="2800" dirty="0" smtClean="0"/>
              <a:t>2017: Developing meteorology-sensitive gridded mobile emissions based on the polynomial algorithms using forecasted gridded ambient temperature.</a:t>
            </a:r>
          </a:p>
          <a:p>
            <a:endParaRPr lang="en-US" sz="2400" dirty="0" smtClean="0"/>
          </a:p>
          <a:p>
            <a:pPr lvl="1">
              <a:buFont typeface="Arial" charset="0"/>
              <a:buChar char="•"/>
            </a:pPr>
            <a:endParaRPr lang="en-US" sz="2400" dirty="0"/>
          </a:p>
          <a:p>
            <a:pPr lvl="2">
              <a:buFont typeface="Wingdings" charset="2"/>
              <a:buChar char="ü"/>
            </a:pPr>
            <a:endParaRPr lang="en-US" sz="2200" dirty="0" smtClean="0"/>
          </a:p>
          <a:p>
            <a:pPr lvl="1">
              <a:buFont typeface="Wingdings" charset="2"/>
              <a:buChar char="ü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The 16</a:t>
            </a:r>
            <a:r>
              <a:rPr lang="en-US" baseline="30000" dirty="0"/>
              <a:t>th</a:t>
            </a:r>
            <a:r>
              <a:rPr lang="en-US" dirty="0"/>
              <a:t> CMAS Conference at Chapel Hill, NC (October 23-25, 2017)</a:t>
            </a:r>
          </a:p>
        </p:txBody>
      </p:sp>
    </p:spTree>
    <p:extLst>
      <p:ext uri="{BB962C8B-B14F-4D97-AF65-F5344CB8AC3E}">
        <p14:creationId xmlns:p14="http://schemas.microsoft.com/office/powerpoint/2010/main" val="10152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529329"/>
            <a:ext cx="7773338" cy="878686"/>
          </a:xfrm>
        </p:spPr>
        <p:txBody>
          <a:bodyPr/>
          <a:lstStyle/>
          <a:p>
            <a:r>
              <a:rPr lang="en-US" dirty="0" smtClean="0"/>
              <a:t>Current SMOKE-MOVES Integration Runs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895756"/>
              </p:ext>
            </p:extLst>
          </p:nvPr>
        </p:nvGraphicFramePr>
        <p:xfrm>
          <a:off x="472274" y="4457823"/>
          <a:ext cx="79734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07"/>
                <a:gridCol w="2705809"/>
                <a:gridCol w="2657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Computing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 Usages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5-10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6055" y="1408014"/>
            <a:ext cx="8464268" cy="2957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dirty="0" smtClean="0"/>
              <a:t>Around </a:t>
            </a:r>
            <a:r>
              <a:rPr lang="en-US" dirty="0"/>
              <a:t>3</a:t>
            </a:r>
            <a:r>
              <a:rPr lang="en-US" dirty="0" smtClean="0"/>
              <a:t>50 </a:t>
            </a:r>
            <a:r>
              <a:rPr lang="en-US" dirty="0"/>
              <a:t>Reference Counties for Continental U.S. Modeling </a:t>
            </a:r>
            <a:r>
              <a:rPr lang="en-US" dirty="0" smtClean="0"/>
              <a:t>Domains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Two </a:t>
            </a:r>
            <a:r>
              <a:rPr lang="en-US" dirty="0"/>
              <a:t>Fuel Months per Each Reference </a:t>
            </a:r>
            <a:r>
              <a:rPr lang="en-US" dirty="0" smtClean="0"/>
              <a:t>County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Size of MOVES Lookup Tables:</a:t>
            </a:r>
          </a:p>
          <a:p>
            <a:pPr lvl="1">
              <a:buFont typeface="Courier New" charset="0"/>
              <a:buChar char="o"/>
            </a:pPr>
            <a:r>
              <a:rPr lang="en-US" sz="1900" b="1" dirty="0" smtClean="0">
                <a:solidFill>
                  <a:srgbClr val="FF0000"/>
                </a:solidFill>
              </a:rPr>
              <a:t>RPD: 85-150MB,   RPV: 45-95MB,    PRP: 15-50MB,    PRH: Less than 1MB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rocessing Optimization: Processing </a:t>
            </a:r>
            <a:r>
              <a:rPr lang="en-US" dirty="0"/>
              <a:t>7 consecutive </a:t>
            </a:r>
            <a:r>
              <a:rPr lang="en-US" dirty="0" smtClean="0"/>
              <a:t>days at a time.</a:t>
            </a:r>
            <a:endParaRPr lang="en-US" dirty="0"/>
          </a:p>
          <a:p>
            <a:pPr lvl="1">
              <a:buFont typeface="Courier New" charset="0"/>
              <a:buChar char="o"/>
            </a:pPr>
            <a:r>
              <a:rPr lang="en-US" dirty="0"/>
              <a:t>Faster processing but requires more RAM memory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Processing 1 days at at time, much slower processing time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Tagging or </a:t>
            </a:r>
            <a:r>
              <a:rPr lang="en-US" dirty="0" smtClean="0"/>
              <a:t>source grouping options: much more </a:t>
            </a:r>
            <a:r>
              <a:rPr lang="en-US" dirty="0"/>
              <a:t>memory and slower processing </a:t>
            </a:r>
            <a:r>
              <a:rPr lang="en-US" dirty="0" smtClean="0"/>
              <a:t>time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More Grid Cells and more reference counties = more memory and slower processing time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sz="2600" dirty="0" smtClean="0"/>
          </a:p>
          <a:p>
            <a:pPr lvl="1">
              <a:buFont typeface="Arial" charset="0"/>
              <a:buChar char="•"/>
            </a:pPr>
            <a:endParaRPr lang="en-US" sz="2400" dirty="0" smtClean="0"/>
          </a:p>
          <a:p>
            <a:pPr lvl="2">
              <a:buFont typeface="Wingdings" charset="2"/>
              <a:buChar char="ü"/>
            </a:pPr>
            <a:endParaRPr lang="en-US" sz="2200" dirty="0" smtClean="0"/>
          </a:p>
          <a:p>
            <a:pPr lvl="1">
              <a:buFont typeface="Wingdings" charset="2"/>
              <a:buChar char="ü"/>
            </a:pPr>
            <a:endParaRPr lang="en-US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529329"/>
            <a:ext cx="7773338" cy="878686"/>
          </a:xfrm>
        </p:spPr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2235" y="1408014"/>
            <a:ext cx="8464268" cy="4904009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/>
              <a:t>Current Solutions</a:t>
            </a:r>
            <a:r>
              <a:rPr lang="en-US" b="1" dirty="0" smtClean="0"/>
              <a:t>:</a:t>
            </a:r>
          </a:p>
          <a:p>
            <a:pPr lvl="1"/>
            <a:r>
              <a:rPr lang="en-US" dirty="0"/>
              <a:t>Computational Optimization of the SMOKE-MOVES Integration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size </a:t>
            </a:r>
            <a:r>
              <a:rPr lang="en-US" dirty="0" smtClean="0"/>
              <a:t>and numbers of </a:t>
            </a:r>
            <a:r>
              <a:rPr lang="en-US" dirty="0"/>
              <a:t>MOVES EF lookup </a:t>
            </a:r>
            <a:r>
              <a:rPr lang="en-US" dirty="0" smtClean="0"/>
              <a:t>tables:</a:t>
            </a:r>
          </a:p>
          <a:p>
            <a:pPr marL="1371600" lvl="2" indent="-457200"/>
            <a:r>
              <a:rPr lang="en-US" sz="1800" dirty="0"/>
              <a:t>Aggregated Processes (Less than 15 processes)</a:t>
            </a:r>
          </a:p>
          <a:p>
            <a:pPr marL="1371600" lvl="2" indent="-457200">
              <a:buSzPct val="80000"/>
              <a:buFont typeface="+mj-lt"/>
              <a:buAutoNum type="alphaLcParenR"/>
            </a:pPr>
            <a:r>
              <a:rPr lang="en-US" sz="1800" dirty="0" smtClean="0"/>
              <a:t>Aggregated Vehicle and Road Types</a:t>
            </a:r>
          </a:p>
          <a:p>
            <a:pPr marL="1371600" lvl="2" indent="-457200">
              <a:buSzPct val="80000"/>
              <a:buFont typeface="+mj-lt"/>
              <a:buAutoNum type="alphaLcParenR"/>
            </a:pPr>
            <a:r>
              <a:rPr lang="en-US" sz="1800" dirty="0" smtClean="0"/>
              <a:t>Reduced optimized temperature increments</a:t>
            </a:r>
          </a:p>
          <a:p>
            <a:pPr marL="1371600" lvl="2" indent="-457200">
              <a:buSzPct val="80000"/>
              <a:buFont typeface="+mj-lt"/>
              <a:buAutoNum type="alphaLcParenR"/>
            </a:pPr>
            <a:r>
              <a:rPr lang="en-US" sz="1800" dirty="0" smtClean="0"/>
              <a:t>Limited numbers of reference counties.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Proposed Solutions:</a:t>
            </a:r>
          </a:p>
          <a:p>
            <a:pPr lvl="1"/>
            <a:r>
              <a:rPr lang="en-US" dirty="0" smtClean="0"/>
              <a:t>Parameterization of </a:t>
            </a:r>
            <a:r>
              <a:rPr lang="en-US" dirty="0"/>
              <a:t>C</a:t>
            </a:r>
            <a:r>
              <a:rPr lang="en-US" dirty="0" smtClean="0"/>
              <a:t>urrent ASCII-format MOVES EF Lookup Tables into Polynomial Algorithms using </a:t>
            </a:r>
            <a:r>
              <a:rPr lang="en-US" b="1" dirty="0" smtClean="0"/>
              <a:t>Best-Fitted Curve Algorithms (BFCA)</a:t>
            </a:r>
          </a:p>
          <a:p>
            <a:pPr lvl="1"/>
            <a:r>
              <a:rPr lang="en-US" dirty="0" smtClean="0"/>
              <a:t>Store the algorithms in </a:t>
            </a:r>
            <a:r>
              <a:rPr lang="en-US" dirty="0" err="1" smtClean="0"/>
              <a:t>NetCDF</a:t>
            </a:r>
            <a:r>
              <a:rPr lang="en-US" dirty="0" smtClean="0"/>
              <a:t> format to eliminate I/O bottlenecks</a:t>
            </a:r>
          </a:p>
          <a:p>
            <a:pPr lvl="1"/>
            <a:r>
              <a:rPr lang="en-US" dirty="0" smtClean="0"/>
              <a:t>Coupling with SMOKE and </a:t>
            </a:r>
            <a:r>
              <a:rPr lang="en-US" dirty="0"/>
              <a:t>AQ </a:t>
            </a:r>
            <a:r>
              <a:rPr lang="en-US" dirty="0" smtClean="0"/>
              <a:t>models including forecasting 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The 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9" y="529329"/>
            <a:ext cx="7773338" cy="878686"/>
          </a:xfrm>
        </p:spPr>
        <p:txBody>
          <a:bodyPr/>
          <a:lstStyle/>
          <a:p>
            <a:r>
              <a:rPr lang="en-US" dirty="0" err="1" smtClean="0"/>
              <a:t>RatePerDistance</a:t>
            </a:r>
            <a:r>
              <a:rPr lang="en-US" dirty="0" smtClean="0"/>
              <a:t> (RPD)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5415" y="1586753"/>
            <a:ext cx="7711088" cy="46550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 County:</a:t>
            </a:r>
          </a:p>
          <a:p>
            <a:pPr lvl="1"/>
            <a:r>
              <a:rPr lang="en-US" sz="2000" dirty="0" smtClean="0"/>
              <a:t>Baltimore County, MD (24005)</a:t>
            </a:r>
          </a:p>
          <a:p>
            <a:r>
              <a:rPr lang="en-US" sz="2400" dirty="0" smtClean="0"/>
              <a:t>Vehicle Types:</a:t>
            </a:r>
          </a:p>
          <a:p>
            <a:pPr lvl="1"/>
            <a:r>
              <a:rPr lang="en-US" sz="2000" dirty="0" smtClean="0"/>
              <a:t>Passenger Vehicle</a:t>
            </a:r>
          </a:p>
          <a:p>
            <a:pPr lvl="1"/>
            <a:r>
              <a:rPr lang="en-US" sz="2000" dirty="0" smtClean="0"/>
              <a:t>Transit Buses</a:t>
            </a:r>
          </a:p>
          <a:p>
            <a:r>
              <a:rPr lang="en-US" sz="2400" dirty="0" smtClean="0"/>
              <a:t>Processes: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Exhaust, Evaporative, Brake and Tire [</a:t>
            </a:r>
            <a:r>
              <a:rPr lang="en-US" sz="2000" dirty="0" smtClean="0"/>
              <a:t>81]</a:t>
            </a:r>
          </a:p>
          <a:p>
            <a:pPr lvl="1"/>
            <a:r>
              <a:rPr lang="en-US" sz="2000" dirty="0" smtClean="0"/>
              <a:t>Refueling </a:t>
            </a:r>
            <a:r>
              <a:rPr lang="en-US" sz="2000" dirty="0"/>
              <a:t>[62</a:t>
            </a:r>
            <a:r>
              <a:rPr lang="en-US" sz="2000" dirty="0" smtClean="0"/>
              <a:t>]</a:t>
            </a:r>
          </a:p>
          <a:p>
            <a:r>
              <a:rPr lang="en-US" sz="2400" dirty="0" smtClean="0"/>
              <a:t> Pollutants: TOG, NOx, PM2.5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2" y="941270"/>
            <a:ext cx="8548686" cy="916338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TOG: Gasoline-Passenger Car: Urban </a:t>
            </a:r>
            <a:r>
              <a:rPr lang="en-US" sz="3000" b="1" dirty="0" smtClean="0"/>
              <a:t>Unrestricted Access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000" dirty="0" smtClean="0"/>
              <a:t>Refueling </a:t>
            </a:r>
            <a:r>
              <a:rPr lang="en-US" sz="2000" dirty="0"/>
              <a:t>[62] and All Exhaust, Evaporative, Brake and Tire [81]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228" y="2112021"/>
            <a:ext cx="5149274" cy="474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71" y="2046409"/>
            <a:ext cx="5049430" cy="48115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5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18" y="801340"/>
            <a:ext cx="8313986" cy="1194104"/>
          </a:xfrm>
        </p:spPr>
        <p:txBody>
          <a:bodyPr>
            <a:normAutofit/>
          </a:bodyPr>
          <a:lstStyle/>
          <a:p>
            <a:r>
              <a:rPr lang="en-US" sz="2700" b="1" dirty="0"/>
              <a:t>TOG: Gasoline-Transit Buses : Urban Unrestricted </a:t>
            </a:r>
            <a:r>
              <a:rPr lang="en-US" sz="2700" b="1" dirty="0" smtClean="0"/>
              <a:t>Access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4" y="2174686"/>
            <a:ext cx="5140419" cy="4683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40" y="2174686"/>
            <a:ext cx="5139460" cy="46833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</a:t>
            </a:r>
            <a:r>
              <a:rPr lang="en-US" baseline="30000" smtClean="0"/>
              <a:t>th</a:t>
            </a:r>
            <a:r>
              <a:rPr lang="en-US" smtClean="0"/>
              <a:t> CMAS Conference at Chapel Hill, NC (October 23-25,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76" y="897969"/>
            <a:ext cx="8093269" cy="994300"/>
          </a:xfrm>
        </p:spPr>
        <p:txBody>
          <a:bodyPr>
            <a:noAutofit/>
          </a:bodyPr>
          <a:lstStyle/>
          <a:p>
            <a:r>
              <a:rPr lang="en-US" sz="2700" b="1" dirty="0"/>
              <a:t>NOx: Gasoline-Passenger Car: Urban Unrestricted </a:t>
            </a:r>
            <a:r>
              <a:rPr lang="en-US" sz="2700" b="1" dirty="0" smtClean="0"/>
              <a:t>Access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1800" dirty="0"/>
              <a:t>Refueling [62] and All Exhaust, Evaporative, Brake and Tire [81]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180" y="2046305"/>
            <a:ext cx="5171090" cy="481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25" y="2073120"/>
            <a:ext cx="5055476" cy="47848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The 16th CMAS Conference at Chapel Hill, NC (October 23-25,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1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3903</TotalTime>
  <Words>1771</Words>
  <Application>Microsoft Macintosh PowerPoint</Application>
  <PresentationFormat>Letter Paper (8.5x11 in)</PresentationFormat>
  <Paragraphs>257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Courier New</vt:lpstr>
      <vt:lpstr>Mangal</vt:lpstr>
      <vt:lpstr>Wingdings</vt:lpstr>
      <vt:lpstr>맑은 고딕</vt:lpstr>
      <vt:lpstr>Arial</vt:lpstr>
      <vt:lpstr>Droplet</vt:lpstr>
      <vt:lpstr>Parameterization of MOVES Emissions Factors Lookup Tables for Air Quality Forecasting System</vt:lpstr>
      <vt:lpstr>Current Status</vt:lpstr>
      <vt:lpstr>SMOKE-MOVES Integration Tool</vt:lpstr>
      <vt:lpstr>Current SMOKE-MOVES Integration Runs</vt:lpstr>
      <vt:lpstr>Solutions</vt:lpstr>
      <vt:lpstr>RatePerDistance (RPD)</vt:lpstr>
      <vt:lpstr>TOG: Gasoline-Passenger Car: Urban Unrestricted Access Refueling [62] and All Exhaust, Evaporative, Brake and Tire [81]</vt:lpstr>
      <vt:lpstr>TOG: Gasoline-Transit Buses : Urban Unrestricted Access Refueling [62] and All Exhaust, Evaporative, Brake and Tire [81]</vt:lpstr>
      <vt:lpstr>NOx: Gasoline-Passenger Car: Urban Unrestricted Access Refueling [62] and All Exhaust, Evaporative, Brake and Tire [81]</vt:lpstr>
      <vt:lpstr>NOx: Gasoline-Transit Buses : Urban Unrestricted Access Refueling [62] and All Exhaust, Evaporative, Brake and Tire [81]</vt:lpstr>
      <vt:lpstr>PM2.5: Gasoline-Passenger Car: Urban Unrestricted Access Refueling [62] and All Exhaust, Evaporative, Brake and Tire [81]</vt:lpstr>
      <vt:lpstr>PM2.5: Gasoline-Transit Buses : Urban Unrestricted Access Refueling [62] and All Exhaust, Evaporative, Brake and Tire [81]</vt:lpstr>
      <vt:lpstr>Rate Per Vehicle (RPV)</vt:lpstr>
      <vt:lpstr>TOG: Gasoline-Passenger Car : Off-network Refueling [62] and All Exhaust, Evaporative, Brake and Tire [81]</vt:lpstr>
      <vt:lpstr>TOG: Gasoline-Transit Buses : Off-network Refueling [62] and All Exhaust, Evaporative, Brake and Tire [81]</vt:lpstr>
      <vt:lpstr>NOx: Gasoline-Passenger Car : Off-network Refueling [62] and All Exhaust, Evaporative, Brake and Tire [81]</vt:lpstr>
      <vt:lpstr>NOx: Gasoline-Transit Buses : Off-network Refueling [62] and All Exhaust, Evaporative, Brake and Tire [81]</vt:lpstr>
      <vt:lpstr>PM2.5: Gasoline-Passenger Car : Off-network Refueling [62] and All Exhaust, Evaporative, Brake and Tire [81]</vt:lpstr>
      <vt:lpstr>PM2.5: Gasoline-Transit Buses : Off-network Refueling [62] and All Exhaust, Evaporative, Brake and Tire [81]</vt:lpstr>
      <vt:lpstr>Rate Per Hour (RPH)</vt:lpstr>
      <vt:lpstr>TOG: Diesel Long-haul Truck : Off-network  Extended Idle Exhaust [53] and Auxiliary Power Exhaust [91]</vt:lpstr>
      <vt:lpstr>NOx: Diesel Long-haul Truck : Off-network  Extended Idle Exhaust [53] and Auxiliary Power Exhaust [91]</vt:lpstr>
      <vt:lpstr>Rate Per Profile (RPP)</vt:lpstr>
      <vt:lpstr>TOG: Gasoline-Passenger Cars : Off-network All Exhaust, Evaporative, Brake and Tire [81] : Weekday vs. Weekend </vt:lpstr>
      <vt:lpstr>TOG: Gasoline-Transit Buses: Off-network All Exhaust, Evaporative, Brake and Tire [81] : Weekday vs. Weekend </vt:lpstr>
      <vt:lpstr>File Size Comparison</vt:lpstr>
      <vt:lpstr>Future Applications</vt:lpstr>
      <vt:lpstr>Acknowledgement</vt:lpstr>
      <vt:lpstr>PowerPoint Presentation</vt:lpstr>
      <vt:lpstr>Motivations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SMOKE Enhancements</dc:title>
  <dc:creator>Baek, Bok Haeng</dc:creator>
  <cp:lastModifiedBy>Baek, Bok Haeng</cp:lastModifiedBy>
  <cp:revision>560</cp:revision>
  <cp:lastPrinted>2017-10-24T03:49:16Z</cp:lastPrinted>
  <dcterms:created xsi:type="dcterms:W3CDTF">2016-10-19T15:08:38Z</dcterms:created>
  <dcterms:modified xsi:type="dcterms:W3CDTF">2017-10-24T05:05:57Z</dcterms:modified>
</cp:coreProperties>
</file>