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8"/>
  </p:sldMasterIdLst>
  <p:notesMasterIdLst>
    <p:notesMasterId r:id="rId25"/>
  </p:notesMasterIdLst>
  <p:sldIdLst>
    <p:sldId id="416" r:id="rId9"/>
    <p:sldId id="417" r:id="rId10"/>
    <p:sldId id="418" r:id="rId11"/>
    <p:sldId id="433" r:id="rId12"/>
    <p:sldId id="420" r:id="rId13"/>
    <p:sldId id="434" r:id="rId14"/>
    <p:sldId id="421" r:id="rId15"/>
    <p:sldId id="422" r:id="rId16"/>
    <p:sldId id="423" r:id="rId17"/>
    <p:sldId id="435" r:id="rId18"/>
    <p:sldId id="424" r:id="rId19"/>
    <p:sldId id="425" r:id="rId20"/>
    <p:sldId id="426" r:id="rId21"/>
    <p:sldId id="427" r:id="rId22"/>
    <p:sldId id="428" r:id="rId23"/>
    <p:sldId id="367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CCFF"/>
    <a:srgbClr val="99CCFF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502" autoAdjust="0"/>
    <p:restoredTop sz="93371" autoAdjust="0"/>
  </p:normalViewPr>
  <p:slideViewPr>
    <p:cSldViewPr>
      <p:cViewPr varScale="1">
        <p:scale>
          <a:sx n="80" d="100"/>
          <a:sy n="80" d="100"/>
        </p:scale>
        <p:origin x="1224" y="5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1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3.xml"/><Relationship Id="rId7" Type="http://schemas.openxmlformats.org/officeDocument/2006/relationships/customXml" Target="../customXml/item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5" Type="http://schemas.openxmlformats.org/officeDocument/2006/relationships/customXml" Target="../customXml/item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theme" Target="theme/theme1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customXml" Target="../customXml/item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E78D5B-353A-4444-9F2B-8DB7E3664FD6}" type="datetimeFigureOut">
              <a:rPr lang="en-US" smtClean="0"/>
              <a:t>10/22/2017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7F9049-1153-41D2-8061-DC067B466A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54903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``	AS’</a:t>
            </a:r>
          </a:p>
          <a:p>
            <a:r>
              <a:rPr lang="en-US" dirty="0"/>
              <a:t>\</a:t>
            </a:r>
          </a:p>
        </p:txBody>
      </p:sp>
    </p:spTree>
    <p:extLst>
      <p:ext uri="{BB962C8B-B14F-4D97-AF65-F5344CB8AC3E}">
        <p14:creationId xmlns:p14="http://schemas.microsoft.com/office/powerpoint/2010/main" val="38434814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CAFE91-F6B1-4F3B-B69F-3E4D6CC56DEA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51863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CAFE91-F6B1-4F3B-B69F-3E4D6CC56DEA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611194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CAFE91-F6B1-4F3B-B69F-3E4D6CC56DEA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344600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C5E12B-5A2A-4114-ABFA-6A255B6C0FA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6588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CAFE91-F6B1-4F3B-B69F-3E4D6CC56DEA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18497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CAFE91-F6B1-4F3B-B69F-3E4D6CC56DEA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727583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CAFE91-F6B1-4F3B-B69F-3E4D6CC56DEA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132080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CAFE91-F6B1-4F3B-B69F-3E4D6CC56DEA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72766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CAFE91-F6B1-4F3B-B69F-3E4D6CC56DEA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4022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 the DV calculation, we assume that the baselines in 2008, and 2009 are reduced by the same amount (5% and 15%) from that of the 2010.  Then, we take the reduced 2008, 2009 and 2010 baselines and superimpose on them 30+ years of SY to derive 30 DVs.  The distribution of 30 DVs is used calculating the CI for the projected baseline in 2020.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CAFE91-F6B1-4F3B-B69F-3E4D6CC56DEA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00357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Compare CI from EVT and 30+ SY for the DV in 2010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CAFE91-F6B1-4F3B-B69F-3E4D6CC56DEA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850680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43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BFB124-3793-47C5-B322-CB7FA9C690BB}" type="datetime1">
              <a:rPr lang="en-US" smtClean="0"/>
              <a:t>10/22/2017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7DCAD4-2B2F-4F13-B222-8E115426FB5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12385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1DB78C-6BCC-4A24-8C89-748A9E3B530F}" type="datetime1">
              <a:rPr lang="en-US" smtClean="0"/>
              <a:t>10/22/2017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DD4717-AD9B-4450-BD96-D3032518C7B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83511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56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56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C23AF3-B6E0-49E1-9841-EF34B9673913}" type="datetime1">
              <a:rPr lang="en-US" smtClean="0"/>
              <a:t>10/22/2017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D1DFD6-C7F9-4595-888A-D346216DED2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38609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1A7480-C4FC-41CA-9F92-80D7FA91BDBC}" type="datetime1">
              <a:rPr lang="en-US" smtClean="0"/>
              <a:t>10/22/2017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7A7396-CCAF-47F1-AD7C-D3330D9D615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55989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1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8A44BD-B4AD-41F9-995A-76799764A640}" type="datetime1">
              <a:rPr lang="en-US" smtClean="0"/>
              <a:t>10/22/2017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D44198-9171-4E28-AFEE-AB5C19B0139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85534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031957-7049-42A8-9426-62A41478CC8E}" type="datetime1">
              <a:rPr lang="en-US" smtClean="0"/>
              <a:t>10/22/2017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A4D28C-8866-4D03-909C-537CEA4CA99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39005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4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4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73711B-CDE3-49C5-AF3D-13DC40E146BA}" type="datetime1">
              <a:rPr lang="en-US" smtClean="0"/>
              <a:t>10/22/2017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261F4B-CBC7-4AEE-8B5B-98AE3EF37E7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38276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4A1E19-3A38-44C7-9191-04F6CEA698C7}" type="datetime1">
              <a:rPr lang="en-US" smtClean="0"/>
              <a:t>10/22/2017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FD2453-2AE5-47BD-B49F-3AEC8808559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20396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C56C8D-739E-42EE-8D91-43B9509B2950}" type="datetime1">
              <a:rPr lang="en-US" smtClean="0"/>
              <a:t>10/22/2017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7ADC5C-5373-426B-BBA9-B07783894AB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34901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8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FF0815-DBAE-4443-9C89-D3CAD960ADEF}" type="datetime1">
              <a:rPr lang="en-US" smtClean="0"/>
              <a:t>10/22/2017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0FC573-C6D9-456D-ACF2-D8B5BB7282F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62279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5505BC-D4BE-460F-8CC6-BE201A25825A}" type="datetime1">
              <a:rPr lang="en-US" smtClean="0"/>
              <a:t>10/22/2017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F2CB99-F466-4DDE-8AAD-759A5DDB579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8885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68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  <a:cs typeface="+mn-cs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0D2BDC5B-023A-4F86-A9DE-B3CC7DDCFAD4}" type="datetime1">
              <a:rPr lang="en-US" smtClean="0">
                <a:ea typeface="ＭＳ Ｐゴシック" pitchFamily="34" charset="-128"/>
              </a:rPr>
              <a:t>10/22/2017</a:t>
            </a:fld>
            <a:endParaRPr lang="en-US" dirty="0">
              <a:ea typeface="ＭＳ Ｐゴシック" pitchFamily="34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6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68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  <a:cs typeface="+mn-cs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61664C43-23BB-4CF8-8760-D874D8316071}" type="slidenum">
              <a:rPr lang="en-US">
                <a:ea typeface="ＭＳ Ｐゴシック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301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marina.astitha@uconn.ed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2096184"/>
            <a:ext cx="83948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>
                <a:solidFill>
                  <a:srgbClr val="002060"/>
                </a:solidFill>
              </a:rPr>
              <a:t>Marina Astitha</a:t>
            </a:r>
            <a:r>
              <a:rPr lang="en-US" sz="2400" b="1" u="sng" baseline="30000" dirty="0">
                <a:solidFill>
                  <a:srgbClr val="002060"/>
                </a:solidFill>
              </a:rPr>
              <a:t>1</a:t>
            </a:r>
            <a:r>
              <a:rPr lang="en-US" sz="2400" b="1" dirty="0">
                <a:solidFill>
                  <a:srgbClr val="002060"/>
                </a:solidFill>
              </a:rPr>
              <a:t>, Huiying Luo</a:t>
            </a:r>
            <a:r>
              <a:rPr lang="en-US" sz="2400" b="1" baseline="30000" dirty="0">
                <a:solidFill>
                  <a:srgbClr val="002060"/>
                </a:solidFill>
              </a:rPr>
              <a:t>1</a:t>
            </a:r>
            <a:r>
              <a:rPr lang="en-US" sz="2400" b="1" dirty="0" smtClean="0">
                <a:solidFill>
                  <a:srgbClr val="002060"/>
                </a:solidFill>
              </a:rPr>
              <a:t>, Christian </a:t>
            </a:r>
            <a:r>
              <a:rPr lang="en-US" sz="2400" b="1" dirty="0">
                <a:solidFill>
                  <a:srgbClr val="002060"/>
                </a:solidFill>
              </a:rPr>
              <a:t>Hogrefe</a:t>
            </a:r>
            <a:r>
              <a:rPr lang="en-US" sz="2400" b="1" baseline="30000" dirty="0">
                <a:solidFill>
                  <a:srgbClr val="002060"/>
                </a:solidFill>
              </a:rPr>
              <a:t>2</a:t>
            </a:r>
            <a:r>
              <a:rPr lang="en-US" sz="2400" b="1" dirty="0">
                <a:solidFill>
                  <a:srgbClr val="002060"/>
                </a:solidFill>
              </a:rPr>
              <a:t>, </a:t>
            </a:r>
            <a:r>
              <a:rPr lang="en-US" sz="2400" b="1" dirty="0" err="1">
                <a:solidFill>
                  <a:srgbClr val="002060"/>
                </a:solidFill>
              </a:rPr>
              <a:t>Rohit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smtClean="0">
                <a:solidFill>
                  <a:srgbClr val="002060"/>
                </a:solidFill>
              </a:rPr>
              <a:t>Mathur</a:t>
            </a:r>
            <a:r>
              <a:rPr lang="en-US" sz="2400" b="1" baseline="30000" dirty="0" smtClean="0">
                <a:solidFill>
                  <a:srgbClr val="002060"/>
                </a:solidFill>
              </a:rPr>
              <a:t>2</a:t>
            </a:r>
            <a:r>
              <a:rPr lang="en-US" sz="2400" b="1" dirty="0">
                <a:solidFill>
                  <a:srgbClr val="002060"/>
                </a:solidFill>
              </a:rPr>
              <a:t>, 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>
                <a:solidFill>
                  <a:srgbClr val="002060"/>
                </a:solidFill>
              </a:rPr>
              <a:t>S.T. </a:t>
            </a:r>
            <a:r>
              <a:rPr lang="en-US" sz="2400" b="1" smtClean="0">
                <a:solidFill>
                  <a:srgbClr val="002060"/>
                </a:solidFill>
              </a:rPr>
              <a:t>Rao</a:t>
            </a:r>
            <a:r>
              <a:rPr lang="en-US" sz="2400" b="1" baseline="30000" smtClean="0">
                <a:solidFill>
                  <a:srgbClr val="002060"/>
                </a:solidFill>
              </a:rPr>
              <a:t>1,3</a:t>
            </a:r>
            <a:endParaRPr lang="en-US" sz="2400" baseline="30000" dirty="0">
              <a:solidFill>
                <a:srgbClr val="00206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88869" y="384079"/>
            <a:ext cx="8394861" cy="138499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dirty="0"/>
              <a:t>Predicting Future-Year Ozone Concentrations: Integrated Observational-Modeling Approach for Probabilistic Evaluation of the Efficacy of Emission Control strategies</a:t>
            </a:r>
            <a:endParaRPr lang="en-US" sz="2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43000" y="3581400"/>
            <a:ext cx="7086600" cy="17338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latinLnBrk="0"/>
            <a:r>
              <a:rPr lang="en-US" sz="1600" baseline="30000" dirty="0">
                <a:solidFill>
                  <a:srgbClr val="002060"/>
                </a:solidFill>
              </a:rPr>
              <a:t>1</a:t>
            </a:r>
            <a:r>
              <a:rPr lang="en-US" sz="1600" dirty="0">
                <a:solidFill>
                  <a:srgbClr val="002060"/>
                </a:solidFill>
              </a:rPr>
              <a:t>Department of Civil &amp; Environmental Engineering, University of Connecticut, Storrs-Mansfield, CT, USA</a:t>
            </a:r>
          </a:p>
          <a:p>
            <a:pPr algn="ctr" latinLnBrk="0"/>
            <a:endParaRPr lang="en-US" sz="1600" dirty="0">
              <a:solidFill>
                <a:srgbClr val="002060"/>
              </a:solidFill>
            </a:endParaRPr>
          </a:p>
          <a:p>
            <a:pPr algn="ctr"/>
            <a:r>
              <a:rPr lang="en-US" sz="1600" baseline="30000" dirty="0">
                <a:solidFill>
                  <a:srgbClr val="002060"/>
                </a:solidFill>
              </a:rPr>
              <a:t>2</a:t>
            </a:r>
            <a:r>
              <a:rPr lang="en-US" sz="1600" dirty="0">
                <a:solidFill>
                  <a:srgbClr val="002060"/>
                </a:solidFill>
              </a:rPr>
              <a:t> U.S. Environmental Protection Agency, Research Triangle Park, NC, </a:t>
            </a:r>
            <a:r>
              <a:rPr lang="en-US" sz="1600" dirty="0" smtClean="0">
                <a:solidFill>
                  <a:srgbClr val="002060"/>
                </a:solidFill>
              </a:rPr>
              <a:t>USA</a:t>
            </a:r>
          </a:p>
          <a:p>
            <a:pPr algn="ctr"/>
            <a:endParaRPr lang="en-US" sz="1600" baseline="30000" dirty="0" smtClean="0">
              <a:solidFill>
                <a:srgbClr val="002060"/>
              </a:solidFill>
            </a:endParaRPr>
          </a:p>
          <a:p>
            <a:pPr algn="ctr"/>
            <a:r>
              <a:rPr lang="en-US" sz="1600" baseline="30000" dirty="0" smtClean="0">
                <a:solidFill>
                  <a:srgbClr val="002060"/>
                </a:solidFill>
              </a:rPr>
              <a:t>3</a:t>
            </a:r>
            <a:r>
              <a:rPr lang="en-US" sz="1600" dirty="0" smtClean="0">
                <a:solidFill>
                  <a:srgbClr val="002060"/>
                </a:solidFill>
              </a:rPr>
              <a:t>North </a:t>
            </a:r>
            <a:r>
              <a:rPr lang="en-US" sz="1600" dirty="0">
                <a:solidFill>
                  <a:srgbClr val="002060"/>
                </a:solidFill>
              </a:rPr>
              <a:t>Carolina State </a:t>
            </a:r>
            <a:r>
              <a:rPr lang="en-US" sz="1600" dirty="0" smtClean="0">
                <a:solidFill>
                  <a:srgbClr val="002060"/>
                </a:solidFill>
              </a:rPr>
              <a:t>University</a:t>
            </a:r>
          </a:p>
          <a:p>
            <a:pPr algn="ctr"/>
            <a:endParaRPr lang="en-US" sz="1600" dirty="0" smtClean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71800" y="5497056"/>
            <a:ext cx="342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Email: </a:t>
            </a:r>
            <a:r>
              <a:rPr lang="en-US" i="1" dirty="0">
                <a:hlinkClick r:id="rId3"/>
              </a:rPr>
              <a:t>marina.astitha@uconn.edu</a:t>
            </a:r>
            <a:endParaRPr lang="en-US" i="1" dirty="0"/>
          </a:p>
          <a:p>
            <a:pPr algn="ctr"/>
            <a:r>
              <a:rPr lang="en-US" i="1" dirty="0"/>
              <a:t>Webpage: www.airmg.uconn.edu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5376643"/>
            <a:ext cx="1701530" cy="1411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780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sz="2400" dirty="0"/>
              <a:t>Maps indicating whether the observed DV </a:t>
            </a:r>
            <a:r>
              <a:rPr lang="en-US" sz="2400" dirty="0" smtClean="0"/>
              <a:t>falls </a:t>
            </a:r>
            <a:r>
              <a:rPr lang="en-US" sz="2400" dirty="0"/>
              <a:t>within the confidence intervals calculated using the 5-yr Baseline projection methodology</a:t>
            </a:r>
          </a:p>
        </p:txBody>
      </p:sp>
      <p:pic>
        <p:nvPicPr>
          <p:cNvPr id="4098" name="Picture 2" descr="FE_DVCIto14_DVin  OBS BLr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426" y="1531772"/>
            <a:ext cx="8593999" cy="5307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4098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409044" y="3167897"/>
            <a:ext cx="358078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200" dirty="0"/>
          </a:p>
          <a:p>
            <a:r>
              <a:rPr lang="en-US" sz="1200" b="1" dirty="0"/>
              <a:t>Reconstruction of 2020 ozone time-series:</a:t>
            </a:r>
          </a:p>
          <a:p>
            <a:endParaRPr lang="en-US" sz="1200" dirty="0"/>
          </a:p>
          <a:p>
            <a:r>
              <a:rPr lang="en-US" sz="1200" dirty="0"/>
              <a:t>O</a:t>
            </a:r>
            <a:r>
              <a:rPr lang="en-US" sz="1200" baseline="-25000" dirty="0"/>
              <a:t>3</a:t>
            </a:r>
            <a:r>
              <a:rPr lang="en-US" sz="1200" dirty="0"/>
              <a:t>(2020)_1 = </a:t>
            </a:r>
            <a:r>
              <a:rPr lang="en-US" sz="1200" dirty="0" err="1"/>
              <a:t>BLobs</a:t>
            </a:r>
            <a:r>
              <a:rPr lang="en-US" sz="1200" dirty="0"/>
              <a:t>(2010) *Ratio + </a:t>
            </a:r>
            <a:r>
              <a:rPr lang="en-US" sz="1200" dirty="0" err="1"/>
              <a:t>SYadj</a:t>
            </a:r>
            <a:r>
              <a:rPr lang="en-US" sz="1200" dirty="0"/>
              <a:t>(1981)</a:t>
            </a:r>
          </a:p>
          <a:p>
            <a:r>
              <a:rPr lang="en-US" sz="1200" dirty="0"/>
              <a:t>O</a:t>
            </a:r>
            <a:r>
              <a:rPr lang="en-US" sz="1200" baseline="-25000" dirty="0"/>
              <a:t>3</a:t>
            </a:r>
            <a:r>
              <a:rPr lang="en-US" sz="1200" dirty="0"/>
              <a:t>(2020)_2 = </a:t>
            </a:r>
            <a:r>
              <a:rPr lang="en-US" sz="1200" dirty="0" err="1"/>
              <a:t>BLobs</a:t>
            </a:r>
            <a:r>
              <a:rPr lang="en-US" sz="1200" dirty="0"/>
              <a:t>(2010 *Ratio + </a:t>
            </a:r>
            <a:r>
              <a:rPr lang="en-US" sz="1200" dirty="0" err="1"/>
              <a:t>SYadj</a:t>
            </a:r>
            <a:r>
              <a:rPr lang="en-US" sz="1200" dirty="0"/>
              <a:t>(1982)</a:t>
            </a:r>
          </a:p>
          <a:p>
            <a:r>
              <a:rPr lang="en-US" sz="1200" dirty="0"/>
              <a:t>…</a:t>
            </a:r>
          </a:p>
          <a:p>
            <a:r>
              <a:rPr lang="en-US" sz="1200" dirty="0"/>
              <a:t>O</a:t>
            </a:r>
            <a:r>
              <a:rPr lang="en-US" sz="1200" baseline="-25000" dirty="0"/>
              <a:t>3</a:t>
            </a:r>
            <a:r>
              <a:rPr lang="en-US" sz="1200" dirty="0"/>
              <a:t>(2020)_30+=</a:t>
            </a:r>
            <a:r>
              <a:rPr lang="en-US" sz="1200" dirty="0" err="1"/>
              <a:t>BLobs</a:t>
            </a:r>
            <a:r>
              <a:rPr lang="en-US" sz="1200" dirty="0"/>
              <a:t>(2010) *Ratio + </a:t>
            </a:r>
            <a:r>
              <a:rPr lang="en-US" sz="1200" dirty="0" err="1"/>
              <a:t>SYadj</a:t>
            </a:r>
            <a:r>
              <a:rPr lang="en-US" sz="1200" dirty="0"/>
              <a:t>(2014)</a:t>
            </a:r>
          </a:p>
          <a:p>
            <a:endParaRPr lang="en-US" sz="1200" dirty="0"/>
          </a:p>
          <a:p>
            <a:r>
              <a:rPr lang="en-US" sz="1200" dirty="0"/>
              <a:t>Corresponding calculations for 2008 </a:t>
            </a:r>
            <a:r>
              <a:rPr lang="en-US" sz="1200" dirty="0">
                <a:sym typeface="Wingdings" panose="05000000000000000000" pitchFamily="2" charset="2"/>
              </a:rPr>
              <a:t> 2018</a:t>
            </a:r>
          </a:p>
          <a:p>
            <a:r>
              <a:rPr lang="en-US" sz="1200" dirty="0"/>
              <a:t>Corresponding calculations for </a:t>
            </a:r>
            <a:r>
              <a:rPr lang="en-US" sz="1200" dirty="0">
                <a:sym typeface="Wingdings" panose="05000000000000000000" pitchFamily="2" charset="2"/>
              </a:rPr>
              <a:t>2009  2019</a:t>
            </a:r>
            <a:endParaRPr lang="en-US" sz="1200" dirty="0"/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3833513" y="3829660"/>
            <a:ext cx="274320" cy="714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3833507" y="4005441"/>
            <a:ext cx="274320" cy="714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3852665" y="4383781"/>
            <a:ext cx="274320" cy="714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195687" y="3721895"/>
            <a:ext cx="10738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4</a:t>
            </a:r>
            <a:r>
              <a:rPr lang="en-US" sz="1200" baseline="30000" dirty="0"/>
              <a:t>th</a:t>
            </a:r>
            <a:r>
              <a:rPr lang="en-US" sz="1200" dirty="0"/>
              <a:t> (2020),1</a:t>
            </a:r>
          </a:p>
          <a:p>
            <a:r>
              <a:rPr lang="en-US" sz="1200" dirty="0"/>
              <a:t>4</a:t>
            </a:r>
            <a:r>
              <a:rPr lang="en-US" sz="1200" baseline="30000" dirty="0"/>
              <a:t>th</a:t>
            </a:r>
            <a:r>
              <a:rPr lang="en-US" sz="1200" dirty="0"/>
              <a:t> (2020),2</a:t>
            </a:r>
          </a:p>
          <a:p>
            <a:r>
              <a:rPr lang="en-US" sz="1200" dirty="0"/>
              <a:t>…</a:t>
            </a:r>
          </a:p>
          <a:p>
            <a:r>
              <a:rPr lang="en-US" sz="1200" dirty="0"/>
              <a:t>4</a:t>
            </a:r>
            <a:r>
              <a:rPr lang="en-US" sz="1200" baseline="30000" dirty="0"/>
              <a:t>th</a:t>
            </a:r>
            <a:r>
              <a:rPr lang="en-US" sz="1200" dirty="0"/>
              <a:t> (2020),30+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本框 3"/>
              <p:cNvSpPr txBox="1"/>
              <p:nvPr/>
            </p:nvSpPr>
            <p:spPr>
              <a:xfrm>
                <a:off x="695174" y="2161935"/>
                <a:ext cx="7623992" cy="20774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altLang="zh-CN" sz="1350" b="1" i="1">
                        <a:latin typeface="Cambria Math" panose="02040503050406030204" pitchFamily="18" charset="0"/>
                      </a:rPr>
                      <m:t>𝑹𝒂𝒕𝒊𝒐</m:t>
                    </m:r>
                    <m:r>
                      <a:rPr lang="en-US" altLang="zh-CN" sz="1350" i="1">
                        <a:latin typeface="Cambria Math" panose="02040503050406030204" pitchFamily="18" charset="0"/>
                      </a:rPr>
                      <m:t>= </m:t>
                    </m:r>
                    <m:sSub>
                      <m:sSubPr>
                        <m:ctrlPr>
                          <a:rPr lang="en-US" altLang="zh-CN" sz="135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350" b="1" i="1">
                            <a:latin typeface="Cambria Math" panose="02040503050406030204" pitchFamily="18" charset="0"/>
                          </a:rPr>
                          <m:t>𝑩𝑳</m:t>
                        </m:r>
                      </m:e>
                      <m:sub>
                        <m:r>
                          <a:rPr lang="en-US" altLang="zh-CN" sz="1350" i="1">
                            <a:latin typeface="Cambria Math" panose="02040503050406030204" pitchFamily="18" charset="0"/>
                          </a:rPr>
                          <m:t>2018</m:t>
                        </m:r>
                      </m:sub>
                    </m:sSub>
                    <m:r>
                      <a:rPr lang="en-US" altLang="zh-CN" sz="1350" i="1">
                        <a:latin typeface="Cambria Math" panose="02040503050406030204" pitchFamily="18" charset="0"/>
                      </a:rPr>
                      <m:t>/</m:t>
                    </m:r>
                    <m:sSub>
                      <m:sSubPr>
                        <m:ctrlPr>
                          <a:rPr lang="en-US" altLang="zh-CN" sz="135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350" b="1" i="1">
                            <a:latin typeface="Cambria Math" panose="02040503050406030204" pitchFamily="18" charset="0"/>
                          </a:rPr>
                          <m:t>𝑩𝑳</m:t>
                        </m:r>
                      </m:e>
                      <m:sub>
                        <m:r>
                          <a:rPr lang="en-US" altLang="zh-CN" sz="1350" i="1">
                            <a:latin typeface="Cambria Math" panose="02040503050406030204" pitchFamily="18" charset="0"/>
                          </a:rPr>
                          <m:t>2008 </m:t>
                        </m:r>
                      </m:sub>
                    </m:sSub>
                    <m:r>
                      <a:rPr lang="en-US" altLang="zh-CN" sz="1350" i="1">
                        <a:latin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lang="en-US" altLang="zh-CN" sz="1350" dirty="0"/>
                  <a:t>(1-0.05)   (i.e., </a:t>
                </a:r>
                <a:r>
                  <a:rPr lang="en-US" altLang="zh-CN" sz="1350" b="1" dirty="0"/>
                  <a:t>BL</a:t>
                </a:r>
                <a:r>
                  <a:rPr lang="en-US" altLang="zh-CN" sz="1350" baseline="-25000" dirty="0"/>
                  <a:t>2018  </a:t>
                </a:r>
                <a:r>
                  <a:rPr lang="en-US" altLang="zh-CN" sz="1350" dirty="0"/>
                  <a:t>= 5% decrease from </a:t>
                </a:r>
                <a:r>
                  <a:rPr lang="en-US" altLang="zh-CN" sz="1350" b="1" dirty="0"/>
                  <a:t>BL</a:t>
                </a:r>
                <a:r>
                  <a:rPr lang="en-US" altLang="zh-CN" sz="1350" baseline="-25000" dirty="0"/>
                  <a:t>2008</a:t>
                </a:r>
                <a:r>
                  <a:rPr lang="en-US" altLang="zh-CN" sz="1350" dirty="0"/>
                  <a:t>)</a:t>
                </a:r>
                <a:endParaRPr lang="zh-CN" altLang="en-US" sz="1350" baseline="-25000" dirty="0"/>
              </a:p>
            </p:txBody>
          </p:sp>
        </mc:Choice>
        <mc:Fallback xmlns="">
          <p:sp>
            <p:nvSpPr>
              <p:cNvPr id="14" name="文本框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6899" y="1739580"/>
                <a:ext cx="10165322" cy="276999"/>
              </a:xfrm>
              <a:prstGeom prst="rect">
                <a:avLst/>
              </a:prstGeom>
              <a:blipFill>
                <a:blip r:embed="rId3"/>
                <a:stretch>
                  <a:fillRect t="-28261" b="-500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/>
          <p:cNvSpPr txBox="1"/>
          <p:nvPr/>
        </p:nvSpPr>
        <p:spPr>
          <a:xfrm>
            <a:off x="5820713" y="3752513"/>
            <a:ext cx="2552917" cy="1061829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050" b="1" dirty="0"/>
              <a:t>DV(2020),1 = MEAN4th(2020,2019,2018)</a:t>
            </a:r>
          </a:p>
          <a:p>
            <a:r>
              <a:rPr lang="en-US" sz="1050" b="1" dirty="0"/>
              <a:t>DV(2020),2 = MEAN4th(2020,2019,2018)</a:t>
            </a:r>
          </a:p>
          <a:p>
            <a:endParaRPr lang="en-US" sz="1050" b="1" dirty="0"/>
          </a:p>
          <a:p>
            <a:r>
              <a:rPr lang="en-US" sz="1050" b="1" dirty="0"/>
              <a:t>…</a:t>
            </a:r>
          </a:p>
          <a:p>
            <a:r>
              <a:rPr lang="en-US" sz="1050" b="1" dirty="0"/>
              <a:t>DV(2020),30+ = </a:t>
            </a:r>
            <a:r>
              <a:rPr lang="en-US" sz="1050" b="1" dirty="0" err="1"/>
              <a:t>MEAN4th</a:t>
            </a:r>
            <a:r>
              <a:rPr lang="en-US" sz="1050" b="1" dirty="0"/>
              <a:t>(2020,2019,2018)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26025" y="1897599"/>
            <a:ext cx="7948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/>
              <a:t>Step 1: </a:t>
            </a:r>
            <a:r>
              <a:rPr lang="en-US" sz="1500" dirty="0"/>
              <a:t>Baseline Projected to 2018 - 2020 reflecting the above hypothetical control cases</a:t>
            </a:r>
            <a:r>
              <a:rPr lang="en-US" dirty="0"/>
              <a:t> </a:t>
            </a:r>
          </a:p>
        </p:txBody>
      </p:sp>
      <p:sp>
        <p:nvSpPr>
          <p:cNvPr id="25" name="Rectangle 24"/>
          <p:cNvSpPr/>
          <p:nvPr/>
        </p:nvSpPr>
        <p:spPr>
          <a:xfrm>
            <a:off x="423619" y="3041165"/>
            <a:ext cx="80008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Step 2: </a:t>
            </a:r>
            <a:r>
              <a:rPr lang="en-US" dirty="0"/>
              <a:t>Construct ozone time series and determine the CI for the 4</a:t>
            </a:r>
            <a:r>
              <a:rPr lang="en-US" baseline="30000" dirty="0"/>
              <a:t>th</a:t>
            </a:r>
            <a:r>
              <a:rPr lang="en-US" dirty="0"/>
              <a:t> highest and DV</a:t>
            </a:r>
          </a:p>
        </p:txBody>
      </p:sp>
      <p:sp>
        <p:nvSpPr>
          <p:cNvPr id="27" name="Rectangle 26"/>
          <p:cNvSpPr/>
          <p:nvPr/>
        </p:nvSpPr>
        <p:spPr>
          <a:xfrm>
            <a:off x="326025" y="3042911"/>
            <a:ext cx="8089702" cy="2016403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8" name="Rectangle 27"/>
          <p:cNvSpPr/>
          <p:nvPr/>
        </p:nvSpPr>
        <p:spPr>
          <a:xfrm>
            <a:off x="363890" y="5116027"/>
            <a:ext cx="810443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dirty="0"/>
              <a:t>Step 3: </a:t>
            </a:r>
            <a:r>
              <a:rPr lang="en-US" altLang="zh-CN" dirty="0"/>
              <a:t>Confidence</a:t>
            </a:r>
            <a:r>
              <a:rPr lang="en-US" altLang="zh-CN" b="1" dirty="0"/>
              <a:t> </a:t>
            </a:r>
            <a:r>
              <a:rPr lang="en-US" altLang="zh-CN" dirty="0"/>
              <a:t>Interval (CI) is estimated by taking the values at the 2.5</a:t>
            </a:r>
            <a:r>
              <a:rPr lang="en-US" altLang="zh-CN" baseline="30000" dirty="0"/>
              <a:t>th </a:t>
            </a:r>
            <a:r>
              <a:rPr lang="en-US" altLang="zh-CN" dirty="0"/>
              <a:t>and</a:t>
            </a:r>
            <a:r>
              <a:rPr lang="en-US" altLang="zh-CN" baseline="30000" dirty="0"/>
              <a:t> </a:t>
            </a:r>
            <a:r>
              <a:rPr lang="en-US" altLang="zh-CN" dirty="0"/>
              <a:t>97.5</a:t>
            </a:r>
            <a:r>
              <a:rPr lang="en-US" altLang="zh-CN" baseline="30000" dirty="0"/>
              <a:t>th</a:t>
            </a:r>
            <a:r>
              <a:rPr lang="en-US" altLang="zh-CN" dirty="0"/>
              <a:t> percentiles of the distribution </a:t>
            </a:r>
            <a:r>
              <a:rPr lang="en-US" altLang="zh-CN" dirty="0">
                <a:solidFill>
                  <a:srgbClr val="FF0000"/>
                </a:solidFill>
              </a:rPr>
              <a:t>[Apply exact theory of extreme values to verify the CI]</a:t>
            </a:r>
          </a:p>
        </p:txBody>
      </p:sp>
      <p:sp>
        <p:nvSpPr>
          <p:cNvPr id="29" name="Rectangle 28"/>
          <p:cNvSpPr/>
          <p:nvPr/>
        </p:nvSpPr>
        <p:spPr>
          <a:xfrm>
            <a:off x="319725" y="5141632"/>
            <a:ext cx="8086628" cy="610607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8" name="Rectangle 28"/>
          <p:cNvSpPr/>
          <p:nvPr/>
        </p:nvSpPr>
        <p:spPr>
          <a:xfrm>
            <a:off x="319725" y="1867010"/>
            <a:ext cx="8086628" cy="1033789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" name="矩形 3"/>
          <p:cNvSpPr/>
          <p:nvPr/>
        </p:nvSpPr>
        <p:spPr>
          <a:xfrm>
            <a:off x="4180135" y="3626195"/>
            <a:ext cx="1092842" cy="864647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" name="文本框 4"/>
          <p:cNvSpPr txBox="1"/>
          <p:nvPr/>
        </p:nvSpPr>
        <p:spPr>
          <a:xfrm>
            <a:off x="3915890" y="3314413"/>
            <a:ext cx="173374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solidFill>
                  <a:srgbClr val="C00000"/>
                </a:solidFill>
              </a:rPr>
              <a:t>A. 4</a:t>
            </a:r>
            <a:r>
              <a:rPr lang="en-US" sz="1350" baseline="30000" dirty="0">
                <a:solidFill>
                  <a:srgbClr val="C00000"/>
                </a:solidFill>
              </a:rPr>
              <a:t>th</a:t>
            </a:r>
            <a:r>
              <a:rPr lang="en-US" sz="1350" dirty="0">
                <a:solidFill>
                  <a:srgbClr val="C00000"/>
                </a:solidFill>
              </a:rPr>
              <a:t> highest 2020 O</a:t>
            </a:r>
            <a:r>
              <a:rPr lang="en-US" sz="1350" baseline="-25000" dirty="0">
                <a:solidFill>
                  <a:srgbClr val="C00000"/>
                </a:solidFill>
              </a:rPr>
              <a:t>3</a:t>
            </a:r>
          </a:p>
        </p:txBody>
      </p:sp>
      <p:sp>
        <p:nvSpPr>
          <p:cNvPr id="21" name="矩形 20"/>
          <p:cNvSpPr/>
          <p:nvPr/>
        </p:nvSpPr>
        <p:spPr>
          <a:xfrm>
            <a:off x="5815686" y="3673123"/>
            <a:ext cx="950942" cy="1020848"/>
          </a:xfrm>
          <a:prstGeom prst="rect">
            <a:avLst/>
          </a:prstGeom>
          <a:noFill/>
          <a:ln w="2857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2" name="文本框 21"/>
          <p:cNvSpPr txBox="1"/>
          <p:nvPr/>
        </p:nvSpPr>
        <p:spPr>
          <a:xfrm>
            <a:off x="6104880" y="3369391"/>
            <a:ext cx="179238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solidFill>
                  <a:srgbClr val="0000FF"/>
                </a:solidFill>
              </a:rPr>
              <a:t>D. Design Value (DV)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本框 3"/>
              <p:cNvSpPr txBox="1"/>
              <p:nvPr/>
            </p:nvSpPr>
            <p:spPr>
              <a:xfrm>
                <a:off x="695174" y="2396794"/>
                <a:ext cx="7623992" cy="20774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altLang="zh-CN" sz="1350" b="1" i="1">
                        <a:latin typeface="Cambria Math" panose="02040503050406030204" pitchFamily="18" charset="0"/>
                      </a:rPr>
                      <m:t>𝑹𝒂𝒕𝒊𝒐</m:t>
                    </m:r>
                    <m:r>
                      <a:rPr lang="en-US" altLang="zh-CN" sz="1350" i="1">
                        <a:latin typeface="Cambria Math" panose="02040503050406030204" pitchFamily="18" charset="0"/>
                      </a:rPr>
                      <m:t>= </m:t>
                    </m:r>
                    <m:sSub>
                      <m:sSubPr>
                        <m:ctrlPr>
                          <a:rPr lang="en-US" altLang="zh-CN" sz="135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350" b="1" i="1">
                            <a:latin typeface="Cambria Math" panose="02040503050406030204" pitchFamily="18" charset="0"/>
                          </a:rPr>
                          <m:t>𝑩𝑳</m:t>
                        </m:r>
                      </m:e>
                      <m:sub>
                        <m:r>
                          <a:rPr lang="en-US" altLang="zh-CN" sz="1350" i="1">
                            <a:latin typeface="Cambria Math" panose="02040503050406030204" pitchFamily="18" charset="0"/>
                          </a:rPr>
                          <m:t>2019</m:t>
                        </m:r>
                      </m:sub>
                    </m:sSub>
                    <m:r>
                      <a:rPr lang="en-US" altLang="zh-CN" sz="1350" i="1">
                        <a:latin typeface="Cambria Math" panose="02040503050406030204" pitchFamily="18" charset="0"/>
                      </a:rPr>
                      <m:t>/</m:t>
                    </m:r>
                    <m:sSub>
                      <m:sSubPr>
                        <m:ctrlPr>
                          <a:rPr lang="en-US" altLang="zh-CN" sz="135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350" b="1" i="1">
                            <a:latin typeface="Cambria Math" panose="02040503050406030204" pitchFamily="18" charset="0"/>
                          </a:rPr>
                          <m:t>𝑩𝑳</m:t>
                        </m:r>
                      </m:e>
                      <m:sub>
                        <m:r>
                          <a:rPr lang="en-US" altLang="zh-CN" sz="1350" i="1">
                            <a:latin typeface="Cambria Math" panose="02040503050406030204" pitchFamily="18" charset="0"/>
                          </a:rPr>
                          <m:t>2009 </m:t>
                        </m:r>
                      </m:sub>
                    </m:sSub>
                    <m:r>
                      <a:rPr lang="en-US" altLang="zh-CN" sz="1350" i="1">
                        <a:latin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lang="en-US" altLang="zh-CN" sz="1350" dirty="0"/>
                  <a:t>(1-0.05)   (i.e., </a:t>
                </a:r>
                <a:r>
                  <a:rPr lang="en-US" altLang="zh-CN" sz="1350" b="1" dirty="0"/>
                  <a:t>BL</a:t>
                </a:r>
                <a:r>
                  <a:rPr lang="en-US" altLang="zh-CN" sz="1350" baseline="-25000" dirty="0"/>
                  <a:t>2019  </a:t>
                </a:r>
                <a:r>
                  <a:rPr lang="en-US" altLang="zh-CN" sz="1350" dirty="0"/>
                  <a:t>= 5% decrease from </a:t>
                </a:r>
                <a:r>
                  <a:rPr lang="en-US" altLang="zh-CN" sz="1350" b="1" dirty="0"/>
                  <a:t>BL</a:t>
                </a:r>
                <a:r>
                  <a:rPr lang="en-US" altLang="zh-CN" sz="1350" baseline="-25000" dirty="0"/>
                  <a:t>2009</a:t>
                </a:r>
                <a:r>
                  <a:rPr lang="en-US" altLang="zh-CN" sz="1350" dirty="0"/>
                  <a:t>)</a:t>
                </a:r>
                <a:endParaRPr lang="zh-CN" altLang="en-US" sz="1350" baseline="-25000" dirty="0"/>
              </a:p>
            </p:txBody>
          </p:sp>
        </mc:Choice>
        <mc:Fallback xmlns="">
          <p:sp>
            <p:nvSpPr>
              <p:cNvPr id="20" name="文本框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6899" y="2052725"/>
                <a:ext cx="10165322" cy="276999"/>
              </a:xfrm>
              <a:prstGeom prst="rect">
                <a:avLst/>
              </a:prstGeom>
              <a:blipFill>
                <a:blip r:embed="rId4"/>
                <a:stretch>
                  <a:fillRect t="-28889" b="-5111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文本框 3"/>
              <p:cNvSpPr txBox="1"/>
              <p:nvPr/>
            </p:nvSpPr>
            <p:spPr>
              <a:xfrm>
                <a:off x="695174" y="2631641"/>
                <a:ext cx="7623992" cy="20774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altLang="zh-CN" sz="1350" b="1" i="1">
                        <a:latin typeface="Cambria Math" panose="02040503050406030204" pitchFamily="18" charset="0"/>
                      </a:rPr>
                      <m:t>𝑹𝒂𝒕𝒊𝒐</m:t>
                    </m:r>
                    <m:r>
                      <a:rPr lang="en-US" altLang="zh-CN" sz="1350" i="1">
                        <a:latin typeface="Cambria Math" panose="02040503050406030204" pitchFamily="18" charset="0"/>
                      </a:rPr>
                      <m:t>= </m:t>
                    </m:r>
                    <m:sSub>
                      <m:sSubPr>
                        <m:ctrlPr>
                          <a:rPr lang="en-US" altLang="zh-CN" sz="135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350" b="1" i="1">
                            <a:latin typeface="Cambria Math" panose="02040503050406030204" pitchFamily="18" charset="0"/>
                          </a:rPr>
                          <m:t>𝑩𝑳</m:t>
                        </m:r>
                      </m:e>
                      <m:sub>
                        <m:r>
                          <a:rPr lang="en-US" altLang="zh-CN" sz="1350" i="1">
                            <a:latin typeface="Cambria Math" panose="02040503050406030204" pitchFamily="18" charset="0"/>
                          </a:rPr>
                          <m:t>2020</m:t>
                        </m:r>
                      </m:sub>
                    </m:sSub>
                    <m:r>
                      <a:rPr lang="en-US" altLang="zh-CN" sz="1350" i="1">
                        <a:latin typeface="Cambria Math" panose="02040503050406030204" pitchFamily="18" charset="0"/>
                      </a:rPr>
                      <m:t>/</m:t>
                    </m:r>
                    <m:sSub>
                      <m:sSubPr>
                        <m:ctrlPr>
                          <a:rPr lang="en-US" altLang="zh-CN" sz="135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350" b="1" i="1">
                            <a:latin typeface="Cambria Math" panose="02040503050406030204" pitchFamily="18" charset="0"/>
                          </a:rPr>
                          <m:t>𝑩𝑳</m:t>
                        </m:r>
                      </m:e>
                      <m:sub>
                        <m:r>
                          <a:rPr lang="en-US" altLang="zh-CN" sz="1350" i="1">
                            <a:latin typeface="Cambria Math" panose="02040503050406030204" pitchFamily="18" charset="0"/>
                          </a:rPr>
                          <m:t>2010 </m:t>
                        </m:r>
                      </m:sub>
                    </m:sSub>
                    <m:r>
                      <a:rPr lang="en-US" altLang="zh-CN" sz="1350" i="1">
                        <a:latin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lang="en-US" altLang="zh-CN" sz="1350" dirty="0"/>
                  <a:t>(1-0.05)   (i.e., </a:t>
                </a:r>
                <a:r>
                  <a:rPr lang="en-US" altLang="zh-CN" sz="1350" b="1" dirty="0"/>
                  <a:t>BL</a:t>
                </a:r>
                <a:r>
                  <a:rPr lang="en-US" altLang="zh-CN" sz="1350" baseline="-25000" dirty="0"/>
                  <a:t>2020  </a:t>
                </a:r>
                <a:r>
                  <a:rPr lang="en-US" altLang="zh-CN" sz="1350" dirty="0"/>
                  <a:t>= 5% decrease from </a:t>
                </a:r>
                <a:r>
                  <a:rPr lang="en-US" altLang="zh-CN" sz="1350" b="1" dirty="0"/>
                  <a:t>BL</a:t>
                </a:r>
                <a:r>
                  <a:rPr lang="en-US" altLang="zh-CN" sz="1350" baseline="-25000" dirty="0"/>
                  <a:t>2010</a:t>
                </a:r>
                <a:r>
                  <a:rPr lang="en-US" altLang="zh-CN" sz="1350" dirty="0"/>
                  <a:t>)</a:t>
                </a:r>
                <a:endParaRPr lang="zh-CN" altLang="en-US" sz="1350" baseline="-25000" dirty="0"/>
              </a:p>
            </p:txBody>
          </p:sp>
        </mc:Choice>
        <mc:Fallback xmlns="">
          <p:sp>
            <p:nvSpPr>
              <p:cNvPr id="23" name="文本框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6899" y="2365854"/>
                <a:ext cx="10165322" cy="276999"/>
              </a:xfrm>
              <a:prstGeom prst="rect">
                <a:avLst/>
              </a:prstGeom>
              <a:blipFill>
                <a:blip r:embed="rId5"/>
                <a:stretch>
                  <a:fillRect t="-28261" b="-500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文本框 4"/>
          <p:cNvSpPr txBox="1"/>
          <p:nvPr/>
        </p:nvSpPr>
        <p:spPr>
          <a:xfrm>
            <a:off x="3915890" y="4539642"/>
            <a:ext cx="173374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solidFill>
                  <a:srgbClr val="C00000"/>
                </a:solidFill>
              </a:rPr>
              <a:t>B. 4</a:t>
            </a:r>
            <a:r>
              <a:rPr lang="en-US" sz="1350" baseline="30000" dirty="0">
                <a:solidFill>
                  <a:srgbClr val="C00000"/>
                </a:solidFill>
              </a:rPr>
              <a:t>th</a:t>
            </a:r>
            <a:r>
              <a:rPr lang="en-US" sz="1350" dirty="0">
                <a:solidFill>
                  <a:srgbClr val="C00000"/>
                </a:solidFill>
              </a:rPr>
              <a:t> highest 2018 O</a:t>
            </a:r>
            <a:r>
              <a:rPr lang="en-US" sz="1350" baseline="-25000" dirty="0">
                <a:solidFill>
                  <a:srgbClr val="C00000"/>
                </a:solidFill>
              </a:rPr>
              <a:t>3</a:t>
            </a:r>
          </a:p>
        </p:txBody>
      </p:sp>
      <p:sp>
        <p:nvSpPr>
          <p:cNvPr id="26" name="文本框 4"/>
          <p:cNvSpPr txBox="1"/>
          <p:nvPr/>
        </p:nvSpPr>
        <p:spPr>
          <a:xfrm>
            <a:off x="3915890" y="4782314"/>
            <a:ext cx="173374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solidFill>
                  <a:srgbClr val="C00000"/>
                </a:solidFill>
              </a:rPr>
              <a:t>C. 4</a:t>
            </a:r>
            <a:r>
              <a:rPr lang="en-US" sz="1350" baseline="30000" dirty="0">
                <a:solidFill>
                  <a:srgbClr val="C00000"/>
                </a:solidFill>
              </a:rPr>
              <a:t>th</a:t>
            </a:r>
            <a:r>
              <a:rPr lang="en-US" sz="1350" dirty="0">
                <a:solidFill>
                  <a:srgbClr val="C00000"/>
                </a:solidFill>
              </a:rPr>
              <a:t> highest 2019 O</a:t>
            </a:r>
            <a:r>
              <a:rPr lang="en-US" sz="1350" baseline="-25000" dirty="0">
                <a:solidFill>
                  <a:srgbClr val="C00000"/>
                </a:solidFill>
              </a:rPr>
              <a:t>3</a:t>
            </a:r>
          </a:p>
        </p:txBody>
      </p:sp>
      <p:sp>
        <p:nvSpPr>
          <p:cNvPr id="3" name="Right Brace 2"/>
          <p:cNvSpPr/>
          <p:nvPr/>
        </p:nvSpPr>
        <p:spPr>
          <a:xfrm>
            <a:off x="5529486" y="3369391"/>
            <a:ext cx="254435" cy="1631234"/>
          </a:xfrm>
          <a:prstGeom prst="righ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30" name="Straight Arrow Connector 29"/>
          <p:cNvCxnSpPr/>
          <p:nvPr/>
        </p:nvCxnSpPr>
        <p:spPr>
          <a:xfrm flipV="1">
            <a:off x="3451260" y="4693971"/>
            <a:ext cx="274320" cy="714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V="1">
            <a:off x="3501811" y="4913670"/>
            <a:ext cx="274320" cy="714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2" name="标题 1"/>
          <p:cNvSpPr txBox="1">
            <a:spLocks/>
          </p:cNvSpPr>
          <p:nvPr/>
        </p:nvSpPr>
        <p:spPr bwMode="auto">
          <a:xfrm>
            <a:off x="27489" y="169930"/>
            <a:ext cx="8959361" cy="144738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ＭＳ Ｐゴシック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ＭＳ Ｐゴシック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ＭＳ Ｐゴシック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ＭＳ Ｐゴシック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zh-CN" sz="2700" b="1" dirty="0" smtClean="0"/>
              <a:t>Example Regulatory Scenario: Emission Controls Help Decrease the 2008 - 2010 Baseline Levels by 5% and 15% in 2018 - 2020</a:t>
            </a:r>
            <a:endParaRPr lang="zh-CN" altLang="en-US" sz="2700" b="1" dirty="0"/>
          </a:p>
        </p:txBody>
      </p:sp>
    </p:spTree>
    <p:extLst>
      <p:ext uri="{BB962C8B-B14F-4D97-AF65-F5344CB8AC3E}">
        <p14:creationId xmlns:p14="http://schemas.microsoft.com/office/powerpoint/2010/main" val="1303774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矩形 11"/>
          <p:cNvSpPr/>
          <p:nvPr/>
        </p:nvSpPr>
        <p:spPr>
          <a:xfrm>
            <a:off x="3872479" y="1389986"/>
            <a:ext cx="1340111" cy="30008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/>
            <a:r>
              <a:rPr lang="en-US" sz="1350" b="1" dirty="0">
                <a:solidFill>
                  <a:srgbClr val="0070C0"/>
                </a:solidFill>
              </a:rPr>
              <a:t>5% BL reduction</a:t>
            </a:r>
          </a:p>
        </p:txBody>
      </p:sp>
      <p:sp>
        <p:nvSpPr>
          <p:cNvPr id="25" name="矩形 12"/>
          <p:cNvSpPr/>
          <p:nvPr/>
        </p:nvSpPr>
        <p:spPr>
          <a:xfrm>
            <a:off x="6272613" y="1395312"/>
            <a:ext cx="1428276" cy="30008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/>
            <a:r>
              <a:rPr lang="en-US" sz="1350" b="1" dirty="0">
                <a:solidFill>
                  <a:srgbClr val="0070C0"/>
                </a:solidFill>
              </a:rPr>
              <a:t>15% BL reduction</a:t>
            </a:r>
          </a:p>
        </p:txBody>
      </p:sp>
      <p:sp>
        <p:nvSpPr>
          <p:cNvPr id="15" name="标题 1"/>
          <p:cNvSpPr txBox="1">
            <a:spLocks/>
          </p:cNvSpPr>
          <p:nvPr/>
        </p:nvSpPr>
        <p:spPr bwMode="auto">
          <a:xfrm>
            <a:off x="27489" y="169930"/>
            <a:ext cx="8959361" cy="144738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ＭＳ Ｐゴシック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ＭＳ Ｐゴシック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ＭＳ Ｐゴシック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ＭＳ Ｐゴシック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zh-CN" sz="2700" b="1" dirty="0" smtClean="0"/>
              <a:t>Example Regulatory Scenario: Emission Controls Help Decrease the 2008 - 2010 Baseline Levels by 5% and 15% in 2018 - 2020</a:t>
            </a:r>
            <a:endParaRPr lang="zh-CN" altLang="en-US" sz="2700" b="1" dirty="0"/>
          </a:p>
        </p:txBody>
      </p:sp>
      <p:pic>
        <p:nvPicPr>
          <p:cNvPr id="5122" name="Picture 2" descr="FE_DVCIto1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108" b="68198"/>
          <a:stretch/>
        </p:blipFill>
        <p:spPr bwMode="auto">
          <a:xfrm>
            <a:off x="2590800" y="1540027"/>
            <a:ext cx="3561942" cy="2324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FE_DVCIto1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41" b="68198"/>
          <a:stretch/>
        </p:blipFill>
        <p:spPr bwMode="auto">
          <a:xfrm>
            <a:off x="838200" y="3886200"/>
            <a:ext cx="7628207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889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83704" y="513957"/>
            <a:ext cx="8342434" cy="933843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/>
            <a:r>
              <a:rPr lang="en-US" sz="2800" b="1" dirty="0"/>
              <a:t>Probability of DV exceeding the </a:t>
            </a:r>
            <a:r>
              <a:rPr lang="en-US" sz="2800" b="1" dirty="0" smtClean="0"/>
              <a:t>2015 NAAQS ozone </a:t>
            </a:r>
            <a:r>
              <a:rPr lang="en-US" sz="2800" b="1" dirty="0"/>
              <a:t>standard in 2020</a:t>
            </a:r>
          </a:p>
        </p:txBody>
      </p:sp>
      <p:sp>
        <p:nvSpPr>
          <p:cNvPr id="16" name="矩形 15"/>
          <p:cNvSpPr/>
          <p:nvPr/>
        </p:nvSpPr>
        <p:spPr>
          <a:xfrm>
            <a:off x="1577969" y="1799240"/>
            <a:ext cx="1447800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b="1" dirty="0"/>
              <a:t>5% baseline reduction</a:t>
            </a:r>
          </a:p>
        </p:txBody>
      </p:sp>
      <p:sp>
        <p:nvSpPr>
          <p:cNvPr id="18" name="矩形 17"/>
          <p:cNvSpPr/>
          <p:nvPr/>
        </p:nvSpPr>
        <p:spPr>
          <a:xfrm>
            <a:off x="1561404" y="3591146"/>
            <a:ext cx="6681034" cy="2308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900" dirty="0"/>
              <a:t> </a:t>
            </a:r>
          </a:p>
        </p:txBody>
      </p:sp>
      <p:sp>
        <p:nvSpPr>
          <p:cNvPr id="19" name="矩形 18"/>
          <p:cNvSpPr/>
          <p:nvPr/>
        </p:nvSpPr>
        <p:spPr>
          <a:xfrm>
            <a:off x="5387969" y="1776852"/>
            <a:ext cx="1447800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b="1" dirty="0"/>
              <a:t>15% baseline reduction</a:t>
            </a:r>
          </a:p>
        </p:txBody>
      </p:sp>
      <p:pic>
        <p:nvPicPr>
          <p:cNvPr id="10" name="Picture 2" descr="FE_DVCIto1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94" t="62277" r="3555" b="6852"/>
          <a:stretch/>
        </p:blipFill>
        <p:spPr bwMode="auto">
          <a:xfrm>
            <a:off x="43427" y="2819400"/>
            <a:ext cx="8792650" cy="2847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3291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6DA68B2-6FC8-48BE-B97E-118C9DDE07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029638"/>
            <a:ext cx="7811966" cy="563398"/>
          </a:xfrm>
        </p:spPr>
        <p:txBody>
          <a:bodyPr/>
          <a:lstStyle/>
          <a:p>
            <a:pPr algn="ctr"/>
            <a:r>
              <a:rPr lang="en-US" b="1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1886541-78DB-474C-B7CA-E9BBB45E8F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400" y="1839384"/>
            <a:ext cx="9084734" cy="4637616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en-US" sz="2000" dirty="0"/>
              <a:t>A methodology is proposed to develop </a:t>
            </a:r>
            <a:r>
              <a:rPr lang="en-US" sz="2000" b="1" dirty="0"/>
              <a:t>confidence intervals </a:t>
            </a:r>
            <a:r>
              <a:rPr lang="en-US" sz="2000" dirty="0"/>
              <a:t>for the </a:t>
            </a:r>
            <a:r>
              <a:rPr lang="en-US" sz="2000" dirty="0" smtClean="0"/>
              <a:t>O</a:t>
            </a:r>
            <a:r>
              <a:rPr lang="en-US" sz="2000" baseline="-25000" dirty="0" smtClean="0"/>
              <a:t>3</a:t>
            </a:r>
            <a:r>
              <a:rPr lang="en-US" sz="2000" dirty="0" smtClean="0"/>
              <a:t> design </a:t>
            </a:r>
            <a:r>
              <a:rPr lang="en-US" sz="2000" dirty="0"/>
              <a:t>value</a:t>
            </a:r>
          </a:p>
          <a:p>
            <a:r>
              <a:rPr lang="en-US" sz="2000" dirty="0"/>
              <a:t>There is a strong relationship between the baseline level (long-term forcing) and the number of exceedances in both observations and model simulations</a:t>
            </a:r>
          </a:p>
          <a:p>
            <a:pPr>
              <a:spcAft>
                <a:spcPts val="900"/>
              </a:spcAft>
            </a:pPr>
            <a:r>
              <a:rPr lang="en-US" sz="2000" dirty="0"/>
              <a:t>Accurate prediction of </a:t>
            </a:r>
            <a:r>
              <a:rPr lang="en-US" sz="2000" b="1" i="1" dirty="0"/>
              <a:t>changes</a:t>
            </a:r>
            <a:r>
              <a:rPr lang="en-US" sz="2000" dirty="0"/>
              <a:t> in the baseline ozone coupled with observed historical synoptic forcing provide robust estimates of the impact of emission controls</a:t>
            </a:r>
          </a:p>
          <a:p>
            <a:pPr>
              <a:spcAft>
                <a:spcPts val="900"/>
              </a:spcAft>
            </a:pPr>
            <a:r>
              <a:rPr lang="en-US" sz="2000" dirty="0"/>
              <a:t>Estimation of the </a:t>
            </a:r>
            <a:r>
              <a:rPr lang="en-US" sz="2000" b="1" i="1" dirty="0"/>
              <a:t>probability of exceeding the ozone threshold</a:t>
            </a:r>
            <a:r>
              <a:rPr lang="en-US" sz="2000" dirty="0"/>
              <a:t> for each emission reduction scenario</a:t>
            </a:r>
          </a:p>
          <a:p>
            <a:pPr marL="0" indent="0">
              <a:buNone/>
            </a:pPr>
            <a:endParaRPr lang="en-US" sz="1400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2000" b="1" dirty="0">
                <a:solidFill>
                  <a:srgbClr val="C00000"/>
                </a:solidFill>
              </a:rPr>
              <a:t>Modeling results analyzed and presented in this probabilistic manner would enable more explicit consideration of the ever-present </a:t>
            </a:r>
            <a:r>
              <a:rPr lang="en-US" sz="2000" b="1" dirty="0"/>
              <a:t>uncertainty</a:t>
            </a:r>
            <a:r>
              <a:rPr lang="en-US" sz="2000" b="1" dirty="0">
                <a:solidFill>
                  <a:srgbClr val="C00000"/>
                </a:solidFill>
              </a:rPr>
              <a:t> in projected changes in air quality needed to comply with the ozone standard in the future.</a:t>
            </a:r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67884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6DA68B2-6FC8-48BE-B97E-118C9DDE07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979650"/>
            <a:ext cx="7811966" cy="563398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0070C0"/>
                </a:solidFill>
              </a:rPr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1886541-78DB-474C-B7CA-E9BBB45E8F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0432" y="1806816"/>
            <a:ext cx="8800476" cy="4141179"/>
          </a:xfrm>
        </p:spPr>
        <p:txBody>
          <a:bodyPr>
            <a:normAutofit fontScale="62500" lnSpcReduction="20000"/>
          </a:bodyPr>
          <a:lstStyle/>
          <a:p>
            <a:pPr marL="385763" indent="-385763">
              <a:buFont typeface="+mj-lt"/>
              <a:buAutoNum type="arabicPeriod"/>
            </a:pPr>
            <a:r>
              <a:rPr lang="en-US" dirty="0"/>
              <a:t>Rao et al., EM Magazine, 1996, pp: 18-31.</a:t>
            </a:r>
          </a:p>
          <a:p>
            <a:pPr marL="385763" indent="-385763">
              <a:buFont typeface="+mj-lt"/>
              <a:buAutoNum type="arabicPeriod"/>
            </a:pPr>
            <a:endParaRPr lang="en-US" dirty="0"/>
          </a:p>
          <a:p>
            <a:pPr marL="385763" indent="-385763">
              <a:buFont typeface="+mj-lt"/>
              <a:buAutoNum type="arabicPeriod"/>
            </a:pPr>
            <a:r>
              <a:rPr lang="en-US" dirty="0"/>
              <a:t>Rao et al., Bull. Amer. Meteor. Soc., 1997, pp: 2153-2166.</a:t>
            </a:r>
          </a:p>
          <a:p>
            <a:pPr marL="385763" indent="-385763">
              <a:buFont typeface="+mj-lt"/>
              <a:buAutoNum type="arabicPeriod"/>
            </a:pPr>
            <a:endParaRPr lang="en-US" dirty="0"/>
          </a:p>
          <a:p>
            <a:pPr marL="385763" indent="-385763">
              <a:buFont typeface="+mj-lt"/>
              <a:buAutoNum type="arabicPeriod"/>
            </a:pPr>
            <a:r>
              <a:rPr lang="en-US" dirty="0"/>
              <a:t>Hogrefe et al., Bull. Amer. Meteor. Soc., 2000, pp: 2085-2106.</a:t>
            </a:r>
          </a:p>
          <a:p>
            <a:pPr marL="385763" indent="-385763">
              <a:buFont typeface="+mj-lt"/>
              <a:buAutoNum type="arabicPeriod"/>
            </a:pPr>
            <a:endParaRPr lang="en-US" dirty="0"/>
          </a:p>
          <a:p>
            <a:pPr marL="385763" indent="-385763">
              <a:buFont typeface="+mj-lt"/>
              <a:buAutoNum type="arabicPeriod"/>
            </a:pPr>
            <a:r>
              <a:rPr lang="en-US" dirty="0"/>
              <a:t>Hogrefe et al., J. Air &amp; Waste Manage. Assoc., 2001, pp: 1060-1072</a:t>
            </a:r>
          </a:p>
          <a:p>
            <a:pPr marL="385763" indent="-385763">
              <a:buFont typeface="+mj-lt"/>
              <a:buAutoNum type="arabicPeriod"/>
            </a:pPr>
            <a:endParaRPr lang="en-US" dirty="0"/>
          </a:p>
          <a:p>
            <a:pPr marL="385763" indent="-385763">
              <a:buFont typeface="+mj-lt"/>
              <a:buAutoNum type="arabicPeriod"/>
            </a:pPr>
            <a:r>
              <a:rPr lang="en-US" dirty="0"/>
              <a:t>Rao et al., EM Magazine, 2011, pp: 42-48.</a:t>
            </a:r>
          </a:p>
          <a:p>
            <a:pPr marL="385763" indent="-385763">
              <a:buFont typeface="+mj-lt"/>
              <a:buAutoNum type="arabicPeriod"/>
            </a:pPr>
            <a:endParaRPr lang="en-US" dirty="0"/>
          </a:p>
          <a:p>
            <a:pPr marL="385763" indent="-385763">
              <a:buFont typeface="+mj-lt"/>
              <a:buAutoNum type="arabicPeriod"/>
            </a:pPr>
            <a:r>
              <a:rPr lang="en-US" dirty="0"/>
              <a:t>Porter et al., Atm. Environ., 2015, pp: 178-188.</a:t>
            </a:r>
          </a:p>
          <a:p>
            <a:pPr marL="385763" indent="-385763">
              <a:buFont typeface="+mj-lt"/>
              <a:buAutoNum type="arabicPeriod"/>
            </a:pPr>
            <a:endParaRPr lang="en-US" dirty="0"/>
          </a:p>
          <a:p>
            <a:pPr marL="385763" indent="-385763">
              <a:buFont typeface="+mj-lt"/>
              <a:buAutoNum type="arabicPeriod"/>
            </a:pPr>
            <a:r>
              <a:rPr lang="en-US" dirty="0"/>
              <a:t>Astitha et al., Atm. Environ., 2017, pp: 102-116.</a:t>
            </a:r>
          </a:p>
          <a:p>
            <a:pPr marL="385763" indent="-385763">
              <a:buFont typeface="+mj-lt"/>
              <a:buAutoNum type="arabicPeriod"/>
            </a:pPr>
            <a:endParaRPr lang="en-US" dirty="0"/>
          </a:p>
          <a:p>
            <a:pPr marL="385763" indent="-385763">
              <a:buFont typeface="+mj-lt"/>
              <a:buAutoNum type="arabicPeriod"/>
            </a:pPr>
            <a:endParaRPr lang="en-US" dirty="0"/>
          </a:p>
          <a:p>
            <a:pPr marL="385763" indent="-385763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2451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116623" y="304800"/>
            <a:ext cx="7243116" cy="584775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ctr" defTabSz="457200" eaLnBrk="1" hangingPunct="1">
              <a:defRPr/>
            </a:pPr>
            <a:r>
              <a:rPr lang="en-US" sz="3200" b="1" dirty="0">
                <a:solidFill>
                  <a:prstClr val="white"/>
                </a:solidFill>
                <a:cs typeface="Arial" pitchFamily="34" charset="0"/>
              </a:rPr>
              <a:t>Acknowledgements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43000" y="1524000"/>
            <a:ext cx="770031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hangingPunct="0"/>
            <a:r>
              <a:rPr lang="en-GB" sz="2800" dirty="0"/>
              <a:t>Two of the authors (MA and HL) gratefully acknowledge the support of the Electric Power Research Institute (EPRI) for this research under Contract #00-10005071, 2015-2017.</a:t>
            </a:r>
          </a:p>
          <a:p>
            <a:pPr hangingPunct="0"/>
            <a:endParaRPr lang="en-GB" sz="2800" dirty="0"/>
          </a:p>
          <a:p>
            <a:pPr hangingPunct="0"/>
            <a:endParaRPr lang="en-GB" sz="2800" dirty="0"/>
          </a:p>
          <a:p>
            <a:pPr hangingPunct="0"/>
            <a:r>
              <a:rPr lang="en-GB" sz="2800" dirty="0"/>
              <a:t>Although this work has been reviewed and approved for publication by the U.S. Environmental Protection Agency, it does not reflect Agency’s views and policies.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063849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64061" y="933450"/>
            <a:ext cx="8390471" cy="507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700" b="1" cap="all" dirty="0">
                <a:latin typeface="Calibri" pitchFamily="34" charset="0"/>
              </a:rPr>
              <a:t>Background</a:t>
            </a:r>
          </a:p>
          <a:p>
            <a:pPr algn="ctr"/>
            <a:endParaRPr lang="en-US" sz="788" cap="all" dirty="0">
              <a:solidFill>
                <a:srgbClr val="C00000"/>
              </a:solidFill>
              <a:latin typeface="Calibri" pitchFamily="34" charset="0"/>
            </a:endParaRPr>
          </a:p>
          <a:p>
            <a:r>
              <a:rPr lang="en-US" sz="1350" dirty="0">
                <a:latin typeface="Calibri" pitchFamily="34" charset="0"/>
              </a:rPr>
              <a:t> </a:t>
            </a:r>
          </a:p>
          <a:p>
            <a:pPr marL="257175" indent="-257175" defTabSz="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U.S. EPA recommends the use of regional-scale photochemical models for designing emission control strategies</a:t>
            </a:r>
          </a:p>
          <a:p>
            <a:pPr indent="-342900" defTabSz="342900">
              <a:buFont typeface="Arial" panose="020B0604020202020204" pitchFamily="34" charset="0"/>
              <a:buChar char="•"/>
            </a:pPr>
            <a:endParaRPr lang="en-US" dirty="0">
              <a:solidFill>
                <a:srgbClr val="000000"/>
              </a:solidFill>
              <a:latin typeface="Calibri" pitchFamily="34" charset="0"/>
            </a:endParaRPr>
          </a:p>
          <a:p>
            <a:pPr marL="257175" indent="-257175" defTabSz="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Despite continual improvement, model predictions still don’t always faithfully    </a:t>
            </a:r>
          </a:p>
          <a:p>
            <a:pPr defTabSz="342900"/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     reproduce corresponding </a:t>
            </a:r>
            <a:r>
              <a:rPr lang="en-US" dirty="0">
                <a:latin typeface="Calibri" pitchFamily="34" charset="0"/>
              </a:rPr>
              <a:t>observations</a:t>
            </a:r>
            <a:endParaRPr lang="en-US" dirty="0">
              <a:solidFill>
                <a:srgbClr val="000000"/>
              </a:solidFill>
              <a:latin typeface="Calibri" pitchFamily="34" charset="0"/>
            </a:endParaRPr>
          </a:p>
          <a:p>
            <a:pPr defTabSz="342900"/>
            <a:endParaRPr lang="en-US" dirty="0">
              <a:solidFill>
                <a:srgbClr val="000000"/>
              </a:solidFill>
              <a:latin typeface="Calibri" pitchFamily="34" charset="0"/>
            </a:endParaRPr>
          </a:p>
          <a:p>
            <a:pPr marL="257175" indent="-257175" defTabSz="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Model-predicted ozone time series are often:</a:t>
            </a:r>
          </a:p>
          <a:p>
            <a:pPr defTabSz="342900"/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     - biased (average observed values are not reproduced) </a:t>
            </a:r>
          </a:p>
          <a:p>
            <a:pPr defTabSz="342900"/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     - Exhibit less variability than the corresponding observations</a:t>
            </a:r>
          </a:p>
          <a:p>
            <a:pPr defTabSz="342900"/>
            <a:endParaRPr lang="en-US" dirty="0">
              <a:solidFill>
                <a:srgbClr val="000000"/>
              </a:solidFill>
              <a:latin typeface="Calibri" pitchFamily="34" charset="0"/>
            </a:endParaRPr>
          </a:p>
          <a:p>
            <a:pPr marL="257175" indent="-257175" defTabSz="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Nonetheless, models are needed to answer </a:t>
            </a:r>
            <a:r>
              <a:rPr lang="en-US" b="1" i="1" dirty="0">
                <a:solidFill>
                  <a:srgbClr val="0070C0"/>
                </a:solidFill>
                <a:latin typeface="Calibri" pitchFamily="34" charset="0"/>
              </a:rPr>
              <a:t>“what if” 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questions. </a:t>
            </a:r>
          </a:p>
          <a:p>
            <a:pPr marL="257175" indent="-257175" defTabSz="342900">
              <a:buFont typeface="Arial" panose="020B0604020202020204" pitchFamily="34" charset="0"/>
              <a:buChar char="•"/>
            </a:pPr>
            <a:endParaRPr lang="en-US" dirty="0">
              <a:solidFill>
                <a:srgbClr val="000000"/>
              </a:solidFill>
              <a:latin typeface="Calibri" pitchFamily="34" charset="0"/>
            </a:endParaRPr>
          </a:p>
          <a:p>
            <a:pPr marL="257175" indent="-257175" defTabSz="342900">
              <a:buFont typeface="Arial" panose="020B0604020202020204" pitchFamily="34" charset="0"/>
              <a:buChar char="•"/>
            </a:pPr>
            <a:r>
              <a:rPr lang="en-US" sz="1875" b="1" dirty="0">
                <a:solidFill>
                  <a:srgbClr val="0070C0"/>
                </a:solidFill>
                <a:latin typeface="Calibri" pitchFamily="34" charset="0"/>
              </a:rPr>
              <a:t>What can we learn from the analysis of 30</a:t>
            </a:r>
            <a:r>
              <a:rPr lang="en-US" sz="1875" b="1" baseline="30000" dirty="0">
                <a:solidFill>
                  <a:srgbClr val="0070C0"/>
                </a:solidFill>
                <a:latin typeface="Calibri" pitchFamily="34" charset="0"/>
              </a:rPr>
              <a:t>+</a:t>
            </a:r>
            <a:r>
              <a:rPr lang="en-US" sz="1875" b="1" dirty="0">
                <a:solidFill>
                  <a:srgbClr val="0070C0"/>
                </a:solidFill>
                <a:latin typeface="Calibri" pitchFamily="34" charset="0"/>
              </a:rPr>
              <a:t> years of observed ozone time series?</a:t>
            </a:r>
            <a:endParaRPr lang="en-US" sz="1875" b="1" dirty="0">
              <a:solidFill>
                <a:srgbClr val="0070C0"/>
              </a:solidFill>
            </a:endParaRPr>
          </a:p>
          <a:p>
            <a:endParaRPr lang="en-US" sz="1350" dirty="0"/>
          </a:p>
          <a:p>
            <a:endParaRPr lang="en-US" sz="1350" dirty="0"/>
          </a:p>
          <a:p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1359940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61759"/>
            <a:ext cx="7886700" cy="994172"/>
          </a:xfrm>
        </p:spPr>
        <p:txBody>
          <a:bodyPr/>
          <a:lstStyle/>
          <a:p>
            <a:pPr algn="ctr"/>
            <a:r>
              <a:rPr lang="en-US" b="1" dirty="0"/>
              <a:t>Data and Methods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3917" y="1763374"/>
            <a:ext cx="7987811" cy="4068041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sz="3450" b="1" dirty="0"/>
              <a:t>Data</a:t>
            </a:r>
          </a:p>
          <a:p>
            <a:r>
              <a:rPr lang="en-US" dirty="0"/>
              <a:t>Time series of the daily maximum 8-hour ozone concentrations</a:t>
            </a:r>
          </a:p>
          <a:p>
            <a:pPr marL="342900" lvl="1" indent="0">
              <a:buNone/>
            </a:pPr>
            <a:r>
              <a:rPr lang="en-US" b="1" dirty="0">
                <a:solidFill>
                  <a:srgbClr val="FF0000"/>
                </a:solidFill>
              </a:rPr>
              <a:t>Observations</a:t>
            </a:r>
            <a:r>
              <a:rPr lang="en-US" dirty="0"/>
              <a:t>: Quality-assured  ozone having at least 80% data coverage at each AQS monitoring location from 1981 to 2014 </a:t>
            </a:r>
            <a:r>
              <a:rPr lang="en-US"/>
              <a:t>(</a:t>
            </a:r>
            <a:r>
              <a:rPr lang="en-US" smtClean="0"/>
              <a:t>34 </a:t>
            </a:r>
            <a:r>
              <a:rPr lang="en-US" dirty="0"/>
              <a:t>years of historical ozone data) </a:t>
            </a:r>
          </a:p>
          <a:p>
            <a:pPr marL="342900" lvl="1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3450" b="1" dirty="0"/>
              <a:t>Method of Analysis</a:t>
            </a:r>
          </a:p>
          <a:p>
            <a:r>
              <a:rPr lang="en-US" b="1" dirty="0">
                <a:solidFill>
                  <a:srgbClr val="FF0000"/>
                </a:solidFill>
              </a:rPr>
              <a:t>Scale Separation</a:t>
            </a:r>
            <a:r>
              <a:rPr lang="en-US" dirty="0"/>
              <a:t>: Spectral decomposition of the daily max 8-hr ozone time series into the shorter-term (i.e., Synoptic Forcing – attributable to weather-induced variations) and longer-term (i.e., Baseline Forcing – attributable to seasonality, emissions policy, and trend) components [O3 = BL + SY] using the KZ (5,5) filter (Rao et al., 1997 BAMS)</a:t>
            </a:r>
          </a:p>
        </p:txBody>
      </p:sp>
    </p:spTree>
    <p:extLst>
      <p:ext uri="{BB962C8B-B14F-4D97-AF65-F5344CB8AC3E}">
        <p14:creationId xmlns:p14="http://schemas.microsoft.com/office/powerpoint/2010/main" val="4116013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Baseline Projection</a:t>
            </a:r>
            <a:br>
              <a:rPr lang="en-US" dirty="0" smtClean="0"/>
            </a:br>
            <a:r>
              <a:rPr lang="en-US" sz="2400" dirty="0" smtClean="0"/>
              <a:t>Example of a 7-yr projection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292" y="1398588"/>
            <a:ext cx="8871416" cy="5059362"/>
          </a:xfrm>
          <a:prstGeom prst="rect">
            <a:avLst/>
          </a:prstGeom>
          <a:solidFill>
            <a:schemeClr val="bg1"/>
          </a:solidFill>
          <a:extLst/>
        </p:spPr>
      </p:pic>
    </p:spTree>
    <p:extLst>
      <p:ext uri="{BB962C8B-B14F-4D97-AF65-F5344CB8AC3E}">
        <p14:creationId xmlns:p14="http://schemas.microsoft.com/office/powerpoint/2010/main" val="2608498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1"/>
          <p:cNvSpPr txBox="1">
            <a:spLocks/>
          </p:cNvSpPr>
          <p:nvPr/>
        </p:nvSpPr>
        <p:spPr>
          <a:xfrm>
            <a:off x="152400" y="304800"/>
            <a:ext cx="8691197" cy="91891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CN" sz="2250" b="1" dirty="0"/>
              <a:t>Baseline embedded in </a:t>
            </a:r>
            <a:r>
              <a:rPr lang="en-US" altLang="zh-CN" sz="2250" b="1" dirty="0" smtClean="0"/>
              <a:t>time series </a:t>
            </a:r>
            <a:r>
              <a:rPr lang="en-US" altLang="zh-CN" sz="2250" b="1" dirty="0"/>
              <a:t>of observed daily maximum 8-hr ozone</a:t>
            </a:r>
            <a:r>
              <a:rPr lang="en-US" altLang="zh-CN" sz="2250" b="1" baseline="-25000" dirty="0"/>
              <a:t> </a:t>
            </a:r>
            <a:r>
              <a:rPr lang="en-US" altLang="zh-CN" sz="2250" b="1" dirty="0"/>
              <a:t>concentrations at Madison, CT  in 2002 vs. 2009</a:t>
            </a:r>
            <a:endParaRPr lang="zh-CN" altLang="en-US" sz="2250" b="1" dirty="0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14E26072-74D8-4CE6-AF6D-827F53C3865A}"/>
              </a:ext>
            </a:extLst>
          </p:cNvPr>
          <p:cNvSpPr/>
          <p:nvPr/>
        </p:nvSpPr>
        <p:spPr>
          <a:xfrm>
            <a:off x="7227563" y="4871802"/>
            <a:ext cx="1850190" cy="91939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err="1"/>
              <a:t>Obs</a:t>
            </a:r>
            <a:r>
              <a:rPr lang="en-US" sz="1400" b="1" dirty="0"/>
              <a:t> 4</a:t>
            </a:r>
            <a:r>
              <a:rPr lang="en-US" sz="1400" b="1" baseline="30000" dirty="0"/>
              <a:t>th</a:t>
            </a:r>
            <a:r>
              <a:rPr lang="en-US" sz="1400" b="1" dirty="0"/>
              <a:t>: 74 ppb</a:t>
            </a:r>
          </a:p>
          <a:p>
            <a:pPr algn="ctr"/>
            <a:r>
              <a:rPr lang="en-US" sz="1400" b="1" dirty="0"/>
              <a:t>CI for 4</a:t>
            </a:r>
            <a:r>
              <a:rPr lang="en-US" sz="1400" b="1" baseline="30000" dirty="0"/>
              <a:t>th</a:t>
            </a:r>
            <a:r>
              <a:rPr lang="en-US" sz="1400" b="1" dirty="0"/>
              <a:t>: 65-80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34176E39-A0C8-4E75-ACAB-D7694C84EE76}"/>
              </a:ext>
            </a:extLst>
          </p:cNvPr>
          <p:cNvSpPr/>
          <p:nvPr/>
        </p:nvSpPr>
        <p:spPr>
          <a:xfrm>
            <a:off x="76201" y="4871802"/>
            <a:ext cx="1428474" cy="10653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err="1">
                <a:solidFill>
                  <a:schemeClr val="bg1"/>
                </a:solidFill>
              </a:rPr>
              <a:t>Obs</a:t>
            </a:r>
            <a:r>
              <a:rPr lang="en-US" sz="1400" b="1" dirty="0">
                <a:solidFill>
                  <a:schemeClr val="bg1"/>
                </a:solidFill>
              </a:rPr>
              <a:t> 4</a:t>
            </a:r>
            <a:r>
              <a:rPr lang="en-US" sz="1400" b="1" baseline="30000" dirty="0">
                <a:solidFill>
                  <a:schemeClr val="bg1"/>
                </a:solidFill>
              </a:rPr>
              <a:t>th</a:t>
            </a:r>
            <a:r>
              <a:rPr lang="en-US" sz="1400" b="1" dirty="0">
                <a:solidFill>
                  <a:schemeClr val="bg1"/>
                </a:solidFill>
              </a:rPr>
              <a:t>: 110 ppb</a:t>
            </a:r>
          </a:p>
          <a:p>
            <a:pPr algn="ctr"/>
            <a:r>
              <a:rPr lang="en-US" sz="1400" b="1" dirty="0">
                <a:solidFill>
                  <a:schemeClr val="bg1"/>
                </a:solidFill>
              </a:rPr>
              <a:t>CI for 4</a:t>
            </a:r>
            <a:r>
              <a:rPr lang="en-US" sz="1400" b="1" baseline="30000" dirty="0">
                <a:solidFill>
                  <a:schemeClr val="bg1"/>
                </a:solidFill>
              </a:rPr>
              <a:t>th</a:t>
            </a:r>
            <a:r>
              <a:rPr lang="en-US" sz="1400" b="1" dirty="0">
                <a:solidFill>
                  <a:schemeClr val="bg1"/>
                </a:solidFill>
              </a:rPr>
              <a:t>: 97-119</a:t>
            </a:r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xmlns="" id="{F403C5D1-A4B0-4080-8B99-1617ADEE39B0}"/>
              </a:ext>
            </a:extLst>
          </p:cNvPr>
          <p:cNvSpPr/>
          <p:nvPr/>
        </p:nvSpPr>
        <p:spPr>
          <a:xfrm rot="10800000">
            <a:off x="1533715" y="5309718"/>
            <a:ext cx="200226" cy="18948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026" name="Picture 2" descr="PEcase_test_sta48_By2002_Fy2009nop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88" r="8967"/>
          <a:stretch/>
        </p:blipFill>
        <p:spPr bwMode="auto">
          <a:xfrm>
            <a:off x="1733941" y="1262043"/>
            <a:ext cx="5407469" cy="546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0068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-76200"/>
            <a:ext cx="8229600" cy="1143000"/>
          </a:xfrm>
        </p:spPr>
        <p:txBody>
          <a:bodyPr/>
          <a:lstStyle/>
          <a:p>
            <a:r>
              <a:rPr lang="en-US" dirty="0" smtClean="0"/>
              <a:t>Ozone reconstruction-2009</a:t>
            </a:r>
            <a:endParaRPr lang="en-US" dirty="0"/>
          </a:p>
        </p:txBody>
      </p:sp>
      <p:pic>
        <p:nvPicPr>
          <p:cNvPr id="3074" name="Picture 2" descr="PE_test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848564"/>
            <a:ext cx="7696200" cy="427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457200" y="5334000"/>
            <a:ext cx="771048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latin typeface="Calibri" panose="020F0502020204030204" pitchFamily="34" charset="0"/>
                <a:ea typeface="SimSun" panose="02010600030101010101" pitchFamily="2" charset="-122"/>
                <a:cs typeface="Cambria Math" panose="02040503050406030204" pitchFamily="18" charset="0"/>
              </a:rPr>
              <a:t>Reconstructed </a:t>
            </a:r>
            <a:r>
              <a:rPr lang="en-US" sz="1600" dirty="0">
                <a:latin typeface="Calibri" panose="020F0502020204030204" pitchFamily="34" charset="0"/>
                <a:ea typeface="SimSun" panose="02010600030101010101" pitchFamily="2" charset="-122"/>
                <a:cs typeface="Cambria Math" panose="02040503050406030204" pitchFamily="18" charset="0"/>
              </a:rPr>
              <a:t>ozone </a:t>
            </a:r>
            <a:r>
              <a:rPr lang="en-US" sz="1600" dirty="0" smtClean="0">
                <a:latin typeface="Calibri" panose="020F0502020204030204" pitchFamily="34" charset="0"/>
                <a:ea typeface="SimSun" panose="02010600030101010101" pitchFamily="2" charset="-122"/>
                <a:cs typeface="Cambria Math" panose="02040503050406030204" pitchFamily="18" charset="0"/>
              </a:rPr>
              <a:t>using </a:t>
            </a:r>
            <a:r>
              <a:rPr lang="en-US" sz="1600" dirty="0">
                <a:latin typeface="Calibri" panose="020F0502020204030204" pitchFamily="34" charset="0"/>
                <a:ea typeface="SimSun" panose="02010600030101010101" pitchFamily="2" charset="-122"/>
                <a:cs typeface="Cambria Math" panose="02040503050406030204" pitchFamily="18" charset="0"/>
              </a:rPr>
              <a:t>the projected </a:t>
            </a:r>
            <a:r>
              <a:rPr lang="en-US" sz="1600" dirty="0" smtClean="0">
                <a:latin typeface="Calibri" panose="020F0502020204030204" pitchFamily="34" charset="0"/>
                <a:ea typeface="SimSun" panose="02010600030101010101" pitchFamily="2" charset="-122"/>
                <a:cs typeface="Cambria Math" panose="02040503050406030204" pitchFamily="18" charset="0"/>
              </a:rPr>
              <a:t>BL </a:t>
            </a:r>
            <a:r>
              <a:rPr lang="en-US" sz="1600" dirty="0">
                <a:latin typeface="Calibri" panose="020F0502020204030204" pitchFamily="34" charset="0"/>
                <a:ea typeface="SimSun" panose="02010600030101010101" pitchFamily="2" charset="-122"/>
                <a:cs typeface="Cambria Math" panose="02040503050406030204" pitchFamily="18" charset="0"/>
              </a:rPr>
              <a:t>in 2009 </a:t>
            </a:r>
            <a:r>
              <a:rPr lang="en-US" sz="1600" dirty="0" smtClean="0">
                <a:latin typeface="Calibri" panose="020F0502020204030204" pitchFamily="34" charset="0"/>
                <a:ea typeface="SimSun" panose="02010600030101010101" pitchFamily="2" charset="-122"/>
                <a:cs typeface="Cambria Math" panose="02040503050406030204" pitchFamily="18" charset="0"/>
              </a:rPr>
              <a:t>(base year=2002) and </a:t>
            </a:r>
            <a:r>
              <a:rPr lang="en-US" sz="1600" dirty="0">
                <a:latin typeface="Calibri" panose="020F0502020204030204" pitchFamily="34" charset="0"/>
                <a:ea typeface="SimSun" panose="02010600030101010101" pitchFamily="2" charset="-122"/>
                <a:cs typeface="Cambria Math" panose="02040503050406030204" pitchFamily="18" charset="0"/>
              </a:rPr>
              <a:t>superimposing 30 years of SY </a:t>
            </a:r>
            <a:r>
              <a:rPr lang="en-US" sz="1600" dirty="0" err="1" smtClean="0">
                <a:latin typeface="Calibri" panose="020F0502020204030204" pitchFamily="34" charset="0"/>
                <a:ea typeface="SimSun" panose="02010600030101010101" pitchFamily="2" charset="-122"/>
                <a:cs typeface="Cambria Math" panose="02040503050406030204" pitchFamily="18" charset="0"/>
              </a:rPr>
              <a:t>forcings</a:t>
            </a:r>
            <a:endParaRPr lang="en-US" sz="1600" dirty="0" smtClean="0">
              <a:latin typeface="Calibri" panose="020F0502020204030204" pitchFamily="34" charset="0"/>
              <a:ea typeface="SimSun" panose="02010600030101010101" pitchFamily="2" charset="-122"/>
              <a:cs typeface="Cambria Math" panose="02040503050406030204" pitchFamily="18" charset="0"/>
            </a:endParaRPr>
          </a:p>
          <a:p>
            <a:endParaRPr lang="en-US" sz="1600" dirty="0">
              <a:latin typeface="Calibri" panose="020F0502020204030204" pitchFamily="34" charset="0"/>
              <a:ea typeface="SimSun" panose="02010600030101010101" pitchFamily="2" charset="-122"/>
              <a:cs typeface="Cambria Math" panose="02040503050406030204" pitchFamily="18" charset="0"/>
            </a:endParaRPr>
          </a:p>
          <a:p>
            <a:r>
              <a:rPr lang="en-US" b="1" dirty="0" smtClean="0">
                <a:latin typeface="Calibri" panose="020F0502020204030204" pitchFamily="34" charset="0"/>
                <a:ea typeface="SimSun" panose="02010600030101010101" pitchFamily="2" charset="-122"/>
                <a:cs typeface="Cambria Math" panose="02040503050406030204" pitchFamily="18" charset="0"/>
              </a:rPr>
              <a:t>Range </a:t>
            </a:r>
            <a:r>
              <a:rPr lang="en-US" b="1" dirty="0">
                <a:latin typeface="Calibri" panose="020F0502020204030204" pitchFamily="34" charset="0"/>
                <a:ea typeface="SimSun" panose="02010600030101010101" pitchFamily="2" charset="-122"/>
                <a:cs typeface="Cambria Math" panose="02040503050406030204" pitchFamily="18" charset="0"/>
              </a:rPr>
              <a:t>for the 4</a:t>
            </a:r>
            <a:r>
              <a:rPr lang="en-US" b="1" baseline="30000" dirty="0">
                <a:latin typeface="Calibri" panose="020F0502020204030204" pitchFamily="34" charset="0"/>
                <a:ea typeface="SimSun" panose="02010600030101010101" pitchFamily="2" charset="-122"/>
                <a:cs typeface="Cambria Math" panose="02040503050406030204" pitchFamily="18" charset="0"/>
              </a:rPr>
              <a:t>th</a:t>
            </a:r>
            <a:r>
              <a:rPr lang="en-US" b="1" dirty="0">
                <a:latin typeface="Calibri" panose="020F0502020204030204" pitchFamily="34" charset="0"/>
                <a:ea typeface="SimSun" panose="02010600030101010101" pitchFamily="2" charset="-122"/>
                <a:cs typeface="Cambria Math" panose="02040503050406030204" pitchFamily="18" charset="0"/>
              </a:rPr>
              <a:t> </a:t>
            </a:r>
            <a:r>
              <a:rPr lang="en-US" b="1" dirty="0" smtClean="0">
                <a:latin typeface="Calibri" panose="020F0502020204030204" pitchFamily="34" charset="0"/>
                <a:ea typeface="SimSun" panose="02010600030101010101" pitchFamily="2" charset="-122"/>
                <a:cs typeface="Cambria Math" panose="02040503050406030204" pitchFamily="18" charset="0"/>
              </a:rPr>
              <a:t>highest:66-78 </a:t>
            </a:r>
            <a:r>
              <a:rPr lang="en-US" b="1" dirty="0">
                <a:latin typeface="Calibri" panose="020F0502020204030204" pitchFamily="34" charset="0"/>
                <a:ea typeface="SimSun" panose="02010600030101010101" pitchFamily="2" charset="-122"/>
                <a:cs typeface="Cambria Math" panose="02040503050406030204" pitchFamily="18" charset="0"/>
              </a:rPr>
              <a:t>ppb </a:t>
            </a:r>
            <a:endParaRPr lang="en-US" b="1" dirty="0" smtClean="0">
              <a:latin typeface="Calibri" panose="020F0502020204030204" pitchFamily="34" charset="0"/>
              <a:ea typeface="SimSun" panose="02010600030101010101" pitchFamily="2" charset="-122"/>
              <a:cs typeface="Cambria Math" panose="02040503050406030204" pitchFamily="18" charset="0"/>
            </a:endParaRPr>
          </a:p>
          <a:p>
            <a:r>
              <a:rPr lang="en-US" b="1" dirty="0" smtClean="0">
                <a:latin typeface="Calibri" panose="020F0502020204030204" pitchFamily="34" charset="0"/>
                <a:ea typeface="SimSun" panose="02010600030101010101" pitchFamily="2" charset="-122"/>
                <a:cs typeface="Cambria Math" panose="02040503050406030204" pitchFamily="18" charset="0"/>
              </a:rPr>
              <a:t>Actual 4</a:t>
            </a:r>
            <a:r>
              <a:rPr lang="en-US" b="1" baseline="30000" dirty="0" smtClean="0">
                <a:latin typeface="Calibri" panose="020F0502020204030204" pitchFamily="34" charset="0"/>
                <a:ea typeface="SimSun" panose="02010600030101010101" pitchFamily="2" charset="-122"/>
                <a:cs typeface="Cambria Math" panose="02040503050406030204" pitchFamily="18" charset="0"/>
              </a:rPr>
              <a:t>th</a:t>
            </a:r>
            <a:r>
              <a:rPr lang="en-US" b="1" dirty="0" smtClean="0">
                <a:latin typeface="Calibri" panose="020F0502020204030204" pitchFamily="34" charset="0"/>
                <a:ea typeface="SimSun" panose="02010600030101010101" pitchFamily="2" charset="-122"/>
                <a:cs typeface="Cambria Math" panose="02040503050406030204" pitchFamily="18" charset="0"/>
              </a:rPr>
              <a:t>= </a:t>
            </a:r>
            <a:r>
              <a:rPr lang="en-US" b="1" dirty="0">
                <a:latin typeface="Calibri" panose="020F0502020204030204" pitchFamily="34" charset="0"/>
                <a:ea typeface="SimSun" panose="02010600030101010101" pitchFamily="2" charset="-122"/>
                <a:cs typeface="Cambria Math" panose="02040503050406030204" pitchFamily="18" charset="0"/>
              </a:rPr>
              <a:t>74 </a:t>
            </a:r>
            <a:r>
              <a:rPr lang="en-US" b="1" dirty="0" smtClean="0">
                <a:latin typeface="Calibri" panose="020F0502020204030204" pitchFamily="34" charset="0"/>
                <a:ea typeface="SimSun" panose="02010600030101010101" pitchFamily="2" charset="-122"/>
                <a:cs typeface="Cambria Math" panose="02040503050406030204" pitchFamily="18" charset="0"/>
              </a:rPr>
              <a:t>ppb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838564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5900" y="1008996"/>
            <a:ext cx="6172200" cy="639562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0070C0"/>
                </a:solidFill>
              </a:rPr>
              <a:t>Ozone Dynamics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" y="1951891"/>
            <a:ext cx="8619797" cy="3719147"/>
          </a:xfrm>
        </p:spPr>
        <p:txBody>
          <a:bodyPr>
            <a:noAutofit/>
          </a:bodyPr>
          <a:lstStyle/>
          <a:p>
            <a:r>
              <a:rPr lang="en-US" sz="2400" dirty="0"/>
              <a:t>Ozone can be thought of as baseline of pollution that is formed by the emitting sources and modulated by the prevailing meteorology (i.e., synoptic-scale forcing)</a:t>
            </a:r>
          </a:p>
          <a:p>
            <a:pPr marL="0" indent="0">
              <a:buNone/>
            </a:pPr>
            <a:r>
              <a:rPr lang="en-US" sz="2400" dirty="0"/>
              <a:t> </a:t>
            </a:r>
          </a:p>
          <a:p>
            <a:r>
              <a:rPr lang="en-US" sz="2400" dirty="0"/>
              <a:t>It is the combination of the baseline level and associated synoptic forcing that controls the extreme ozone concentrations</a:t>
            </a:r>
          </a:p>
          <a:p>
            <a:endParaRPr lang="en-US" sz="2400" dirty="0"/>
          </a:p>
          <a:p>
            <a:r>
              <a:rPr lang="en-US" sz="2400" dirty="0"/>
              <a:t>When the baseline level is reduced due to emission reductions, the strength of the synoptic forcing acting on that baseline level is also reduced.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94906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12649" y="981302"/>
            <a:ext cx="6318702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b="1" dirty="0">
              <a:solidFill>
                <a:srgbClr val="000000"/>
              </a:solidFill>
            </a:endParaRPr>
          </a:p>
          <a:p>
            <a:endParaRPr lang="en-US" sz="1350" b="1" dirty="0">
              <a:solidFill>
                <a:srgbClr val="0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28133" y="896634"/>
            <a:ext cx="7670801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dirty="0">
                <a:solidFill>
                  <a:srgbClr val="000000"/>
                </a:solidFill>
                <a:latin typeface="Calibri" pitchFamily="34" charset="0"/>
              </a:rPr>
              <a:t>The use of regional-scale photochemical models (e.g., CMAQ) to design the emission control policy to meet the AQ standard is termed</a:t>
            </a:r>
          </a:p>
          <a:p>
            <a:pPr algn="ctr"/>
            <a:endParaRPr lang="en-US" sz="2100" dirty="0">
              <a:solidFill>
                <a:srgbClr val="000000"/>
              </a:solidFill>
              <a:latin typeface="Calibri" pitchFamily="34" charset="0"/>
            </a:endParaRPr>
          </a:p>
          <a:p>
            <a:r>
              <a:rPr lang="en-US" sz="2100" dirty="0">
                <a:solidFill>
                  <a:srgbClr val="000000"/>
                </a:solidFill>
                <a:latin typeface="Calibri" pitchFamily="34" charset="0"/>
              </a:rPr>
              <a:t>		   </a:t>
            </a:r>
            <a:r>
              <a:rPr lang="en-US" sz="2700" b="1" dirty="0">
                <a:solidFill>
                  <a:srgbClr val="FF0000"/>
                </a:solidFill>
                <a:latin typeface="Calibri" pitchFamily="34" charset="0"/>
              </a:rPr>
              <a:t>“</a:t>
            </a:r>
            <a:r>
              <a:rPr lang="en-US" sz="2700" b="1" i="1" dirty="0">
                <a:solidFill>
                  <a:srgbClr val="FF0000"/>
                </a:solidFill>
                <a:latin typeface="Calibri" pitchFamily="34" charset="0"/>
              </a:rPr>
              <a:t>attainment demonstration”</a:t>
            </a:r>
            <a:endParaRPr lang="en-US" sz="2700" b="1" dirty="0">
              <a:solidFill>
                <a:srgbClr val="FF0000"/>
              </a:solidFill>
              <a:latin typeface="Calibri" pitchFamily="34" charset="0"/>
            </a:endParaRPr>
          </a:p>
          <a:p>
            <a:r>
              <a:rPr lang="en-US" sz="2100" b="1" dirty="0">
                <a:solidFill>
                  <a:srgbClr val="FF0000"/>
                </a:solidFill>
                <a:latin typeface="Calibri" pitchFamily="34" charset="0"/>
              </a:rPr>
              <a:t> </a:t>
            </a:r>
          </a:p>
          <a:p>
            <a:r>
              <a:rPr lang="en-US" sz="2100" dirty="0">
                <a:solidFill>
                  <a:srgbClr val="000000"/>
                </a:solidFill>
                <a:latin typeface="Calibri" pitchFamily="34" charset="0"/>
              </a:rPr>
              <a:t> ♦	An </a:t>
            </a:r>
            <a:r>
              <a:rPr lang="en-US" sz="2100" i="1" dirty="0">
                <a:solidFill>
                  <a:srgbClr val="000000"/>
                </a:solidFill>
                <a:latin typeface="Calibri" pitchFamily="34" charset="0"/>
              </a:rPr>
              <a:t>attainment demonstration</a:t>
            </a:r>
            <a:r>
              <a:rPr lang="en-US" sz="2100" dirty="0">
                <a:solidFill>
                  <a:srgbClr val="000000"/>
                </a:solidFill>
                <a:latin typeface="Calibri" pitchFamily="34" charset="0"/>
              </a:rPr>
              <a:t> consists of:  </a:t>
            </a:r>
          </a:p>
          <a:p>
            <a:pPr>
              <a:lnSpc>
                <a:spcPct val="150000"/>
              </a:lnSpc>
            </a:pPr>
            <a:r>
              <a:rPr lang="en-US" sz="2100" i="1" dirty="0">
                <a:solidFill>
                  <a:srgbClr val="000000"/>
                </a:solidFill>
                <a:latin typeface="Calibri" pitchFamily="34" charset="0"/>
              </a:rPr>
              <a:t>		base case</a:t>
            </a:r>
            <a:r>
              <a:rPr lang="en-US" sz="2100" dirty="0">
                <a:solidFill>
                  <a:srgbClr val="000000"/>
                </a:solidFill>
                <a:latin typeface="Calibri" pitchFamily="34" charset="0"/>
              </a:rPr>
              <a:t> (current conditions) </a:t>
            </a:r>
          </a:p>
          <a:p>
            <a:r>
              <a:rPr lang="en-US" sz="2100" dirty="0">
                <a:solidFill>
                  <a:srgbClr val="000000"/>
                </a:solidFill>
                <a:latin typeface="Calibri" pitchFamily="34" charset="0"/>
              </a:rPr>
              <a:t>				+</a:t>
            </a:r>
          </a:p>
          <a:p>
            <a:r>
              <a:rPr lang="en-US" sz="2100" i="1" dirty="0">
                <a:solidFill>
                  <a:srgbClr val="000000"/>
                </a:solidFill>
                <a:latin typeface="Calibri" pitchFamily="34" charset="0"/>
              </a:rPr>
              <a:t>		prediction </a:t>
            </a:r>
            <a:r>
              <a:rPr lang="en-US" sz="2100" dirty="0">
                <a:solidFill>
                  <a:srgbClr val="000000"/>
                </a:solidFill>
                <a:latin typeface="Calibri" pitchFamily="34" charset="0"/>
              </a:rPr>
              <a:t>(of future conditions) </a:t>
            </a:r>
          </a:p>
          <a:p>
            <a:r>
              <a:rPr lang="en-US" sz="2100" dirty="0">
                <a:solidFill>
                  <a:srgbClr val="000000"/>
                </a:solidFill>
                <a:latin typeface="Calibri" pitchFamily="34" charset="0"/>
              </a:rPr>
              <a:t> </a:t>
            </a:r>
          </a:p>
          <a:p>
            <a:r>
              <a:rPr lang="en-US" sz="2100" dirty="0">
                <a:solidFill>
                  <a:srgbClr val="000000"/>
                </a:solidFill>
                <a:latin typeface="Calibri" pitchFamily="34" charset="0"/>
              </a:rPr>
              <a:t>♦	Future conditions derive from a model experiment:			</a:t>
            </a:r>
            <a:r>
              <a:rPr lang="en-US" sz="2100" dirty="0">
                <a:solidFill>
                  <a:srgbClr val="0070C0"/>
                </a:solidFill>
                <a:latin typeface="Calibri" pitchFamily="34" charset="0"/>
              </a:rPr>
              <a:t>future (reduced) emissions </a:t>
            </a:r>
          </a:p>
          <a:p>
            <a:r>
              <a:rPr lang="en-US" sz="2100" dirty="0">
                <a:solidFill>
                  <a:srgbClr val="000000"/>
                </a:solidFill>
                <a:latin typeface="Calibri" pitchFamily="34" charset="0"/>
              </a:rPr>
              <a:t>                                             +</a:t>
            </a:r>
          </a:p>
          <a:p>
            <a:r>
              <a:rPr lang="en-US" sz="2100" dirty="0">
                <a:solidFill>
                  <a:srgbClr val="000000"/>
                </a:solidFill>
                <a:latin typeface="Calibri" pitchFamily="34" charset="0"/>
              </a:rPr>
              <a:t> 		         </a:t>
            </a:r>
            <a:r>
              <a:rPr lang="en-US" sz="2400" b="1" dirty="0">
                <a:solidFill>
                  <a:srgbClr val="FF0000"/>
                </a:solidFill>
                <a:latin typeface="Calibri" pitchFamily="34" charset="0"/>
              </a:rPr>
              <a:t>past meteorology</a:t>
            </a:r>
          </a:p>
          <a:p>
            <a:endParaRPr lang="en-US" sz="135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A2E27-9862-43F4-96AD-C8FCAB630056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126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1162" y="1899139"/>
            <a:ext cx="7992208" cy="2863015"/>
          </a:xfrm>
        </p:spPr>
        <p:txBody>
          <a:bodyPr>
            <a:noAutofit/>
          </a:bodyPr>
          <a:lstStyle/>
          <a:p>
            <a:pPr algn="ctr"/>
            <a:r>
              <a:rPr lang="en-US" b="1" dirty="0"/>
              <a:t>Estimating the </a:t>
            </a:r>
            <a:r>
              <a:rPr lang="en-US" b="1" dirty="0">
                <a:solidFill>
                  <a:srgbClr val="FF0000"/>
                </a:solidFill>
              </a:rPr>
              <a:t>Confidence Interval</a:t>
            </a:r>
            <a:r>
              <a:rPr lang="en-US" b="1" dirty="0"/>
              <a:t> (CI) for </a:t>
            </a:r>
            <a:r>
              <a:rPr lang="en-US" b="1" dirty="0" smtClean="0"/>
              <a:t>Design Value</a:t>
            </a:r>
            <a:r>
              <a:rPr lang="en-US" b="1" dirty="0"/>
              <a:t> </a:t>
            </a:r>
            <a:r>
              <a:rPr lang="en-US" b="1" dirty="0" smtClean="0"/>
              <a:t>(DV)</a:t>
            </a:r>
            <a:r>
              <a:rPr lang="en-US" b="1" dirty="0"/>
              <a:t/>
            </a:r>
            <a:br>
              <a:rPr lang="en-US" b="1" dirty="0"/>
            </a:b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742045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item1.xml><?xml version="1.0" encoding="utf-8"?>
<EsriMapsInfo xmlns="ESRI.ArcGIS.Mapping.OfficeIntegration.PowerPointInfo">
  <Version>Version1</Version>
  <RequiresSignIn>False</RequiresSignIn>
</EsriMapsInfo>
</file>

<file path=customXml/item2.xml><?xml version="1.0" encoding="utf-8"?>
<EsriMapsInfo xmlns="ESRI.ArcGIS.Mapping.OfficeIntegration.PowerPointInfo">
  <Version>Version1</Version>
  <RequiresSignIn>False</RequiresSignIn>
</EsriMapsInfo>
</file>

<file path=customXml/item3.xml><?xml version="1.0" encoding="utf-8"?>
<EsriMapsInfo xmlns="ESRI.ArcGIS.Mapping.OfficeIntegration.PowerPointInfo">
  <Version>Version1</Version>
  <RequiresSignIn>False</RequiresSignIn>
</EsriMapsInfo>
</file>

<file path=customXml/item4.xml><?xml version="1.0" encoding="utf-8"?>
<EsriMapsInfo xmlns="ESRI.ArcGIS.Mapping.OfficeIntegration.PowerPointInfo">
  <Version>Version1</Version>
  <RequiresSignIn>False</RequiresSignIn>
</EsriMapsInfo>
</file>

<file path=customXml/item5.xml><?xml version="1.0" encoding="utf-8"?>
<EsriMapsInfo xmlns="ESRI.ArcGIS.Mapping.OfficeIntegration.PowerPointInfo">
  <Version>Version1</Version>
  <RequiresSignIn>False</RequiresSignIn>
</EsriMapsInfo>
</file>

<file path=customXml/item6.xml><?xml version="1.0" encoding="utf-8"?>
<EsriMapsInfo xmlns="ESRI.ArcGIS.Mapping.OfficeIntegration.PowerPointInfo">
  <Version>Version1</Version>
  <RequiresSignIn>False</RequiresSignIn>
</EsriMapsInfo>
</file>

<file path=customXml/item7.xml><?xml version="1.0" encoding="utf-8"?>
<EsriMapsInfo xmlns="ESRI.ArcGIS.Mapping.OfficeIntegration.PowerPointInfo">
  <Version>Version1</Version>
  <RequiresSignIn>False</RequiresSignIn>
</EsriMapsInfo>
</file>

<file path=customXml/itemProps1.xml><?xml version="1.0" encoding="utf-8"?>
<ds:datastoreItem xmlns:ds="http://schemas.openxmlformats.org/officeDocument/2006/customXml" ds:itemID="{FB7444E6-EBFA-4F62-8A04-C4725036B43F}">
  <ds:schemaRefs>
    <ds:schemaRef ds:uri="ESRI.ArcGIS.Mapping.OfficeIntegration.PowerPointInfo"/>
  </ds:schemaRefs>
</ds:datastoreItem>
</file>

<file path=customXml/itemProps2.xml><?xml version="1.0" encoding="utf-8"?>
<ds:datastoreItem xmlns:ds="http://schemas.openxmlformats.org/officeDocument/2006/customXml" ds:itemID="{85B3FE12-AE23-4BFE-9CFC-DFA2780C1543}">
  <ds:schemaRefs>
    <ds:schemaRef ds:uri="ESRI.ArcGIS.Mapping.OfficeIntegration.PowerPointInfo"/>
  </ds:schemaRefs>
</ds:datastoreItem>
</file>

<file path=customXml/itemProps3.xml><?xml version="1.0" encoding="utf-8"?>
<ds:datastoreItem xmlns:ds="http://schemas.openxmlformats.org/officeDocument/2006/customXml" ds:itemID="{5E2D91A2-EFDF-468E-869C-25C3D8D537C9}">
  <ds:schemaRefs>
    <ds:schemaRef ds:uri="ESRI.ArcGIS.Mapping.OfficeIntegration.PowerPointInfo"/>
  </ds:schemaRefs>
</ds:datastoreItem>
</file>

<file path=customXml/itemProps4.xml><?xml version="1.0" encoding="utf-8"?>
<ds:datastoreItem xmlns:ds="http://schemas.openxmlformats.org/officeDocument/2006/customXml" ds:itemID="{2844CADD-0631-4B63-859B-86C827361FE5}">
  <ds:schemaRefs>
    <ds:schemaRef ds:uri="ESRI.ArcGIS.Mapping.OfficeIntegration.PowerPointInfo"/>
  </ds:schemaRefs>
</ds:datastoreItem>
</file>

<file path=customXml/itemProps5.xml><?xml version="1.0" encoding="utf-8"?>
<ds:datastoreItem xmlns:ds="http://schemas.openxmlformats.org/officeDocument/2006/customXml" ds:itemID="{1F27ECFC-B416-4D6E-9A59-35B738E970ED}">
  <ds:schemaRefs>
    <ds:schemaRef ds:uri="ESRI.ArcGIS.Mapping.OfficeIntegration.PowerPointInfo"/>
  </ds:schemaRefs>
</ds:datastoreItem>
</file>

<file path=customXml/itemProps6.xml><?xml version="1.0" encoding="utf-8"?>
<ds:datastoreItem xmlns:ds="http://schemas.openxmlformats.org/officeDocument/2006/customXml" ds:itemID="{CD693665-39EB-48B4-8B42-0C0D8671AED8}">
  <ds:schemaRefs>
    <ds:schemaRef ds:uri="ESRI.ArcGIS.Mapping.OfficeIntegration.PowerPointInfo"/>
  </ds:schemaRefs>
</ds:datastoreItem>
</file>

<file path=customXml/itemProps7.xml><?xml version="1.0" encoding="utf-8"?>
<ds:datastoreItem xmlns:ds="http://schemas.openxmlformats.org/officeDocument/2006/customXml" ds:itemID="{09817E41-F4DF-4CB1-B377-54D7E0B04AF0}">
  <ds:schemaRefs>
    <ds:schemaRef ds:uri="ESRI.ArcGIS.Mapping.OfficeIntegration.PowerPointInfo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8657</TotalTime>
  <Words>1034</Words>
  <Application>Microsoft Office PowerPoint</Application>
  <PresentationFormat>On-screen Show (4:3)</PresentationFormat>
  <Paragraphs>143</Paragraphs>
  <Slides>16</Slides>
  <Notes>12</Notes>
  <HiddenSlides>1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ＭＳ Ｐゴシック</vt:lpstr>
      <vt:lpstr>宋体</vt:lpstr>
      <vt:lpstr>宋体</vt:lpstr>
      <vt:lpstr>Arial</vt:lpstr>
      <vt:lpstr>Calibri</vt:lpstr>
      <vt:lpstr>Cambria Math</vt:lpstr>
      <vt:lpstr>Wingdings</vt:lpstr>
      <vt:lpstr>1_Office Theme</vt:lpstr>
      <vt:lpstr>PowerPoint Presentation</vt:lpstr>
      <vt:lpstr>PowerPoint Presentation</vt:lpstr>
      <vt:lpstr>Data and Methods</vt:lpstr>
      <vt:lpstr>Baseline Projection Example of a 7-yr projection</vt:lpstr>
      <vt:lpstr>PowerPoint Presentation</vt:lpstr>
      <vt:lpstr>Ozone reconstruction-2009</vt:lpstr>
      <vt:lpstr>Ozone Dynamics</vt:lpstr>
      <vt:lpstr>PowerPoint Presentation</vt:lpstr>
      <vt:lpstr>Estimating the Confidence Interval (CI) for Design Value (DV) </vt:lpstr>
      <vt:lpstr>Maps indicating whether the observed DV falls within the confidence intervals calculated using the 5-yr Baseline projection methodology</vt:lpstr>
      <vt:lpstr>PowerPoint Presentation</vt:lpstr>
      <vt:lpstr>PowerPoint Presentation</vt:lpstr>
      <vt:lpstr>Probability of DV exceeding the 2015 NAAQS ozone standard in 2020</vt:lpstr>
      <vt:lpstr>Summary</vt:lpstr>
      <vt:lpstr>References</vt:lpstr>
      <vt:lpstr>PowerPoint Presentation</vt:lpstr>
    </vt:vector>
  </TitlesOfParts>
  <Company>University of Connecticut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setup</dc:creator>
  <cp:lastModifiedBy>Marina Astitha</cp:lastModifiedBy>
  <cp:revision>1056</cp:revision>
  <dcterms:created xsi:type="dcterms:W3CDTF">2013-11-23T15:22:15Z</dcterms:created>
  <dcterms:modified xsi:type="dcterms:W3CDTF">2017-10-23T02:05:43Z</dcterms:modified>
</cp:coreProperties>
</file>