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36" r:id="rId2"/>
    <p:sldId id="441" r:id="rId3"/>
    <p:sldId id="378" r:id="rId4"/>
    <p:sldId id="405" r:id="rId5"/>
    <p:sldId id="426" r:id="rId6"/>
    <p:sldId id="443" r:id="rId7"/>
    <p:sldId id="427" r:id="rId8"/>
    <p:sldId id="407" r:id="rId9"/>
    <p:sldId id="433" r:id="rId10"/>
    <p:sldId id="428" r:id="rId11"/>
    <p:sldId id="417" r:id="rId12"/>
    <p:sldId id="444" r:id="rId13"/>
    <p:sldId id="418" r:id="rId14"/>
    <p:sldId id="420" r:id="rId15"/>
    <p:sldId id="422" r:id="rId16"/>
    <p:sldId id="445" r:id="rId17"/>
    <p:sldId id="424" r:id="rId18"/>
    <p:sldId id="439" r:id="rId19"/>
    <p:sldId id="430" r:id="rId20"/>
    <p:sldId id="431" r:id="rId21"/>
    <p:sldId id="432" r:id="rId22"/>
    <p:sldId id="435" r:id="rId23"/>
    <p:sldId id="442" r:id="rId24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E71A"/>
    <a:srgbClr val="5FFF1D"/>
    <a:srgbClr val="214A89"/>
    <a:srgbClr val="E8E8E8"/>
    <a:srgbClr val="FFFFFF"/>
    <a:srgbClr val="6091D5"/>
    <a:srgbClr val="1E39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8225" autoAdjust="0"/>
  </p:normalViewPr>
  <p:slideViewPr>
    <p:cSldViewPr snapToGrid="0" snapToObjects="1">
      <p:cViewPr varScale="1">
        <p:scale>
          <a:sx n="105" d="100"/>
          <a:sy n="105" d="100"/>
        </p:scale>
        <p:origin x="-2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7E063358-16DD-D54A-9389-AD3EE82C1C69}" type="datetime1">
              <a:rPr lang="en-US" smtClean="0"/>
              <a:pPr/>
              <a:t>10/25/17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537F650C-FC29-B34D-9090-D38745CAC8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32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164BB54F-1679-1E4C-B106-70A9DBD3EF54}" type="datetime1">
              <a:rPr lang="en-US" smtClean="0"/>
              <a:pPr/>
              <a:t>10/25/17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E662BC02-158A-E748-AADE-9FBB1E4D5C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360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D57A0-320D-514D-9AD2-9768A4E792C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13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 concentrations and depositions peak in January during the winter monsoon (dry season) and are at a minimum in July during the summer monsoon (wet season),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expected.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Biomass burning generally a minor contributor to total deposition.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BC concentrations and depositions peak in January during the winter monsoon (dry season) and are at a minimum in July during the summer monsoon (wet season),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expected.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Biomass burning generally a minor contributor to </a:t>
            </a:r>
            <a:r>
              <a:rPr lang="en-GB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deposition.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1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Largest discrepancies are the model underestimates at </a:t>
            </a:r>
            <a:r>
              <a:rPr lang="en-GB" sz="1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Dibrugarh</a:t>
            </a:r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Port-Blair, and Lhasa. </a:t>
            </a:r>
          </a:p>
          <a:p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 than Kumar et al. (2015)</a:t>
            </a:r>
            <a:r>
              <a:rPr lang="en-GB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</a:t>
            </a:r>
            <a:r>
              <a:rPr lang="en-GB" sz="1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Dehli</a:t>
            </a:r>
            <a:r>
              <a:rPr lang="en-GB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6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Langtang</a:t>
            </a:r>
            <a:r>
              <a:rPr lang="en-GB" sz="16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6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2BC02-158A-E748-AADE-9FBB1E4D5C1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1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4A89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44601"/>
            <a:ext cx="8686800" cy="472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214A8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44601"/>
            <a:ext cx="4267200" cy="4724400"/>
          </a:xfrm>
        </p:spPr>
        <p:txBody>
          <a:bodyPr/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0"/>
            <a:ext cx="4268788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174875"/>
            <a:ext cx="4268788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44600"/>
            <a:ext cx="4270375" cy="930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70375" cy="37814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44601"/>
            <a:ext cx="8686800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0800000">
            <a:off x="228600" y="131384"/>
            <a:ext cx="8686800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93pt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228600" y="6084382"/>
            <a:ext cx="1243584" cy="59740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637252" y="6135751"/>
            <a:ext cx="7278148" cy="13138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38000">
                <a:schemeClr val="tx2">
                  <a:lumMod val="60000"/>
                  <a:lumOff val="40000"/>
                </a:schemeClr>
              </a:gs>
              <a:gs pos="75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0" cmpd="sng">
            <a:solidFill>
              <a:schemeClr val="bg1"/>
            </a:solidFill>
          </a:ln>
          <a:effectLst>
            <a:glow rad="101600">
              <a:schemeClr val="bg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80593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2319128" y="6528626"/>
            <a:ext cx="524786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 smtClean="0">
                <a:latin typeface="Arial"/>
                <a:cs typeface="Arial"/>
              </a:rPr>
              <a:t>AER Company Proprietary Information. ©Atmospheric and Environmental Research, Inc. (AER), 2017 </a:t>
            </a:r>
            <a:endParaRPr lang="en-US" sz="7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562470" y="6528626"/>
            <a:ext cx="11131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6446A246-FCAB-4ACA-9DB9-4A04A8F6D9DB}" type="slidenum">
              <a:rPr lang="en-US" sz="700" smtClean="0">
                <a:latin typeface="Arial"/>
                <a:cs typeface="Arial"/>
              </a:rPr>
              <a:pPr/>
              <a:t>‹#›</a:t>
            </a:fld>
            <a:endParaRPr lang="en-US" sz="7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003725" y="6528626"/>
            <a:ext cx="9954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13458BF-2C3F-4D8E-8008-8F024B5AF5D6}" type="datetime1">
              <a:rPr lang="en-US" sz="700" smtClean="0">
                <a:latin typeface="Arial"/>
                <a:cs typeface="Arial"/>
              </a:rPr>
              <a:pPr/>
              <a:t>10/25/17</a:t>
            </a:fld>
            <a:endParaRPr lang="en-US" sz="700" dirty="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214A89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5750" y="819932"/>
            <a:ext cx="8591550" cy="206210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1" lang="en-US" sz="3200" b="1" dirty="0">
                <a:ln w="3175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14A8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Arial Unicode MS" pitchFamily="34" charset="-128"/>
                <a:cs typeface="Arial" pitchFamily="34" charset="0"/>
              </a:rPr>
              <a:t>Estimating the Sources of Black Carbon Deposition to the Himalayan Glaciers in Current and Future Climates through Dynamical Downscaling</a:t>
            </a:r>
            <a:endParaRPr kumimoji="1" lang="en-US" sz="3200" b="1" dirty="0" smtClean="0">
              <a:ln w="3175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214A8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70064" y="5033535"/>
            <a:ext cx="8507235" cy="11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150000"/>
              </a:lnSpc>
            </a:pPr>
            <a:endParaRPr kumimoji="1" lang="en-US" sz="20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endParaRPr kumimoji="1" lang="en-U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endParaRPr kumimoji="1" lang="en-US" sz="20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50000"/>
              </a:lnSpc>
            </a:pPr>
            <a:endParaRPr kumimoji="1" lang="en-U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endParaRPr kumimoji="1" lang="en-US" sz="2000" dirty="0" smtClean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r>
              <a:rPr kumimoji="1"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1</a:t>
            </a: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AER </a:t>
            </a:r>
            <a:r>
              <a:rPr kumimoji="1"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2</a:t>
            </a: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Duke </a:t>
            </a:r>
            <a:r>
              <a:rPr kumimoji="1"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3</a:t>
            </a: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Columbia </a:t>
            </a:r>
            <a:r>
              <a:rPr kumimoji="1"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4</a:t>
            </a: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World Bank </a:t>
            </a:r>
            <a:r>
              <a:rPr kumimoji="1" lang="en-US" sz="2000" baseline="30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*</a:t>
            </a: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Now at Asian Institute of Technology </a:t>
            </a:r>
            <a:endParaRPr kumimoji="1" lang="en-U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lnSpc>
                <a:spcPct val="120000"/>
              </a:lnSpc>
            </a:pP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CMAS Conference</a:t>
            </a:r>
            <a:b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r>
              <a:rPr kumimoji="1" lang="en-US" sz="2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October 25, 2017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70065" y="2882035"/>
            <a:ext cx="8507235" cy="32575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48"/>
              </a:spcBef>
              <a:buNone/>
            </a:pPr>
            <a:endParaRPr lang="en-US" sz="1200" b="1" dirty="0" smtClean="0">
              <a:solidFill>
                <a:srgbClr val="7F7F7F"/>
              </a:solidFill>
            </a:endParaRPr>
          </a:p>
          <a:p>
            <a:pPr marL="0" indent="0" algn="ctr">
              <a:spcBef>
                <a:spcPts val="48"/>
              </a:spcBef>
              <a:buNone/>
            </a:pP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J.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Alvarado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 (malvarad@aer.com), E. Winijkul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1,*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R.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Adams-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Selin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E. Hunt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C. Brodowski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              C.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R.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Lonsdale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D.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Shindell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G. Faluvegi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         G. Kleiman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T. 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M. </a:t>
            </a:r>
            <a:r>
              <a:rPr lang="en-GB" sz="2800" dirty="0" smtClean="0">
                <a:solidFill>
                  <a:schemeClr val="bg1">
                    <a:lumMod val="50000"/>
                  </a:schemeClr>
                </a:solidFill>
              </a:rPr>
              <a:t>Mosier</a:t>
            </a:r>
            <a:r>
              <a:rPr lang="en-GB" sz="2800" baseline="30000" dirty="0" smtClean="0">
                <a:solidFill>
                  <a:schemeClr val="bg1">
                    <a:lumMod val="50000"/>
                  </a:schemeClr>
                </a:solidFill>
              </a:rPr>
              <a:t>4</a:t>
            </a:r>
            <a:endParaRPr lang="en-US" sz="2000" baseline="30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3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648200" y="930202"/>
            <a:ext cx="4267200" cy="51876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Anthropogenic sources </a:t>
            </a:r>
            <a:r>
              <a:rPr lang="en-US" dirty="0" smtClean="0"/>
              <a:t>dominate over India.</a:t>
            </a:r>
          </a:p>
          <a:p>
            <a:r>
              <a:rPr lang="en-US" dirty="0" smtClean="0"/>
              <a:t>BC </a:t>
            </a:r>
            <a:r>
              <a:rPr lang="en-US" dirty="0"/>
              <a:t>from sources outside </a:t>
            </a:r>
            <a:r>
              <a:rPr lang="en-US" dirty="0" smtClean="0"/>
              <a:t>S. Asia  </a:t>
            </a:r>
            <a:r>
              <a:rPr lang="en-US" dirty="0"/>
              <a:t>are consistently important </a:t>
            </a:r>
            <a:r>
              <a:rPr lang="en-US" dirty="0" smtClean="0"/>
              <a:t>in </a:t>
            </a:r>
            <a:r>
              <a:rPr lang="en-US" dirty="0"/>
              <a:t>the HKHK </a:t>
            </a:r>
            <a:r>
              <a:rPr lang="en-US" dirty="0" smtClean="0"/>
              <a:t>regions.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ong</a:t>
            </a:r>
            <a:r>
              <a:rPr lang="en-US" dirty="0"/>
              <a:t>-range transport of BC in the free </a:t>
            </a:r>
            <a:r>
              <a:rPr lang="en-US" dirty="0" smtClean="0"/>
              <a:t>troposphere? </a:t>
            </a:r>
          </a:p>
          <a:p>
            <a:pPr lvl="1"/>
            <a:r>
              <a:rPr lang="en-US" dirty="0" smtClean="0"/>
              <a:t>Consistent with </a:t>
            </a:r>
            <a:r>
              <a:rPr lang="en-US" dirty="0" err="1" smtClean="0"/>
              <a:t>Kopacz</a:t>
            </a:r>
            <a:r>
              <a:rPr lang="en-US" dirty="0" smtClean="0"/>
              <a:t> </a:t>
            </a:r>
            <a:r>
              <a:rPr lang="en-US" dirty="0"/>
              <a:t>et al. (2011</a:t>
            </a:r>
            <a:r>
              <a:rPr lang="en-US" dirty="0" smtClean="0"/>
              <a:t>)</a:t>
            </a:r>
            <a:r>
              <a:rPr lang="en-GB" dirty="0" smtClean="0"/>
              <a:t>.</a:t>
            </a:r>
            <a:endParaRPr lang="en-US" dirty="0"/>
          </a:p>
          <a:p>
            <a:r>
              <a:rPr lang="en-GB" dirty="0"/>
              <a:t>F</a:t>
            </a:r>
            <a:r>
              <a:rPr lang="en-GB" dirty="0" smtClean="0"/>
              <a:t>ractional contribution </a:t>
            </a:r>
            <a:r>
              <a:rPr lang="en-GB" dirty="0"/>
              <a:t>of the </a:t>
            </a:r>
            <a:r>
              <a:rPr lang="en-GB" dirty="0" err="1" smtClean="0"/>
              <a:t>anthro</a:t>
            </a:r>
            <a:r>
              <a:rPr lang="en-GB" dirty="0"/>
              <a:t>. sources in S. Asia </a:t>
            </a:r>
            <a:r>
              <a:rPr lang="en-GB" dirty="0" smtClean="0"/>
              <a:t>to HKHK deposition have a </a:t>
            </a:r>
            <a:r>
              <a:rPr lang="en-GB" dirty="0"/>
              <a:t>strong seasonal </a:t>
            </a:r>
            <a:r>
              <a:rPr lang="en-GB" dirty="0" smtClean="0"/>
              <a:t>cycle.</a:t>
            </a:r>
          </a:p>
          <a:p>
            <a:pPr lvl="1">
              <a:spcBef>
                <a:spcPts val="200"/>
              </a:spcBef>
            </a:pPr>
            <a:r>
              <a:rPr lang="en-GB" dirty="0" smtClean="0"/>
              <a:t>62</a:t>
            </a:r>
            <a:r>
              <a:rPr lang="en-GB" dirty="0"/>
              <a:t>% </a:t>
            </a:r>
            <a:r>
              <a:rPr lang="en-GB" dirty="0" smtClean="0"/>
              <a:t>in January</a:t>
            </a:r>
          </a:p>
          <a:p>
            <a:pPr lvl="1">
              <a:spcBef>
                <a:spcPts val="200"/>
              </a:spcBef>
            </a:pPr>
            <a:r>
              <a:rPr lang="en-GB" dirty="0" smtClean="0"/>
              <a:t>45</a:t>
            </a:r>
            <a:r>
              <a:rPr lang="en-GB" dirty="0"/>
              <a:t>% in </a:t>
            </a:r>
            <a:r>
              <a:rPr lang="en-GB" dirty="0" smtClean="0"/>
              <a:t>April</a:t>
            </a:r>
            <a:endParaRPr lang="en-GB" dirty="0"/>
          </a:p>
          <a:p>
            <a:pPr lvl="1">
              <a:spcBef>
                <a:spcPts val="200"/>
              </a:spcBef>
            </a:pPr>
            <a:r>
              <a:rPr lang="en-GB" dirty="0" smtClean="0"/>
              <a:t>13% in July</a:t>
            </a:r>
          </a:p>
          <a:p>
            <a:pPr lvl="1">
              <a:spcBef>
                <a:spcPts val="200"/>
              </a:spcBef>
            </a:pPr>
            <a:r>
              <a:rPr lang="en-GB" dirty="0" smtClean="0"/>
              <a:t>54</a:t>
            </a:r>
            <a:r>
              <a:rPr lang="en-GB" dirty="0"/>
              <a:t>% in </a:t>
            </a:r>
            <a:r>
              <a:rPr lang="en-GB" dirty="0" smtClean="0"/>
              <a:t>October</a:t>
            </a:r>
            <a:endParaRPr lang="en-GB" dirty="0"/>
          </a:p>
          <a:p>
            <a:r>
              <a:rPr lang="en-GB" dirty="0" smtClean="0"/>
              <a:t>Biomass </a:t>
            </a:r>
            <a:r>
              <a:rPr lang="en-GB" dirty="0"/>
              <a:t>burning </a:t>
            </a:r>
            <a:r>
              <a:rPr lang="en-GB" dirty="0" smtClean="0"/>
              <a:t>was </a:t>
            </a:r>
            <a:r>
              <a:rPr lang="en-GB" dirty="0"/>
              <a:t>responsible for &lt;</a:t>
            </a:r>
            <a:r>
              <a:rPr lang="en-GB" dirty="0" smtClean="0"/>
              <a:t>4</a:t>
            </a:r>
            <a:r>
              <a:rPr lang="en-GB" dirty="0"/>
              <a:t>% of the BC deposition to the HKHK </a:t>
            </a:r>
            <a:r>
              <a:rPr lang="en-GB" dirty="0" smtClean="0"/>
              <a:t>region.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Sources outside </a:t>
            </a:r>
            <a:r>
              <a:rPr lang="en-US" sz="2800" dirty="0" smtClean="0"/>
              <a:t>South </a:t>
            </a:r>
            <a:r>
              <a:rPr lang="en-US" sz="2800" dirty="0" smtClean="0"/>
              <a:t>Asia are important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2" y="820892"/>
            <a:ext cx="4201708" cy="52605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720" y="5974545"/>
            <a:ext cx="3090359" cy="276999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dirty="0" smtClean="0"/>
              <a:t>Fraction of </a:t>
            </a:r>
            <a:r>
              <a:rPr lang="en-US" b="1" i="1" dirty="0" smtClean="0"/>
              <a:t>Total</a:t>
            </a:r>
            <a:r>
              <a:rPr lang="en-US" dirty="0" smtClean="0"/>
              <a:t> BC Deposition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05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143473" y="1366366"/>
            <a:ext cx="3771927" cy="4724400"/>
          </a:xfrm>
        </p:spPr>
        <p:txBody>
          <a:bodyPr>
            <a:normAutofit fontScale="92500"/>
          </a:bodyPr>
          <a:lstStyle/>
          <a:p>
            <a:r>
              <a:rPr lang="en-GB" dirty="0"/>
              <a:t>The in-domain anthropogenic contribution </a:t>
            </a:r>
            <a:r>
              <a:rPr lang="en-GB" dirty="0" smtClean="0"/>
              <a:t>to HKHK deposition is </a:t>
            </a:r>
            <a:r>
              <a:rPr lang="en-GB" dirty="0"/>
              <a:t>45-66% from industry (mainly brick kilns) and residential solid fuel burning.</a:t>
            </a:r>
          </a:p>
          <a:p>
            <a:r>
              <a:rPr lang="en-US" dirty="0" smtClean="0"/>
              <a:t>Diesel fuel is 7-18% </a:t>
            </a:r>
            <a:endParaRPr lang="en-US" dirty="0"/>
          </a:p>
          <a:p>
            <a:r>
              <a:rPr lang="en-US" dirty="0" smtClean="0"/>
              <a:t>Open </a:t>
            </a:r>
            <a:r>
              <a:rPr lang="en-US" dirty="0"/>
              <a:t>b</a:t>
            </a:r>
            <a:r>
              <a:rPr lang="en-US" dirty="0" smtClean="0"/>
              <a:t>urning is &lt;3%.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Brick kilns and </a:t>
            </a:r>
            <a:r>
              <a:rPr lang="en-US" sz="2800" dirty="0"/>
              <a:t>(residential) solid </a:t>
            </a:r>
            <a:r>
              <a:rPr lang="en-US" sz="2800" dirty="0" smtClean="0"/>
              <a:t>fuel burning important components of in-domain emissions. </a:t>
            </a:r>
            <a:endParaRPr lang="en-US" sz="28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781785" y="1077840"/>
            <a:ext cx="4608576" cy="5078027"/>
            <a:chOff x="2921000" y="1129784"/>
            <a:chExt cx="5120640" cy="5642253"/>
          </a:xfrm>
        </p:grpSpPr>
        <p:grpSp>
          <p:nvGrpSpPr>
            <p:cNvPr id="10" name="Group 9"/>
            <p:cNvGrpSpPr/>
            <p:nvPr/>
          </p:nvGrpSpPr>
          <p:grpSpPr>
            <a:xfrm>
              <a:off x="2921000" y="1129784"/>
              <a:ext cx="5120640" cy="5463040"/>
              <a:chOff x="2921000" y="1129784"/>
              <a:chExt cx="5120640" cy="5463040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921000" y="1129784"/>
                <a:ext cx="4846320" cy="5005840"/>
                <a:chOff x="1143000" y="596384"/>
                <a:chExt cx="4846320" cy="50058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929"/>
                <a:stretch/>
              </p:blipFill>
              <p:spPr>
                <a:xfrm>
                  <a:off x="1143000" y="889000"/>
                  <a:ext cx="2560320" cy="220370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928"/>
                <a:stretch/>
              </p:blipFill>
              <p:spPr>
                <a:xfrm>
                  <a:off x="3429000" y="889000"/>
                  <a:ext cx="2560320" cy="2203704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928"/>
                <a:stretch/>
              </p:blipFill>
              <p:spPr>
                <a:xfrm>
                  <a:off x="1143000" y="3398520"/>
                  <a:ext cx="2560320" cy="2203704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3928"/>
                <a:stretch/>
              </p:blipFill>
              <p:spPr>
                <a:xfrm>
                  <a:off x="3429000" y="3398520"/>
                  <a:ext cx="2560320" cy="2203704"/>
                </a:xfrm>
                <a:prstGeom prst="rect">
                  <a:avLst/>
                </a:prstGeom>
              </p:spPr>
            </p:pic>
            <p:sp>
              <p:nvSpPr>
                <p:cNvPr id="18" name="TextBox 17"/>
                <p:cNvSpPr txBox="1"/>
                <p:nvPr/>
              </p:nvSpPr>
              <p:spPr>
                <a:xfrm>
                  <a:off x="2463800" y="3091934"/>
                  <a:ext cx="10870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Solid Fuel</a:t>
                  </a:r>
                  <a:endParaRPr lang="en-US" dirty="0"/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4241800" y="3091934"/>
                  <a:ext cx="14785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Open Burning</a:t>
                  </a:r>
                  <a:endParaRPr lang="en-US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2463800" y="596384"/>
                  <a:ext cx="9592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Industry</a:t>
                  </a:r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4967773" y="596384"/>
                  <a:ext cx="75261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Diesel</a:t>
                  </a:r>
                  <a:endParaRPr lang="en-US" dirty="0"/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256" b="4814"/>
              <a:stretch/>
            </p:blipFill>
            <p:spPr>
              <a:xfrm>
                <a:off x="2921000" y="6135624"/>
                <a:ext cx="5120640" cy="45720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921000" y="6361668"/>
              <a:ext cx="5120639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Fraction of Jan. </a:t>
              </a:r>
              <a:r>
                <a:rPr lang="en-US" b="1" i="1" dirty="0" smtClean="0"/>
                <a:t>Anthropogenic</a:t>
              </a:r>
              <a:r>
                <a:rPr lang="en-US" dirty="0" smtClean="0"/>
                <a:t> BC Deposition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745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89" y="1204497"/>
            <a:ext cx="6325622" cy="4724400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China, India, and Nepal have significant impacts on deposition, but less than 50% of total BC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385993" y="5762697"/>
            <a:ext cx="460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Fraction of Jan. </a:t>
            </a:r>
            <a:r>
              <a:rPr lang="en-US" b="1" i="1" dirty="0" smtClean="0"/>
              <a:t>Total</a:t>
            </a:r>
            <a:r>
              <a:rPr lang="en-US" i="1" dirty="0" smtClean="0"/>
              <a:t> </a:t>
            </a:r>
            <a:r>
              <a:rPr lang="en-US" dirty="0" smtClean="0"/>
              <a:t>BC Deposition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326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8" y="1222882"/>
            <a:ext cx="7882128" cy="4137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5476053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GB" sz="2000" dirty="0"/>
              <a:t>NFC scenario for 2050 reduces BC deposition to HKHK by 31% relative to 2013. 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GB" sz="2000" dirty="0" smtClean="0"/>
              <a:t>MIT </a:t>
            </a:r>
            <a:r>
              <a:rPr lang="en-GB" sz="2000" dirty="0"/>
              <a:t>scenario for 2050 reduces BC deposition to HKHK by 53% relative to 2013</a:t>
            </a:r>
            <a:r>
              <a:rPr lang="en-GB" sz="2000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Mitigation scenario reduces deposition, but reductions outside South Asia are equally important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261889" y="5178091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BC Deposition (μg/m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1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Diesel fuel relative contribution decreases dramatically under mitigation scenario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" y="1333116"/>
            <a:ext cx="8915400" cy="4589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7150" y="5658239"/>
            <a:ext cx="4608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Fraction of </a:t>
            </a:r>
            <a:r>
              <a:rPr lang="en-US" b="1" i="1" dirty="0" smtClean="0"/>
              <a:t>Anthropogenic</a:t>
            </a:r>
            <a:r>
              <a:rPr lang="en-US" dirty="0" smtClean="0"/>
              <a:t> BC Deposition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0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ENSO variations have </a:t>
            </a:r>
            <a:r>
              <a:rPr lang="en-US" sz="3200" dirty="0"/>
              <a:t>n</a:t>
            </a:r>
            <a:r>
              <a:rPr lang="en-US" sz="3200" dirty="0" smtClean="0"/>
              <a:t>o consistent impacts on BC deposition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3479"/>
            <a:ext cx="8686800" cy="4426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6205" y="5649388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BC Deposition (μg/m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69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Fine-scale variations in BC mixing ratio in fresh snow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" y="617426"/>
            <a:ext cx="8602675" cy="5519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40923" y="2903881"/>
            <a:ext cx="1837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Snowfall (mm/</a:t>
            </a:r>
            <a:r>
              <a:rPr lang="en-US" dirty="0" err="1" smtClean="0"/>
              <a:t>hr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40923" y="5596281"/>
            <a:ext cx="233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 mixing ratio (</a:t>
            </a:r>
            <a:r>
              <a:rPr lang="en-US" dirty="0" err="1" smtClean="0"/>
              <a:t>ppbm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3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89117"/>
            <a:ext cx="8686800" cy="565498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</a:rPr>
              <a:t>Sources outside South Asia currently account for 35</a:t>
            </a:r>
            <a:r>
              <a:rPr lang="en-GB" sz="2400" dirty="0">
                <a:latin typeface="+mn-lt"/>
              </a:rPr>
              <a:t>-87</a:t>
            </a:r>
            <a:r>
              <a:rPr lang="en-GB" sz="2400" dirty="0" smtClean="0">
                <a:latin typeface="+mn-lt"/>
              </a:rPr>
              <a:t>% of total </a:t>
            </a:r>
            <a:r>
              <a:rPr lang="en-GB" sz="2400" dirty="0">
                <a:latin typeface="+mn-lt"/>
              </a:rPr>
              <a:t>BC deposition to the HKHK </a:t>
            </a:r>
            <a:r>
              <a:rPr lang="en-GB" sz="2400" dirty="0" smtClean="0">
                <a:latin typeface="+mn-lt"/>
              </a:rPr>
              <a:t>region.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</a:rPr>
              <a:t>The </a:t>
            </a:r>
            <a:r>
              <a:rPr lang="en-GB" sz="2400" dirty="0">
                <a:latin typeface="+mn-lt"/>
              </a:rPr>
              <a:t>in-domain anthropogenic contribution is 45-66% </a:t>
            </a:r>
            <a:r>
              <a:rPr lang="en-GB" sz="2400" dirty="0" smtClean="0">
                <a:latin typeface="+mn-lt"/>
              </a:rPr>
              <a:t>from industry/brick kilns and </a:t>
            </a:r>
            <a:r>
              <a:rPr lang="en-GB" sz="2400" dirty="0">
                <a:latin typeface="+mn-lt"/>
              </a:rPr>
              <a:t>residential solid fuel </a:t>
            </a:r>
            <a:r>
              <a:rPr lang="en-GB" sz="2400" dirty="0" smtClean="0">
                <a:latin typeface="+mn-lt"/>
              </a:rPr>
              <a:t>burning.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</a:rPr>
              <a:t>MIT scenario reduces BC </a:t>
            </a:r>
            <a:r>
              <a:rPr lang="en-GB" sz="2400" dirty="0">
                <a:latin typeface="+mn-lt"/>
              </a:rPr>
              <a:t>deposition </a:t>
            </a:r>
            <a:r>
              <a:rPr lang="en-GB" sz="2400" dirty="0" smtClean="0">
                <a:latin typeface="+mn-lt"/>
              </a:rPr>
              <a:t>to HKHK by </a:t>
            </a:r>
            <a:r>
              <a:rPr lang="en-GB" sz="2400" dirty="0">
                <a:latin typeface="+mn-lt"/>
              </a:rPr>
              <a:t>53% </a:t>
            </a:r>
            <a:r>
              <a:rPr lang="en-GB" sz="2400" dirty="0" smtClean="0">
                <a:latin typeface="+mn-lt"/>
              </a:rPr>
              <a:t>relative to 2013.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latin typeface="+mn-lt"/>
              </a:rPr>
              <a:t>C</a:t>
            </a:r>
            <a:r>
              <a:rPr lang="en-GB" sz="2400" dirty="0" smtClean="0">
                <a:latin typeface="+mn-lt"/>
              </a:rPr>
              <a:t>ontribution </a:t>
            </a:r>
            <a:r>
              <a:rPr lang="en-GB" sz="2400" dirty="0">
                <a:latin typeface="+mn-lt"/>
              </a:rPr>
              <a:t>from </a:t>
            </a:r>
            <a:r>
              <a:rPr lang="en-GB" sz="2400" dirty="0" smtClean="0">
                <a:latin typeface="+mn-lt"/>
              </a:rPr>
              <a:t>S. </a:t>
            </a:r>
            <a:r>
              <a:rPr lang="en-GB" sz="2400" dirty="0">
                <a:latin typeface="+mn-lt"/>
              </a:rPr>
              <a:t>Asian </a:t>
            </a:r>
            <a:r>
              <a:rPr lang="en-GB" sz="2400" dirty="0" err="1" smtClean="0">
                <a:latin typeface="+mn-lt"/>
              </a:rPr>
              <a:t>anthro</a:t>
            </a:r>
            <a:r>
              <a:rPr lang="en-GB" sz="2400" dirty="0" smtClean="0">
                <a:latin typeface="+mn-lt"/>
              </a:rPr>
              <a:t>. </a:t>
            </a:r>
            <a:r>
              <a:rPr lang="en-GB" sz="2400" dirty="0">
                <a:latin typeface="+mn-lt"/>
              </a:rPr>
              <a:t>sources </a:t>
            </a:r>
            <a:r>
              <a:rPr lang="en-GB" sz="2400" dirty="0" smtClean="0">
                <a:latin typeface="+mn-lt"/>
              </a:rPr>
              <a:t>reduced </a:t>
            </a:r>
            <a:r>
              <a:rPr lang="en-GB" sz="2400" dirty="0">
                <a:latin typeface="+mn-lt"/>
              </a:rPr>
              <a:t>to 11-34</a:t>
            </a:r>
            <a:r>
              <a:rPr lang="en-GB" sz="2400" dirty="0" smtClean="0">
                <a:latin typeface="+mn-lt"/>
              </a:rPr>
              <a:t>%.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latin typeface="+mn-lt"/>
              </a:rPr>
              <a:t>C</a:t>
            </a:r>
            <a:r>
              <a:rPr lang="en-GB" sz="2400" dirty="0" smtClean="0">
                <a:latin typeface="+mn-lt"/>
              </a:rPr>
              <a:t>ontribution </a:t>
            </a:r>
            <a:r>
              <a:rPr lang="en-GB" sz="2400" dirty="0">
                <a:latin typeface="+mn-lt"/>
              </a:rPr>
              <a:t>of diesel fuel </a:t>
            </a:r>
            <a:r>
              <a:rPr lang="en-GB" sz="2400" dirty="0" smtClean="0">
                <a:latin typeface="+mn-lt"/>
              </a:rPr>
              <a:t>is </a:t>
            </a:r>
            <a:r>
              <a:rPr lang="en-GB" sz="2400" dirty="0">
                <a:latin typeface="+mn-lt"/>
              </a:rPr>
              <a:t>dramatically </a:t>
            </a:r>
            <a:r>
              <a:rPr lang="en-GB" sz="2400" dirty="0" smtClean="0">
                <a:latin typeface="+mn-lt"/>
              </a:rPr>
              <a:t>reduced, </a:t>
            </a:r>
            <a:r>
              <a:rPr lang="en-GB" sz="2400" dirty="0">
                <a:latin typeface="+mn-lt"/>
              </a:rPr>
              <a:t>while the </a:t>
            </a:r>
            <a:r>
              <a:rPr lang="en-GB" sz="2400" dirty="0" smtClean="0">
                <a:latin typeface="+mn-lt"/>
              </a:rPr>
              <a:t>(relative) contribution </a:t>
            </a:r>
            <a:r>
              <a:rPr lang="en-GB" sz="2400" dirty="0">
                <a:latin typeface="+mn-lt"/>
              </a:rPr>
              <a:t>from </a:t>
            </a:r>
            <a:r>
              <a:rPr lang="en-GB" sz="2400" dirty="0" smtClean="0">
                <a:latin typeface="+mn-lt"/>
              </a:rPr>
              <a:t>industry/brick kilns increases.</a:t>
            </a:r>
            <a:endParaRPr lang="en-US" sz="2400" dirty="0">
              <a:latin typeface="+mn-l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</a:rPr>
              <a:t>ENSO changes </a:t>
            </a:r>
            <a:r>
              <a:rPr lang="en-GB" sz="2400" dirty="0">
                <a:latin typeface="+mn-lt"/>
              </a:rPr>
              <a:t>are </a:t>
            </a:r>
            <a:r>
              <a:rPr lang="en-GB" sz="2400" dirty="0" smtClean="0">
                <a:latin typeface="+mn-lt"/>
              </a:rPr>
              <a:t>less </a:t>
            </a:r>
            <a:r>
              <a:rPr lang="en-GB" sz="2400" dirty="0">
                <a:latin typeface="+mn-lt"/>
              </a:rPr>
              <a:t>dramatic </a:t>
            </a:r>
            <a:r>
              <a:rPr lang="en-GB" sz="2400" dirty="0" smtClean="0">
                <a:latin typeface="+mn-lt"/>
              </a:rPr>
              <a:t>and </a:t>
            </a:r>
            <a:r>
              <a:rPr lang="en-GB" sz="2400" dirty="0">
                <a:latin typeface="+mn-lt"/>
              </a:rPr>
              <a:t>do not seem to follow consistent patterns with ENSO</a:t>
            </a:r>
            <a:r>
              <a:rPr lang="en-GB" sz="2400" dirty="0" smtClean="0">
                <a:latin typeface="+mn-lt"/>
              </a:rPr>
              <a:t>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+mn-lt"/>
              </a:rPr>
              <a:t>Next Steps: Our partners perform the hydrology modelling to see the impact of BC deposition changes on glacier melting and water resources in South Asia.</a:t>
            </a:r>
            <a:endParaRPr lang="en-US" sz="2400" dirty="0">
              <a:latin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794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93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evaluation: Temperature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20" b="-15720"/>
          <a:stretch>
            <a:fillRect/>
          </a:stretch>
        </p:blipFill>
        <p:spPr>
          <a:xfrm>
            <a:off x="228600" y="1946667"/>
            <a:ext cx="86868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80798"/>
            <a:ext cx="8686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Compared WRF-simulated 2 m temperature with surface temperature retrieved by the Atmospheric </a:t>
            </a:r>
            <a:r>
              <a:rPr lang="en-US" sz="2000" dirty="0" err="1" smtClean="0"/>
              <a:t>InfraRed</a:t>
            </a:r>
            <a:r>
              <a:rPr lang="en-US" sz="2000" dirty="0" smtClean="0"/>
              <a:t> Sounder (AIRS) aboard NASA Aqua Satellite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Interpolated results to the 1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x1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grid of the AIRS Level 3 product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Used both day and night data in evaluation (01:30 and 13:30 LST)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3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Overall goal: What are the impacts of GHGs and aerosols on Himalayan glaciers?</a:t>
            </a:r>
            <a:endParaRPr lang="en-US" dirty="0"/>
          </a:p>
        </p:txBody>
      </p:sp>
      <p:pic>
        <p:nvPicPr>
          <p:cNvPr id="4" name="Picture 3" descr="brick_kiln_NIH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3875" y="1385157"/>
            <a:ext cx="2233846" cy="15861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45" y="2323462"/>
            <a:ext cx="2111192" cy="15861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24251" y="2971625"/>
            <a:ext cx="232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(Wikimedia Commons)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3148" y="3893058"/>
            <a:ext cx="67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(PBS)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741" y="2303589"/>
            <a:ext cx="1368437" cy="17332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28070" y="4031570"/>
            <a:ext cx="180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(livescience.com)</a:t>
            </a:r>
          </a:p>
        </p:txBody>
      </p:sp>
      <p:sp>
        <p:nvSpPr>
          <p:cNvPr id="10" name="Down Arrow 9"/>
          <p:cNvSpPr/>
          <p:nvPr/>
        </p:nvSpPr>
        <p:spPr>
          <a:xfrm rot="3345435">
            <a:off x="2799871" y="2018143"/>
            <a:ext cx="484222" cy="1015238"/>
          </a:xfrm>
          <a:prstGeom prst="downArrow">
            <a:avLst>
              <a:gd name="adj1" fmla="val 50000"/>
              <a:gd name="adj2" fmla="val 552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/>
          <p:cNvSpPr/>
          <p:nvPr/>
        </p:nvSpPr>
        <p:spPr>
          <a:xfrm rot="18363570">
            <a:off x="5639155" y="1904352"/>
            <a:ext cx="484222" cy="1015238"/>
          </a:xfrm>
          <a:prstGeom prst="downArrow">
            <a:avLst>
              <a:gd name="adj1" fmla="val 50000"/>
              <a:gd name="adj2" fmla="val 552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570" y="4350861"/>
            <a:ext cx="2724476" cy="2043357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 rot="3345435">
            <a:off x="5737478" y="4232976"/>
            <a:ext cx="484222" cy="1015238"/>
          </a:xfrm>
          <a:prstGeom prst="downArrow">
            <a:avLst>
              <a:gd name="adj1" fmla="val 50000"/>
              <a:gd name="adj2" fmla="val 552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 rot="18363570">
            <a:off x="2778126" y="3900416"/>
            <a:ext cx="484222" cy="1015238"/>
          </a:xfrm>
          <a:prstGeom prst="downArrow">
            <a:avLst>
              <a:gd name="adj1" fmla="val 50000"/>
              <a:gd name="adj2" fmla="val 5520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292267" y="4452266"/>
            <a:ext cx="8977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dirty="0">
                <a:ln w="0"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74741" y="5258597"/>
            <a:ext cx="2246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(National Geographic)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9303" y="2562534"/>
            <a:ext cx="1092641" cy="11915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Black carbon deposition</a:t>
            </a:r>
            <a:endParaRPr lang="en-GB" sz="1600" dirty="0"/>
          </a:p>
        </p:txBody>
      </p:sp>
      <p:sp>
        <p:nvSpPr>
          <p:cNvPr id="18" name="Rounded Rectangle 17"/>
          <p:cNvSpPr/>
          <p:nvPr/>
        </p:nvSpPr>
        <p:spPr>
          <a:xfrm>
            <a:off x="7573779" y="2323460"/>
            <a:ext cx="1484155" cy="1708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smtClean="0"/>
              <a:t>Temperature increases from GHG</a:t>
            </a:r>
          </a:p>
          <a:p>
            <a:pPr algn="ctr"/>
            <a:r>
              <a:rPr lang="en-US" dirty="0" smtClean="0"/>
              <a:t>emissions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56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evaluation: Precipitation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75" b="-5875"/>
          <a:stretch>
            <a:fillRect/>
          </a:stretch>
        </p:blipFill>
        <p:spPr>
          <a:xfrm>
            <a:off x="143933" y="1704219"/>
            <a:ext cx="8686800" cy="4724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908077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Compared WRF-simulated </a:t>
            </a:r>
            <a:r>
              <a:rPr lang="en-US" dirty="0" smtClean="0"/>
              <a:t>monthly </a:t>
            </a:r>
            <a:r>
              <a:rPr lang="en-US" dirty="0" err="1" smtClean="0"/>
              <a:t>precip</a:t>
            </a:r>
            <a:r>
              <a:rPr lang="en-US" dirty="0" smtClean="0"/>
              <a:t>. with that retrieved </a:t>
            </a:r>
            <a:r>
              <a:rPr lang="en-US" dirty="0"/>
              <a:t>by the NASA Tropical Rainfall Measuring Mission (TRMM)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Interpolated results to the </a:t>
            </a:r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x0.5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n-US" dirty="0"/>
              <a:t>grid of </a:t>
            </a:r>
            <a:r>
              <a:rPr lang="en-US" dirty="0" smtClean="0"/>
              <a:t>the TRMM Level </a:t>
            </a:r>
            <a:r>
              <a:rPr lang="en-US" dirty="0"/>
              <a:t>3 </a:t>
            </a:r>
            <a:r>
              <a:rPr lang="en-US" dirty="0" smtClean="0"/>
              <a:t>product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Comparison consistent with previous WRF-</a:t>
            </a:r>
            <a:r>
              <a:rPr lang="en-US" dirty="0" err="1" smtClean="0"/>
              <a:t>Chem</a:t>
            </a:r>
            <a:r>
              <a:rPr lang="en-US" dirty="0" smtClean="0"/>
              <a:t>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85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87" y="889522"/>
            <a:ext cx="7674907" cy="52239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evaluation: Surface BC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2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76" y="274638"/>
            <a:ext cx="8889468" cy="805932"/>
          </a:xfrm>
        </p:spPr>
        <p:txBody>
          <a:bodyPr>
            <a:noAutofit/>
          </a:bodyPr>
          <a:lstStyle/>
          <a:p>
            <a:r>
              <a:rPr lang="en-US" sz="2800" dirty="0"/>
              <a:t>Spatial </a:t>
            </a:r>
            <a:r>
              <a:rPr lang="en-US" sz="2800" dirty="0" smtClean="0"/>
              <a:t>distribution </a:t>
            </a:r>
            <a:r>
              <a:rPr lang="en-US" sz="2800" dirty="0"/>
              <a:t>of r</a:t>
            </a:r>
            <a:r>
              <a:rPr lang="en-US" sz="2800" dirty="0" smtClean="0"/>
              <a:t>es. </a:t>
            </a:r>
            <a:r>
              <a:rPr lang="en-US" sz="2800" dirty="0"/>
              <a:t>c</a:t>
            </a:r>
            <a:r>
              <a:rPr lang="en-US" sz="2800" dirty="0" smtClean="0"/>
              <a:t>ombustion </a:t>
            </a:r>
            <a:r>
              <a:rPr lang="en-US" sz="2800" dirty="0"/>
              <a:t>e</a:t>
            </a:r>
            <a:r>
              <a:rPr lang="en-US" sz="2800" dirty="0" smtClean="0"/>
              <a:t>missions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err="1" smtClean="0"/>
              <a:t>Winijkul</a:t>
            </a:r>
            <a:r>
              <a:rPr lang="en-US" sz="2800" dirty="0" smtClean="0"/>
              <a:t> et al., 2016)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08000" y="4719328"/>
            <a:ext cx="821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based on stove </a:t>
            </a:r>
            <a:r>
              <a:rPr lang="en-US" dirty="0" smtClean="0"/>
              <a:t>types, population, </a:t>
            </a:r>
            <a:r>
              <a:rPr lang="en-US" dirty="0"/>
              <a:t>and resources in 5 land 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</a:t>
            </a:r>
            <a:r>
              <a:rPr lang="en-US" dirty="0" smtClean="0"/>
              <a:t>emissions </a:t>
            </a:r>
            <a:r>
              <a:rPr lang="en-US" dirty="0"/>
              <a:t>in areas that have both high population and forest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</a:t>
            </a:r>
            <a:r>
              <a:rPr lang="en-US" dirty="0" smtClean="0"/>
              <a:t>ast China</a:t>
            </a:r>
            <a:r>
              <a:rPr lang="en-US" dirty="0"/>
              <a:t>, part of India, main island of Indonesia, </a:t>
            </a:r>
            <a:r>
              <a:rPr lang="en-US" dirty="0" smtClean="0"/>
              <a:t>parts of Africa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</a:t>
            </a:r>
            <a:r>
              <a:rPr lang="en-US" dirty="0" smtClean="0"/>
              <a:t>emissions </a:t>
            </a:r>
            <a:r>
              <a:rPr lang="en-US" dirty="0"/>
              <a:t>are mostly electrified </a:t>
            </a:r>
            <a:r>
              <a:rPr lang="en-US" dirty="0" smtClean="0"/>
              <a:t>with a lower population and no forests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46" y="1327049"/>
            <a:ext cx="7382256" cy="33625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492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Sources outside of South Asia have a larger relative contribution under the MIT scenario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99" r="-9899"/>
          <a:stretch>
            <a:fillRect/>
          </a:stretch>
        </p:blipFill>
        <p:spPr>
          <a:xfrm>
            <a:off x="228600" y="1393681"/>
            <a:ext cx="8686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3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41935" r="-41935"/>
          <a:stretch>
            <a:fillRect/>
          </a:stretch>
        </p:blipFill>
        <p:spPr>
          <a:xfrm>
            <a:off x="-557053" y="2033988"/>
            <a:ext cx="4781633" cy="260053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role: From global to local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8972" y="1133419"/>
            <a:ext cx="28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Activity 1: Aerosol-Monsoon Interaction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74127" y="1122657"/>
            <a:ext cx="28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Goal: </a:t>
            </a:r>
            <a:r>
              <a:rPr lang="en-US" dirty="0" err="1" smtClean="0"/>
              <a:t>Cryosphere</a:t>
            </a:r>
            <a:r>
              <a:rPr lang="en-US" dirty="0" smtClean="0"/>
              <a:t> and Hydrology Impacts</a:t>
            </a:r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>
          <a:blip r:embed="rId3"/>
          <a:srcRect t="-81317" b="-81317"/>
          <a:stretch>
            <a:fillRect/>
          </a:stretch>
        </p:blipFill>
        <p:spPr>
          <a:xfrm>
            <a:off x="5854168" y="1512617"/>
            <a:ext cx="3289831" cy="3642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4463" y="1130528"/>
            <a:ext cx="1668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Activity 2: Sector Impacts</a:t>
            </a:r>
            <a:endParaRPr lang="en-US" b="1" dirty="0"/>
          </a:p>
        </p:txBody>
      </p:sp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4"/>
          <a:srcRect l="-96" t="3348" r="66454" b="55011"/>
          <a:stretch/>
        </p:blipFill>
        <p:spPr>
          <a:xfrm>
            <a:off x="3250968" y="2370591"/>
            <a:ext cx="2603200" cy="219456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7" idx="3"/>
            <a:endCxn id="10" idx="1"/>
          </p:cNvCxnSpPr>
          <p:nvPr/>
        </p:nvCxnSpPr>
        <p:spPr>
          <a:xfrm flipV="1">
            <a:off x="3250245" y="1453694"/>
            <a:ext cx="624218" cy="28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3"/>
            <a:endCxn id="8" idx="1"/>
          </p:cNvCxnSpPr>
          <p:nvPr/>
        </p:nvCxnSpPr>
        <p:spPr>
          <a:xfrm flipV="1">
            <a:off x="5542635" y="1445823"/>
            <a:ext cx="531492" cy="78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5833" y="4778264"/>
            <a:ext cx="84095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Key Activity 2 Outputs: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Impact of BC and dust on temperature, precipitation, and albedo in HKHK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Sensitivity of results to different source sectors and emission scenarios</a:t>
            </a:r>
            <a:endParaRPr lang="en-US" sz="2000" dirty="0"/>
          </a:p>
        </p:txBody>
      </p:sp>
      <p:sp>
        <p:nvSpPr>
          <p:cNvPr id="23" name="Rectangle 22"/>
          <p:cNvSpPr/>
          <p:nvPr/>
        </p:nvSpPr>
        <p:spPr>
          <a:xfrm>
            <a:off x="3852942" y="1993931"/>
            <a:ext cx="1582073" cy="419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54169" y="3988194"/>
            <a:ext cx="3289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Himalayan, Karakorum, and Hindu Kush (HKHK) Mountains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01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work on modeling BC in HKHK</a:t>
            </a:r>
            <a:endParaRPr lang="en-US" dirty="0"/>
          </a:p>
        </p:txBody>
      </p:sp>
      <p:pic>
        <p:nvPicPr>
          <p:cNvPr id="4" name="Content Placeholder 3" descr="Kopacz_map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3644"/>
          <a:stretch>
            <a:fillRect/>
          </a:stretch>
        </p:blipFill>
        <p:spPr>
          <a:xfrm>
            <a:off x="4609030" y="1020095"/>
            <a:ext cx="4427161" cy="2850382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2" y="944260"/>
            <a:ext cx="4495800" cy="30860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030" y="388647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cs typeface="Arial"/>
              </a:rPr>
              <a:t>Kumar et al</a:t>
            </a:r>
            <a:r>
              <a:rPr lang="en-US" b="1" dirty="0" smtClean="0">
                <a:cs typeface="Arial"/>
              </a:rPr>
              <a:t>.</a:t>
            </a:r>
            <a:r>
              <a:rPr lang="en-US" b="1" dirty="0">
                <a:cs typeface="Arial"/>
              </a:rPr>
              <a:t> </a:t>
            </a:r>
            <a:r>
              <a:rPr lang="en-US" b="1" dirty="0" smtClean="0">
                <a:cs typeface="Arial"/>
              </a:rPr>
              <a:t>(2015a,b)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rial"/>
              </a:rPr>
              <a:t>WRF-</a:t>
            </a:r>
            <a:r>
              <a:rPr lang="en-US" dirty="0" err="1" smtClean="0">
                <a:cs typeface="Arial"/>
              </a:rPr>
              <a:t>Chem</a:t>
            </a:r>
            <a:r>
              <a:rPr lang="en-US" dirty="0" smtClean="0">
                <a:cs typeface="Arial"/>
              </a:rPr>
              <a:t> able to simulate BC surface and upper air concentrations over South Asia.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Arial"/>
              </a:rPr>
              <a:t>Precipitation generally overestimated.</a:t>
            </a:r>
          </a:p>
          <a:p>
            <a:pPr marL="285750" indent="-285750" algn="just">
              <a:buFont typeface="Arial"/>
              <a:buChar char="•"/>
            </a:pPr>
            <a:r>
              <a:rPr lang="en-US" dirty="0" smtClean="0">
                <a:cs typeface="Arial"/>
              </a:rPr>
              <a:t>Used tagged tracers to look at impacts of different regions/sectors.</a:t>
            </a:r>
          </a:p>
          <a:p>
            <a:pPr marL="285750" indent="-285750" algn="just">
              <a:buFont typeface="Arial"/>
              <a:buChar char="•"/>
            </a:pPr>
            <a:r>
              <a:rPr lang="en-US" i="1" dirty="0" smtClean="0">
                <a:cs typeface="Arial"/>
              </a:rPr>
              <a:t>Did not look at deposition of BC.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0" y="387047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Kopacz</a:t>
            </a:r>
            <a:r>
              <a:rPr lang="en-US" b="1" dirty="0"/>
              <a:t> et al</a:t>
            </a:r>
            <a:r>
              <a:rPr lang="en-US" b="1" dirty="0" smtClean="0"/>
              <a:t>.</a:t>
            </a:r>
            <a:r>
              <a:rPr lang="en-US" b="1" dirty="0"/>
              <a:t> </a:t>
            </a:r>
            <a:r>
              <a:rPr lang="en-US" b="1" dirty="0" smtClean="0"/>
              <a:t>(2011)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Sources outside of South Asia contribute significantly to BC deposition to Himalayas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BC deposition to glaciers creates global annual </a:t>
            </a:r>
            <a:r>
              <a:rPr lang="en-US" dirty="0"/>
              <a:t>mean </a:t>
            </a:r>
            <a:r>
              <a:rPr lang="en-US" dirty="0" smtClean="0"/>
              <a:t>forcing of +0.32W m</a:t>
            </a:r>
            <a:r>
              <a:rPr lang="en-US" baseline="30000" dirty="0"/>
              <a:t>−2 </a:t>
            </a:r>
            <a:r>
              <a:rPr lang="en-US" dirty="0"/>
              <a:t>.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Used lower-resolution (2</a:t>
            </a:r>
            <a:r>
              <a:rPr lang="en-US" i="1" baseline="30000" dirty="0" smtClean="0"/>
              <a:t>o</a:t>
            </a:r>
            <a:r>
              <a:rPr lang="en-US" i="1" dirty="0" smtClean="0"/>
              <a:t> lat. by 2.5</a:t>
            </a:r>
            <a:r>
              <a:rPr lang="en-US" i="1" baseline="30000" dirty="0" smtClean="0"/>
              <a:t>o</a:t>
            </a:r>
            <a:r>
              <a:rPr lang="en-US" i="1" dirty="0" smtClean="0"/>
              <a:t> long.) global model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Did not break down impacts by source type</a:t>
            </a:r>
          </a:p>
        </p:txBody>
      </p:sp>
    </p:spTree>
    <p:extLst>
      <p:ext uri="{BB962C8B-B14F-4D97-AF65-F5344CB8AC3E}">
        <p14:creationId xmlns:p14="http://schemas.microsoft.com/office/powerpoint/2010/main" val="232080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28600" y="1108214"/>
            <a:ext cx="4419600" cy="574978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b="1" dirty="0" smtClean="0"/>
              <a:t>WRF-</a:t>
            </a:r>
            <a:r>
              <a:rPr lang="en-US" b="1" dirty="0" err="1" smtClean="0"/>
              <a:t>Chem</a:t>
            </a:r>
            <a:r>
              <a:rPr lang="en-US" b="1" dirty="0" smtClean="0"/>
              <a:t> with GOCART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GOCART similar to the study of </a:t>
            </a:r>
            <a:r>
              <a:rPr lang="en-US" dirty="0" err="1" smtClean="0"/>
              <a:t>Kopacz</a:t>
            </a:r>
            <a:r>
              <a:rPr lang="en-US" dirty="0" smtClean="0"/>
              <a:t> et al. (2011).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Includes interactions with radiation, but not with clouds.</a:t>
            </a:r>
          </a:p>
          <a:p>
            <a:pPr>
              <a:lnSpc>
                <a:spcPct val="110000"/>
              </a:lnSpc>
            </a:pPr>
            <a:r>
              <a:rPr lang="en-US" b="1" dirty="0" smtClean="0"/>
              <a:t>12 km horizontal</a:t>
            </a:r>
            <a:r>
              <a:rPr lang="en-US" b="1" dirty="0"/>
              <a:t> </a:t>
            </a:r>
            <a:r>
              <a:rPr lang="en-US" b="1" dirty="0" smtClean="0"/>
              <a:t>grid resolution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Similar to resolution used in Kumar et al. (2015).</a:t>
            </a:r>
          </a:p>
          <a:p>
            <a:pPr>
              <a:lnSpc>
                <a:spcPct val="110000"/>
              </a:lnSpc>
            </a:pPr>
            <a:r>
              <a:rPr lang="en-US" b="1" dirty="0" smtClean="0"/>
              <a:t>One “current” </a:t>
            </a:r>
            <a:r>
              <a:rPr lang="en-US" b="1" dirty="0"/>
              <a:t>year </a:t>
            </a:r>
            <a:r>
              <a:rPr lang="en-US" b="1" dirty="0" smtClean="0"/>
              <a:t>(2013</a:t>
            </a:r>
            <a:r>
              <a:rPr lang="en-US" b="1" dirty="0"/>
              <a:t>) and three </a:t>
            </a:r>
            <a:r>
              <a:rPr lang="en-US" b="1" dirty="0" smtClean="0"/>
              <a:t>“future” (2040-2050) years 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El </a:t>
            </a:r>
            <a:r>
              <a:rPr lang="en-US" dirty="0"/>
              <a:t>Nino, La Nina, and </a:t>
            </a:r>
            <a:r>
              <a:rPr lang="en-US" dirty="0" smtClean="0"/>
              <a:t>Moderate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For each year, </a:t>
            </a:r>
            <a:r>
              <a:rPr lang="en-US" b="1" dirty="0"/>
              <a:t>four 1-month simulations (14 days spin-up, 14 days analysis) </a:t>
            </a:r>
            <a:r>
              <a:rPr lang="en-US" dirty="0" smtClean="0"/>
              <a:t>were performed</a:t>
            </a:r>
            <a:r>
              <a:rPr lang="en-US" dirty="0"/>
              <a:t>.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Two emission scenarios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No Further </a:t>
            </a:r>
            <a:r>
              <a:rPr lang="en-US" dirty="0"/>
              <a:t>C</a:t>
            </a:r>
            <a:r>
              <a:rPr lang="en-US" dirty="0" smtClean="0"/>
              <a:t>ontrol (NFC)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Mitigation (MIT)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r="17803"/>
          <a:stretch/>
        </p:blipFill>
        <p:spPr>
          <a:xfrm>
            <a:off x="4648200" y="1303536"/>
            <a:ext cx="4059936" cy="4141117"/>
          </a:xfrm>
        </p:spPr>
      </p:pic>
    </p:spTree>
    <p:extLst>
      <p:ext uri="{BB962C8B-B14F-4D97-AF65-F5344CB8AC3E}">
        <p14:creationId xmlns:p14="http://schemas.microsoft.com/office/powerpoint/2010/main" val="371866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639180"/>
              </p:ext>
            </p:extLst>
          </p:nvPr>
        </p:nvGraphicFramePr>
        <p:xfrm>
          <a:off x="228600" y="1244601"/>
          <a:ext cx="5264304" cy="42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2152"/>
                <a:gridCol w="2632152"/>
              </a:tblGrid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Process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Selection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Cloud</a:t>
                      </a:r>
                      <a:r>
                        <a:rPr lang="en-US" sz="1800" baseline="0" dirty="0" smtClean="0"/>
                        <a:t> microphysics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Morison Double Moment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Radiation</a:t>
                      </a:r>
                      <a:endParaRPr lang="en-US" sz="1800" b="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AER’s RRTMG</a:t>
                      </a:r>
                      <a:endParaRPr lang="en-US" sz="1800" b="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Surface layer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MM5 similarity scheme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Land surface model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Noah land surface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Planetary boundary layer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Yonsei</a:t>
                      </a:r>
                      <a:r>
                        <a:rPr lang="en-US" sz="1800" dirty="0" smtClean="0"/>
                        <a:t> university scheme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Cumulus </a:t>
                      </a:r>
                      <a:r>
                        <a:rPr lang="en-US" sz="1800" dirty="0" err="1" smtClean="0"/>
                        <a:t>Param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Grell-3-D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Aerosols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GOCART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Dry Deposition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Wesley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Wet Deposition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Neu</a:t>
                      </a:r>
                      <a:r>
                        <a:rPr lang="en-US" sz="1800" dirty="0" smtClean="0"/>
                        <a:t> and Prather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Fire Emissions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FINN</a:t>
                      </a:r>
                      <a:endParaRPr lang="en-US" sz="1800" dirty="0"/>
                    </a:p>
                  </a:txBody>
                  <a:tcPr marT="18288" marB="18288"/>
                </a:tc>
              </a:tr>
              <a:tr h="35516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Dust Emissions</a:t>
                      </a:r>
                      <a:endParaRPr lang="en-US" sz="1800" dirty="0"/>
                    </a:p>
                  </a:txBody>
                  <a:tcPr marT="18288" marB="1828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In-Line AFWA scheme</a:t>
                      </a:r>
                      <a:endParaRPr lang="en-US" sz="1800" dirty="0"/>
                    </a:p>
                  </a:txBody>
                  <a:tcPr marT="18288" marB="18288"/>
                </a:tc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92904" y="1244600"/>
            <a:ext cx="3484448" cy="484617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Generally follows Kumar et al. (2015)</a:t>
            </a:r>
          </a:p>
          <a:p>
            <a:r>
              <a:rPr lang="en-US" dirty="0"/>
              <a:t>Tagged tracers for BC aerosols </a:t>
            </a:r>
            <a:r>
              <a:rPr lang="en-US" dirty="0" smtClean="0"/>
              <a:t>added </a:t>
            </a:r>
            <a:r>
              <a:rPr lang="en-US" b="1" dirty="0"/>
              <a:t>for 5 sectors and 6 locations.</a:t>
            </a:r>
          </a:p>
          <a:p>
            <a:pPr lvl="1"/>
            <a:r>
              <a:rPr lang="en-US" dirty="0"/>
              <a:t>Sectors: </a:t>
            </a:r>
            <a:r>
              <a:rPr lang="en-US" dirty="0" smtClean="0"/>
              <a:t>Industry </a:t>
            </a:r>
            <a:r>
              <a:rPr lang="en-US" i="1" dirty="0"/>
              <a:t>(including brick kilns)</a:t>
            </a:r>
            <a:r>
              <a:rPr lang="en-US" dirty="0"/>
              <a:t>, Solid Fuel, Diesel Fuel, </a:t>
            </a:r>
            <a:r>
              <a:rPr lang="en-US" dirty="0" smtClean="0"/>
              <a:t>Open </a:t>
            </a:r>
            <a:r>
              <a:rPr lang="en-US" dirty="0"/>
              <a:t>Burning, and Biomass Burning</a:t>
            </a:r>
          </a:p>
          <a:p>
            <a:pPr lvl="1"/>
            <a:r>
              <a:rPr lang="en-US" dirty="0"/>
              <a:t>Locations: India, China, Nepal, Pakistan, Bangladesh, and Myanmar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WRF-</a:t>
            </a:r>
            <a:r>
              <a:rPr lang="en-US" dirty="0" err="1" smtClean="0"/>
              <a:t>Chem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0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28600" y="941097"/>
            <a:ext cx="4419600" cy="523511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2013 Conditions</a:t>
            </a:r>
          </a:p>
          <a:p>
            <a:pPr lvl="1"/>
            <a:r>
              <a:rPr lang="en-US" dirty="0" smtClean="0"/>
              <a:t>NCEP Final Global Data Assimilation Analysis</a:t>
            </a:r>
          </a:p>
          <a:p>
            <a:pPr lvl="1"/>
            <a:r>
              <a:rPr lang="en-US" dirty="0" smtClean="0"/>
              <a:t>NCAR MOZART-4/GEOS5 </a:t>
            </a:r>
          </a:p>
          <a:p>
            <a:r>
              <a:rPr lang="en-US" dirty="0" smtClean="0"/>
              <a:t>2040-2050 Conditions</a:t>
            </a:r>
          </a:p>
          <a:p>
            <a:pPr lvl="1"/>
            <a:r>
              <a:rPr lang="en-US" dirty="0" smtClean="0"/>
              <a:t>GISS</a:t>
            </a:r>
            <a:r>
              <a:rPr lang="en-US" dirty="0"/>
              <a:t>-E2-R model (Schmidt et al., 2014) </a:t>
            </a:r>
            <a:endParaRPr lang="en-US" dirty="0" smtClean="0"/>
          </a:p>
          <a:p>
            <a:pPr lvl="1"/>
            <a:r>
              <a:rPr lang="en-US" dirty="0" smtClean="0"/>
              <a:t>Physics </a:t>
            </a:r>
            <a:r>
              <a:rPr lang="en-US" dirty="0"/>
              <a:t>option </a:t>
            </a:r>
            <a:r>
              <a:rPr lang="en-US" dirty="0" smtClean="0"/>
              <a:t>3: includes aerosol</a:t>
            </a:r>
            <a:r>
              <a:rPr lang="en-US" dirty="0"/>
              <a:t>-cloud </a:t>
            </a:r>
            <a:r>
              <a:rPr lang="en-US" dirty="0" smtClean="0"/>
              <a:t>interactions</a:t>
            </a:r>
          </a:p>
          <a:p>
            <a:pPr lvl="2"/>
            <a:r>
              <a:rPr lang="en-US" dirty="0" smtClean="0"/>
              <a:t>RCP </a:t>
            </a:r>
            <a:r>
              <a:rPr lang="en-US" dirty="0"/>
              <a:t>4.5 </a:t>
            </a:r>
            <a:endParaRPr lang="en-US" dirty="0" smtClean="0"/>
          </a:p>
          <a:p>
            <a:pPr lvl="2"/>
            <a:r>
              <a:rPr lang="en-US" dirty="0" smtClean="0"/>
              <a:t>RCP </a:t>
            </a:r>
            <a:r>
              <a:rPr lang="en-US" dirty="0"/>
              <a:t>4.5 </a:t>
            </a:r>
            <a:r>
              <a:rPr lang="en-US" dirty="0" smtClean="0"/>
              <a:t>minus South Asian aerosols</a:t>
            </a:r>
          </a:p>
          <a:p>
            <a:pPr lvl="1"/>
            <a:r>
              <a:rPr lang="en-US" dirty="0" smtClean="0"/>
              <a:t>Used </a:t>
            </a:r>
            <a:r>
              <a:rPr lang="en-US" dirty="0"/>
              <a:t>the </a:t>
            </a:r>
            <a:r>
              <a:rPr lang="en-US" dirty="0" smtClean="0"/>
              <a:t>method </a:t>
            </a:r>
            <a:r>
              <a:rPr lang="en-US" dirty="0"/>
              <a:t>of Trail et al. (2013</a:t>
            </a:r>
            <a:r>
              <a:rPr lang="en-US" dirty="0" smtClean="0"/>
              <a:t>) for linking to WRF</a:t>
            </a:r>
          </a:p>
          <a:p>
            <a:pPr lvl="2"/>
            <a:r>
              <a:rPr lang="en-US" dirty="0" smtClean="0"/>
              <a:t>Issues with RH &gt; 120% at </a:t>
            </a:r>
            <a:r>
              <a:rPr lang="en-US" dirty="0" err="1" smtClean="0"/>
              <a:t>tropopause</a:t>
            </a:r>
            <a:endParaRPr lang="en-US" dirty="0" smtClean="0"/>
          </a:p>
          <a:p>
            <a:pPr lvl="2"/>
            <a:r>
              <a:rPr lang="en-US" dirty="0" smtClean="0"/>
              <a:t>Issues with matching soil levels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49643" b="-49643"/>
          <a:stretch>
            <a:fillRect/>
          </a:stretch>
        </p:blipFill>
        <p:spPr>
          <a:xfrm>
            <a:off x="4648200" y="2499291"/>
            <a:ext cx="4267200" cy="47244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Boundary and initial </a:t>
            </a:r>
            <a:r>
              <a:rPr lang="en-US" dirty="0"/>
              <a:t>c</a:t>
            </a:r>
            <a:r>
              <a:rPr lang="en-US" dirty="0" smtClean="0"/>
              <a:t>onditions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560" y="910180"/>
            <a:ext cx="3908299" cy="293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ECLIPSE dataset (</a:t>
            </a:r>
            <a:r>
              <a:rPr lang="en-US" dirty="0" err="1" smtClean="0"/>
              <a:t>Stohl</a:t>
            </a:r>
            <a:r>
              <a:rPr lang="en-US" dirty="0" smtClean="0"/>
              <a:t> et al., 2015) </a:t>
            </a:r>
          </a:p>
          <a:p>
            <a:pPr lvl="1"/>
            <a:r>
              <a:rPr lang="en-US" dirty="0" smtClean="0"/>
              <a:t>State level in India and China, country level elsewhere</a:t>
            </a:r>
          </a:p>
          <a:p>
            <a:pPr lvl="1"/>
            <a:r>
              <a:rPr lang="en-US" dirty="0"/>
              <a:t>Includes brick </a:t>
            </a:r>
            <a:r>
              <a:rPr lang="en-US" dirty="0" smtClean="0"/>
              <a:t>kilns, oil and gas flares, </a:t>
            </a:r>
            <a:r>
              <a:rPr lang="en-US" dirty="0"/>
              <a:t>h</a:t>
            </a:r>
            <a:r>
              <a:rPr lang="en-US" dirty="0" smtClean="0"/>
              <a:t>igh emitter engines, and wick lamps</a:t>
            </a:r>
          </a:p>
          <a:p>
            <a:r>
              <a:rPr lang="en-US" dirty="0" err="1" smtClean="0"/>
              <a:t>Winijkul</a:t>
            </a:r>
            <a:r>
              <a:rPr lang="en-US" dirty="0" smtClean="0"/>
              <a:t> et al. (2016) used to improve spatial distribution of cook stove emissions</a:t>
            </a:r>
          </a:p>
          <a:p>
            <a:r>
              <a:rPr lang="en-US" dirty="0" smtClean="0"/>
              <a:t>Final inventory scaled to match totals from RCP 4.5 scenarios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Anthropogenic emission </a:t>
            </a:r>
            <a:r>
              <a:rPr lang="en-US" dirty="0"/>
              <a:t>i</a:t>
            </a:r>
            <a:r>
              <a:rPr lang="en-US" dirty="0" smtClean="0"/>
              <a:t>nventories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180" t="2684" r="2498" b="2684"/>
          <a:stretch/>
        </p:blipFill>
        <p:spPr>
          <a:xfrm>
            <a:off x="4462272" y="1781578"/>
            <a:ext cx="4453128" cy="31821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45789" y="5003795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Winijkul</a:t>
            </a:r>
            <a:r>
              <a:rPr lang="en-US" i="1" dirty="0" smtClean="0"/>
              <a:t> et al. (2016) </a:t>
            </a:r>
            <a:r>
              <a:rPr lang="en-US" i="1" dirty="0" err="1" smtClean="0"/>
              <a:t>Cookstove</a:t>
            </a:r>
            <a:r>
              <a:rPr lang="en-US" i="1" dirty="0" smtClean="0"/>
              <a:t> Emissions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8064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2013 BC deposition &amp; seasonal </a:t>
            </a:r>
            <a:r>
              <a:rPr lang="en-US" sz="2800" dirty="0"/>
              <a:t>c</a:t>
            </a:r>
            <a:r>
              <a:rPr lang="en-US" sz="2800" dirty="0" smtClean="0"/>
              <a:t>ycle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188" y="860229"/>
            <a:ext cx="5749747" cy="5096866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495800" y="1080570"/>
            <a:ext cx="4409724" cy="513196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BC surface concentrations </a:t>
            </a:r>
            <a:r>
              <a:rPr lang="en-GB" dirty="0" smtClean="0"/>
              <a:t>peak </a:t>
            </a:r>
            <a:r>
              <a:rPr lang="en-GB" dirty="0"/>
              <a:t>in January </a:t>
            </a:r>
            <a:r>
              <a:rPr lang="en-GB" dirty="0" smtClean="0"/>
              <a:t>(</a:t>
            </a:r>
            <a:r>
              <a:rPr lang="en-GB" dirty="0"/>
              <a:t>dry season) and are at a minimum in July </a:t>
            </a:r>
            <a:r>
              <a:rPr lang="en-GB" dirty="0" smtClean="0"/>
              <a:t>(</a:t>
            </a:r>
            <a:r>
              <a:rPr lang="en-GB" dirty="0"/>
              <a:t>wet season), as expected</a:t>
            </a:r>
            <a:r>
              <a:rPr lang="en-GB" dirty="0" smtClean="0"/>
              <a:t>.</a:t>
            </a:r>
          </a:p>
          <a:p>
            <a:r>
              <a:rPr lang="en-GB" dirty="0" smtClean="0"/>
              <a:t>But </a:t>
            </a:r>
            <a:r>
              <a:rPr lang="en-US" dirty="0"/>
              <a:t>seasonal peak in deposition </a:t>
            </a:r>
            <a:r>
              <a:rPr lang="en-US" dirty="0" smtClean="0"/>
              <a:t>to HKHK varies</a:t>
            </a:r>
            <a:endParaRPr lang="en-US" dirty="0"/>
          </a:p>
          <a:p>
            <a:pPr lvl="1"/>
            <a:r>
              <a:rPr lang="en-US" dirty="0" smtClean="0"/>
              <a:t>January and April for southern regions </a:t>
            </a:r>
          </a:p>
          <a:p>
            <a:pPr lvl="1"/>
            <a:r>
              <a:rPr lang="en-US" dirty="0" smtClean="0"/>
              <a:t>July </a:t>
            </a:r>
            <a:r>
              <a:rPr lang="en-US" dirty="0"/>
              <a:t>to </a:t>
            </a:r>
            <a:r>
              <a:rPr lang="en-US" dirty="0" smtClean="0"/>
              <a:t>October</a:t>
            </a:r>
            <a:r>
              <a:rPr lang="en-US" dirty="0"/>
              <a:t> </a:t>
            </a:r>
            <a:r>
              <a:rPr lang="en-US" dirty="0" smtClean="0"/>
              <a:t>for northern regions</a:t>
            </a:r>
            <a:endParaRPr lang="en-GB" dirty="0" smtClean="0"/>
          </a:p>
          <a:p>
            <a:r>
              <a:rPr lang="en-GB" dirty="0" smtClean="0"/>
              <a:t>Range of values and distribution consistent with lower resolution study of </a:t>
            </a:r>
            <a:r>
              <a:rPr lang="en-GB" dirty="0" err="1" smtClean="0"/>
              <a:t>Kopacz</a:t>
            </a:r>
            <a:r>
              <a:rPr lang="en-GB" dirty="0" smtClean="0"/>
              <a:t> et al. (2011).</a:t>
            </a:r>
            <a:endParaRPr lang="en-GB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63047" y="5772429"/>
            <a:ext cx="284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BC Deposition (μg/m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29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16987</TotalTime>
  <Words>1521</Words>
  <Application>Microsoft Macintosh PowerPoint</Application>
  <PresentationFormat>On-screen Show (4:3)</PresentationFormat>
  <Paragraphs>174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Overall goal: What are the impacts of GHGs and aerosols on Himalayan glaciers?</vt:lpstr>
      <vt:lpstr>Our role: From global to local</vt:lpstr>
      <vt:lpstr>Previous work on modeling BC in HKHK</vt:lpstr>
      <vt:lpstr>Experimental setup</vt:lpstr>
      <vt:lpstr>WRF-Chem configuration</vt:lpstr>
      <vt:lpstr>Boundary and initial conditions</vt:lpstr>
      <vt:lpstr>Anthropogenic emission inventories</vt:lpstr>
      <vt:lpstr>2013 BC deposition &amp; seasonal cycle</vt:lpstr>
      <vt:lpstr>Sources outside South Asia are important</vt:lpstr>
      <vt:lpstr>Brick kilns and (residential) solid fuel burning important components of in-domain emissions. </vt:lpstr>
      <vt:lpstr>China, India, and Nepal have significant impacts on deposition, but less than 50% of total BC</vt:lpstr>
      <vt:lpstr>Mitigation scenario reduces deposition, but reductions outside South Asia are equally important</vt:lpstr>
      <vt:lpstr>Diesel fuel relative contribution decreases dramatically under mitigation scenario</vt:lpstr>
      <vt:lpstr>ENSO variations have no consistent impacts on BC deposition</vt:lpstr>
      <vt:lpstr>Fine-scale variations in BC mixing ratio in fresh snow</vt:lpstr>
      <vt:lpstr>Summary</vt:lpstr>
      <vt:lpstr>BACKUP SLIDES</vt:lpstr>
      <vt:lpstr>2013 evaluation: Temperature</vt:lpstr>
      <vt:lpstr>2013 evaluation: Precipitation</vt:lpstr>
      <vt:lpstr>2013 evaluation: Surface BC</vt:lpstr>
      <vt:lpstr>Spatial distribution of res. combustion emissions (Winijkul et al., 2016) </vt:lpstr>
      <vt:lpstr>Sources outside of South Asia have a larger relative contribution under the MIT scenario</vt:lpstr>
    </vt:vector>
  </TitlesOfParts>
  <Company>AER, Inc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Natasha Gilson</dc:creator>
  <cp:lastModifiedBy>Matthew Alvarado</cp:lastModifiedBy>
  <cp:revision>253</cp:revision>
  <cp:lastPrinted>2013-08-19T14:17:58Z</cp:lastPrinted>
  <dcterms:created xsi:type="dcterms:W3CDTF">2013-08-12T18:40:03Z</dcterms:created>
  <dcterms:modified xsi:type="dcterms:W3CDTF">2017-10-25T11:34:28Z</dcterms:modified>
</cp:coreProperties>
</file>