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1" r:id="rId2"/>
    <p:sldId id="495" r:id="rId3"/>
    <p:sldId id="494" r:id="rId4"/>
    <p:sldId id="491" r:id="rId5"/>
    <p:sldId id="492" r:id="rId6"/>
    <p:sldId id="473" r:id="rId7"/>
    <p:sldId id="497" r:id="rId8"/>
    <p:sldId id="484" r:id="rId9"/>
    <p:sldId id="468" r:id="rId10"/>
    <p:sldId id="475" r:id="rId11"/>
    <p:sldId id="476" r:id="rId12"/>
    <p:sldId id="394" r:id="rId13"/>
    <p:sldId id="505" r:id="rId14"/>
    <p:sldId id="504" r:id="rId15"/>
    <p:sldId id="419" r:id="rId16"/>
    <p:sldId id="502" r:id="rId17"/>
    <p:sldId id="485" r:id="rId18"/>
    <p:sldId id="424" r:id="rId19"/>
    <p:sldId id="470" r:id="rId20"/>
    <p:sldId id="507" r:id="rId21"/>
    <p:sldId id="489" r:id="rId22"/>
    <p:sldId id="490" r:id="rId23"/>
    <p:sldId id="454" r:id="rId24"/>
    <p:sldId id="442" r:id="rId25"/>
    <p:sldId id="455" r:id="rId26"/>
    <p:sldId id="458" r:id="rId27"/>
    <p:sldId id="463" r:id="rId28"/>
    <p:sldId id="508" r:id="rId29"/>
    <p:sldId id="500" r:id="rId30"/>
    <p:sldId id="477" r:id="rId31"/>
    <p:sldId id="510" r:id="rId32"/>
    <p:sldId id="487" r:id="rId33"/>
    <p:sldId id="509" r:id="rId34"/>
    <p:sldId id="511" r:id="rId3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6E71A"/>
    <a:srgbClr val="5FFF1D"/>
    <a:srgbClr val="214A89"/>
    <a:srgbClr val="E8E8E8"/>
    <a:srgbClr val="FFFFFF"/>
    <a:srgbClr val="6091D5"/>
    <a:srgbClr val="1E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3" autoAdjust="0"/>
    <p:restoredTop sz="94041" autoAdjust="0"/>
  </p:normalViewPr>
  <p:slideViewPr>
    <p:cSldViewPr snapToGrid="0" snapToObjects="1">
      <p:cViewPr>
        <p:scale>
          <a:sx n="75" d="100"/>
          <a:sy n="75" d="100"/>
        </p:scale>
        <p:origin x="-2504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82A70-C43D-4780-B92B-D2AFA74E1C4D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79B2D4AB-C9C1-4D86-80E1-A8A67F7E1727}">
      <dgm:prSet phldrT="[Text]" custT="1"/>
      <dgm:spPr/>
      <dgm:t>
        <a:bodyPr/>
        <a:lstStyle/>
        <a:p>
          <a:r>
            <a:rPr lang="en-US" sz="1800" b="1" dirty="0" smtClean="0"/>
            <a:t>Infrastructure</a:t>
          </a:r>
        </a:p>
        <a:p>
          <a:r>
            <a:rPr lang="en-US" sz="1600" dirty="0" smtClean="0"/>
            <a:t>Cloud settings stored using </a:t>
          </a:r>
          <a:r>
            <a:rPr lang="en-US" sz="1600" dirty="0" err="1" smtClean="0"/>
            <a:t>Terraform</a:t>
          </a:r>
          <a:endParaRPr lang="en-US" sz="1600" dirty="0"/>
        </a:p>
      </dgm:t>
    </dgm:pt>
    <dgm:pt modelId="{F593F757-EC68-4DA8-A7A4-FC1C4F29EA67}" type="parTrans" cxnId="{5369D2EC-994C-4D96-A0B5-D7FA04250357}">
      <dgm:prSet/>
      <dgm:spPr/>
      <dgm:t>
        <a:bodyPr/>
        <a:lstStyle/>
        <a:p>
          <a:endParaRPr lang="en-US"/>
        </a:p>
      </dgm:t>
    </dgm:pt>
    <dgm:pt modelId="{2BCA5E28-5CAB-4D65-856D-A8ADDE2E1A0D}" type="sibTrans" cxnId="{5369D2EC-994C-4D96-A0B5-D7FA04250357}">
      <dgm:prSet/>
      <dgm:spPr/>
      <dgm:t>
        <a:bodyPr/>
        <a:lstStyle/>
        <a:p>
          <a:endParaRPr lang="en-US"/>
        </a:p>
      </dgm:t>
    </dgm:pt>
    <dgm:pt modelId="{66F0C2B4-43CA-4D44-8A6D-13A6BA119BF7}">
      <dgm:prSet phldrT="[Text]" custT="1"/>
      <dgm:spPr/>
      <dgm:t>
        <a:bodyPr/>
        <a:lstStyle/>
        <a:p>
          <a:r>
            <a:rPr lang="en-US" sz="1800" b="1" dirty="0" smtClean="0"/>
            <a:t>Runtime Environment</a:t>
          </a:r>
        </a:p>
        <a:p>
          <a:r>
            <a:rPr lang="en-US" sz="1600" dirty="0" smtClean="0"/>
            <a:t>Linux container built in </a:t>
          </a:r>
          <a:r>
            <a:rPr lang="en-US" sz="1600" dirty="0" err="1" smtClean="0"/>
            <a:t>Docker</a:t>
          </a:r>
          <a:endParaRPr lang="en-US" sz="1600" dirty="0"/>
        </a:p>
      </dgm:t>
    </dgm:pt>
    <dgm:pt modelId="{ED00DC49-6EEA-47E8-BEC3-F255B3058214}" type="parTrans" cxnId="{54FA9C97-10E1-4AC1-92C4-F2B84AF7B7E0}">
      <dgm:prSet/>
      <dgm:spPr/>
      <dgm:t>
        <a:bodyPr/>
        <a:lstStyle/>
        <a:p>
          <a:endParaRPr lang="en-US"/>
        </a:p>
      </dgm:t>
    </dgm:pt>
    <dgm:pt modelId="{28030552-EFE1-4FA4-98DC-BA50A2A9DF91}" type="sibTrans" cxnId="{54FA9C97-10E1-4AC1-92C4-F2B84AF7B7E0}">
      <dgm:prSet/>
      <dgm:spPr/>
      <dgm:t>
        <a:bodyPr/>
        <a:lstStyle/>
        <a:p>
          <a:endParaRPr lang="en-US"/>
        </a:p>
      </dgm:t>
    </dgm:pt>
    <dgm:pt modelId="{0B2EC2C6-7E29-4C2A-9345-3826C0F3777F}">
      <dgm:prSet phldrT="[Text]" custT="1"/>
      <dgm:spPr/>
      <dgm:t>
        <a:bodyPr/>
        <a:lstStyle/>
        <a:p>
          <a:r>
            <a:rPr lang="en-US" sz="1800" b="1" dirty="0" smtClean="0"/>
            <a:t>CMAQ</a:t>
          </a:r>
        </a:p>
        <a:p>
          <a:r>
            <a:rPr lang="en-US" sz="1600" dirty="0" smtClean="0"/>
            <a:t>Built using </a:t>
          </a:r>
          <a:r>
            <a:rPr lang="en-US" sz="1600" dirty="0" err="1" smtClean="0"/>
            <a:t>Makefile</a:t>
          </a:r>
          <a:endParaRPr lang="en-US" sz="1600" dirty="0"/>
        </a:p>
      </dgm:t>
    </dgm:pt>
    <dgm:pt modelId="{348F91BD-41FE-418B-8AE0-6C9FA93A0BDD}" type="parTrans" cxnId="{5E2FE3FD-7AD1-4049-A418-DDD04B71419D}">
      <dgm:prSet/>
      <dgm:spPr/>
      <dgm:t>
        <a:bodyPr/>
        <a:lstStyle/>
        <a:p>
          <a:endParaRPr lang="en-US"/>
        </a:p>
      </dgm:t>
    </dgm:pt>
    <dgm:pt modelId="{F747D2B5-0ADC-48A4-88B7-A636202E0873}" type="sibTrans" cxnId="{5E2FE3FD-7AD1-4049-A418-DDD04B71419D}">
      <dgm:prSet/>
      <dgm:spPr/>
      <dgm:t>
        <a:bodyPr/>
        <a:lstStyle/>
        <a:p>
          <a:endParaRPr lang="en-US"/>
        </a:p>
      </dgm:t>
    </dgm:pt>
    <dgm:pt modelId="{42BE50F0-52E3-4400-B7BA-B5F093977C5C}" type="pres">
      <dgm:prSet presAssocID="{79082A70-C43D-4780-B92B-D2AFA74E1C4D}" presName="Name0" presStyleCnt="0">
        <dgm:presLayoutVars>
          <dgm:chMax val="7"/>
          <dgm:resizeHandles val="exact"/>
        </dgm:presLayoutVars>
      </dgm:prSet>
      <dgm:spPr/>
    </dgm:pt>
    <dgm:pt modelId="{75E7CCD2-B5AB-4EAC-A7D8-6BE6D8DF8FEA}" type="pres">
      <dgm:prSet presAssocID="{79082A70-C43D-4780-B92B-D2AFA74E1C4D}" presName="comp1" presStyleCnt="0"/>
      <dgm:spPr/>
    </dgm:pt>
    <dgm:pt modelId="{1986E73D-B926-424C-B5CF-B0E7212279CC}" type="pres">
      <dgm:prSet presAssocID="{79082A70-C43D-4780-B92B-D2AFA74E1C4D}" presName="circle1" presStyleLbl="node1" presStyleIdx="0" presStyleCnt="3" custLinFactNeighborY="142"/>
      <dgm:spPr/>
      <dgm:t>
        <a:bodyPr/>
        <a:lstStyle/>
        <a:p>
          <a:endParaRPr lang="en-US"/>
        </a:p>
      </dgm:t>
    </dgm:pt>
    <dgm:pt modelId="{851BD600-918E-486E-89AA-ECF3D5A96CDC}" type="pres">
      <dgm:prSet presAssocID="{79082A70-C43D-4780-B92B-D2AFA74E1C4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84178-E695-4563-B7B4-05F283ECE299}" type="pres">
      <dgm:prSet presAssocID="{79082A70-C43D-4780-B92B-D2AFA74E1C4D}" presName="comp2" presStyleCnt="0"/>
      <dgm:spPr/>
    </dgm:pt>
    <dgm:pt modelId="{4778B438-71F0-4BA0-B999-59C3351300BC}" type="pres">
      <dgm:prSet presAssocID="{79082A70-C43D-4780-B92B-D2AFA74E1C4D}" presName="circle2" presStyleLbl="node1" presStyleIdx="1" presStyleCnt="3"/>
      <dgm:spPr/>
      <dgm:t>
        <a:bodyPr/>
        <a:lstStyle/>
        <a:p>
          <a:endParaRPr lang="en-US"/>
        </a:p>
      </dgm:t>
    </dgm:pt>
    <dgm:pt modelId="{DD4089F3-5158-41FE-9254-24A70754CDD4}" type="pres">
      <dgm:prSet presAssocID="{79082A70-C43D-4780-B92B-D2AFA74E1C4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BD8B1-3954-4095-B6BF-A82D78030E7C}" type="pres">
      <dgm:prSet presAssocID="{79082A70-C43D-4780-B92B-D2AFA74E1C4D}" presName="comp3" presStyleCnt="0"/>
      <dgm:spPr/>
    </dgm:pt>
    <dgm:pt modelId="{E54B220A-C386-4A3F-A2A1-21041BB04B43}" type="pres">
      <dgm:prSet presAssocID="{79082A70-C43D-4780-B92B-D2AFA74E1C4D}" presName="circle3" presStyleLbl="node1" presStyleIdx="2" presStyleCnt="3"/>
      <dgm:spPr/>
      <dgm:t>
        <a:bodyPr/>
        <a:lstStyle/>
        <a:p>
          <a:endParaRPr lang="en-US"/>
        </a:p>
      </dgm:t>
    </dgm:pt>
    <dgm:pt modelId="{B81DD62D-BA0E-4968-914E-5884BA234616}" type="pres">
      <dgm:prSet presAssocID="{79082A70-C43D-4780-B92B-D2AFA74E1C4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69D2EC-994C-4D96-A0B5-D7FA04250357}" srcId="{79082A70-C43D-4780-B92B-D2AFA74E1C4D}" destId="{79B2D4AB-C9C1-4D86-80E1-A8A67F7E1727}" srcOrd="0" destOrd="0" parTransId="{F593F757-EC68-4DA8-A7A4-FC1C4F29EA67}" sibTransId="{2BCA5E28-5CAB-4D65-856D-A8ADDE2E1A0D}"/>
    <dgm:cxn modelId="{30218C17-DD29-E44D-9CD5-F46EDDF977C5}" type="presOf" srcId="{79B2D4AB-C9C1-4D86-80E1-A8A67F7E1727}" destId="{1986E73D-B926-424C-B5CF-B0E7212279CC}" srcOrd="0" destOrd="0" presId="urn:microsoft.com/office/officeart/2005/8/layout/venn2"/>
    <dgm:cxn modelId="{A583F126-058F-4249-B87B-884B1C15865A}" type="presOf" srcId="{79082A70-C43D-4780-B92B-D2AFA74E1C4D}" destId="{42BE50F0-52E3-4400-B7BA-B5F093977C5C}" srcOrd="0" destOrd="0" presId="urn:microsoft.com/office/officeart/2005/8/layout/venn2"/>
    <dgm:cxn modelId="{5E2FE3FD-7AD1-4049-A418-DDD04B71419D}" srcId="{79082A70-C43D-4780-B92B-D2AFA74E1C4D}" destId="{0B2EC2C6-7E29-4C2A-9345-3826C0F3777F}" srcOrd="2" destOrd="0" parTransId="{348F91BD-41FE-418B-8AE0-6C9FA93A0BDD}" sibTransId="{F747D2B5-0ADC-48A4-88B7-A636202E0873}"/>
    <dgm:cxn modelId="{B930EEBE-EE31-8B4F-AB87-C9137B34A4C5}" type="presOf" srcId="{66F0C2B4-43CA-4D44-8A6D-13A6BA119BF7}" destId="{4778B438-71F0-4BA0-B999-59C3351300BC}" srcOrd="0" destOrd="0" presId="urn:microsoft.com/office/officeart/2005/8/layout/venn2"/>
    <dgm:cxn modelId="{FE7DD050-D00B-2946-A08D-299977CE2CB4}" type="presOf" srcId="{0B2EC2C6-7E29-4C2A-9345-3826C0F3777F}" destId="{E54B220A-C386-4A3F-A2A1-21041BB04B43}" srcOrd="0" destOrd="0" presId="urn:microsoft.com/office/officeart/2005/8/layout/venn2"/>
    <dgm:cxn modelId="{34CD3379-2AF5-5940-AE87-A18241323A75}" type="presOf" srcId="{66F0C2B4-43CA-4D44-8A6D-13A6BA119BF7}" destId="{DD4089F3-5158-41FE-9254-24A70754CDD4}" srcOrd="1" destOrd="0" presId="urn:microsoft.com/office/officeart/2005/8/layout/venn2"/>
    <dgm:cxn modelId="{0541D823-27DE-554E-832E-5E840A965138}" type="presOf" srcId="{79B2D4AB-C9C1-4D86-80E1-A8A67F7E1727}" destId="{851BD600-918E-486E-89AA-ECF3D5A96CDC}" srcOrd="1" destOrd="0" presId="urn:microsoft.com/office/officeart/2005/8/layout/venn2"/>
    <dgm:cxn modelId="{54FA9C97-10E1-4AC1-92C4-F2B84AF7B7E0}" srcId="{79082A70-C43D-4780-B92B-D2AFA74E1C4D}" destId="{66F0C2B4-43CA-4D44-8A6D-13A6BA119BF7}" srcOrd="1" destOrd="0" parTransId="{ED00DC49-6EEA-47E8-BEC3-F255B3058214}" sibTransId="{28030552-EFE1-4FA4-98DC-BA50A2A9DF91}"/>
    <dgm:cxn modelId="{B35DEB99-ECB0-2F4F-961B-02AB98C93A89}" type="presOf" srcId="{0B2EC2C6-7E29-4C2A-9345-3826C0F3777F}" destId="{B81DD62D-BA0E-4968-914E-5884BA234616}" srcOrd="1" destOrd="0" presId="urn:microsoft.com/office/officeart/2005/8/layout/venn2"/>
    <dgm:cxn modelId="{FF95D9CA-78F2-9845-91EF-58EB5031042F}" type="presParOf" srcId="{42BE50F0-52E3-4400-B7BA-B5F093977C5C}" destId="{75E7CCD2-B5AB-4EAC-A7D8-6BE6D8DF8FEA}" srcOrd="0" destOrd="0" presId="urn:microsoft.com/office/officeart/2005/8/layout/venn2"/>
    <dgm:cxn modelId="{70613095-62F4-E746-B978-AE23F5B8558D}" type="presParOf" srcId="{75E7CCD2-B5AB-4EAC-A7D8-6BE6D8DF8FEA}" destId="{1986E73D-B926-424C-B5CF-B0E7212279CC}" srcOrd="0" destOrd="0" presId="urn:microsoft.com/office/officeart/2005/8/layout/venn2"/>
    <dgm:cxn modelId="{AEFDDD48-2BD8-5B46-B657-8E94E081EAB1}" type="presParOf" srcId="{75E7CCD2-B5AB-4EAC-A7D8-6BE6D8DF8FEA}" destId="{851BD600-918E-486E-89AA-ECF3D5A96CDC}" srcOrd="1" destOrd="0" presId="urn:microsoft.com/office/officeart/2005/8/layout/venn2"/>
    <dgm:cxn modelId="{BBDD25DC-C9F7-2844-A115-AEF9F80C3EC4}" type="presParOf" srcId="{42BE50F0-52E3-4400-B7BA-B5F093977C5C}" destId="{6B584178-E695-4563-B7B4-05F283ECE299}" srcOrd="1" destOrd="0" presId="urn:microsoft.com/office/officeart/2005/8/layout/venn2"/>
    <dgm:cxn modelId="{32CCCA31-303F-E54B-987A-53AB68FEE2D9}" type="presParOf" srcId="{6B584178-E695-4563-B7B4-05F283ECE299}" destId="{4778B438-71F0-4BA0-B999-59C3351300BC}" srcOrd="0" destOrd="0" presId="urn:microsoft.com/office/officeart/2005/8/layout/venn2"/>
    <dgm:cxn modelId="{1E28C9BC-88D6-804D-9042-234A9351DE0D}" type="presParOf" srcId="{6B584178-E695-4563-B7B4-05F283ECE299}" destId="{DD4089F3-5158-41FE-9254-24A70754CDD4}" srcOrd="1" destOrd="0" presId="urn:microsoft.com/office/officeart/2005/8/layout/venn2"/>
    <dgm:cxn modelId="{4F605BFD-471C-CA40-99A4-EF5CC54D4DD3}" type="presParOf" srcId="{42BE50F0-52E3-4400-B7BA-B5F093977C5C}" destId="{004BD8B1-3954-4095-B6BF-A82D78030E7C}" srcOrd="2" destOrd="0" presId="urn:microsoft.com/office/officeart/2005/8/layout/venn2"/>
    <dgm:cxn modelId="{6457B14F-FBF3-A14D-B21C-083FBF225831}" type="presParOf" srcId="{004BD8B1-3954-4095-B6BF-A82D78030E7C}" destId="{E54B220A-C386-4A3F-A2A1-21041BB04B43}" srcOrd="0" destOrd="0" presId="urn:microsoft.com/office/officeart/2005/8/layout/venn2"/>
    <dgm:cxn modelId="{26752658-AE8F-3448-BB55-B281E2A6C0D2}" type="presParOf" srcId="{004BD8B1-3954-4095-B6BF-A82D78030E7C}" destId="{B81DD62D-BA0E-4968-914E-5884BA23461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9FCB6-C37F-4F16-9253-1C5E184A3B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D09F4-4878-4696-8084-C8A59A0AFAA0}">
      <dgm:prSet phldrT="[Text]"/>
      <dgm:spPr/>
      <dgm:t>
        <a:bodyPr/>
        <a:lstStyle/>
        <a:p>
          <a:pPr algn="l"/>
          <a:r>
            <a:rPr lang="en-US" dirty="0" smtClean="0"/>
            <a:t>RDS </a:t>
          </a:r>
          <a:r>
            <a:rPr lang="en-US" dirty="0" smtClean="0">
              <a:solidFill>
                <a:srgbClr val="00B050"/>
              </a:solidFill>
            </a:rPr>
            <a:t>$$$$</a:t>
          </a:r>
          <a:endParaRPr lang="en-US" dirty="0">
            <a:solidFill>
              <a:srgbClr val="00B050"/>
            </a:solidFill>
          </a:endParaRPr>
        </a:p>
      </dgm:t>
    </dgm:pt>
    <dgm:pt modelId="{F4B6638E-D0E5-4688-A438-6B3E337DFAFE}" type="parTrans" cxnId="{B6A72C83-7E5A-498A-9DB2-8C574FD9676D}">
      <dgm:prSet/>
      <dgm:spPr/>
      <dgm:t>
        <a:bodyPr/>
        <a:lstStyle/>
        <a:p>
          <a:endParaRPr lang="en-US"/>
        </a:p>
      </dgm:t>
    </dgm:pt>
    <dgm:pt modelId="{DA9AE9C9-B9DB-4748-BC65-82977B4A492F}" type="sibTrans" cxnId="{B6A72C83-7E5A-498A-9DB2-8C574FD9676D}">
      <dgm:prSet/>
      <dgm:spPr/>
      <dgm:t>
        <a:bodyPr/>
        <a:lstStyle/>
        <a:p>
          <a:endParaRPr lang="en-US"/>
        </a:p>
      </dgm:t>
    </dgm:pt>
    <dgm:pt modelId="{AA3E8399-7250-4747-A7C9-A4DCC91EF079}">
      <dgm:prSet phldrT="[Text]"/>
      <dgm:spPr/>
      <dgm:t>
        <a:bodyPr/>
        <a:lstStyle/>
        <a:p>
          <a:r>
            <a:rPr lang="en-US" dirty="0" smtClean="0"/>
            <a:t>Managed relational database</a:t>
          </a:r>
          <a:endParaRPr lang="en-US" dirty="0"/>
        </a:p>
      </dgm:t>
    </dgm:pt>
    <dgm:pt modelId="{E56F248E-6691-43A6-BE2E-4EEBED9D04DE}" type="parTrans" cxnId="{1CA1AC9A-9B48-4538-86D0-D19C1B9731E6}">
      <dgm:prSet/>
      <dgm:spPr/>
      <dgm:t>
        <a:bodyPr/>
        <a:lstStyle/>
        <a:p>
          <a:endParaRPr lang="en-US"/>
        </a:p>
      </dgm:t>
    </dgm:pt>
    <dgm:pt modelId="{16638729-2C2A-4E4F-9991-ACCEF710EFAE}" type="sibTrans" cxnId="{1CA1AC9A-9B48-4538-86D0-D19C1B9731E6}">
      <dgm:prSet/>
      <dgm:spPr/>
      <dgm:t>
        <a:bodyPr/>
        <a:lstStyle/>
        <a:p>
          <a:endParaRPr lang="en-US"/>
        </a:p>
      </dgm:t>
    </dgm:pt>
    <dgm:pt modelId="{B28505DE-CD2A-49F1-8F34-D8267D898A20}">
      <dgm:prSet phldrT="[Text]"/>
      <dgm:spPr/>
      <dgm:t>
        <a:bodyPr/>
        <a:lstStyle/>
        <a:p>
          <a:r>
            <a:rPr lang="en-US" dirty="0" smtClean="0"/>
            <a:t>You pay for underlying EC2 and EBS resources + I/O</a:t>
          </a:r>
          <a:endParaRPr lang="en-US" dirty="0"/>
        </a:p>
      </dgm:t>
    </dgm:pt>
    <dgm:pt modelId="{AB7A06D6-1BCE-493D-9601-5004024966A2}" type="parTrans" cxnId="{AC01C92F-DDCC-4662-81CE-B2A05BD6135A}">
      <dgm:prSet/>
      <dgm:spPr/>
      <dgm:t>
        <a:bodyPr/>
        <a:lstStyle/>
        <a:p>
          <a:endParaRPr lang="en-US"/>
        </a:p>
      </dgm:t>
    </dgm:pt>
    <dgm:pt modelId="{2338F61B-A5AF-446E-B73E-8F05C1CF4078}" type="sibTrans" cxnId="{AC01C92F-DDCC-4662-81CE-B2A05BD6135A}">
      <dgm:prSet/>
      <dgm:spPr/>
      <dgm:t>
        <a:bodyPr/>
        <a:lstStyle/>
        <a:p>
          <a:endParaRPr lang="en-US"/>
        </a:p>
      </dgm:t>
    </dgm:pt>
    <dgm:pt modelId="{C2B4C66F-3EB1-491E-A56B-975A2077F3EE}">
      <dgm:prSet phldrT="[Text]"/>
      <dgm:spPr/>
      <dgm:t>
        <a:bodyPr/>
        <a:lstStyle/>
        <a:p>
          <a:pPr algn="l"/>
          <a:r>
            <a:rPr lang="en-US" dirty="0" smtClean="0"/>
            <a:t>EFS  </a:t>
          </a:r>
          <a:r>
            <a:rPr lang="en-US" dirty="0" smtClean="0">
              <a:solidFill>
                <a:srgbClr val="00B050"/>
              </a:solidFill>
            </a:rPr>
            <a:t>$$$$</a:t>
          </a:r>
          <a:endParaRPr lang="en-US" dirty="0">
            <a:solidFill>
              <a:srgbClr val="00B050"/>
            </a:solidFill>
          </a:endParaRPr>
        </a:p>
      </dgm:t>
    </dgm:pt>
    <dgm:pt modelId="{9DA5374E-AB7D-45EA-A5B0-51B10062BFEA}" type="parTrans" cxnId="{21EBA619-9EF1-4802-9456-29818E00B7B2}">
      <dgm:prSet/>
      <dgm:spPr/>
      <dgm:t>
        <a:bodyPr/>
        <a:lstStyle/>
        <a:p>
          <a:endParaRPr lang="en-US"/>
        </a:p>
      </dgm:t>
    </dgm:pt>
    <dgm:pt modelId="{B99847F7-038E-4BCB-B6A3-5041B622E74C}" type="sibTrans" cxnId="{21EBA619-9EF1-4802-9456-29818E00B7B2}">
      <dgm:prSet/>
      <dgm:spPr/>
      <dgm:t>
        <a:bodyPr/>
        <a:lstStyle/>
        <a:p>
          <a:endParaRPr lang="en-US"/>
        </a:p>
      </dgm:t>
    </dgm:pt>
    <dgm:pt modelId="{0CF3BE02-FFFA-43A3-B489-8CBDE686E13B}">
      <dgm:prSet phldrT="[Text]"/>
      <dgm:spPr/>
      <dgm:t>
        <a:bodyPr/>
        <a:lstStyle/>
        <a:p>
          <a:r>
            <a:rPr lang="en-US" dirty="0" smtClean="0"/>
            <a:t>NFS 4.1, mounts to EC2, etc.</a:t>
          </a:r>
          <a:endParaRPr lang="en-US" dirty="0"/>
        </a:p>
      </dgm:t>
    </dgm:pt>
    <dgm:pt modelId="{23CB62ED-303C-4B2C-B1CB-869FBCBE6B4E}" type="parTrans" cxnId="{B0D88420-E4C8-43E9-94A8-06CCE68ADF2B}">
      <dgm:prSet/>
      <dgm:spPr/>
      <dgm:t>
        <a:bodyPr/>
        <a:lstStyle/>
        <a:p>
          <a:endParaRPr lang="en-US"/>
        </a:p>
      </dgm:t>
    </dgm:pt>
    <dgm:pt modelId="{DC456DCA-C495-4051-B35A-739943EFFC35}" type="sibTrans" cxnId="{B0D88420-E4C8-43E9-94A8-06CCE68ADF2B}">
      <dgm:prSet/>
      <dgm:spPr/>
      <dgm:t>
        <a:bodyPr/>
        <a:lstStyle/>
        <a:p>
          <a:endParaRPr lang="en-US"/>
        </a:p>
      </dgm:t>
    </dgm:pt>
    <dgm:pt modelId="{012AFF11-AB5B-41E6-8B8D-055236C9BA66}">
      <dgm:prSet phldrT="[Text]"/>
      <dgm:spPr/>
      <dgm:t>
        <a:bodyPr/>
        <a:lstStyle/>
        <a:p>
          <a:pPr algn="l"/>
          <a:r>
            <a:rPr lang="en-US" dirty="0" smtClean="0"/>
            <a:t>EBS   </a:t>
          </a:r>
          <a:r>
            <a:rPr lang="en-US" dirty="0" smtClean="0">
              <a:solidFill>
                <a:srgbClr val="00B050"/>
              </a:solidFill>
            </a:rPr>
            <a:t>$$$</a:t>
          </a:r>
          <a:endParaRPr lang="en-US" dirty="0">
            <a:solidFill>
              <a:srgbClr val="00B050"/>
            </a:solidFill>
          </a:endParaRPr>
        </a:p>
      </dgm:t>
    </dgm:pt>
    <dgm:pt modelId="{69D6FD95-729F-4701-ACBD-4C50968CCF97}" type="parTrans" cxnId="{D30EED82-62B4-4128-963A-333D7C558870}">
      <dgm:prSet/>
      <dgm:spPr/>
      <dgm:t>
        <a:bodyPr/>
        <a:lstStyle/>
        <a:p>
          <a:endParaRPr lang="en-US"/>
        </a:p>
      </dgm:t>
    </dgm:pt>
    <dgm:pt modelId="{B13E01DC-6EFC-40B3-BD68-1A1D57EACDA0}" type="sibTrans" cxnId="{D30EED82-62B4-4128-963A-333D7C558870}">
      <dgm:prSet/>
      <dgm:spPr/>
      <dgm:t>
        <a:bodyPr/>
        <a:lstStyle/>
        <a:p>
          <a:endParaRPr lang="en-US"/>
        </a:p>
      </dgm:t>
    </dgm:pt>
    <dgm:pt modelId="{349EA9CC-9E0E-4B36-8006-DE343FB465FE}">
      <dgm:prSet phldrT="[Text]"/>
      <dgm:spPr/>
      <dgm:t>
        <a:bodyPr/>
        <a:lstStyle/>
        <a:p>
          <a:r>
            <a:rPr lang="en-US" dirty="0" smtClean="0"/>
            <a:t>Analogous to a local hard drive that can be mounted to EC2</a:t>
          </a:r>
          <a:endParaRPr lang="en-US" dirty="0"/>
        </a:p>
      </dgm:t>
    </dgm:pt>
    <dgm:pt modelId="{68CEC421-B87A-4172-A331-F143E48FFB89}" type="parTrans" cxnId="{250DA9B5-5503-4E00-9A16-428DE8B68A14}">
      <dgm:prSet/>
      <dgm:spPr/>
      <dgm:t>
        <a:bodyPr/>
        <a:lstStyle/>
        <a:p>
          <a:endParaRPr lang="en-US"/>
        </a:p>
      </dgm:t>
    </dgm:pt>
    <dgm:pt modelId="{A317D170-D2E7-42A3-906B-CA27BE844188}" type="sibTrans" cxnId="{250DA9B5-5503-4E00-9A16-428DE8B68A14}">
      <dgm:prSet/>
      <dgm:spPr/>
      <dgm:t>
        <a:bodyPr/>
        <a:lstStyle/>
        <a:p>
          <a:endParaRPr lang="en-US"/>
        </a:p>
      </dgm:t>
    </dgm:pt>
    <dgm:pt modelId="{66B5FFAB-0A97-4414-BBA0-452BB91F13FB}">
      <dgm:prSet phldrT="[Text]"/>
      <dgm:spPr/>
      <dgm:t>
        <a:bodyPr/>
        <a:lstStyle/>
        <a:p>
          <a:pPr algn="l"/>
          <a:r>
            <a:rPr lang="en-US" dirty="0" smtClean="0"/>
            <a:t>S3        </a:t>
          </a:r>
          <a:r>
            <a:rPr lang="en-US" dirty="0" smtClean="0">
              <a:solidFill>
                <a:srgbClr val="00B050"/>
              </a:solidFill>
            </a:rPr>
            <a:t>$$</a:t>
          </a:r>
          <a:endParaRPr lang="en-US" dirty="0">
            <a:solidFill>
              <a:srgbClr val="00B050"/>
            </a:solidFill>
          </a:endParaRPr>
        </a:p>
      </dgm:t>
    </dgm:pt>
    <dgm:pt modelId="{C1596CD4-A443-4444-85AB-CCB797BC70E3}" type="parTrans" cxnId="{AA505072-876D-407E-B462-2EC99CB1ED82}">
      <dgm:prSet/>
      <dgm:spPr/>
      <dgm:t>
        <a:bodyPr/>
        <a:lstStyle/>
        <a:p>
          <a:endParaRPr lang="en-US"/>
        </a:p>
      </dgm:t>
    </dgm:pt>
    <dgm:pt modelId="{5D69C297-09BC-4E2F-8911-BDC97F612E68}" type="sibTrans" cxnId="{AA505072-876D-407E-B462-2EC99CB1ED82}">
      <dgm:prSet/>
      <dgm:spPr/>
      <dgm:t>
        <a:bodyPr/>
        <a:lstStyle/>
        <a:p>
          <a:endParaRPr lang="en-US"/>
        </a:p>
      </dgm:t>
    </dgm:pt>
    <dgm:pt modelId="{E72DA734-BD40-4EED-AE3F-2D2F43D89355}">
      <dgm:prSet phldrT="[Text]"/>
      <dgm:spPr/>
      <dgm:t>
        <a:bodyPr/>
        <a:lstStyle/>
        <a:p>
          <a:pPr algn="l"/>
          <a:r>
            <a:rPr lang="en-US" dirty="0" smtClean="0"/>
            <a:t>Glacier </a:t>
          </a:r>
          <a:r>
            <a:rPr lang="en-US" dirty="0" smtClean="0">
              <a:solidFill>
                <a:srgbClr val="00B050"/>
              </a:solidFill>
            </a:rPr>
            <a:t>$</a:t>
          </a:r>
          <a:endParaRPr lang="en-US" dirty="0">
            <a:solidFill>
              <a:srgbClr val="00B050"/>
            </a:solidFill>
          </a:endParaRPr>
        </a:p>
      </dgm:t>
    </dgm:pt>
    <dgm:pt modelId="{3134C859-46C6-4F16-A3EC-CB2DF8FF6008}" type="parTrans" cxnId="{8A8C4F1C-7FCD-4A08-A572-810D5887EB3B}">
      <dgm:prSet/>
      <dgm:spPr/>
      <dgm:t>
        <a:bodyPr/>
        <a:lstStyle/>
        <a:p>
          <a:endParaRPr lang="en-US"/>
        </a:p>
      </dgm:t>
    </dgm:pt>
    <dgm:pt modelId="{1BD433F0-EC9C-47A4-A8BC-ED8918DBE9A3}" type="sibTrans" cxnId="{8A8C4F1C-7FCD-4A08-A572-810D5887EB3B}">
      <dgm:prSet/>
      <dgm:spPr/>
      <dgm:t>
        <a:bodyPr/>
        <a:lstStyle/>
        <a:p>
          <a:endParaRPr lang="en-US"/>
        </a:p>
      </dgm:t>
    </dgm:pt>
    <dgm:pt modelId="{AD2FE109-5A12-409E-8337-E5C9A57F0940}">
      <dgm:prSet phldrT="[Text]"/>
      <dgm:spPr/>
      <dgm:t>
        <a:bodyPr/>
        <a:lstStyle/>
        <a:p>
          <a:r>
            <a:rPr lang="en-US" dirty="0" err="1" smtClean="0"/>
            <a:t>Postgres</a:t>
          </a:r>
          <a:r>
            <a:rPr lang="en-US" dirty="0" smtClean="0"/>
            <a:t>, MySQL, Oracle, </a:t>
          </a:r>
          <a:r>
            <a:rPr lang="en-US" dirty="0" err="1" smtClean="0"/>
            <a:t>MariaDB</a:t>
          </a:r>
          <a:r>
            <a:rPr lang="en-US" dirty="0" smtClean="0"/>
            <a:t>, Microsoft SQL Server</a:t>
          </a:r>
          <a:endParaRPr lang="en-US" dirty="0"/>
        </a:p>
      </dgm:t>
    </dgm:pt>
    <dgm:pt modelId="{600BD286-923C-4900-8BB3-0FB5EE092FB4}" type="parTrans" cxnId="{C478A137-46A3-408F-B5DF-06EBACD9AB0B}">
      <dgm:prSet/>
      <dgm:spPr/>
      <dgm:t>
        <a:bodyPr/>
        <a:lstStyle/>
        <a:p>
          <a:endParaRPr lang="en-US"/>
        </a:p>
      </dgm:t>
    </dgm:pt>
    <dgm:pt modelId="{75516F0F-66BA-4997-8BC2-2CBCD46A331B}" type="sibTrans" cxnId="{C478A137-46A3-408F-B5DF-06EBACD9AB0B}">
      <dgm:prSet/>
      <dgm:spPr/>
      <dgm:t>
        <a:bodyPr/>
        <a:lstStyle/>
        <a:p>
          <a:endParaRPr lang="en-US"/>
        </a:p>
      </dgm:t>
    </dgm:pt>
    <dgm:pt modelId="{4073BB10-B277-4BD0-B177-6D418B51A0E1}">
      <dgm:prSet phldrT="[Text]"/>
      <dgm:spPr/>
      <dgm:t>
        <a:bodyPr/>
        <a:lstStyle/>
        <a:p>
          <a:r>
            <a:rPr lang="en-US" dirty="0" smtClean="0"/>
            <a:t>Expands and contracts from 0 to 8 </a:t>
          </a:r>
          <a:r>
            <a:rPr lang="en-US" dirty="0" err="1" smtClean="0"/>
            <a:t>exabytes</a:t>
          </a:r>
          <a:r>
            <a:rPr lang="en-US" dirty="0" smtClean="0"/>
            <a:t> (!)</a:t>
          </a:r>
          <a:endParaRPr lang="en-US" dirty="0"/>
        </a:p>
      </dgm:t>
    </dgm:pt>
    <dgm:pt modelId="{850DCD62-C3AB-489F-A3D8-722E36E52636}" type="parTrans" cxnId="{BA770B7B-B5EC-4A5D-9A8A-50F171CFCF3B}">
      <dgm:prSet/>
      <dgm:spPr/>
      <dgm:t>
        <a:bodyPr/>
        <a:lstStyle/>
        <a:p>
          <a:endParaRPr lang="en-US"/>
        </a:p>
      </dgm:t>
    </dgm:pt>
    <dgm:pt modelId="{C4D9780B-6586-4340-B716-1956B247AA1E}" type="sibTrans" cxnId="{BA770B7B-B5EC-4A5D-9A8A-50F171CFCF3B}">
      <dgm:prSet/>
      <dgm:spPr/>
      <dgm:t>
        <a:bodyPr/>
        <a:lstStyle/>
        <a:p>
          <a:endParaRPr lang="en-US"/>
        </a:p>
      </dgm:t>
    </dgm:pt>
    <dgm:pt modelId="{3C97A009-32A2-43AD-BE41-E269F69FB77B}">
      <dgm:prSet phldrT="[Text]"/>
      <dgm:spPr/>
      <dgm:t>
        <a:bodyPr/>
        <a:lstStyle/>
        <a:p>
          <a:r>
            <a:rPr lang="en-US" dirty="0" smtClean="0"/>
            <a:t>Connect to many machines at once</a:t>
          </a:r>
          <a:endParaRPr lang="en-US" dirty="0"/>
        </a:p>
      </dgm:t>
    </dgm:pt>
    <dgm:pt modelId="{FCEAE4D4-C388-4887-96F0-7F29F6BF71BC}" type="parTrans" cxnId="{1D948BDC-DFF4-4897-A8CE-B062C4E325ED}">
      <dgm:prSet/>
      <dgm:spPr/>
      <dgm:t>
        <a:bodyPr/>
        <a:lstStyle/>
        <a:p>
          <a:endParaRPr lang="en-US"/>
        </a:p>
      </dgm:t>
    </dgm:pt>
    <dgm:pt modelId="{AD5E0B6C-D265-43A3-8EA2-FCFD3FFE7AE5}" type="sibTrans" cxnId="{1D948BDC-DFF4-4897-A8CE-B062C4E325ED}">
      <dgm:prSet/>
      <dgm:spPr/>
      <dgm:t>
        <a:bodyPr/>
        <a:lstStyle/>
        <a:p>
          <a:endParaRPr lang="en-US"/>
        </a:p>
      </dgm:t>
    </dgm:pt>
    <dgm:pt modelId="{1F98A1B0-D805-474E-828B-A322AF7227A3}">
      <dgm:prSet phldrT="[Text]"/>
      <dgm:spPr/>
      <dgm:t>
        <a:bodyPr/>
        <a:lstStyle/>
        <a:p>
          <a:r>
            <a:rPr lang="en-US" dirty="0" smtClean="0"/>
            <a:t>Can only be mounted to one EC2 instance at a time</a:t>
          </a:r>
          <a:endParaRPr lang="en-US" dirty="0"/>
        </a:p>
      </dgm:t>
    </dgm:pt>
    <dgm:pt modelId="{66DEA9EB-A25F-4D13-A716-30F9102B8052}" type="parTrans" cxnId="{872F92E1-BD63-4258-8229-A71039FD6F3C}">
      <dgm:prSet/>
      <dgm:spPr/>
      <dgm:t>
        <a:bodyPr/>
        <a:lstStyle/>
        <a:p>
          <a:endParaRPr lang="en-US"/>
        </a:p>
      </dgm:t>
    </dgm:pt>
    <dgm:pt modelId="{75AE57D1-C441-40F7-88B9-A5A5660274B3}" type="sibTrans" cxnId="{872F92E1-BD63-4258-8229-A71039FD6F3C}">
      <dgm:prSet/>
      <dgm:spPr/>
      <dgm:t>
        <a:bodyPr/>
        <a:lstStyle/>
        <a:p>
          <a:endParaRPr lang="en-US"/>
        </a:p>
      </dgm:t>
    </dgm:pt>
    <dgm:pt modelId="{9F5EC5A0-519C-4C57-91C6-2EF4288E067F}">
      <dgm:prSet phldrT="[Text]"/>
      <dgm:spPr/>
      <dgm:t>
        <a:bodyPr/>
        <a:lstStyle/>
        <a:p>
          <a:r>
            <a:rPr lang="en-US" dirty="0" smtClean="0"/>
            <a:t>Must </a:t>
          </a:r>
          <a:r>
            <a:rPr lang="en-US" dirty="0" err="1" smtClean="0"/>
            <a:t>preallocate</a:t>
          </a:r>
          <a:r>
            <a:rPr lang="en-US" dirty="0" smtClean="0"/>
            <a:t> storage space</a:t>
          </a:r>
          <a:endParaRPr lang="en-US" dirty="0"/>
        </a:p>
      </dgm:t>
    </dgm:pt>
    <dgm:pt modelId="{C4A092C0-F175-4B94-8406-C5F69D3D0AF9}" type="parTrans" cxnId="{65634479-1DE3-40C6-B392-60BB4632877B}">
      <dgm:prSet/>
      <dgm:spPr/>
      <dgm:t>
        <a:bodyPr/>
        <a:lstStyle/>
        <a:p>
          <a:endParaRPr lang="en-US"/>
        </a:p>
      </dgm:t>
    </dgm:pt>
    <dgm:pt modelId="{20A4BA74-4705-4F9D-AD08-CFBD28D50AB2}" type="sibTrans" cxnId="{65634479-1DE3-40C6-B392-60BB4632877B}">
      <dgm:prSet/>
      <dgm:spPr/>
      <dgm:t>
        <a:bodyPr/>
        <a:lstStyle/>
        <a:p>
          <a:endParaRPr lang="en-US"/>
        </a:p>
      </dgm:t>
    </dgm:pt>
    <dgm:pt modelId="{A1F8CA73-E21B-4617-8A5B-36BBFB075ED2}">
      <dgm:prSet phldrT="[Text]"/>
      <dgm:spPr/>
      <dgm:t>
        <a:bodyPr/>
        <a:lstStyle/>
        <a:p>
          <a:r>
            <a:rPr lang="en-US" dirty="0" smtClean="0"/>
            <a:t>Object store, cannot be mounted and used like a regular block store.</a:t>
          </a:r>
          <a:endParaRPr lang="en-US" dirty="0"/>
        </a:p>
      </dgm:t>
    </dgm:pt>
    <dgm:pt modelId="{CECC8B81-DE90-46B2-98C4-9DF772E82738}" type="parTrans" cxnId="{43A180FE-25DA-4966-A8FA-F6D971A99684}">
      <dgm:prSet/>
      <dgm:spPr/>
      <dgm:t>
        <a:bodyPr/>
        <a:lstStyle/>
        <a:p>
          <a:endParaRPr lang="en-US"/>
        </a:p>
      </dgm:t>
    </dgm:pt>
    <dgm:pt modelId="{5C1673B9-C192-48CD-94C5-E4F110DC1898}" type="sibTrans" cxnId="{43A180FE-25DA-4966-A8FA-F6D971A99684}">
      <dgm:prSet/>
      <dgm:spPr/>
      <dgm:t>
        <a:bodyPr/>
        <a:lstStyle/>
        <a:p>
          <a:endParaRPr lang="en-US"/>
        </a:p>
      </dgm:t>
    </dgm:pt>
    <dgm:pt modelId="{F3D178D8-C8BE-4AAE-8635-6AC3BAA9D800}">
      <dgm:prSet phldrT="[Text]"/>
      <dgm:spPr/>
      <dgm:t>
        <a:bodyPr/>
        <a:lstStyle/>
        <a:p>
          <a:r>
            <a:rPr lang="en-US" dirty="0" smtClean="0"/>
            <a:t>Like S3 but even cheaper</a:t>
          </a:r>
          <a:endParaRPr lang="en-US" dirty="0"/>
        </a:p>
      </dgm:t>
    </dgm:pt>
    <dgm:pt modelId="{110447ED-0FF8-437A-9D43-35B560A6C1DC}" type="parTrans" cxnId="{4C43C3F6-BB2C-45C1-AE29-B4B9D4CAE6FB}">
      <dgm:prSet/>
      <dgm:spPr/>
      <dgm:t>
        <a:bodyPr/>
        <a:lstStyle/>
        <a:p>
          <a:endParaRPr lang="en-US"/>
        </a:p>
      </dgm:t>
    </dgm:pt>
    <dgm:pt modelId="{A8AEEF51-BF08-4567-9B32-6BB55BB84C10}" type="sibTrans" cxnId="{4C43C3F6-BB2C-45C1-AE29-B4B9D4CAE6FB}">
      <dgm:prSet/>
      <dgm:spPr/>
      <dgm:t>
        <a:bodyPr/>
        <a:lstStyle/>
        <a:p>
          <a:endParaRPr lang="en-US"/>
        </a:p>
      </dgm:t>
    </dgm:pt>
    <dgm:pt modelId="{77D2D0BF-D92F-4024-81EE-AD3C1D7C5EC5}">
      <dgm:prSet phldrT="[Text]"/>
      <dgm:spPr/>
      <dgm:t>
        <a:bodyPr/>
        <a:lstStyle/>
        <a:p>
          <a:r>
            <a:rPr lang="en-US" dirty="0" smtClean="0"/>
            <a:t>Used for cold storage of files that do not need to be regularly accessed.</a:t>
          </a:r>
          <a:endParaRPr lang="en-US" dirty="0"/>
        </a:p>
      </dgm:t>
    </dgm:pt>
    <dgm:pt modelId="{480CC7AF-5D1D-4BA4-BC3A-4C74E64F796E}" type="parTrans" cxnId="{BB1CD834-B3EB-40EE-AC21-C84FEF44DDA4}">
      <dgm:prSet/>
      <dgm:spPr/>
      <dgm:t>
        <a:bodyPr/>
        <a:lstStyle/>
        <a:p>
          <a:endParaRPr lang="en-US"/>
        </a:p>
      </dgm:t>
    </dgm:pt>
    <dgm:pt modelId="{2985E4B3-B606-45A2-99E3-4A43DA47589A}" type="sibTrans" cxnId="{BB1CD834-B3EB-40EE-AC21-C84FEF44DDA4}">
      <dgm:prSet/>
      <dgm:spPr/>
      <dgm:t>
        <a:bodyPr/>
        <a:lstStyle/>
        <a:p>
          <a:endParaRPr lang="en-US"/>
        </a:p>
      </dgm:t>
    </dgm:pt>
    <dgm:pt modelId="{2FFA1B19-E3CA-48E9-B70B-F46DC98BACCD}" type="pres">
      <dgm:prSet presAssocID="{0EA9FCB6-C37F-4F16-9253-1C5E184A3B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A75CD-3055-4ED2-A65C-DAC7A6BA3E3E}" type="pres">
      <dgm:prSet presAssocID="{68DD09F4-4878-4696-8084-C8A59A0AFAA0}" presName="linNode" presStyleCnt="0"/>
      <dgm:spPr/>
    </dgm:pt>
    <dgm:pt modelId="{555C7F35-43AF-425F-BB64-53FFAD87A8B1}" type="pres">
      <dgm:prSet presAssocID="{68DD09F4-4878-4696-8084-C8A59A0AFAA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26354-488E-49E9-BA31-A17A0FA4B85C}" type="pres">
      <dgm:prSet presAssocID="{68DD09F4-4878-4696-8084-C8A59A0AFAA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A5E36-B5A0-45DE-B057-368B4C80D408}" type="pres">
      <dgm:prSet presAssocID="{DA9AE9C9-B9DB-4748-BC65-82977B4A492F}" presName="sp" presStyleCnt="0"/>
      <dgm:spPr/>
    </dgm:pt>
    <dgm:pt modelId="{19A8FFEE-D46B-44D7-B2D6-370E3CAA7EF3}" type="pres">
      <dgm:prSet presAssocID="{C2B4C66F-3EB1-491E-A56B-975A2077F3EE}" presName="linNode" presStyleCnt="0"/>
      <dgm:spPr/>
    </dgm:pt>
    <dgm:pt modelId="{1408D922-B590-4A78-8796-7B41738C8B1C}" type="pres">
      <dgm:prSet presAssocID="{C2B4C66F-3EB1-491E-A56B-975A2077F3E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A5ACF-35A2-496D-AFCB-5DE198961373}" type="pres">
      <dgm:prSet presAssocID="{C2B4C66F-3EB1-491E-A56B-975A2077F3E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5A86A-7C38-4DDA-B3CB-FF24A682B067}" type="pres">
      <dgm:prSet presAssocID="{B99847F7-038E-4BCB-B6A3-5041B622E74C}" presName="sp" presStyleCnt="0"/>
      <dgm:spPr/>
    </dgm:pt>
    <dgm:pt modelId="{51A7410E-6718-4E00-8322-CE940FFAB167}" type="pres">
      <dgm:prSet presAssocID="{012AFF11-AB5B-41E6-8B8D-055236C9BA66}" presName="linNode" presStyleCnt="0"/>
      <dgm:spPr/>
    </dgm:pt>
    <dgm:pt modelId="{E6EFD7A0-4178-4A18-A5CF-E796102D0E6D}" type="pres">
      <dgm:prSet presAssocID="{012AFF11-AB5B-41E6-8B8D-055236C9BA6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3BD05-8FF8-4851-AD0C-94E03CE0CC91}" type="pres">
      <dgm:prSet presAssocID="{012AFF11-AB5B-41E6-8B8D-055236C9BA6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6A138-921B-433D-B537-2A2268048173}" type="pres">
      <dgm:prSet presAssocID="{B13E01DC-6EFC-40B3-BD68-1A1D57EACDA0}" presName="sp" presStyleCnt="0"/>
      <dgm:spPr/>
    </dgm:pt>
    <dgm:pt modelId="{B34AC8E9-208E-4B52-A4A3-8891108E9348}" type="pres">
      <dgm:prSet presAssocID="{66B5FFAB-0A97-4414-BBA0-452BB91F13FB}" presName="linNode" presStyleCnt="0"/>
      <dgm:spPr/>
    </dgm:pt>
    <dgm:pt modelId="{3FB08379-78E4-4187-BAB5-1BCD7AB54A1F}" type="pres">
      <dgm:prSet presAssocID="{66B5FFAB-0A97-4414-BBA0-452BB91F13F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B1DDA-AF8B-45F4-A781-EF315E85F284}" type="pres">
      <dgm:prSet presAssocID="{66B5FFAB-0A97-4414-BBA0-452BB91F13F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B09DA-A089-49E3-B35C-F96B6514871B}" type="pres">
      <dgm:prSet presAssocID="{5D69C297-09BC-4E2F-8911-BDC97F612E68}" presName="sp" presStyleCnt="0"/>
      <dgm:spPr/>
    </dgm:pt>
    <dgm:pt modelId="{139ED971-5E8D-4539-9AFF-DDF7E5A215BE}" type="pres">
      <dgm:prSet presAssocID="{E72DA734-BD40-4EED-AE3F-2D2F43D89355}" presName="linNode" presStyleCnt="0"/>
      <dgm:spPr/>
    </dgm:pt>
    <dgm:pt modelId="{9497A8EC-90A0-43C5-9813-92F2646B97F5}" type="pres">
      <dgm:prSet presAssocID="{E72DA734-BD40-4EED-AE3F-2D2F43D8935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45F6E-FD10-430A-9622-4A878DBCB845}" type="pres">
      <dgm:prSet presAssocID="{E72DA734-BD40-4EED-AE3F-2D2F43D8935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88420-E4C8-43E9-94A8-06CCE68ADF2B}" srcId="{C2B4C66F-3EB1-491E-A56B-975A2077F3EE}" destId="{0CF3BE02-FFFA-43A3-B489-8CBDE686E13B}" srcOrd="0" destOrd="0" parTransId="{23CB62ED-303C-4B2C-B1CB-869FBCBE6B4E}" sibTransId="{DC456DCA-C495-4051-B35A-739943EFFC35}"/>
    <dgm:cxn modelId="{741A62FC-1DE2-B543-9625-472EF2137DE7}" type="presOf" srcId="{66B5FFAB-0A97-4414-BBA0-452BB91F13FB}" destId="{3FB08379-78E4-4187-BAB5-1BCD7AB54A1F}" srcOrd="0" destOrd="0" presId="urn:microsoft.com/office/officeart/2005/8/layout/vList5"/>
    <dgm:cxn modelId="{AC01C92F-DDCC-4662-81CE-B2A05BD6135A}" srcId="{68DD09F4-4878-4696-8084-C8A59A0AFAA0}" destId="{B28505DE-CD2A-49F1-8F34-D8267D898A20}" srcOrd="1" destOrd="0" parTransId="{AB7A06D6-1BCE-493D-9601-5004024966A2}" sibTransId="{2338F61B-A5AF-446E-B73E-8F05C1CF4078}"/>
    <dgm:cxn modelId="{BA770B7B-B5EC-4A5D-9A8A-50F171CFCF3B}" srcId="{C2B4C66F-3EB1-491E-A56B-975A2077F3EE}" destId="{4073BB10-B277-4BD0-B177-6D418B51A0E1}" srcOrd="2" destOrd="0" parTransId="{850DCD62-C3AB-489F-A3D8-722E36E52636}" sibTransId="{C4D9780B-6586-4340-B716-1956B247AA1E}"/>
    <dgm:cxn modelId="{C478A137-46A3-408F-B5DF-06EBACD9AB0B}" srcId="{68DD09F4-4878-4696-8084-C8A59A0AFAA0}" destId="{AD2FE109-5A12-409E-8337-E5C9A57F0940}" srcOrd="2" destOrd="0" parTransId="{600BD286-923C-4900-8BB3-0FB5EE092FB4}" sibTransId="{75516F0F-66BA-4997-8BC2-2CBCD46A331B}"/>
    <dgm:cxn modelId="{1CA1AC9A-9B48-4538-86D0-D19C1B9731E6}" srcId="{68DD09F4-4878-4696-8084-C8A59A0AFAA0}" destId="{AA3E8399-7250-4747-A7C9-A4DCC91EF079}" srcOrd="0" destOrd="0" parTransId="{E56F248E-6691-43A6-BE2E-4EEBED9D04DE}" sibTransId="{16638729-2C2A-4E4F-9991-ACCEF710EFAE}"/>
    <dgm:cxn modelId="{E84EDD80-569C-2444-AC5A-AE3BEA587038}" type="presOf" srcId="{B28505DE-CD2A-49F1-8F34-D8267D898A20}" destId="{DB826354-488E-49E9-BA31-A17A0FA4B85C}" srcOrd="0" destOrd="1" presId="urn:microsoft.com/office/officeart/2005/8/layout/vList5"/>
    <dgm:cxn modelId="{B6A72C83-7E5A-498A-9DB2-8C574FD9676D}" srcId="{0EA9FCB6-C37F-4F16-9253-1C5E184A3B15}" destId="{68DD09F4-4878-4696-8084-C8A59A0AFAA0}" srcOrd="0" destOrd="0" parTransId="{F4B6638E-D0E5-4688-A438-6B3E337DFAFE}" sibTransId="{DA9AE9C9-B9DB-4748-BC65-82977B4A492F}"/>
    <dgm:cxn modelId="{AA505072-876D-407E-B462-2EC99CB1ED82}" srcId="{0EA9FCB6-C37F-4F16-9253-1C5E184A3B15}" destId="{66B5FFAB-0A97-4414-BBA0-452BB91F13FB}" srcOrd="3" destOrd="0" parTransId="{C1596CD4-A443-4444-85AB-CCB797BC70E3}" sibTransId="{5D69C297-09BC-4E2F-8911-BDC97F612E68}"/>
    <dgm:cxn modelId="{77DF211B-25D9-294F-9E03-0255D6E80BC2}" type="presOf" srcId="{0EA9FCB6-C37F-4F16-9253-1C5E184A3B15}" destId="{2FFA1B19-E3CA-48E9-B70B-F46DC98BACCD}" srcOrd="0" destOrd="0" presId="urn:microsoft.com/office/officeart/2005/8/layout/vList5"/>
    <dgm:cxn modelId="{D30EED82-62B4-4128-963A-333D7C558870}" srcId="{0EA9FCB6-C37F-4F16-9253-1C5E184A3B15}" destId="{012AFF11-AB5B-41E6-8B8D-055236C9BA66}" srcOrd="2" destOrd="0" parTransId="{69D6FD95-729F-4701-ACBD-4C50968CCF97}" sibTransId="{B13E01DC-6EFC-40B3-BD68-1A1D57EACDA0}"/>
    <dgm:cxn modelId="{2C7061E6-B7A8-4B4B-8C00-0B52DCF24A34}" type="presOf" srcId="{4073BB10-B277-4BD0-B177-6D418B51A0E1}" destId="{551A5ACF-35A2-496D-AFCB-5DE198961373}" srcOrd="0" destOrd="2" presId="urn:microsoft.com/office/officeart/2005/8/layout/vList5"/>
    <dgm:cxn modelId="{21EBA619-9EF1-4802-9456-29818E00B7B2}" srcId="{0EA9FCB6-C37F-4F16-9253-1C5E184A3B15}" destId="{C2B4C66F-3EB1-491E-A56B-975A2077F3EE}" srcOrd="1" destOrd="0" parTransId="{9DA5374E-AB7D-45EA-A5B0-51B10062BFEA}" sibTransId="{B99847F7-038E-4BCB-B6A3-5041B622E74C}"/>
    <dgm:cxn modelId="{B361A81E-4841-6C41-BAB9-4EE964498721}" type="presOf" srcId="{012AFF11-AB5B-41E6-8B8D-055236C9BA66}" destId="{E6EFD7A0-4178-4A18-A5CF-E796102D0E6D}" srcOrd="0" destOrd="0" presId="urn:microsoft.com/office/officeart/2005/8/layout/vList5"/>
    <dgm:cxn modelId="{65634479-1DE3-40C6-B392-60BB4632877B}" srcId="{012AFF11-AB5B-41E6-8B8D-055236C9BA66}" destId="{9F5EC5A0-519C-4C57-91C6-2EF4288E067F}" srcOrd="2" destOrd="0" parTransId="{C4A092C0-F175-4B94-8406-C5F69D3D0AF9}" sibTransId="{20A4BA74-4705-4F9D-AD08-CFBD28D50AB2}"/>
    <dgm:cxn modelId="{1D948BDC-DFF4-4897-A8CE-B062C4E325ED}" srcId="{C2B4C66F-3EB1-491E-A56B-975A2077F3EE}" destId="{3C97A009-32A2-43AD-BE41-E269F69FB77B}" srcOrd="1" destOrd="0" parTransId="{FCEAE4D4-C388-4887-96F0-7F29F6BF71BC}" sibTransId="{AD5E0B6C-D265-43A3-8EA2-FCFD3FFE7AE5}"/>
    <dgm:cxn modelId="{1C9FC8D6-36F5-3B4C-96EF-D88B827D098C}" type="presOf" srcId="{349EA9CC-9E0E-4B36-8006-DE343FB465FE}" destId="{3413BD05-8FF8-4851-AD0C-94E03CE0CC91}" srcOrd="0" destOrd="0" presId="urn:microsoft.com/office/officeart/2005/8/layout/vList5"/>
    <dgm:cxn modelId="{BB1CD834-B3EB-40EE-AC21-C84FEF44DDA4}" srcId="{E72DA734-BD40-4EED-AE3F-2D2F43D89355}" destId="{77D2D0BF-D92F-4024-81EE-AD3C1D7C5EC5}" srcOrd="1" destOrd="0" parTransId="{480CC7AF-5D1D-4BA4-BC3A-4C74E64F796E}" sibTransId="{2985E4B3-B606-45A2-99E3-4A43DA47589A}"/>
    <dgm:cxn modelId="{82264C7A-D997-FF44-B568-5661C4FEC199}" type="presOf" srcId="{9F5EC5A0-519C-4C57-91C6-2EF4288E067F}" destId="{3413BD05-8FF8-4851-AD0C-94E03CE0CC91}" srcOrd="0" destOrd="2" presId="urn:microsoft.com/office/officeart/2005/8/layout/vList5"/>
    <dgm:cxn modelId="{71819E0D-11F7-AB42-B700-2B088A729A1B}" type="presOf" srcId="{C2B4C66F-3EB1-491E-A56B-975A2077F3EE}" destId="{1408D922-B590-4A78-8796-7B41738C8B1C}" srcOrd="0" destOrd="0" presId="urn:microsoft.com/office/officeart/2005/8/layout/vList5"/>
    <dgm:cxn modelId="{8A8C4F1C-7FCD-4A08-A572-810D5887EB3B}" srcId="{0EA9FCB6-C37F-4F16-9253-1C5E184A3B15}" destId="{E72DA734-BD40-4EED-AE3F-2D2F43D89355}" srcOrd="4" destOrd="0" parTransId="{3134C859-46C6-4F16-A3EC-CB2DF8FF6008}" sibTransId="{1BD433F0-EC9C-47A4-A8BC-ED8918DBE9A3}"/>
    <dgm:cxn modelId="{2B238796-B11A-5142-A310-94B2BE7958D8}" type="presOf" srcId="{AA3E8399-7250-4747-A7C9-A4DCC91EF079}" destId="{DB826354-488E-49E9-BA31-A17A0FA4B85C}" srcOrd="0" destOrd="0" presId="urn:microsoft.com/office/officeart/2005/8/layout/vList5"/>
    <dgm:cxn modelId="{9EBC3C0F-2801-ED48-8343-198360650B54}" type="presOf" srcId="{77D2D0BF-D92F-4024-81EE-AD3C1D7C5EC5}" destId="{13745F6E-FD10-430A-9622-4A878DBCB845}" srcOrd="0" destOrd="1" presId="urn:microsoft.com/office/officeart/2005/8/layout/vList5"/>
    <dgm:cxn modelId="{4C43C3F6-BB2C-45C1-AE29-B4B9D4CAE6FB}" srcId="{E72DA734-BD40-4EED-AE3F-2D2F43D89355}" destId="{F3D178D8-C8BE-4AAE-8635-6AC3BAA9D800}" srcOrd="0" destOrd="0" parTransId="{110447ED-0FF8-437A-9D43-35B560A6C1DC}" sibTransId="{A8AEEF51-BF08-4567-9B32-6BB55BB84C10}"/>
    <dgm:cxn modelId="{24D0C600-53A6-3242-948E-E01F1C14C34D}" type="presOf" srcId="{AD2FE109-5A12-409E-8337-E5C9A57F0940}" destId="{DB826354-488E-49E9-BA31-A17A0FA4B85C}" srcOrd="0" destOrd="2" presId="urn:microsoft.com/office/officeart/2005/8/layout/vList5"/>
    <dgm:cxn modelId="{BDBDD1B8-CE4A-8C48-A830-91B99AB75EBF}" type="presOf" srcId="{E72DA734-BD40-4EED-AE3F-2D2F43D89355}" destId="{9497A8EC-90A0-43C5-9813-92F2646B97F5}" srcOrd="0" destOrd="0" presId="urn:microsoft.com/office/officeart/2005/8/layout/vList5"/>
    <dgm:cxn modelId="{532D88F7-5842-DD45-998F-CE23080C32E0}" type="presOf" srcId="{F3D178D8-C8BE-4AAE-8635-6AC3BAA9D800}" destId="{13745F6E-FD10-430A-9622-4A878DBCB845}" srcOrd="0" destOrd="0" presId="urn:microsoft.com/office/officeart/2005/8/layout/vList5"/>
    <dgm:cxn modelId="{250DA9B5-5503-4E00-9A16-428DE8B68A14}" srcId="{012AFF11-AB5B-41E6-8B8D-055236C9BA66}" destId="{349EA9CC-9E0E-4B36-8006-DE343FB465FE}" srcOrd="0" destOrd="0" parTransId="{68CEC421-B87A-4172-A331-F143E48FFB89}" sibTransId="{A317D170-D2E7-42A3-906B-CA27BE844188}"/>
    <dgm:cxn modelId="{872F92E1-BD63-4258-8229-A71039FD6F3C}" srcId="{012AFF11-AB5B-41E6-8B8D-055236C9BA66}" destId="{1F98A1B0-D805-474E-828B-A322AF7227A3}" srcOrd="1" destOrd="0" parTransId="{66DEA9EB-A25F-4D13-A716-30F9102B8052}" sibTransId="{75AE57D1-C441-40F7-88B9-A5A5660274B3}"/>
    <dgm:cxn modelId="{145B1612-028C-F549-9ACB-9D2A4F6279CE}" type="presOf" srcId="{1F98A1B0-D805-474E-828B-A322AF7227A3}" destId="{3413BD05-8FF8-4851-AD0C-94E03CE0CC91}" srcOrd="0" destOrd="1" presId="urn:microsoft.com/office/officeart/2005/8/layout/vList5"/>
    <dgm:cxn modelId="{C8C3A39E-6347-AD41-9C11-7F7F513630B8}" type="presOf" srcId="{3C97A009-32A2-43AD-BE41-E269F69FB77B}" destId="{551A5ACF-35A2-496D-AFCB-5DE198961373}" srcOrd="0" destOrd="1" presId="urn:microsoft.com/office/officeart/2005/8/layout/vList5"/>
    <dgm:cxn modelId="{43A180FE-25DA-4966-A8FA-F6D971A99684}" srcId="{66B5FFAB-0A97-4414-BBA0-452BB91F13FB}" destId="{A1F8CA73-E21B-4617-8A5B-36BBFB075ED2}" srcOrd="0" destOrd="0" parTransId="{CECC8B81-DE90-46B2-98C4-9DF772E82738}" sibTransId="{5C1673B9-C192-48CD-94C5-E4F110DC1898}"/>
    <dgm:cxn modelId="{A9A161DB-2865-8848-831F-E0DEC100990B}" type="presOf" srcId="{0CF3BE02-FFFA-43A3-B489-8CBDE686E13B}" destId="{551A5ACF-35A2-496D-AFCB-5DE198961373}" srcOrd="0" destOrd="0" presId="urn:microsoft.com/office/officeart/2005/8/layout/vList5"/>
    <dgm:cxn modelId="{E9F31D3E-0898-CC4D-916E-FACD4F986DFF}" type="presOf" srcId="{68DD09F4-4878-4696-8084-C8A59A0AFAA0}" destId="{555C7F35-43AF-425F-BB64-53FFAD87A8B1}" srcOrd="0" destOrd="0" presId="urn:microsoft.com/office/officeart/2005/8/layout/vList5"/>
    <dgm:cxn modelId="{D79191CB-8177-2A44-B60E-5BC961BCC383}" type="presOf" srcId="{A1F8CA73-E21B-4617-8A5B-36BBFB075ED2}" destId="{316B1DDA-AF8B-45F4-A781-EF315E85F284}" srcOrd="0" destOrd="0" presId="urn:microsoft.com/office/officeart/2005/8/layout/vList5"/>
    <dgm:cxn modelId="{DD3173D2-D878-B046-9173-322A62728BFA}" type="presParOf" srcId="{2FFA1B19-E3CA-48E9-B70B-F46DC98BACCD}" destId="{A41A75CD-3055-4ED2-A65C-DAC7A6BA3E3E}" srcOrd="0" destOrd="0" presId="urn:microsoft.com/office/officeart/2005/8/layout/vList5"/>
    <dgm:cxn modelId="{D0FEF3FF-F3AD-5F45-ACA2-81E20D8A448E}" type="presParOf" srcId="{A41A75CD-3055-4ED2-A65C-DAC7A6BA3E3E}" destId="{555C7F35-43AF-425F-BB64-53FFAD87A8B1}" srcOrd="0" destOrd="0" presId="urn:microsoft.com/office/officeart/2005/8/layout/vList5"/>
    <dgm:cxn modelId="{DBEA70F0-C705-FA4C-824A-BFE86E6AC21A}" type="presParOf" srcId="{A41A75CD-3055-4ED2-A65C-DAC7A6BA3E3E}" destId="{DB826354-488E-49E9-BA31-A17A0FA4B85C}" srcOrd="1" destOrd="0" presId="urn:microsoft.com/office/officeart/2005/8/layout/vList5"/>
    <dgm:cxn modelId="{A11CD3BA-93DA-6541-8E36-9DCAFE54B3BB}" type="presParOf" srcId="{2FFA1B19-E3CA-48E9-B70B-F46DC98BACCD}" destId="{CABA5E36-B5A0-45DE-B057-368B4C80D408}" srcOrd="1" destOrd="0" presId="urn:microsoft.com/office/officeart/2005/8/layout/vList5"/>
    <dgm:cxn modelId="{72C86332-F0DF-F142-9677-25848FA9745D}" type="presParOf" srcId="{2FFA1B19-E3CA-48E9-B70B-F46DC98BACCD}" destId="{19A8FFEE-D46B-44D7-B2D6-370E3CAA7EF3}" srcOrd="2" destOrd="0" presId="urn:microsoft.com/office/officeart/2005/8/layout/vList5"/>
    <dgm:cxn modelId="{F3E167C0-E88B-C041-8D85-1BC40C8718D3}" type="presParOf" srcId="{19A8FFEE-D46B-44D7-B2D6-370E3CAA7EF3}" destId="{1408D922-B590-4A78-8796-7B41738C8B1C}" srcOrd="0" destOrd="0" presId="urn:microsoft.com/office/officeart/2005/8/layout/vList5"/>
    <dgm:cxn modelId="{02CE6B76-9FA0-FF4E-9612-F6927A7519B8}" type="presParOf" srcId="{19A8FFEE-D46B-44D7-B2D6-370E3CAA7EF3}" destId="{551A5ACF-35A2-496D-AFCB-5DE198961373}" srcOrd="1" destOrd="0" presId="urn:microsoft.com/office/officeart/2005/8/layout/vList5"/>
    <dgm:cxn modelId="{8E7072BC-A9A3-CB4C-BA58-4550B0B6188C}" type="presParOf" srcId="{2FFA1B19-E3CA-48E9-B70B-F46DC98BACCD}" destId="{D555A86A-7C38-4DDA-B3CB-FF24A682B067}" srcOrd="3" destOrd="0" presId="urn:microsoft.com/office/officeart/2005/8/layout/vList5"/>
    <dgm:cxn modelId="{9FCBACFC-9319-7145-85F0-E1D57D9808AE}" type="presParOf" srcId="{2FFA1B19-E3CA-48E9-B70B-F46DC98BACCD}" destId="{51A7410E-6718-4E00-8322-CE940FFAB167}" srcOrd="4" destOrd="0" presId="urn:microsoft.com/office/officeart/2005/8/layout/vList5"/>
    <dgm:cxn modelId="{E343FE43-9428-864B-BAF9-580A69C66544}" type="presParOf" srcId="{51A7410E-6718-4E00-8322-CE940FFAB167}" destId="{E6EFD7A0-4178-4A18-A5CF-E796102D0E6D}" srcOrd="0" destOrd="0" presId="urn:microsoft.com/office/officeart/2005/8/layout/vList5"/>
    <dgm:cxn modelId="{EBAB0918-E0B4-7640-B219-58DC75005546}" type="presParOf" srcId="{51A7410E-6718-4E00-8322-CE940FFAB167}" destId="{3413BD05-8FF8-4851-AD0C-94E03CE0CC91}" srcOrd="1" destOrd="0" presId="urn:microsoft.com/office/officeart/2005/8/layout/vList5"/>
    <dgm:cxn modelId="{B124DCA3-8E3C-8C41-856B-9EDBC4640953}" type="presParOf" srcId="{2FFA1B19-E3CA-48E9-B70B-F46DC98BACCD}" destId="{1A96A138-921B-433D-B537-2A2268048173}" srcOrd="5" destOrd="0" presId="urn:microsoft.com/office/officeart/2005/8/layout/vList5"/>
    <dgm:cxn modelId="{A3457EC4-47CD-EF4E-A2F5-44AB7F4C2486}" type="presParOf" srcId="{2FFA1B19-E3CA-48E9-B70B-F46DC98BACCD}" destId="{B34AC8E9-208E-4B52-A4A3-8891108E9348}" srcOrd="6" destOrd="0" presId="urn:microsoft.com/office/officeart/2005/8/layout/vList5"/>
    <dgm:cxn modelId="{AE54E626-F44C-BD46-BD80-06F406D8746C}" type="presParOf" srcId="{B34AC8E9-208E-4B52-A4A3-8891108E9348}" destId="{3FB08379-78E4-4187-BAB5-1BCD7AB54A1F}" srcOrd="0" destOrd="0" presId="urn:microsoft.com/office/officeart/2005/8/layout/vList5"/>
    <dgm:cxn modelId="{8CCE24E7-C902-5340-A7B1-45F334787BDB}" type="presParOf" srcId="{B34AC8E9-208E-4B52-A4A3-8891108E9348}" destId="{316B1DDA-AF8B-45F4-A781-EF315E85F284}" srcOrd="1" destOrd="0" presId="urn:microsoft.com/office/officeart/2005/8/layout/vList5"/>
    <dgm:cxn modelId="{E6DFF4DC-0777-CE4D-9CD9-133169D00B90}" type="presParOf" srcId="{2FFA1B19-E3CA-48E9-B70B-F46DC98BACCD}" destId="{993B09DA-A089-49E3-B35C-F96B6514871B}" srcOrd="7" destOrd="0" presId="urn:microsoft.com/office/officeart/2005/8/layout/vList5"/>
    <dgm:cxn modelId="{7C3FFDDA-545B-F84A-9894-48521724008F}" type="presParOf" srcId="{2FFA1B19-E3CA-48E9-B70B-F46DC98BACCD}" destId="{139ED971-5E8D-4539-9AFF-DDF7E5A215BE}" srcOrd="8" destOrd="0" presId="urn:microsoft.com/office/officeart/2005/8/layout/vList5"/>
    <dgm:cxn modelId="{42039379-AA55-8C4E-980E-D1998F377A82}" type="presParOf" srcId="{139ED971-5E8D-4539-9AFF-DDF7E5A215BE}" destId="{9497A8EC-90A0-43C5-9813-92F2646B97F5}" srcOrd="0" destOrd="0" presId="urn:microsoft.com/office/officeart/2005/8/layout/vList5"/>
    <dgm:cxn modelId="{17302AF7-ABEB-3F44-ADD9-F63C227726F0}" type="presParOf" srcId="{139ED971-5E8D-4539-9AFF-DDF7E5A215BE}" destId="{13745F6E-FD10-430A-9622-4A878DBCB8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6E73D-B926-424C-B5CF-B0E7212279CC}">
      <dsp:nvSpPr>
        <dsp:cNvPr id="0" name=""/>
        <dsp:cNvSpPr/>
      </dsp:nvSpPr>
      <dsp:spPr>
        <a:xfrm>
          <a:off x="753414" y="0"/>
          <a:ext cx="4687910" cy="46879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Infrastructure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Cloud settings stored using </a:t>
          </a:r>
          <a:r>
            <a:rPr lang="en-US" sz="1600" kern="1200" dirty="0" err="1" smtClean="0"/>
            <a:t>Terraform</a:t>
          </a:r>
          <a:endParaRPr lang="en-US" sz="1600" kern="1200" dirty="0"/>
        </a:p>
      </dsp:txBody>
      <dsp:txXfrm>
        <a:off x="2278156" y="234395"/>
        <a:ext cx="1638424" cy="703186"/>
      </dsp:txXfrm>
    </dsp:sp>
    <dsp:sp modelId="{4778B438-71F0-4BA0-B999-59C3351300BC}">
      <dsp:nvSpPr>
        <dsp:cNvPr id="0" name=""/>
        <dsp:cNvSpPr/>
      </dsp:nvSpPr>
      <dsp:spPr>
        <a:xfrm>
          <a:off x="1339402" y="1171977"/>
          <a:ext cx="3515932" cy="3515932"/>
        </a:xfrm>
        <a:prstGeom prst="ellipse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Runtime Environment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Linux container built in </a:t>
          </a:r>
          <a:r>
            <a:rPr lang="en-US" sz="1600" kern="1200" dirty="0" err="1" smtClean="0"/>
            <a:t>Docker</a:t>
          </a:r>
          <a:endParaRPr lang="en-US" sz="1600" kern="1200" dirty="0"/>
        </a:p>
      </dsp:txBody>
      <dsp:txXfrm>
        <a:off x="2278156" y="1391723"/>
        <a:ext cx="1638424" cy="659237"/>
      </dsp:txXfrm>
    </dsp:sp>
    <dsp:sp modelId="{E54B220A-C386-4A3F-A2A1-21041BB04B43}">
      <dsp:nvSpPr>
        <dsp:cNvPr id="0" name=""/>
        <dsp:cNvSpPr/>
      </dsp:nvSpPr>
      <dsp:spPr>
        <a:xfrm>
          <a:off x="1925391" y="2343955"/>
          <a:ext cx="2343955" cy="2343955"/>
        </a:xfrm>
        <a:prstGeom prst="ellips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CMAQ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Built using </a:t>
          </a:r>
          <a:r>
            <a:rPr lang="en-US" sz="1600" kern="1200" dirty="0" err="1" smtClean="0"/>
            <a:t>Makefile</a:t>
          </a:r>
          <a:endParaRPr lang="en-US" sz="1600" kern="1200" dirty="0"/>
        </a:p>
      </dsp:txBody>
      <dsp:txXfrm>
        <a:off x="2268655" y="2929943"/>
        <a:ext cx="1657426" cy="1171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26354-488E-49E9-BA31-A17A0FA4B85C}">
      <dsp:nvSpPr>
        <dsp:cNvPr id="0" name=""/>
        <dsp:cNvSpPr/>
      </dsp:nvSpPr>
      <dsp:spPr>
        <a:xfrm rot="5400000">
          <a:off x="3832939" y="-1558508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Managed relational database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You pay for underlying EC2 and EBS resources + I/O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Postgres</a:t>
          </a:r>
          <a:r>
            <a:rPr lang="en-US" sz="1100" kern="1200" dirty="0" smtClean="0"/>
            <a:t>, MySQL, Oracle, </a:t>
          </a:r>
          <a:r>
            <a:rPr lang="en-US" sz="1100" kern="1200" dirty="0" err="1" smtClean="0"/>
            <a:t>MariaDB</a:t>
          </a:r>
          <a:r>
            <a:rPr lang="en-US" sz="1100" kern="1200" dirty="0" smtClean="0"/>
            <a:t>, Microsoft SQL Server</a:t>
          </a:r>
          <a:endParaRPr lang="en-US" sz="1100" kern="1200" dirty="0"/>
        </a:p>
      </dsp:txBody>
      <dsp:txXfrm rot="-5400000">
        <a:off x="2194560" y="110365"/>
        <a:ext cx="3870946" cy="563693"/>
      </dsp:txXfrm>
    </dsp:sp>
    <dsp:sp modelId="{555C7F35-43AF-425F-BB64-53FFAD87A8B1}">
      <dsp:nvSpPr>
        <dsp:cNvPr id="0" name=""/>
        <dsp:cNvSpPr/>
      </dsp:nvSpPr>
      <dsp:spPr>
        <a:xfrm>
          <a:off x="0" y="1785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RDS </a:t>
          </a:r>
          <a:r>
            <a:rPr lang="en-US" sz="3700" kern="1200" dirty="0" smtClean="0">
              <a:solidFill>
                <a:srgbClr val="00B050"/>
              </a:solidFill>
            </a:rPr>
            <a:t>$$$$</a:t>
          </a:r>
          <a:endParaRPr lang="en-US" sz="3700" kern="1200" dirty="0">
            <a:solidFill>
              <a:srgbClr val="00B050"/>
            </a:solidFill>
          </a:endParaRPr>
        </a:p>
      </dsp:txBody>
      <dsp:txXfrm>
        <a:off x="38118" y="39903"/>
        <a:ext cx="2118324" cy="704615"/>
      </dsp:txXfrm>
    </dsp:sp>
    <dsp:sp modelId="{551A5ACF-35A2-496D-AFCB-5DE198961373}">
      <dsp:nvSpPr>
        <dsp:cNvPr id="0" name=""/>
        <dsp:cNvSpPr/>
      </dsp:nvSpPr>
      <dsp:spPr>
        <a:xfrm rot="5400000">
          <a:off x="3832939" y="-738614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NFS 4.1, mounts to EC2, etc.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Connect to many machines at once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Expands and contracts from 0 to 8 </a:t>
          </a:r>
          <a:r>
            <a:rPr lang="en-US" sz="1100" kern="1200" dirty="0" err="1" smtClean="0"/>
            <a:t>exabytes</a:t>
          </a:r>
          <a:r>
            <a:rPr lang="en-US" sz="1100" kern="1200" dirty="0" smtClean="0"/>
            <a:t> (!)</a:t>
          </a:r>
          <a:endParaRPr lang="en-US" sz="1100" kern="1200" dirty="0"/>
        </a:p>
      </dsp:txBody>
      <dsp:txXfrm rot="-5400000">
        <a:off x="2194560" y="930259"/>
        <a:ext cx="3870946" cy="563693"/>
      </dsp:txXfrm>
    </dsp:sp>
    <dsp:sp modelId="{1408D922-B590-4A78-8796-7B41738C8B1C}">
      <dsp:nvSpPr>
        <dsp:cNvPr id="0" name=""/>
        <dsp:cNvSpPr/>
      </dsp:nvSpPr>
      <dsp:spPr>
        <a:xfrm>
          <a:off x="0" y="821680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EFS  </a:t>
          </a:r>
          <a:r>
            <a:rPr lang="en-US" sz="3700" kern="1200" dirty="0" smtClean="0">
              <a:solidFill>
                <a:srgbClr val="00B050"/>
              </a:solidFill>
            </a:rPr>
            <a:t>$$$$</a:t>
          </a:r>
          <a:endParaRPr lang="en-US" sz="3700" kern="1200" dirty="0">
            <a:solidFill>
              <a:srgbClr val="00B050"/>
            </a:solidFill>
          </a:endParaRPr>
        </a:p>
      </dsp:txBody>
      <dsp:txXfrm>
        <a:off x="38118" y="859798"/>
        <a:ext cx="2118324" cy="704615"/>
      </dsp:txXfrm>
    </dsp:sp>
    <dsp:sp modelId="{3413BD05-8FF8-4851-AD0C-94E03CE0CC91}">
      <dsp:nvSpPr>
        <dsp:cNvPr id="0" name=""/>
        <dsp:cNvSpPr/>
      </dsp:nvSpPr>
      <dsp:spPr>
        <a:xfrm rot="5400000">
          <a:off x="3832939" y="81279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Analogous to a local hard drive that can be mounted to EC2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Can only be mounted to one EC2 instance at a time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Must </a:t>
          </a:r>
          <a:r>
            <a:rPr lang="en-US" sz="1100" kern="1200" dirty="0" err="1" smtClean="0"/>
            <a:t>preallocate</a:t>
          </a:r>
          <a:r>
            <a:rPr lang="en-US" sz="1100" kern="1200" dirty="0" smtClean="0"/>
            <a:t> storage space</a:t>
          </a:r>
          <a:endParaRPr lang="en-US" sz="1100" kern="1200" dirty="0"/>
        </a:p>
      </dsp:txBody>
      <dsp:txXfrm rot="-5400000">
        <a:off x="2194560" y="1750152"/>
        <a:ext cx="3870946" cy="563693"/>
      </dsp:txXfrm>
    </dsp:sp>
    <dsp:sp modelId="{E6EFD7A0-4178-4A18-A5CF-E796102D0E6D}">
      <dsp:nvSpPr>
        <dsp:cNvPr id="0" name=""/>
        <dsp:cNvSpPr/>
      </dsp:nvSpPr>
      <dsp:spPr>
        <a:xfrm>
          <a:off x="0" y="1641574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EBS   </a:t>
          </a:r>
          <a:r>
            <a:rPr lang="en-US" sz="3700" kern="1200" dirty="0" smtClean="0">
              <a:solidFill>
                <a:srgbClr val="00B050"/>
              </a:solidFill>
            </a:rPr>
            <a:t>$$$</a:t>
          </a:r>
          <a:endParaRPr lang="en-US" sz="3700" kern="1200" dirty="0">
            <a:solidFill>
              <a:srgbClr val="00B050"/>
            </a:solidFill>
          </a:endParaRPr>
        </a:p>
      </dsp:txBody>
      <dsp:txXfrm>
        <a:off x="38118" y="1679692"/>
        <a:ext cx="2118324" cy="704615"/>
      </dsp:txXfrm>
    </dsp:sp>
    <dsp:sp modelId="{316B1DDA-AF8B-45F4-A781-EF315E85F284}">
      <dsp:nvSpPr>
        <dsp:cNvPr id="0" name=""/>
        <dsp:cNvSpPr/>
      </dsp:nvSpPr>
      <dsp:spPr>
        <a:xfrm rot="5400000">
          <a:off x="3832939" y="901174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Object store, cannot be mounted and used like a regular block store.</a:t>
          </a:r>
          <a:endParaRPr lang="en-US" sz="1100" kern="1200" dirty="0"/>
        </a:p>
      </dsp:txBody>
      <dsp:txXfrm rot="-5400000">
        <a:off x="2194560" y="2570047"/>
        <a:ext cx="3870946" cy="563693"/>
      </dsp:txXfrm>
    </dsp:sp>
    <dsp:sp modelId="{3FB08379-78E4-4187-BAB5-1BCD7AB54A1F}">
      <dsp:nvSpPr>
        <dsp:cNvPr id="0" name=""/>
        <dsp:cNvSpPr/>
      </dsp:nvSpPr>
      <dsp:spPr>
        <a:xfrm>
          <a:off x="0" y="2461468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S3        </a:t>
          </a:r>
          <a:r>
            <a:rPr lang="en-US" sz="3700" kern="1200" dirty="0" smtClean="0">
              <a:solidFill>
                <a:srgbClr val="00B050"/>
              </a:solidFill>
            </a:rPr>
            <a:t>$$</a:t>
          </a:r>
          <a:endParaRPr lang="en-US" sz="3700" kern="1200" dirty="0">
            <a:solidFill>
              <a:srgbClr val="00B050"/>
            </a:solidFill>
          </a:endParaRPr>
        </a:p>
      </dsp:txBody>
      <dsp:txXfrm>
        <a:off x="38118" y="2499586"/>
        <a:ext cx="2118324" cy="704615"/>
      </dsp:txXfrm>
    </dsp:sp>
    <dsp:sp modelId="{13745F6E-FD10-430A-9622-4A878DBCB845}">
      <dsp:nvSpPr>
        <dsp:cNvPr id="0" name=""/>
        <dsp:cNvSpPr/>
      </dsp:nvSpPr>
      <dsp:spPr>
        <a:xfrm rot="5400000">
          <a:off x="3832939" y="1721068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Like S3 but even cheaper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Used for cold storage of files that do not need to be regularly accessed.</a:t>
          </a:r>
          <a:endParaRPr lang="en-US" sz="1100" kern="1200" dirty="0"/>
        </a:p>
      </dsp:txBody>
      <dsp:txXfrm rot="-5400000">
        <a:off x="2194560" y="3389941"/>
        <a:ext cx="3870946" cy="563693"/>
      </dsp:txXfrm>
    </dsp:sp>
    <dsp:sp modelId="{9497A8EC-90A0-43C5-9813-92F2646B97F5}">
      <dsp:nvSpPr>
        <dsp:cNvPr id="0" name=""/>
        <dsp:cNvSpPr/>
      </dsp:nvSpPr>
      <dsp:spPr>
        <a:xfrm>
          <a:off x="0" y="3281362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Glacier </a:t>
          </a:r>
          <a:r>
            <a:rPr lang="en-US" sz="3700" kern="1200" dirty="0" smtClean="0">
              <a:solidFill>
                <a:srgbClr val="00B050"/>
              </a:solidFill>
            </a:rPr>
            <a:t>$</a:t>
          </a:r>
          <a:endParaRPr lang="en-US" sz="3700" kern="1200" dirty="0">
            <a:solidFill>
              <a:srgbClr val="00B050"/>
            </a:solidFill>
          </a:endParaRPr>
        </a:p>
      </dsp:txBody>
      <dsp:txXfrm>
        <a:off x="38118" y="3319480"/>
        <a:ext cx="2118324" cy="70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E063358-16DD-D54A-9389-AD3EE82C1C69}" type="datetime1">
              <a:rPr lang="en-US" smtClean="0"/>
              <a:pPr/>
              <a:t>10/23/17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37F650C-FC29-B34D-9090-D38745CAC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32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64BB54F-1679-1E4C-B106-70A9DBD3EF54}" type="datetime1">
              <a:rPr lang="en-US" smtClean="0"/>
              <a:pPr/>
              <a:t>10/23/17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E662BC02-158A-E748-AADE-9FBB1E4D5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happy to be able to show you some of the work we are doing to simplify and scale up our air quality modeling by adopting a cloud computing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1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Web UI developed using Node.js, Angular.js, and </a:t>
            </a:r>
            <a:r>
              <a:rPr lang="en-US" dirty="0" err="1" smtClean="0"/>
              <a:t>GeoServer</a:t>
            </a:r>
            <a:r>
              <a:rPr lang="en-US" baseline="0" dirty="0" smtClean="0"/>
              <a:t> is open source technology (www.geoserver.org)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1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4A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4601"/>
            <a:ext cx="8686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214A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0"/>
            <a:ext cx="4268788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4600"/>
            <a:ext cx="4270375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1"/>
            <a:ext cx="86868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8600" y="131384"/>
            <a:ext cx="8686800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93pt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28600" y="6084382"/>
            <a:ext cx="1243584" cy="5974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37252" y="6135751"/>
            <a:ext cx="7278148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19128" y="6528626"/>
            <a:ext cx="52478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AER Company Proprietary Information. ©Atmospheric and Environmental Research, Inc. (AER), 2017 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62470" y="6528626"/>
            <a:ext cx="1113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446A246-FCAB-4ACA-9DB9-4A04A8F6D9DB}" type="slidenum">
              <a:rPr lang="en-US" sz="700" smtClean="0">
                <a:latin typeface="Arial"/>
                <a:cs typeface="Arial"/>
              </a:rPr>
              <a:pPr/>
              <a:t>‹#›</a:t>
            </a:fld>
            <a:endParaRPr lang="en-US" sz="7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003725" y="6528626"/>
            <a:ext cx="9954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3458BF-2C3F-4D8E-8008-8F024B5AF5D6}" type="datetime1">
              <a:rPr lang="en-US" sz="700" smtClean="0">
                <a:latin typeface="Arial"/>
                <a:cs typeface="Arial"/>
              </a:rPr>
              <a:pPr/>
              <a:t>10/23/17</a:t>
            </a:fld>
            <a:endParaRPr lang="en-US" sz="70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214A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8.png"/><Relationship Id="rId5" Type="http://schemas.openxmlformats.org/officeDocument/2006/relationships/image" Target="../media/image35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50" y="819932"/>
            <a:ext cx="859155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sz="3200" b="1" dirty="0" err="1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4A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AQcast</a:t>
            </a:r>
            <a:r>
              <a:rPr kumimoji="1" lang="en-US" sz="32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4A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: A </a:t>
            </a:r>
            <a:r>
              <a:rPr kumimoji="1" lang="en-US" sz="3200" b="1" dirty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4A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Scalable, Automated System for Photochemical Modeling on the </a:t>
            </a:r>
            <a:r>
              <a:rPr kumimoji="1" lang="en-US" sz="32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4A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Cloud</a:t>
            </a:r>
            <a:endParaRPr kumimoji="1" lang="en-US" sz="3200" b="1" dirty="0" smtClean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14A8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52535" y="5321217"/>
            <a:ext cx="5638800" cy="81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</a:pPr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CMAS Conference</a:t>
            </a:r>
            <a:b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October 24, 2017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0065" y="2095354"/>
            <a:ext cx="8507235" cy="40442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8"/>
              </a:spcBef>
              <a:buNone/>
            </a:pPr>
            <a:endParaRPr lang="en-US" sz="2800" b="1" dirty="0" smtClean="0">
              <a:solidFill>
                <a:srgbClr val="7F7F7F"/>
              </a:solidFill>
            </a:endParaRPr>
          </a:p>
          <a:p>
            <a:pPr marL="0" indent="0" algn="ctr">
              <a:spcBef>
                <a:spcPts val="48"/>
              </a:spcBef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M. J. Alvarado (malvarad@aer.com)</a:t>
            </a:r>
            <a:r>
              <a:rPr lang="en-US" sz="2800" dirty="0">
                <a:solidFill>
                  <a:srgbClr val="7F7F7F"/>
                </a:solidFill>
              </a:rPr>
              <a:t>, E. H. </a:t>
            </a:r>
            <a:r>
              <a:rPr lang="en-US" sz="2800" dirty="0" err="1">
                <a:solidFill>
                  <a:srgbClr val="7F7F7F"/>
                </a:solidFill>
              </a:rPr>
              <a:t>Fahy</a:t>
            </a:r>
            <a:r>
              <a:rPr lang="en-US" sz="2800" dirty="0">
                <a:solidFill>
                  <a:srgbClr val="7F7F7F"/>
                </a:solidFill>
              </a:rPr>
              <a:t>, </a:t>
            </a:r>
            <a:r>
              <a:rPr lang="en-US" sz="2800" dirty="0" smtClean="0">
                <a:solidFill>
                  <a:srgbClr val="7F7F7F"/>
                </a:solidFill>
              </a:rPr>
              <a:t>    E. J. Fanny, E. </a:t>
            </a:r>
            <a:r>
              <a:rPr lang="en-US" sz="2800" dirty="0">
                <a:solidFill>
                  <a:srgbClr val="7F7F7F"/>
                </a:solidFill>
              </a:rPr>
              <a:t>S. </a:t>
            </a:r>
            <a:r>
              <a:rPr lang="en-US" sz="2800" dirty="0" smtClean="0">
                <a:solidFill>
                  <a:srgbClr val="7F7F7F"/>
                </a:solidFill>
              </a:rPr>
              <a:t>Bettencourt, C. R. Lonsdale, </a:t>
            </a:r>
          </a:p>
          <a:p>
            <a:pPr marL="0" indent="0" algn="ctr">
              <a:spcBef>
                <a:spcPts val="48"/>
              </a:spcBef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C. M. </a:t>
            </a:r>
            <a:r>
              <a:rPr lang="en-US" sz="2800" dirty="0" err="1" smtClean="0">
                <a:solidFill>
                  <a:srgbClr val="7F7F7F"/>
                </a:solidFill>
              </a:rPr>
              <a:t>Brodowski</a:t>
            </a:r>
            <a:r>
              <a:rPr lang="en-US" sz="2800" dirty="0" smtClean="0">
                <a:solidFill>
                  <a:srgbClr val="7F7F7F"/>
                </a:solidFill>
              </a:rPr>
              <a:t>, B. Brown-</a:t>
            </a:r>
            <a:r>
              <a:rPr lang="en-US" sz="2800" dirty="0">
                <a:solidFill>
                  <a:srgbClr val="7F7F7F"/>
                </a:solidFill>
              </a:rPr>
              <a:t>S</a:t>
            </a:r>
            <a:r>
              <a:rPr lang="en-US" sz="2800" dirty="0" smtClean="0">
                <a:solidFill>
                  <a:srgbClr val="7F7F7F"/>
                </a:solidFill>
              </a:rPr>
              <a:t>teiner, </a:t>
            </a:r>
          </a:p>
          <a:p>
            <a:pPr marL="0" indent="0" algn="ctr">
              <a:spcBef>
                <a:spcPts val="48"/>
              </a:spcBef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and J. Henderson</a:t>
            </a:r>
            <a:endParaRPr lang="en-US" sz="2000" dirty="0" smtClean="0">
              <a:solidFill>
                <a:srgbClr val="7F7F7F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48"/>
              </a:spcBef>
              <a:buNone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48"/>
              </a:spcBef>
              <a:buNone/>
            </a:pPr>
            <a:r>
              <a:rPr lang="en-US" sz="2000" dirty="0" smtClean="0">
                <a:solidFill>
                  <a:srgbClr val="7F7F7F"/>
                </a:solidFill>
              </a:rPr>
              <a:t>Atmospheric and Environmental Research (AER)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72292"/>
          </a:xfrm>
        </p:spPr>
        <p:txBody>
          <a:bodyPr>
            <a:normAutofit/>
          </a:bodyPr>
          <a:lstStyle/>
          <a:p>
            <a:r>
              <a:rPr lang="en-US" dirty="0" smtClean="0"/>
              <a:t>Challenge #1: Data Storage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065375"/>
            <a:ext cx="4380225" cy="51229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This WRF-</a:t>
            </a:r>
            <a:r>
              <a:rPr lang="en-US" dirty="0" err="1" smtClean="0"/>
              <a:t>Chem</a:t>
            </a:r>
            <a:r>
              <a:rPr lang="en-US" dirty="0" smtClean="0"/>
              <a:t> project needed ~0.7 </a:t>
            </a:r>
            <a:r>
              <a:rPr lang="en-US" dirty="0"/>
              <a:t>T</a:t>
            </a:r>
            <a:r>
              <a:rPr lang="en-US" dirty="0" smtClean="0"/>
              <a:t>B for each of 24 model months.</a:t>
            </a:r>
          </a:p>
          <a:p>
            <a:pPr lvl="1"/>
            <a:r>
              <a:rPr lang="en-US" dirty="0" smtClean="0"/>
              <a:t>EBS: $100/TB/mo.</a:t>
            </a:r>
          </a:p>
          <a:p>
            <a:pPr lvl="1"/>
            <a:r>
              <a:rPr lang="en-US" dirty="0" smtClean="0"/>
              <a:t>S3: $22.50</a:t>
            </a:r>
            <a:r>
              <a:rPr lang="en-US" dirty="0"/>
              <a:t>/TB/mo.</a:t>
            </a:r>
          </a:p>
          <a:p>
            <a:pPr lvl="1"/>
            <a:r>
              <a:rPr lang="en-US" dirty="0" smtClean="0"/>
              <a:t>Glacier: $4</a:t>
            </a:r>
            <a:r>
              <a:rPr lang="en-US" dirty="0"/>
              <a:t>/TB/mo.</a:t>
            </a:r>
          </a:p>
          <a:p>
            <a:r>
              <a:rPr lang="en-US" dirty="0" smtClean="0"/>
              <a:t>Our solution:</a:t>
            </a:r>
          </a:p>
          <a:p>
            <a:pPr lvl="1"/>
            <a:r>
              <a:rPr lang="en-US" dirty="0" smtClean="0"/>
              <a:t>Limit EBS storage (in this case, enough for 4 parallel runs at a time).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ove input and output files from EBS to S3 as quickly as possible. </a:t>
            </a:r>
          </a:p>
          <a:p>
            <a:pPr lvl="1"/>
            <a:r>
              <a:rPr lang="en-US" dirty="0" smtClean="0"/>
              <a:t>Store inputs and outputs on Glacier at end of project.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73298" y="845414"/>
            <a:ext cx="4702867" cy="5328273"/>
            <a:chOff x="2921000" y="1129784"/>
            <a:chExt cx="5120640" cy="5601216"/>
          </a:xfrm>
        </p:grpSpPr>
        <p:grpSp>
          <p:nvGrpSpPr>
            <p:cNvPr id="16" name="Group 15"/>
            <p:cNvGrpSpPr/>
            <p:nvPr/>
          </p:nvGrpSpPr>
          <p:grpSpPr>
            <a:xfrm>
              <a:off x="2921000" y="1129784"/>
              <a:ext cx="5120640" cy="5463040"/>
              <a:chOff x="2921000" y="1129784"/>
              <a:chExt cx="5120640" cy="546304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921000" y="1129784"/>
                <a:ext cx="4846320" cy="5005840"/>
                <a:chOff x="1143000" y="596384"/>
                <a:chExt cx="4846320" cy="5005840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929"/>
                <a:stretch/>
              </p:blipFill>
              <p:spPr>
                <a:xfrm>
                  <a:off x="1143000" y="889000"/>
                  <a:ext cx="2560320" cy="2203704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928"/>
                <a:stretch/>
              </p:blipFill>
              <p:spPr>
                <a:xfrm>
                  <a:off x="3429000" y="889000"/>
                  <a:ext cx="2560320" cy="2203704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928"/>
                <a:stretch/>
              </p:blipFill>
              <p:spPr>
                <a:xfrm>
                  <a:off x="1143000" y="3398520"/>
                  <a:ext cx="2560320" cy="2203704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928"/>
                <a:stretch/>
              </p:blipFill>
              <p:spPr>
                <a:xfrm>
                  <a:off x="3429000" y="3398520"/>
                  <a:ext cx="2560320" cy="2203704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2463800" y="3091934"/>
                  <a:ext cx="10870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Solid Fuel</a:t>
                  </a:r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41800" y="3091934"/>
                  <a:ext cx="1478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Open Burning</a:t>
                  </a:r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463800" y="596384"/>
                  <a:ext cx="959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Industry</a:t>
                  </a:r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967773" y="596384"/>
                  <a:ext cx="752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Diesel</a:t>
                  </a:r>
                  <a:endParaRPr lang="en-US" dirty="0"/>
                </a:p>
              </p:txBody>
            </p:sp>
          </p:grp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256" b="4814"/>
              <a:stretch/>
            </p:blipFill>
            <p:spPr>
              <a:xfrm>
                <a:off x="2921000" y="6135624"/>
                <a:ext cx="5120640" cy="45720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921000" y="6361668"/>
              <a:ext cx="512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Fraction of Anthropogenic BC Deposition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18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2" b="19566"/>
          <a:stretch/>
        </p:blipFill>
        <p:spPr>
          <a:xfrm>
            <a:off x="71215" y="3728966"/>
            <a:ext cx="5277796" cy="24095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09365" y="955864"/>
            <a:ext cx="4006035" cy="5182627"/>
          </a:xfrm>
        </p:spPr>
        <p:txBody>
          <a:bodyPr>
            <a:normAutofit fontScale="92500"/>
          </a:bodyPr>
          <a:lstStyle/>
          <a:p>
            <a:r>
              <a:rPr lang="en-US" dirty="0"/>
              <a:t>AWS uploads are </a:t>
            </a:r>
            <a:r>
              <a:rPr lang="en-US" dirty="0" smtClean="0"/>
              <a:t>free, but downloads </a:t>
            </a:r>
            <a:r>
              <a:rPr lang="en-US" dirty="0"/>
              <a:t>cost </a:t>
            </a:r>
            <a:r>
              <a:rPr lang="en-US" dirty="0" smtClean="0"/>
              <a:t>$</a:t>
            </a:r>
            <a:r>
              <a:rPr lang="en-US" dirty="0"/>
              <a:t>90/</a:t>
            </a:r>
            <a:r>
              <a:rPr lang="en-US" dirty="0" smtClean="0"/>
              <a:t>TB.</a:t>
            </a:r>
            <a:endParaRPr lang="en-US" dirty="0"/>
          </a:p>
          <a:p>
            <a:r>
              <a:rPr lang="en-US" dirty="0" smtClean="0"/>
              <a:t>Our solution: Do </a:t>
            </a:r>
            <a:r>
              <a:rPr lang="en-US" dirty="0"/>
              <a:t>post-processing and analysis on the </a:t>
            </a:r>
            <a:r>
              <a:rPr lang="en-US" dirty="0" smtClean="0"/>
              <a:t>cloud.</a:t>
            </a:r>
            <a:endParaRPr lang="en-US" dirty="0"/>
          </a:p>
          <a:p>
            <a:pPr lvl="1"/>
            <a:r>
              <a:rPr lang="en-US" dirty="0" smtClean="0"/>
              <a:t>Use VERDI on cloud.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THREDDS to make data accessible via </a:t>
            </a:r>
            <a:r>
              <a:rPr lang="en-US" dirty="0" err="1"/>
              <a:t>netCDF</a:t>
            </a:r>
            <a:r>
              <a:rPr lang="en-US" dirty="0"/>
              <a:t> viewers like </a:t>
            </a:r>
            <a:r>
              <a:rPr lang="en-US" dirty="0" smtClean="0"/>
              <a:t>Panoply or the web.</a:t>
            </a:r>
            <a:endParaRPr lang="en-US" dirty="0"/>
          </a:p>
          <a:p>
            <a:pPr lvl="1"/>
            <a:r>
              <a:rPr lang="en-US" dirty="0" smtClean="0"/>
              <a:t>Use Python or </a:t>
            </a:r>
            <a:r>
              <a:rPr lang="en-US" dirty="0"/>
              <a:t>R to avoid license </a:t>
            </a:r>
            <a:r>
              <a:rPr lang="en-US" dirty="0" smtClean="0"/>
              <a:t>charges.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81226"/>
          </a:xfrm>
        </p:spPr>
        <p:txBody>
          <a:bodyPr>
            <a:normAutofit/>
          </a:bodyPr>
          <a:lstStyle/>
          <a:p>
            <a:r>
              <a:rPr lang="en-US" dirty="0"/>
              <a:t>Challenge </a:t>
            </a:r>
            <a:r>
              <a:rPr lang="en-US" dirty="0" smtClean="0"/>
              <a:t>#2: </a:t>
            </a:r>
            <a:r>
              <a:rPr lang="en-US" dirty="0"/>
              <a:t>Data </a:t>
            </a:r>
            <a:r>
              <a:rPr lang="en-US" dirty="0" smtClean="0"/>
              <a:t>Retrieval</a:t>
            </a:r>
            <a:endParaRPr lang="en-US" dirty="0"/>
          </a:p>
        </p:txBody>
      </p:sp>
      <p:pic>
        <p:nvPicPr>
          <p:cNvPr id="7" name="Picture 6" descr="new_emis_diff_201306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4578" r="7657" b="9522"/>
          <a:stretch/>
        </p:blipFill>
        <p:spPr>
          <a:xfrm>
            <a:off x="488494" y="996689"/>
            <a:ext cx="4017865" cy="2671222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7" idx="3"/>
          </p:cNvCxnSpPr>
          <p:nvPr/>
        </p:nvCxnSpPr>
        <p:spPr>
          <a:xfrm flipH="1" flipV="1">
            <a:off x="4506359" y="2332300"/>
            <a:ext cx="949119" cy="17869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656993" y="5002696"/>
            <a:ext cx="798486" cy="4969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1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AQcast</a:t>
            </a:r>
            <a:r>
              <a:rPr lang="en-US" sz="3200" dirty="0"/>
              <a:t> </a:t>
            </a:r>
            <a:r>
              <a:rPr lang="en-US" sz="3200" dirty="0" smtClean="0"/>
              <a:t>Phase I System </a:t>
            </a:r>
            <a:r>
              <a:rPr lang="en-US" sz="3200" dirty="0"/>
              <a:t>for Continental US</a:t>
            </a:r>
          </a:p>
        </p:txBody>
      </p:sp>
      <p:cxnSp>
        <p:nvCxnSpPr>
          <p:cNvPr id="59" name="Straight Arrow Connector 58"/>
          <p:cNvCxnSpPr>
            <a:stCxn id="47" idx="4"/>
            <a:endCxn id="48" idx="0"/>
          </p:cNvCxnSpPr>
          <p:nvPr/>
        </p:nvCxnSpPr>
        <p:spPr>
          <a:xfrm>
            <a:off x="4437848" y="1867970"/>
            <a:ext cx="2389" cy="110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9865" y="863697"/>
            <a:ext cx="9045647" cy="5194649"/>
            <a:chOff x="59865" y="863697"/>
            <a:chExt cx="9045647" cy="5194649"/>
          </a:xfrm>
        </p:grpSpPr>
        <p:grpSp>
          <p:nvGrpSpPr>
            <p:cNvPr id="2" name="Group 1"/>
            <p:cNvGrpSpPr/>
            <p:nvPr/>
          </p:nvGrpSpPr>
          <p:grpSpPr>
            <a:xfrm>
              <a:off x="59865" y="863697"/>
              <a:ext cx="9045647" cy="5194649"/>
              <a:chOff x="98352" y="863697"/>
              <a:chExt cx="9045647" cy="519464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70890" y="951035"/>
                <a:ext cx="2744509" cy="2330659"/>
                <a:chOff x="4951606" y="189752"/>
                <a:chExt cx="3420393" cy="2584930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4951606" y="1409434"/>
                  <a:ext cx="3420393" cy="1365248"/>
                  <a:chOff x="4951606" y="544266"/>
                  <a:chExt cx="3420393" cy="1365248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4951606" y="544266"/>
                    <a:ext cx="3420393" cy="1365248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1200" dirty="0" smtClean="0"/>
                      <a:t>EPA Emission Modeling Platform</a:t>
                    </a:r>
                    <a:endParaRPr lang="en-US" sz="1200" dirty="0"/>
                  </a:p>
                </p:txBody>
              </p:sp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5159468" y="1068322"/>
                    <a:ext cx="946916" cy="389061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SMOKE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5111498" y="189752"/>
                  <a:ext cx="3105812" cy="1048183"/>
                  <a:chOff x="4874416" y="189752"/>
                  <a:chExt cx="3696973" cy="1048183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4874416" y="189752"/>
                    <a:ext cx="3696973" cy="1048183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1200" dirty="0" smtClean="0"/>
                      <a:t>Emission Inventory</a:t>
                    </a:r>
                    <a:endParaRPr lang="en-US" sz="1200" dirty="0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6248990" y="722585"/>
                    <a:ext cx="917868" cy="40553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NEI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cxnSp>
            <p:nvCxnSpPr>
              <p:cNvPr id="12" name="Straight Arrow Connector 11"/>
              <p:cNvCxnSpPr>
                <a:stCxn id="40" idx="4"/>
                <a:endCxn id="42" idx="0"/>
              </p:cNvCxnSpPr>
              <p:nvPr/>
            </p:nvCxnSpPr>
            <p:spPr>
              <a:xfrm flipH="1">
                <a:off x="7543145" y="1896112"/>
                <a:ext cx="2088" cy="1546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34" idx="2"/>
                <a:endCxn id="26" idx="1"/>
              </p:cNvCxnSpPr>
              <p:nvPr/>
            </p:nvCxnSpPr>
            <p:spPr>
              <a:xfrm>
                <a:off x="1664101" y="3292036"/>
                <a:ext cx="1840713" cy="7168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42" idx="2"/>
                <a:endCxn id="26" idx="3"/>
              </p:cNvCxnSpPr>
              <p:nvPr/>
            </p:nvCxnSpPr>
            <p:spPr>
              <a:xfrm flipH="1">
                <a:off x="5462854" y="3281694"/>
                <a:ext cx="2080291" cy="7271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26" idx="2"/>
                <a:endCxn id="17" idx="3"/>
              </p:cNvCxnSpPr>
              <p:nvPr/>
            </p:nvCxnSpPr>
            <p:spPr>
              <a:xfrm flipH="1">
                <a:off x="2606222" y="4528433"/>
                <a:ext cx="1877612" cy="8371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nip Same Side Corner Rectangle 16"/>
              <p:cNvSpPr/>
              <p:nvPr/>
            </p:nvSpPr>
            <p:spPr>
              <a:xfrm>
                <a:off x="1899702" y="5365555"/>
                <a:ext cx="1413040" cy="692791"/>
              </a:xfrm>
              <a:prstGeom prst="snip2Same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Air Quality Analyses</a:t>
                </a:r>
                <a:endParaRPr lang="en-US" sz="1200" dirty="0"/>
              </a:p>
            </p:txBody>
          </p:sp>
          <p:sp>
            <p:nvSpPr>
              <p:cNvPr id="18" name="Snip Same Side Corner Rectangle 17"/>
              <p:cNvSpPr/>
              <p:nvPr/>
            </p:nvSpPr>
            <p:spPr>
              <a:xfrm>
                <a:off x="3736037" y="5365555"/>
                <a:ext cx="1507240" cy="692791"/>
              </a:xfrm>
              <a:prstGeom prst="snip2Same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Sensitivity Studies</a:t>
                </a:r>
                <a:endParaRPr lang="en-US" sz="1200" dirty="0"/>
              </a:p>
            </p:txBody>
          </p:sp>
          <p:sp>
            <p:nvSpPr>
              <p:cNvPr id="19" name="Snip Same Side Corner Rectangle 18"/>
              <p:cNvSpPr/>
              <p:nvPr/>
            </p:nvSpPr>
            <p:spPr>
              <a:xfrm>
                <a:off x="5594618" y="5365555"/>
                <a:ext cx="1595348" cy="692791"/>
              </a:xfrm>
              <a:prstGeom prst="snip2Same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Air Quality Forecasts</a:t>
                </a:r>
                <a:endParaRPr lang="en-US" sz="1200" dirty="0"/>
              </a:p>
            </p:txBody>
          </p:sp>
          <p:cxnSp>
            <p:nvCxnSpPr>
              <p:cNvPr id="20" name="Straight Arrow Connector 19"/>
              <p:cNvCxnSpPr>
                <a:stCxn id="26" idx="2"/>
                <a:endCxn id="18" idx="3"/>
              </p:cNvCxnSpPr>
              <p:nvPr/>
            </p:nvCxnSpPr>
            <p:spPr>
              <a:xfrm>
                <a:off x="4483834" y="4528433"/>
                <a:ext cx="5823" cy="8371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26" idx="2"/>
                <a:endCxn id="19" idx="3"/>
              </p:cNvCxnSpPr>
              <p:nvPr/>
            </p:nvCxnSpPr>
            <p:spPr>
              <a:xfrm>
                <a:off x="4483834" y="4528433"/>
                <a:ext cx="1908458" cy="8371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388080" y="961377"/>
                <a:ext cx="2555377" cy="2330659"/>
                <a:chOff x="-121567" y="106719"/>
                <a:chExt cx="3184684" cy="258493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-121567" y="106719"/>
                  <a:ext cx="3184684" cy="2584930"/>
                  <a:chOff x="256422" y="278365"/>
                  <a:chExt cx="3184684" cy="258493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97957" y="1498047"/>
                    <a:ext cx="2497457" cy="1365248"/>
                    <a:chOff x="1131602" y="580364"/>
                    <a:chExt cx="2497457" cy="1365248"/>
                  </a:xfrm>
                </p:grpSpPr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131602" y="580364"/>
                      <a:ext cx="2497457" cy="1365248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en-US" sz="1200" dirty="0" err="1" smtClean="0"/>
                        <a:t>nCast</a:t>
                      </a:r>
                      <a:r>
                        <a:rPr lang="en-US" sz="1200" dirty="0" smtClean="0"/>
                        <a:t> WRF</a:t>
                      </a:r>
                      <a:endParaRPr lang="en-US" sz="1200" dirty="0"/>
                    </a:p>
                  </p:txBody>
                </p:sp>
                <p:sp>
                  <p:nvSpPr>
                    <p:cNvPr id="35" name="Rounded Rectangle 34"/>
                    <p:cNvSpPr/>
                    <p:nvPr/>
                  </p:nvSpPr>
                  <p:spPr>
                    <a:xfrm>
                      <a:off x="1216711" y="1072486"/>
                      <a:ext cx="986344" cy="530599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WRF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2530058" y="1111714"/>
                      <a:ext cx="970654" cy="458352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MCIP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7" name="Straight Arrow Connector 36"/>
                    <p:cNvCxnSpPr>
                      <a:stCxn id="35" idx="3"/>
                      <a:endCxn id="36" idx="1"/>
                    </p:cNvCxnSpPr>
                    <p:nvPr/>
                  </p:nvCxnSpPr>
                  <p:spPr>
                    <a:xfrm>
                      <a:off x="2203055" y="1337786"/>
                      <a:ext cx="327003" cy="310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256422" y="278365"/>
                    <a:ext cx="3184684" cy="1048183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tIns="0" rtlCol="0" anchor="t"/>
                  <a:lstStyle/>
                  <a:p>
                    <a:pPr algn="ctr"/>
                    <a:r>
                      <a:rPr lang="en-US" sz="1200" dirty="0" smtClean="0"/>
                      <a:t>Met Inputs</a:t>
                    </a:r>
                    <a:endParaRPr lang="en-US" sz="1200" dirty="0"/>
                  </a:p>
                </p:txBody>
              </p:sp>
              <p:cxnSp>
                <p:nvCxnSpPr>
                  <p:cNvPr id="33" name="Straight Arrow Connector 32"/>
                  <p:cNvCxnSpPr>
                    <a:stCxn id="32" idx="4"/>
                    <a:endCxn id="34" idx="0"/>
                  </p:cNvCxnSpPr>
                  <p:nvPr/>
                </p:nvCxnSpPr>
                <p:spPr>
                  <a:xfrm flipH="1">
                    <a:off x="1846686" y="1326548"/>
                    <a:ext cx="2078" cy="17149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Oval 28"/>
                <p:cNvSpPr/>
                <p:nvPr/>
              </p:nvSpPr>
              <p:spPr>
                <a:xfrm>
                  <a:off x="136426" y="483498"/>
                  <a:ext cx="1154993" cy="56468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Reanalysis Data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534813" y="504843"/>
                  <a:ext cx="1193246" cy="56468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Real-Time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Forecasts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249807" y="1978198"/>
                <a:ext cx="2457834" cy="2550235"/>
                <a:chOff x="3249807" y="1978198"/>
                <a:chExt cx="2457834" cy="2550235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249807" y="1978198"/>
                  <a:ext cx="2457834" cy="1230953"/>
                  <a:chOff x="1207100" y="4279413"/>
                  <a:chExt cx="3884932" cy="2145043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1207100" y="4279413"/>
                    <a:ext cx="3884932" cy="2145043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1200" dirty="0" smtClean="0"/>
                      <a:t>Other Inputs</a:t>
                    </a:r>
                    <a:endParaRPr lang="en-US" sz="1200" dirty="0"/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1348827" y="4730623"/>
                    <a:ext cx="1729917" cy="762389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ICON/BCON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3736573" y="4730623"/>
                    <a:ext cx="1206037" cy="419206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OMI O</a:t>
                    </a:r>
                    <a:r>
                      <a:rPr lang="en-US" sz="1200" baseline="-25000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en-US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3469752" y="5755763"/>
                    <a:ext cx="1472859" cy="605302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Lightning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3632817" y="5229208"/>
                    <a:ext cx="1309794" cy="439230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err="1" smtClean="0">
                        <a:solidFill>
                          <a:schemeClr val="tx1"/>
                        </a:solidFill>
                      </a:rPr>
                      <a:t>NormBEIS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1297533" y="5618140"/>
                    <a:ext cx="1888813" cy="754708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FEST-C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5" name="Straight Arrow Connector 14"/>
                <p:cNvCxnSpPr>
                  <a:stCxn id="48" idx="2"/>
                  <a:endCxn id="26" idx="0"/>
                </p:cNvCxnSpPr>
                <p:nvPr/>
              </p:nvCxnSpPr>
              <p:spPr>
                <a:xfrm>
                  <a:off x="4478724" y="3209151"/>
                  <a:ext cx="5110" cy="28009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oup 23"/>
                <p:cNvGrpSpPr/>
                <p:nvPr/>
              </p:nvGrpSpPr>
              <p:grpSpPr>
                <a:xfrm>
                  <a:off x="3504814" y="3489246"/>
                  <a:ext cx="1958040" cy="1039187"/>
                  <a:chOff x="5885907" y="3450005"/>
                  <a:chExt cx="2440243" cy="1152560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5885907" y="3450005"/>
                    <a:ext cx="2440243" cy="115256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1200" dirty="0" smtClean="0"/>
                      <a:t>CTM</a:t>
                    </a:r>
                    <a:endParaRPr lang="en-US" sz="1200" dirty="0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6163410" y="3773151"/>
                    <a:ext cx="1948565" cy="712023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endParaRPr lang="en-US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CMAQ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6" name="Rounded Rectangle 55"/>
              <p:cNvSpPr/>
              <p:nvPr/>
            </p:nvSpPr>
            <p:spPr>
              <a:xfrm>
                <a:off x="98352" y="863697"/>
                <a:ext cx="2905746" cy="2652809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952740" y="869218"/>
                <a:ext cx="3191259" cy="2652809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119560" y="863697"/>
                <a:ext cx="2720292" cy="3890099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677715" y="2359162"/>
              <a:ext cx="1075076" cy="69508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Spatial </a:t>
              </a:r>
              <a:r>
                <a:rPr lang="en-US" sz="1200" dirty="0" smtClean="0">
                  <a:solidFill>
                    <a:schemeClr val="tx1"/>
                  </a:solidFill>
                </a:rPr>
                <a:t>Surrogate Tools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191803" y="922893"/>
              <a:ext cx="2492090" cy="94507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Global CTMs</a:t>
              </a:r>
              <a:endParaRPr lang="en-US" sz="12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3748865" y="1380142"/>
              <a:ext cx="1382805" cy="4071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NCAR MOZART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Forecasts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46" idx="1"/>
              <a:endCxn id="43" idx="3"/>
            </p:cNvCxnSpPr>
            <p:nvPr/>
          </p:nvCxnSpPr>
          <p:spPr>
            <a:xfrm flipH="1" flipV="1">
              <a:off x="7058992" y="2698642"/>
              <a:ext cx="618723" cy="806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5990451" y="3990725"/>
            <a:ext cx="3520265" cy="11336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ü"/>
            </a:pPr>
            <a:r>
              <a:rPr lang="en-US" sz="2400" dirty="0" smtClean="0"/>
              <a:t>Scalable System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ü"/>
            </a:pPr>
            <a:r>
              <a:rPr lang="en-US" sz="2400" dirty="0" smtClean="0"/>
              <a:t>Automated System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ü"/>
            </a:pPr>
            <a:r>
              <a:rPr lang="en-US" sz="2400" dirty="0" smtClean="0"/>
              <a:t>Unified System</a:t>
            </a:r>
          </a:p>
        </p:txBody>
      </p:sp>
    </p:spTree>
    <p:extLst>
      <p:ext uri="{BB962C8B-B14F-4D97-AF65-F5344CB8AC3E}">
        <p14:creationId xmlns:p14="http://schemas.microsoft.com/office/powerpoint/2010/main" val="117233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4155014"/>
            <a:ext cx="8391525" cy="1989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CrIS</a:t>
            </a:r>
            <a:r>
              <a:rPr lang="en-US" sz="2000" dirty="0"/>
              <a:t> NH</a:t>
            </a:r>
            <a:r>
              <a:rPr lang="en-US" sz="2000" baseline="-25000" dirty="0"/>
              <a:t>3</a:t>
            </a:r>
            <a:r>
              <a:rPr lang="en-US" sz="2000" dirty="0"/>
              <a:t> retrievals (</a:t>
            </a:r>
            <a:r>
              <a:rPr lang="en-US" sz="2000" dirty="0" err="1"/>
              <a:t>Shephard</a:t>
            </a:r>
            <a:r>
              <a:rPr lang="en-US" sz="2000" dirty="0"/>
              <a:t> and Cady-Pereira, AMT, 2015</a:t>
            </a:r>
            <a:r>
              <a:rPr lang="en-US" sz="20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Finite-difference, iterative mass balance (</a:t>
            </a:r>
            <a:r>
              <a:rPr lang="en-US" sz="2000" dirty="0" err="1"/>
              <a:t>L</a:t>
            </a:r>
            <a:r>
              <a:rPr lang="en-US" sz="2000" dirty="0" err="1" smtClean="0"/>
              <a:t>amsal</a:t>
            </a:r>
            <a:r>
              <a:rPr lang="en-US" sz="2000" dirty="0" smtClean="0"/>
              <a:t> et al., GRL, 2011).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Requires two model runs per iteration – baseline and perturbed.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Calculate emission scaling factors and apply to next iteration.</a:t>
            </a:r>
          </a:p>
          <a:p>
            <a:pPr>
              <a:lnSpc>
                <a:spcPct val="90000"/>
              </a:lnSpc>
            </a:pPr>
            <a:r>
              <a:rPr lang="en-US" sz="2000" i="1" dirty="0" smtClean="0"/>
              <a:t>Ideally needs two identical large clusters running in parallel, taking advantage of cloud computing scalability. 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Example: Improving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Emissions with Satellites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0318" y="904146"/>
            <a:ext cx="6667226" cy="3138462"/>
            <a:chOff x="510318" y="1173534"/>
            <a:chExt cx="6667226" cy="3138462"/>
          </a:xfrm>
        </p:grpSpPr>
        <p:pic>
          <p:nvPicPr>
            <p:cNvPr id="14" name="Picture 13" descr="cris_diff_conc_2013061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12" t="34284" r="18534" b="34494"/>
            <a:stretch/>
          </p:blipFill>
          <p:spPr>
            <a:xfrm>
              <a:off x="510318" y="1539821"/>
              <a:ext cx="3883248" cy="2141239"/>
            </a:xfrm>
            <a:prstGeom prst="rect">
              <a:avLst/>
            </a:prstGeom>
          </p:spPr>
        </p:pic>
        <p:pic>
          <p:nvPicPr>
            <p:cNvPr id="15" name="Picture 14" descr="cris_diff_conc_2013061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79967" r="18535" b="10834"/>
            <a:stretch/>
          </p:blipFill>
          <p:spPr>
            <a:xfrm>
              <a:off x="1609587" y="3681060"/>
              <a:ext cx="5567957" cy="63093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77369" y="1173534"/>
              <a:ext cx="2771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CMAQ w/</a:t>
              </a:r>
              <a:r>
                <a:rPr lang="en-US" dirty="0" err="1" smtClean="0"/>
                <a:t>BiDi</a:t>
              </a:r>
              <a:r>
                <a:rPr lang="en-US" dirty="0" smtClean="0"/>
                <a:t> and NEI 2011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67190" y="1970385"/>
            <a:ext cx="156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Carolina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912901" y="2155051"/>
            <a:ext cx="654289" cy="76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9590" y="2700031"/>
            <a:ext cx="2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Northern AL and GA </a:t>
            </a:r>
            <a:endParaRPr lang="en-US" dirty="0"/>
          </a:p>
        </p:txBody>
      </p:sp>
      <p:cxnSp>
        <p:nvCxnSpPr>
          <p:cNvPr id="8" name="Straight Arrow Connector 7"/>
          <p:cNvCxnSpPr>
            <a:stCxn id="18" idx="1"/>
          </p:cNvCxnSpPr>
          <p:nvPr/>
        </p:nvCxnSpPr>
        <p:spPr>
          <a:xfrm flipH="1" flipV="1">
            <a:off x="2527350" y="2514227"/>
            <a:ext cx="2192240" cy="370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6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4158556"/>
            <a:ext cx="8391525" cy="1989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CrIS</a:t>
            </a:r>
            <a:r>
              <a:rPr lang="en-US" sz="2000" dirty="0"/>
              <a:t> NH</a:t>
            </a:r>
            <a:r>
              <a:rPr lang="en-US" sz="2000" baseline="-25000" dirty="0"/>
              <a:t>3</a:t>
            </a:r>
            <a:r>
              <a:rPr lang="en-US" sz="2000" dirty="0"/>
              <a:t> retrievals (</a:t>
            </a:r>
            <a:r>
              <a:rPr lang="en-US" sz="2000" dirty="0" err="1"/>
              <a:t>Shephard</a:t>
            </a:r>
            <a:r>
              <a:rPr lang="en-US" sz="2000" dirty="0"/>
              <a:t> and Cady-Pereira, AMT, 2015</a:t>
            </a:r>
            <a:r>
              <a:rPr lang="en-US" sz="20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Finite-difference, iterative mass balance (</a:t>
            </a:r>
            <a:r>
              <a:rPr lang="en-US" sz="2000" dirty="0" err="1"/>
              <a:t>L</a:t>
            </a:r>
            <a:r>
              <a:rPr lang="en-US" sz="2000" dirty="0" err="1" smtClean="0"/>
              <a:t>amsal</a:t>
            </a:r>
            <a:r>
              <a:rPr lang="en-US" sz="2000" dirty="0" smtClean="0"/>
              <a:t> et al., GRL, 2011).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Requires two model runs per iteration – baseline and perturbed.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Calculate emission scaling factors and apply to next iteration.</a:t>
            </a:r>
          </a:p>
          <a:p>
            <a:pPr>
              <a:lnSpc>
                <a:spcPct val="90000"/>
              </a:lnSpc>
            </a:pPr>
            <a:r>
              <a:rPr lang="en-US" sz="2000" i="1" dirty="0" smtClean="0"/>
              <a:t>Ideally needs two identical large clusters running in parallel, taking advantage of cloud computing scalability. 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Example: Improving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Emissions with Satellites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0318" y="876954"/>
            <a:ext cx="8085231" cy="3165654"/>
            <a:chOff x="510318" y="1146342"/>
            <a:chExt cx="8085231" cy="31656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2" t="33693" r="19782" b="34818"/>
            <a:stretch/>
          </p:blipFill>
          <p:spPr>
            <a:xfrm>
              <a:off x="4794967" y="1539821"/>
              <a:ext cx="3800582" cy="2142264"/>
            </a:xfrm>
            <a:prstGeom prst="rect">
              <a:avLst/>
            </a:prstGeom>
          </p:spPr>
        </p:pic>
        <p:pic>
          <p:nvPicPr>
            <p:cNvPr id="14" name="Picture 13" descr="cris_diff_conc_2013061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12" t="34284" r="18534" b="34494"/>
            <a:stretch/>
          </p:blipFill>
          <p:spPr>
            <a:xfrm>
              <a:off x="510318" y="1539821"/>
              <a:ext cx="3883248" cy="2141239"/>
            </a:xfrm>
            <a:prstGeom prst="rect">
              <a:avLst/>
            </a:prstGeom>
          </p:spPr>
        </p:pic>
        <p:pic>
          <p:nvPicPr>
            <p:cNvPr id="15" name="Picture 14" descr="cris_diff_conc_2013061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79967" r="18535" b="10834"/>
            <a:stretch/>
          </p:blipFill>
          <p:spPr>
            <a:xfrm>
              <a:off x="1609587" y="3681060"/>
              <a:ext cx="5567957" cy="63093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94967" y="1146342"/>
              <a:ext cx="38005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After 1 Iteration: Feedlot Changes Only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75800" y="895904"/>
            <a:ext cx="2771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CMAQ w/</a:t>
            </a:r>
            <a:r>
              <a:rPr lang="en-US" dirty="0" err="1" smtClean="0"/>
              <a:t>BiDi</a:t>
            </a:r>
            <a:r>
              <a:rPr lang="en-US" dirty="0" smtClean="0"/>
              <a:t> and NEI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Phase II: International and Streamlined</a:t>
            </a:r>
            <a:endParaRPr lang="en-US" sz="3000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14" y="721741"/>
            <a:ext cx="5832686" cy="3422903"/>
          </a:xfrm>
        </p:spPr>
      </p:pic>
      <p:sp>
        <p:nvSpPr>
          <p:cNvPr id="6" name="Rectangle 5"/>
          <p:cNvSpPr/>
          <p:nvPr/>
        </p:nvSpPr>
        <p:spPr>
          <a:xfrm>
            <a:off x="3469415" y="4039958"/>
            <a:ext cx="531254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i="1" dirty="0" smtClean="0"/>
              <a:t>Example of WRF-</a:t>
            </a:r>
            <a:r>
              <a:rPr lang="en-US" i="1" dirty="0" err="1" smtClean="0"/>
              <a:t>Chem</a:t>
            </a:r>
            <a:r>
              <a:rPr lang="en-US" i="1" dirty="0" smtClean="0"/>
              <a:t> run on the cloud. 24 total runs were performed (2 emission scenarios, three phases of ENSO, and four months per year). (</a:t>
            </a:r>
            <a:r>
              <a:rPr lang="en-US" i="1" dirty="0"/>
              <a:t>a) Average snowfall (mm/</a:t>
            </a:r>
            <a:r>
              <a:rPr lang="en-US" i="1" dirty="0" err="1"/>
              <a:t>hr</a:t>
            </a:r>
            <a:r>
              <a:rPr lang="en-US" i="1" dirty="0" smtClean="0"/>
              <a:t>). </a:t>
            </a:r>
            <a:r>
              <a:rPr lang="en-US" i="1" dirty="0"/>
              <a:t>(b) Mass ratio of BC deposition to snowfall (μg BC/kg snow). </a:t>
            </a:r>
            <a:r>
              <a:rPr lang="en-US" b="1" i="1" dirty="0" smtClean="0"/>
              <a:t>Required six </a:t>
            </a:r>
            <a:r>
              <a:rPr lang="en-US" b="1" i="1" dirty="0"/>
              <a:t>month </a:t>
            </a:r>
            <a:r>
              <a:rPr lang="en-US" b="1" i="1" dirty="0" smtClean="0"/>
              <a:t>schedule would </a:t>
            </a:r>
            <a:r>
              <a:rPr lang="en-US" b="1" i="1" dirty="0"/>
              <a:t>not have been possible </a:t>
            </a:r>
            <a:r>
              <a:rPr lang="en-US" b="1" i="1" dirty="0" smtClean="0"/>
              <a:t>without cloud resources</a:t>
            </a:r>
            <a:r>
              <a:rPr lang="en-US" b="1" i="1" dirty="0"/>
              <a:t>!</a:t>
            </a:r>
          </a:p>
          <a:p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965118"/>
            <a:ext cx="3240815" cy="51665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Add </a:t>
            </a:r>
            <a:r>
              <a:rPr lang="en-US" dirty="0" err="1" smtClean="0"/>
              <a:t>CAMx</a:t>
            </a:r>
            <a:r>
              <a:rPr lang="en-US" dirty="0" smtClean="0"/>
              <a:t> and WRF-</a:t>
            </a:r>
            <a:r>
              <a:rPr lang="en-US" dirty="0" err="1" smtClean="0"/>
              <a:t>Chem</a:t>
            </a:r>
            <a:r>
              <a:rPr lang="en-US" dirty="0" smtClean="0"/>
              <a:t> as options. </a:t>
            </a:r>
          </a:p>
          <a:p>
            <a:pPr lvl="1"/>
            <a:r>
              <a:rPr lang="en-US" dirty="0" smtClean="0"/>
              <a:t>Easier inter-comparisons and ensembles.</a:t>
            </a:r>
          </a:p>
          <a:p>
            <a:pPr lvl="1"/>
            <a:r>
              <a:rPr lang="en-US" dirty="0" smtClean="0"/>
              <a:t>Chemistry-</a:t>
            </a:r>
            <a:r>
              <a:rPr lang="en-US" dirty="0"/>
              <a:t>m</a:t>
            </a:r>
            <a:r>
              <a:rPr lang="en-US" dirty="0" smtClean="0"/>
              <a:t>eteorology </a:t>
            </a:r>
            <a:r>
              <a:rPr lang="en-US" dirty="0"/>
              <a:t>i</a:t>
            </a:r>
            <a:r>
              <a:rPr lang="en-US" dirty="0" smtClean="0"/>
              <a:t>nteraction studies.</a:t>
            </a:r>
          </a:p>
          <a:p>
            <a:pPr lvl="0"/>
            <a:r>
              <a:rPr lang="en-US" dirty="0" smtClean="0"/>
              <a:t>Expand emissions component to cover the globe using new SMOKE tools for EDGAR. </a:t>
            </a:r>
          </a:p>
          <a:p>
            <a:r>
              <a:rPr lang="en-US" b="1" dirty="0" smtClean="0"/>
              <a:t>Create simple web interface for running </a:t>
            </a:r>
            <a:r>
              <a:rPr lang="en-US" b="1" dirty="0"/>
              <a:t>jobs</a:t>
            </a:r>
            <a:r>
              <a:rPr lang="en-US" b="1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92115" y="5584020"/>
            <a:ext cx="5189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Stay </a:t>
            </a:r>
            <a:r>
              <a:rPr lang="en-US" b="1" i="1" dirty="0">
                <a:solidFill>
                  <a:srgbClr val="FF0000"/>
                </a:solidFill>
              </a:rPr>
              <a:t>for Wed. 4:30 </a:t>
            </a:r>
            <a:r>
              <a:rPr lang="en-US" b="1" i="1" dirty="0" smtClean="0">
                <a:solidFill>
                  <a:srgbClr val="FF0000"/>
                </a:solidFill>
              </a:rPr>
              <a:t>PM talk </a:t>
            </a:r>
            <a:r>
              <a:rPr lang="en-US" b="1" i="1" dirty="0">
                <a:solidFill>
                  <a:srgbClr val="FF0000"/>
                </a:solidFill>
              </a:rPr>
              <a:t>for </a:t>
            </a:r>
            <a:r>
              <a:rPr lang="en-US" b="1" i="1" dirty="0" smtClean="0">
                <a:solidFill>
                  <a:srgbClr val="FF0000"/>
                </a:solidFill>
              </a:rPr>
              <a:t>more on this project.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671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3" descr="AQcast_output_on_we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3" t="18365" r="-45748" b="22843"/>
          <a:stretch/>
        </p:blipFill>
        <p:spPr>
          <a:xfrm>
            <a:off x="-43605" y="1582182"/>
            <a:ext cx="9198864" cy="456285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4" name="Group 33"/>
          <p:cNvGrpSpPr/>
          <p:nvPr/>
        </p:nvGrpSpPr>
        <p:grpSpPr>
          <a:xfrm>
            <a:off x="396607" y="1456856"/>
            <a:ext cx="8200682" cy="4309353"/>
            <a:chOff x="396607" y="1456856"/>
            <a:chExt cx="8200682" cy="4309353"/>
          </a:xfrm>
        </p:grpSpPr>
        <p:grpSp>
          <p:nvGrpSpPr>
            <p:cNvPr id="16" name="Group 15"/>
            <p:cNvGrpSpPr/>
            <p:nvPr/>
          </p:nvGrpSpPr>
          <p:grpSpPr>
            <a:xfrm>
              <a:off x="5294548" y="3234824"/>
              <a:ext cx="2091855" cy="1674933"/>
              <a:chOff x="5294548" y="3234824"/>
              <a:chExt cx="2091855" cy="1674933"/>
            </a:xfrm>
          </p:grpSpPr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816" y="3238542"/>
                <a:ext cx="902587" cy="1118861"/>
              </a:xfrm>
              <a:prstGeom prst="rect">
                <a:avLst/>
              </a:prstGeom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7885" y="3326134"/>
                <a:ext cx="535713" cy="555555"/>
              </a:xfrm>
              <a:prstGeom prst="rect">
                <a:avLst/>
              </a:prstGeom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176" y="3946611"/>
                <a:ext cx="928747" cy="963146"/>
              </a:xfrm>
              <a:prstGeom prst="rect">
                <a:avLst/>
              </a:prstGeom>
            </p:spPr>
          </p:pic>
          <p:sp>
            <p:nvSpPr>
              <p:cNvPr id="203" name="TextBox 202"/>
              <p:cNvSpPr txBox="1"/>
              <p:nvPr/>
            </p:nvSpPr>
            <p:spPr>
              <a:xfrm>
                <a:off x="5294548" y="3296438"/>
                <a:ext cx="3593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EC2</a:t>
                </a: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6529485" y="3234824"/>
                <a:ext cx="3593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EC2</a:t>
                </a: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5378615" y="3931648"/>
                <a:ext cx="3593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EC2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442478" y="2193333"/>
              <a:ext cx="6629726" cy="3172209"/>
              <a:chOff x="1442478" y="2193333"/>
              <a:chExt cx="6629726" cy="317220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442478" y="2357350"/>
                <a:ext cx="6629726" cy="3008192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b="1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2770" y="2266862"/>
                <a:ext cx="161925" cy="18097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158975" y="2193333"/>
                <a:ext cx="8723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Private Subnet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324384" y="1907373"/>
              <a:ext cx="6847378" cy="3572831"/>
              <a:chOff x="1324384" y="1907373"/>
              <a:chExt cx="6847378" cy="3572831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324384" y="2101434"/>
                <a:ext cx="6847378" cy="3378770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147" y="1907373"/>
                <a:ext cx="449378" cy="293344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96607" y="1456856"/>
              <a:ext cx="8200682" cy="4309353"/>
              <a:chOff x="396607" y="1456856"/>
              <a:chExt cx="8200682" cy="4309353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96607" y="1708303"/>
                <a:ext cx="8200682" cy="4057906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90" name="Picture 89" descr="AWS-Cloud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6208" y="1456856"/>
                <a:ext cx="473895" cy="473895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3849480" y="2464971"/>
              <a:ext cx="4009114" cy="2784396"/>
              <a:chOff x="3849480" y="2464971"/>
              <a:chExt cx="4009114" cy="2784396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3849480" y="2652322"/>
                <a:ext cx="4009114" cy="2597045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b="1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0347" y="2464971"/>
                <a:ext cx="320548" cy="386543"/>
              </a:xfrm>
              <a:prstGeom prst="rect">
                <a:avLst/>
              </a:prstGeom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4330889" y="2485586"/>
                <a:ext cx="44916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Batch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486620" y="3143754"/>
              <a:ext cx="1114688" cy="880698"/>
              <a:chOff x="1982158" y="3048672"/>
              <a:chExt cx="1486250" cy="1174264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2015960" y="3309559"/>
                <a:ext cx="1410818" cy="913377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b="1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2158" y="3048672"/>
                <a:ext cx="352115" cy="424610"/>
              </a:xfrm>
              <a:prstGeom prst="rect">
                <a:avLst/>
              </a:prstGeom>
            </p:spPr>
          </p:pic>
          <p:sp>
            <p:nvSpPr>
              <p:cNvPr id="134" name="TextBox 133"/>
              <p:cNvSpPr txBox="1"/>
              <p:nvPr/>
            </p:nvSpPr>
            <p:spPr>
              <a:xfrm>
                <a:off x="2300993" y="3086067"/>
                <a:ext cx="116741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Step Functions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996237" y="3600171"/>
                <a:ext cx="13751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750" dirty="0"/>
                  <a:t>Define workflow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750" dirty="0"/>
                  <a:t>Submit Batch Jobs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084475" y="3175034"/>
              <a:ext cx="793539" cy="850847"/>
              <a:chOff x="4084475" y="3175034"/>
              <a:chExt cx="793539" cy="850847"/>
            </a:xfrm>
          </p:grpSpPr>
          <p:sp>
            <p:nvSpPr>
              <p:cNvPr id="138" name="Rounded Rectangle 137"/>
              <p:cNvSpPr/>
              <p:nvPr/>
            </p:nvSpPr>
            <p:spPr>
              <a:xfrm>
                <a:off x="4109546" y="3339419"/>
                <a:ext cx="768468" cy="685033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b="1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084475" y="3379550"/>
                <a:ext cx="5793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900" dirty="0"/>
                  <a:t>Job 1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900" dirty="0"/>
                  <a:t>Job 2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900" dirty="0"/>
                  <a:t>Job 3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900" dirty="0"/>
                  <a:t>Job …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173240" y="3175034"/>
                <a:ext cx="6832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Job Queue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89383" y="2738109"/>
              <a:ext cx="2548106" cy="2355944"/>
              <a:chOff x="5089383" y="2738109"/>
              <a:chExt cx="2548106" cy="2355944"/>
            </a:xfrm>
          </p:grpSpPr>
          <p:sp>
            <p:nvSpPr>
              <p:cNvPr id="147" name="Rounded Rectangle 146"/>
              <p:cNvSpPr/>
              <p:nvPr/>
            </p:nvSpPr>
            <p:spPr>
              <a:xfrm>
                <a:off x="5089383" y="2910902"/>
                <a:ext cx="2548106" cy="2183151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b="1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5801546" y="2738109"/>
                <a:ext cx="12779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Compute </a:t>
                </a:r>
                <a:r>
                  <a:rPr lang="en-US" sz="900" dirty="0" smtClean="0"/>
                  <a:t>Environment</a:t>
                </a:r>
                <a:endParaRPr lang="en-US" sz="9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03683" y="2970408"/>
              <a:ext cx="2302642" cy="2012885"/>
              <a:chOff x="5203683" y="2970408"/>
              <a:chExt cx="2302642" cy="2012885"/>
            </a:xfrm>
          </p:grpSpPr>
          <p:sp>
            <p:nvSpPr>
              <p:cNvPr id="189" name="Rounded Rectangle 188"/>
              <p:cNvSpPr/>
              <p:nvPr/>
            </p:nvSpPr>
            <p:spPr>
              <a:xfrm>
                <a:off x="5203683" y="3133210"/>
                <a:ext cx="2302642" cy="1850083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b="1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5474935" y="2970408"/>
                <a:ext cx="35458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ECS</a:t>
                </a:r>
              </a:p>
            </p:txBody>
          </p:sp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8156" y="2996215"/>
                <a:ext cx="249085" cy="233517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2312705" y="3649577"/>
              <a:ext cx="4566883" cy="1262647"/>
              <a:chOff x="2312705" y="3649577"/>
              <a:chExt cx="4566883" cy="126264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312705" y="4207828"/>
                <a:ext cx="737702" cy="704396"/>
                <a:chOff x="5221412" y="5157352"/>
                <a:chExt cx="983602" cy="939195"/>
              </a:xfrm>
            </p:grpSpPr>
            <p:sp>
              <p:nvSpPr>
                <p:cNvPr id="167" name="TextBox 166"/>
                <p:cNvSpPr txBox="1"/>
                <p:nvPr/>
              </p:nvSpPr>
              <p:spPr>
                <a:xfrm>
                  <a:off x="5221412" y="5788771"/>
                  <a:ext cx="983602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EFS Volume</a:t>
                  </a:r>
                </a:p>
              </p:txBody>
            </p:sp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5660" y="5157352"/>
                  <a:ext cx="543292" cy="651951"/>
                </a:xfrm>
                <a:prstGeom prst="rect">
                  <a:avLst/>
                </a:prstGeom>
              </p:spPr>
            </p:pic>
          </p:grpSp>
          <p:cxnSp>
            <p:nvCxnSpPr>
              <p:cNvPr id="64" name="Straight Arrow Connector 63"/>
              <p:cNvCxnSpPr>
                <a:stCxn id="158" idx="3"/>
                <a:endCxn id="202" idx="1"/>
              </p:cNvCxnSpPr>
              <p:nvPr/>
            </p:nvCxnSpPr>
            <p:spPr>
              <a:xfrm>
                <a:off x="2858361" y="4452310"/>
                <a:ext cx="2690472" cy="120820"/>
              </a:xfrm>
              <a:prstGeom prst="straightConnector1">
                <a:avLst/>
              </a:prstGeom>
              <a:ln w="635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58" idx="3"/>
                <a:endCxn id="201" idx="1"/>
              </p:cNvCxnSpPr>
              <p:nvPr/>
            </p:nvCxnSpPr>
            <p:spPr>
              <a:xfrm flipV="1">
                <a:off x="2858361" y="4200237"/>
                <a:ext cx="2893187" cy="252073"/>
              </a:xfrm>
              <a:prstGeom prst="straightConnector1">
                <a:avLst/>
              </a:prstGeom>
              <a:ln w="635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58" idx="3"/>
                <a:endCxn id="199" idx="2"/>
              </p:cNvCxnSpPr>
              <p:nvPr/>
            </p:nvCxnSpPr>
            <p:spPr>
              <a:xfrm flipV="1">
                <a:off x="2858361" y="3710338"/>
                <a:ext cx="2696273" cy="741972"/>
              </a:xfrm>
              <a:prstGeom prst="straightConnector1">
                <a:avLst/>
              </a:prstGeom>
              <a:ln w="635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58" idx="3"/>
                <a:endCxn id="196" idx="1"/>
              </p:cNvCxnSpPr>
              <p:nvPr/>
            </p:nvCxnSpPr>
            <p:spPr>
              <a:xfrm flipV="1">
                <a:off x="2858361" y="3649577"/>
                <a:ext cx="3732940" cy="802733"/>
              </a:xfrm>
              <a:prstGeom prst="straightConnector1">
                <a:avLst/>
              </a:prstGeom>
              <a:ln w="635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158" idx="3"/>
                <a:endCxn id="198" idx="1"/>
              </p:cNvCxnSpPr>
              <p:nvPr/>
            </p:nvCxnSpPr>
            <p:spPr>
              <a:xfrm flipV="1">
                <a:off x="2858362" y="3964599"/>
                <a:ext cx="4021226" cy="487711"/>
              </a:xfrm>
              <a:prstGeom prst="straightConnector1">
                <a:avLst/>
              </a:prstGeom>
              <a:ln w="635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4545505" y="3478580"/>
              <a:ext cx="1206043" cy="1094550"/>
              <a:chOff x="4545505" y="3478580"/>
              <a:chExt cx="1206043" cy="1094550"/>
            </a:xfrm>
          </p:grpSpPr>
          <p:cxnSp>
            <p:nvCxnSpPr>
              <p:cNvPr id="82" name="Straight Arrow Connector 81"/>
              <p:cNvCxnSpPr>
                <a:endCxn id="199" idx="1"/>
              </p:cNvCxnSpPr>
              <p:nvPr/>
            </p:nvCxnSpPr>
            <p:spPr>
              <a:xfrm>
                <a:off x="4545505" y="3478580"/>
                <a:ext cx="806414" cy="117446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201" idx="1"/>
              </p:cNvCxnSpPr>
              <p:nvPr/>
            </p:nvCxnSpPr>
            <p:spPr>
              <a:xfrm>
                <a:off x="4555827" y="3609984"/>
                <a:ext cx="1195721" cy="590254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endCxn id="202" idx="1"/>
              </p:cNvCxnSpPr>
              <p:nvPr/>
            </p:nvCxnSpPr>
            <p:spPr>
              <a:xfrm>
                <a:off x="4569180" y="3765648"/>
                <a:ext cx="979653" cy="807482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351919" y="3481713"/>
              <a:ext cx="1965188" cy="1350353"/>
              <a:chOff x="5351919" y="3481713"/>
              <a:chExt cx="1965188" cy="1350353"/>
            </a:xfrm>
          </p:grpSpPr>
          <p:sp>
            <p:nvSpPr>
              <p:cNvPr id="206" name="TextBox 205"/>
              <p:cNvSpPr txBox="1"/>
              <p:nvPr/>
            </p:nvSpPr>
            <p:spPr>
              <a:xfrm>
                <a:off x="6600051" y="4462734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* Compute</a:t>
                </a:r>
              </a:p>
              <a:p>
                <a:r>
                  <a:rPr lang="en-US" sz="900" dirty="0"/>
                  <a:t>Containers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351919" y="3481713"/>
                <a:ext cx="1965188" cy="1222384"/>
                <a:chOff x="5351919" y="3481713"/>
                <a:chExt cx="1965188" cy="1222384"/>
              </a:xfrm>
            </p:grpSpPr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91301" y="3535265"/>
                  <a:ext cx="405429" cy="228625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9587" y="3850287"/>
                  <a:ext cx="405429" cy="228625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51919" y="3481713"/>
                  <a:ext cx="405429" cy="228625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1548" y="4085925"/>
                  <a:ext cx="405429" cy="228625"/>
                </a:xfrm>
                <a:prstGeom prst="rect">
                  <a:avLst/>
                </a:prstGeom>
              </p:spPr>
            </p:pic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8833" y="4458817"/>
                  <a:ext cx="405429" cy="228625"/>
                </a:xfrm>
                <a:prstGeom prst="rect">
                  <a:avLst/>
                </a:prstGeom>
              </p:spPr>
            </p:pic>
            <p:sp>
              <p:nvSpPr>
                <p:cNvPr id="91" name="TextBox 90"/>
                <p:cNvSpPr txBox="1"/>
                <p:nvPr/>
              </p:nvSpPr>
              <p:spPr>
                <a:xfrm>
                  <a:off x="5551354" y="3482349"/>
                  <a:ext cx="24237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*</a:t>
                  </a: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792644" y="3537650"/>
                  <a:ext cx="24237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*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5945671" y="4093763"/>
                  <a:ext cx="24237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*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747562" y="4473265"/>
                  <a:ext cx="24237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*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7074733" y="3876184"/>
                  <a:ext cx="24237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*</a:t>
                  </a: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2566335" y="3158058"/>
              <a:ext cx="1518140" cy="857420"/>
              <a:chOff x="2566335" y="3158058"/>
              <a:chExt cx="1518140" cy="857420"/>
            </a:xfrm>
          </p:grpSpPr>
          <p:cxnSp>
            <p:nvCxnSpPr>
              <p:cNvPr id="37" name="Straight Arrow Connector 36"/>
              <p:cNvCxnSpPr>
                <a:endCxn id="142" idx="1"/>
              </p:cNvCxnSpPr>
              <p:nvPr/>
            </p:nvCxnSpPr>
            <p:spPr>
              <a:xfrm>
                <a:off x="3696229" y="3688599"/>
                <a:ext cx="388246" cy="1411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2566335" y="3158058"/>
                <a:ext cx="1272236" cy="857420"/>
                <a:chOff x="2566335" y="3158058"/>
                <a:chExt cx="1272236" cy="85742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654627" y="3158058"/>
                  <a:ext cx="1183944" cy="857420"/>
                  <a:chOff x="3525640" y="2108730"/>
                  <a:chExt cx="1578592" cy="1143227"/>
                </a:xfrm>
              </p:grpSpPr>
              <p:sp>
                <p:nvSpPr>
                  <p:cNvPr id="118" name="Rounded Rectangle 117"/>
                  <p:cNvSpPr/>
                  <p:nvPr/>
                </p:nvSpPr>
                <p:spPr>
                  <a:xfrm>
                    <a:off x="3589078" y="2338580"/>
                    <a:ext cx="1410818" cy="913377"/>
                  </a:xfrm>
                  <a:prstGeom prst="roundRect">
                    <a:avLst>
                      <a:gd name="adj" fmla="val 9818"/>
                    </a:avLst>
                  </a:prstGeom>
                  <a:noFill/>
                  <a:ln w="6350">
                    <a:solidFill>
                      <a:schemeClr val="tx1"/>
                    </a:solidFill>
                    <a:prstDash val="soli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US" sz="1350" b="1" dirty="0">
                      <a:solidFill>
                        <a:schemeClr val="tx1"/>
                      </a:solidFill>
                      <a:latin typeface="Helvetica Neue"/>
                      <a:cs typeface="Helvetica Neue"/>
                    </a:endParaRPr>
                  </a:p>
                </p:txBody>
              </p:sp>
              <p:pic>
                <p:nvPicPr>
                  <p:cNvPr id="112" name="Picture 111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25640" y="2120783"/>
                    <a:ext cx="416463" cy="499755"/>
                  </a:xfrm>
                  <a:prstGeom prst="rect">
                    <a:avLst/>
                  </a:prstGeom>
                </p:spPr>
              </p:pic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928767" y="2108730"/>
                    <a:ext cx="742084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Lambda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528159" y="2650483"/>
                    <a:ext cx="157607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28588" indent="-128588">
                      <a:buFont typeface="Arial" panose="020B0604020202020204" pitchFamily="34" charset="0"/>
                      <a:buChar char="•"/>
                    </a:pPr>
                    <a:r>
                      <a:rPr lang="en-US" sz="750" dirty="0"/>
                      <a:t>submit-batch-job</a:t>
                    </a:r>
                  </a:p>
                  <a:p>
                    <a:pPr marL="128588" indent="-128588">
                      <a:buFont typeface="Arial" panose="020B0604020202020204" pitchFamily="34" charset="0"/>
                      <a:buChar char="•"/>
                    </a:pPr>
                    <a:r>
                      <a:rPr lang="en-US" sz="750" dirty="0"/>
                      <a:t>affirm-job-completion</a:t>
                    </a:r>
                  </a:p>
                </p:txBody>
              </p:sp>
            </p:grpSp>
            <p:cxnSp>
              <p:nvCxnSpPr>
                <p:cNvPr id="102" name="Straight Arrow Connector 101"/>
                <p:cNvCxnSpPr>
                  <a:endCxn id="118" idx="1"/>
                </p:cNvCxnSpPr>
                <p:nvPr/>
              </p:nvCxnSpPr>
              <p:spPr>
                <a:xfrm flipV="1">
                  <a:off x="2566335" y="3672962"/>
                  <a:ext cx="135870" cy="283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575872" y="2588182"/>
              <a:ext cx="1910584" cy="2324058"/>
              <a:chOff x="575872" y="2588182"/>
              <a:chExt cx="1910584" cy="2324058"/>
            </a:xfrm>
          </p:grpSpPr>
          <p:cxnSp>
            <p:nvCxnSpPr>
              <p:cNvPr id="19" name="Straight Arrow Connector 18"/>
              <p:cNvCxnSpPr>
                <a:stCxn id="170" idx="0"/>
                <a:endCxn id="85" idx="2"/>
              </p:cNvCxnSpPr>
              <p:nvPr/>
            </p:nvCxnSpPr>
            <p:spPr>
              <a:xfrm flipV="1">
                <a:off x="875006" y="2588182"/>
                <a:ext cx="21636" cy="16768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 rot="16200000">
                <a:off x="336439" y="3335746"/>
                <a:ext cx="90281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i="1" dirty="0"/>
                  <a:t>Retrieve results</a:t>
                </a: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75872" y="4181086"/>
                <a:ext cx="1910584" cy="731154"/>
                <a:chOff x="575872" y="4181086"/>
                <a:chExt cx="1910584" cy="731154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575872" y="4265070"/>
                  <a:ext cx="641522" cy="647170"/>
                  <a:chOff x="767829" y="4493789"/>
                  <a:chExt cx="855363" cy="862893"/>
                </a:xfrm>
              </p:grpSpPr>
              <p:pic>
                <p:nvPicPr>
                  <p:cNvPr id="170" name="Picture 169"/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5104" y="4493789"/>
                    <a:ext cx="503140" cy="521775"/>
                  </a:xfrm>
                  <a:prstGeom prst="rect">
                    <a:avLst/>
                  </a:prstGeom>
                </p:spPr>
              </p:pic>
              <p:sp>
                <p:nvSpPr>
                  <p:cNvPr id="175" name="TextBox 174"/>
                  <p:cNvSpPr txBox="1"/>
                  <p:nvPr/>
                </p:nvSpPr>
                <p:spPr>
                  <a:xfrm>
                    <a:off x="767829" y="5048906"/>
                    <a:ext cx="855363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S3 Bucket</a:t>
                    </a:r>
                  </a:p>
                </p:txBody>
              </p:sp>
            </p:grpSp>
            <p:cxnSp>
              <p:nvCxnSpPr>
                <p:cNvPr id="108" name="Straight Arrow Connector 107"/>
                <p:cNvCxnSpPr/>
                <p:nvPr/>
              </p:nvCxnSpPr>
              <p:spPr>
                <a:xfrm flipV="1">
                  <a:off x="1077037" y="4365681"/>
                  <a:ext cx="1355798" cy="44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/>
                <p:nvPr/>
              </p:nvCxnSpPr>
              <p:spPr>
                <a:xfrm flipH="1">
                  <a:off x="1110774" y="4551209"/>
                  <a:ext cx="1283905" cy="124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>
                  <a:off x="1457231" y="4518700"/>
                  <a:ext cx="889987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i="1" dirty="0"/>
                    <a:t>Archive Results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407314" y="4181086"/>
                  <a:ext cx="1079142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i="1" dirty="0"/>
                    <a:t>Bootstrap </a:t>
                  </a:r>
                  <a:r>
                    <a:rPr lang="en-US" sz="900" i="1" dirty="0" err="1"/>
                    <a:t>Init</a:t>
                  </a:r>
                  <a:r>
                    <a:rPr lang="en-US" sz="900" i="1" dirty="0"/>
                    <a:t> Data</a:t>
                  </a: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507753" y="1923779"/>
              <a:ext cx="1754305" cy="1248021"/>
              <a:chOff x="507753" y="1923779"/>
              <a:chExt cx="1754305" cy="124802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07753" y="1923779"/>
                <a:ext cx="777777" cy="664403"/>
                <a:chOff x="677003" y="1422038"/>
                <a:chExt cx="1037036" cy="885871"/>
              </a:xfrm>
            </p:grpSpPr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67" y="1422038"/>
                  <a:ext cx="521367" cy="625640"/>
                </a:xfrm>
                <a:prstGeom prst="rect">
                  <a:avLst/>
                </a:prstGeom>
              </p:spPr>
            </p:pic>
            <p:sp>
              <p:nvSpPr>
                <p:cNvPr id="85" name="TextBox 84"/>
                <p:cNvSpPr txBox="1"/>
                <p:nvPr/>
              </p:nvSpPr>
              <p:spPr>
                <a:xfrm>
                  <a:off x="677003" y="2000133"/>
                  <a:ext cx="1037036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API Gateway</a:t>
                  </a:r>
                </a:p>
              </p:txBody>
            </p:sp>
          </p:grpSp>
          <p:cxnSp>
            <p:nvCxnSpPr>
              <p:cNvPr id="117" name="Straight Arrow Connector 116"/>
              <p:cNvCxnSpPr>
                <a:stCxn id="83" idx="3"/>
                <a:endCxn id="134" idx="0"/>
              </p:cNvCxnSpPr>
              <p:nvPr/>
            </p:nvCxnSpPr>
            <p:spPr>
              <a:xfrm>
                <a:off x="1045676" y="2158394"/>
                <a:ext cx="1117851" cy="10134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 rot="2534117">
                <a:off x="1349629" y="2638064"/>
                <a:ext cx="91242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i="1" dirty="0"/>
                  <a:t>Submit Request</a:t>
                </a:r>
              </a:p>
            </p:txBody>
          </p:sp>
        </p:grpSp>
      </p:grpSp>
      <p:sp>
        <p:nvSpPr>
          <p:cNvPr id="99" name="Title 2"/>
          <p:cNvSpPr txBox="1">
            <a:spLocks/>
          </p:cNvSpPr>
          <p:nvPr/>
        </p:nvSpPr>
        <p:spPr>
          <a:xfrm>
            <a:off x="225780" y="262623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14A8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Design of </a:t>
            </a:r>
            <a:r>
              <a:rPr lang="en-US" dirty="0" err="1" smtClean="0"/>
              <a:t>AQcast</a:t>
            </a:r>
            <a:r>
              <a:rPr lang="en-US" dirty="0" smtClean="0"/>
              <a:t> Web Interface</a:t>
            </a:r>
            <a:endParaRPr lang="en-US" dirty="0"/>
          </a:p>
        </p:txBody>
      </p:sp>
      <p:pic>
        <p:nvPicPr>
          <p:cNvPr id="35" name="Picture 34" descr="aqcast-api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40099" r="2077" b="22127"/>
          <a:stretch/>
        </p:blipFill>
        <p:spPr>
          <a:xfrm>
            <a:off x="7194" y="1554786"/>
            <a:ext cx="9084582" cy="456285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75440" y="985376"/>
            <a:ext cx="543739" cy="938403"/>
            <a:chOff x="575440" y="985376"/>
            <a:chExt cx="543739" cy="938403"/>
          </a:xfrm>
        </p:grpSpPr>
        <p:grpSp>
          <p:nvGrpSpPr>
            <p:cNvPr id="13" name="Group 12"/>
            <p:cNvGrpSpPr/>
            <p:nvPr/>
          </p:nvGrpSpPr>
          <p:grpSpPr>
            <a:xfrm>
              <a:off x="575440" y="985376"/>
              <a:ext cx="543739" cy="666453"/>
              <a:chOff x="743242" y="45305"/>
              <a:chExt cx="724985" cy="888604"/>
            </a:xfrm>
          </p:grpSpPr>
          <p:pic>
            <p:nvPicPr>
              <p:cNvPr id="94" name="Picture 93" descr="Users.png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5" y="45305"/>
                <a:ext cx="596769" cy="596769"/>
              </a:xfrm>
              <a:prstGeom prst="rect">
                <a:avLst/>
              </a:prstGeom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743242" y="564577"/>
                <a:ext cx="724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Users</a:t>
                </a:r>
              </a:p>
            </p:txBody>
          </p:sp>
        </p:grpSp>
        <p:cxnSp>
          <p:nvCxnSpPr>
            <p:cNvPr id="15" name="Straight Arrow Connector 14"/>
            <p:cNvCxnSpPr>
              <a:stCxn id="95" idx="2"/>
              <a:endCxn id="83" idx="0"/>
            </p:cNvCxnSpPr>
            <p:nvPr/>
          </p:nvCxnSpPr>
          <p:spPr>
            <a:xfrm>
              <a:off x="847310" y="1651829"/>
              <a:ext cx="2854" cy="27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31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80570"/>
            <a:ext cx="8686800" cy="507976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The cloud-based architecture of </a:t>
            </a:r>
            <a:r>
              <a:rPr lang="en-US" dirty="0" err="1" smtClean="0"/>
              <a:t>AQcast</a:t>
            </a:r>
            <a:r>
              <a:rPr lang="en-US" dirty="0" smtClean="0"/>
              <a:t> Phase II will make it easy for us to offer the system to users outside of AER. </a:t>
            </a:r>
          </a:p>
          <a:p>
            <a:pPr>
              <a:lnSpc>
                <a:spcPct val="120000"/>
              </a:lnSpc>
            </a:pPr>
            <a:r>
              <a:rPr lang="en-US" dirty="0"/>
              <a:t>U</a:t>
            </a:r>
            <a:r>
              <a:rPr lang="en-US" dirty="0" smtClean="0"/>
              <a:t>sers would submit a job description file over the web.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AQcast</a:t>
            </a:r>
            <a:r>
              <a:rPr lang="en-US" dirty="0" smtClean="0"/>
              <a:t> would automatically run the job.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AER’s job would be to handle </a:t>
            </a:r>
            <a:r>
              <a:rPr lang="en-US" dirty="0"/>
              <a:t>software </a:t>
            </a:r>
            <a:r>
              <a:rPr lang="en-US" dirty="0" smtClean="0"/>
              <a:t>installation, model and inventory updates</a:t>
            </a:r>
            <a:r>
              <a:rPr lang="en-US" dirty="0"/>
              <a:t>, IT, and QA/QC.</a:t>
            </a:r>
          </a:p>
          <a:p>
            <a:pPr>
              <a:lnSpc>
                <a:spcPct val="120000"/>
              </a:lnSpc>
            </a:pPr>
            <a:r>
              <a:rPr lang="en-US" dirty="0"/>
              <a:t>Outside user would </a:t>
            </a:r>
            <a:r>
              <a:rPr lang="en-US" dirty="0" smtClean="0"/>
              <a:t>be responsible for the Amazon cloud and maintenance </a:t>
            </a:r>
            <a:r>
              <a:rPr lang="en-US" dirty="0"/>
              <a:t>charges for their </a:t>
            </a:r>
            <a:r>
              <a:rPr lang="en-US" dirty="0" smtClean="0"/>
              <a:t>jobs.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i="1" dirty="0" smtClean="0"/>
              <a:t>Future work </a:t>
            </a:r>
            <a:r>
              <a:rPr lang="en-US" i="1" dirty="0"/>
              <a:t>c</a:t>
            </a:r>
            <a:r>
              <a:rPr lang="en-US" i="1" dirty="0" smtClean="0"/>
              <a:t>ould </a:t>
            </a:r>
            <a:r>
              <a:rPr lang="en-US" i="1" dirty="0"/>
              <a:t>allow </a:t>
            </a:r>
            <a:r>
              <a:rPr lang="en-US" i="1" dirty="0" smtClean="0"/>
              <a:t>users </a:t>
            </a:r>
            <a:r>
              <a:rPr lang="en-US" i="1" dirty="0"/>
              <a:t>to make </a:t>
            </a:r>
            <a:r>
              <a:rPr lang="en-US" i="1" dirty="0" smtClean="0"/>
              <a:t>modifications </a:t>
            </a:r>
            <a:r>
              <a:rPr lang="en-US" i="1" dirty="0"/>
              <a:t>to </a:t>
            </a:r>
            <a:r>
              <a:rPr lang="en-US" i="1" dirty="0" smtClean="0"/>
              <a:t>CMAQ code or emission platform that we </a:t>
            </a:r>
            <a:r>
              <a:rPr lang="en-US" i="1" dirty="0"/>
              <a:t>w</a:t>
            </a:r>
            <a:r>
              <a:rPr lang="en-US" i="1" dirty="0" smtClean="0"/>
              <a:t>ould pull into </a:t>
            </a:r>
            <a:r>
              <a:rPr lang="en-US" i="1" dirty="0" err="1" smtClean="0"/>
              <a:t>AQcast</a:t>
            </a:r>
            <a:r>
              <a:rPr lang="en-US" i="1" dirty="0" smtClean="0"/>
              <a:t> from a </a:t>
            </a:r>
            <a:r>
              <a:rPr lang="en-US" i="1" dirty="0" err="1" smtClean="0"/>
              <a:t>Git</a:t>
            </a:r>
            <a:r>
              <a:rPr lang="en-US" i="1" dirty="0" smtClean="0"/>
              <a:t> repository.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Access to </a:t>
            </a:r>
            <a:r>
              <a:rPr lang="en-US" dirty="0" err="1" smtClean="0"/>
              <a:t>AQcast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3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49137"/>
            <a:ext cx="8686800" cy="49250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Cloud computing allows you to quickly run an arbitrarily large number of AQ model simulations.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Saving the infrastructure as software allows you to create identical machines and easily maintain them.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We used these principles to create a </a:t>
            </a:r>
            <a:r>
              <a:rPr lang="en-US" b="1" i="1" dirty="0" smtClean="0"/>
              <a:t>scalable, automated system</a:t>
            </a:r>
            <a:r>
              <a:rPr lang="en-US" i="1" dirty="0" smtClean="0"/>
              <a:t> </a:t>
            </a:r>
            <a:r>
              <a:rPr lang="en-US" dirty="0" smtClean="0"/>
              <a:t>for air quality modeling: </a:t>
            </a:r>
            <a:r>
              <a:rPr lang="en-US" dirty="0" err="1" smtClean="0"/>
              <a:t>AQcast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Reduces the time and labor to go from idea to analysis.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Reduces learning curve for new users.</a:t>
            </a:r>
          </a:p>
          <a:p>
            <a:pPr>
              <a:lnSpc>
                <a:spcPct val="110000"/>
              </a:lnSpc>
            </a:pPr>
            <a:r>
              <a:rPr lang="en-US" b="1" i="1" dirty="0" smtClean="0"/>
              <a:t>Looking for partners to test complementary “early access” version of </a:t>
            </a:r>
            <a:r>
              <a:rPr lang="en-US" b="1" i="1" dirty="0" err="1" smtClean="0"/>
              <a:t>AQcast</a:t>
            </a:r>
            <a:r>
              <a:rPr lang="en-US" b="1" i="1" dirty="0" smtClean="0"/>
              <a:t> </a:t>
            </a:r>
            <a:r>
              <a:rPr lang="en-US" b="1" i="1" dirty="0"/>
              <a:t>for many different applications</a:t>
            </a:r>
            <a:r>
              <a:rPr lang="en-US" b="1" i="1" dirty="0" smtClean="0"/>
              <a:t>!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0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2800" cap="none" dirty="0" smtClean="0"/>
              <a:t>Questions? Email malvarad@aer.com </a:t>
            </a:r>
            <a:endParaRPr lang="en-US" sz="28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Thank You!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7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29148"/>
            <a:ext cx="4267200" cy="50794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Steep learning </a:t>
            </a:r>
            <a:r>
              <a:rPr lang="en-US" dirty="0"/>
              <a:t>c</a:t>
            </a:r>
            <a:r>
              <a:rPr lang="en-US" dirty="0" smtClean="0"/>
              <a:t>urve</a:t>
            </a:r>
          </a:p>
          <a:p>
            <a:pPr lvl="1"/>
            <a:r>
              <a:rPr lang="en-US" dirty="0" smtClean="0"/>
              <a:t>Many different codes required even for simple jobs.</a:t>
            </a:r>
          </a:p>
          <a:p>
            <a:pPr lvl="1"/>
            <a:r>
              <a:rPr lang="en-US" dirty="0" smtClean="0"/>
              <a:t>Hard for any one person to learn all of the steps.</a:t>
            </a:r>
          </a:p>
          <a:p>
            <a:r>
              <a:rPr lang="en-US" dirty="0" smtClean="0"/>
              <a:t>Time-consuming setup </a:t>
            </a:r>
          </a:p>
          <a:p>
            <a:pPr lvl="1"/>
            <a:r>
              <a:rPr lang="en-US" dirty="0" smtClean="0"/>
              <a:t>Multi-step installations with many dependencies.</a:t>
            </a:r>
          </a:p>
          <a:p>
            <a:pPr lvl="1"/>
            <a:r>
              <a:rPr lang="en-US" dirty="0" smtClean="0"/>
              <a:t>Compiler and OS-dependent bugs.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Scientists </a:t>
            </a:r>
            <a:r>
              <a:rPr lang="en-US" dirty="0"/>
              <a:t>spend time debugging instead of doing scientific analysis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Difficult to do large projects</a:t>
            </a:r>
          </a:p>
          <a:p>
            <a:pPr lvl="1"/>
            <a:r>
              <a:rPr lang="en-US" dirty="0"/>
              <a:t>Complicated workflow with many chances for bottlenecks.</a:t>
            </a:r>
          </a:p>
          <a:p>
            <a:pPr lvl="1"/>
            <a:r>
              <a:rPr lang="en-US" dirty="0" smtClean="0"/>
              <a:t>Limited amount of CPUs and RAM on in-house machines.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Facing New Air Quality Modelers</a:t>
            </a:r>
            <a:endParaRPr lang="en-US" dirty="0"/>
          </a:p>
        </p:txBody>
      </p:sp>
      <p:pic>
        <p:nvPicPr>
          <p:cNvPr id="7" name="Content Placeholder 6" descr="doll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73" b="-26773"/>
          <a:stretch>
            <a:fillRect/>
          </a:stretch>
        </p:blipFill>
        <p:spPr>
          <a:xfrm>
            <a:off x="4648200" y="923901"/>
            <a:ext cx="4267200" cy="4724400"/>
          </a:xfrm>
        </p:spPr>
      </p:pic>
      <p:sp>
        <p:nvSpPr>
          <p:cNvPr id="8" name="TextBox 7"/>
          <p:cNvSpPr txBox="1"/>
          <p:nvPr/>
        </p:nvSpPr>
        <p:spPr>
          <a:xfrm>
            <a:off x="5003382" y="1380303"/>
            <a:ext cx="79398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CMAQ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7381" y="1895424"/>
            <a:ext cx="62142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WRF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3914" y="2392158"/>
            <a:ext cx="87355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SMOKE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1418" y="2853954"/>
            <a:ext cx="88460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8563" y="5125330"/>
            <a:ext cx="57187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MCIP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9941" y="5126598"/>
            <a:ext cx="675498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FEST-C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1462" y="5126598"/>
            <a:ext cx="612818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BCON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2853" y="5125330"/>
            <a:ext cx="758867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MEGAN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0102" y="5125109"/>
            <a:ext cx="59063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IOAPI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5144503" y="4656441"/>
            <a:ext cx="652861" cy="46888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0"/>
          </p:cNvCxnSpPr>
          <p:nvPr/>
        </p:nvCxnSpPr>
        <p:spPr>
          <a:xfrm flipV="1">
            <a:off x="5937690" y="4656221"/>
            <a:ext cx="594377" cy="470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773808" y="4656441"/>
            <a:ext cx="407912" cy="46866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0"/>
          </p:cNvCxnSpPr>
          <p:nvPr/>
        </p:nvCxnSpPr>
        <p:spPr>
          <a:xfrm flipH="1" flipV="1">
            <a:off x="7505073" y="4656442"/>
            <a:ext cx="112798" cy="47015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</p:cNvCxnSpPr>
          <p:nvPr/>
        </p:nvCxnSpPr>
        <p:spPr>
          <a:xfrm flipH="1" flipV="1">
            <a:off x="7723168" y="4656441"/>
            <a:ext cx="642254" cy="46866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91081" y="5494412"/>
            <a:ext cx="738704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NetCDF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Elbow Connector 34"/>
          <p:cNvCxnSpPr>
            <a:stCxn id="33" idx="3"/>
          </p:cNvCxnSpPr>
          <p:nvPr/>
        </p:nvCxnSpPr>
        <p:spPr>
          <a:xfrm flipV="1">
            <a:off x="7329785" y="4759062"/>
            <a:ext cx="602360" cy="88923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90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EPA 2011 NEI Emission Modeling Platform (SMOKE)</a:t>
            </a:r>
          </a:p>
          <a:p>
            <a:r>
              <a:rPr lang="en-US" dirty="0" smtClean="0"/>
              <a:t>Running of platform scripts debugged, simplified, and automated.</a:t>
            </a:r>
          </a:p>
          <a:p>
            <a:r>
              <a:rPr lang="en-US" dirty="0" smtClean="0"/>
              <a:t>Can be run for a given subset of days. </a:t>
            </a:r>
          </a:p>
          <a:p>
            <a:r>
              <a:rPr lang="en-US" dirty="0" smtClean="0"/>
              <a:t>Spatial surrogate generation tool included, but needs further work.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Emission Component</a:t>
            </a:r>
            <a:endParaRPr lang="en-US" dirty="0"/>
          </a:p>
        </p:txBody>
      </p:sp>
      <p:pic>
        <p:nvPicPr>
          <p:cNvPr id="3" name="Content Placeholder 2" descr="CO_emis_mole_nonpt_20130603_12EUS1_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r="15103"/>
          <a:stretch>
            <a:fillRect/>
          </a:stretch>
        </p:blipFill>
        <p:spPr>
          <a:xfrm>
            <a:off x="4648200" y="1244600"/>
            <a:ext cx="4267200" cy="4724400"/>
          </a:xfrm>
        </p:spPr>
      </p:pic>
      <p:sp>
        <p:nvSpPr>
          <p:cNvPr id="9" name="TextBox 8"/>
          <p:cNvSpPr txBox="1"/>
          <p:nvPr/>
        </p:nvSpPr>
        <p:spPr>
          <a:xfrm>
            <a:off x="5016137" y="1583192"/>
            <a:ext cx="34519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Non-point source CO, June 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4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79" b="-17679"/>
          <a:stretch/>
        </p:blipFill>
        <p:spPr bwMode="auto">
          <a:xfrm>
            <a:off x="3572691" y="928273"/>
            <a:ext cx="5571309" cy="5474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8600" y="1124056"/>
            <a:ext cx="3662122" cy="51315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CMAQ (v5.1 now, v5.2 by end of year)</a:t>
            </a:r>
          </a:p>
          <a:p>
            <a:r>
              <a:rPr lang="en-US" dirty="0" smtClean="0"/>
              <a:t>Initial and boundary conditions from NCAR MOZART4 forecasts</a:t>
            </a:r>
          </a:p>
          <a:p>
            <a:pPr lvl="1"/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converters also available, but you need to provide the GEOS-</a:t>
            </a:r>
            <a:r>
              <a:rPr lang="en-US" dirty="0" err="1" smtClean="0"/>
              <a:t>Chem</a:t>
            </a:r>
            <a:r>
              <a:rPr lang="en-US" dirty="0" smtClean="0"/>
              <a:t> output.</a:t>
            </a:r>
          </a:p>
          <a:p>
            <a:r>
              <a:rPr lang="en-US" dirty="0" smtClean="0"/>
              <a:t>Preprocessors automatically make needed inputs for: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n-line Dust Emissions</a:t>
            </a:r>
          </a:p>
          <a:p>
            <a:pPr lvl="1"/>
            <a:r>
              <a:rPr lang="en-US" dirty="0" smtClean="0"/>
              <a:t>In-Line Biogenic Emissions</a:t>
            </a:r>
          </a:p>
          <a:p>
            <a:pPr lvl="1"/>
            <a:r>
              <a:rPr lang="en-US" dirty="0" smtClean="0"/>
              <a:t>In-Line Lightning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lvl="1"/>
            <a:r>
              <a:rPr lang="en-US" dirty="0" smtClean="0"/>
              <a:t>Bi-Directional NH</a:t>
            </a:r>
            <a:r>
              <a:rPr lang="en-US" baseline="-25000" dirty="0" smtClean="0"/>
              <a:t>3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90713"/>
            <a:ext cx="8686800" cy="805932"/>
          </a:xfrm>
        </p:spPr>
        <p:txBody>
          <a:bodyPr>
            <a:normAutofit/>
          </a:bodyPr>
          <a:lstStyle/>
          <a:p>
            <a:r>
              <a:rPr lang="en-US" dirty="0" smtClean="0"/>
              <a:t>CTM Component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28677" y="5393361"/>
            <a:ext cx="25512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 (Satellite) NH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ppbv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968175" y="3472085"/>
            <a:ext cx="18772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CMAQ NH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ppbv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1639" y="1124056"/>
            <a:ext cx="3096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 Bi-Di NH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Bi-Di NH</a:t>
            </a:r>
            <a:r>
              <a:rPr lang="en-US" b="1" baseline="-25000" dirty="0" smtClean="0">
                <a:solidFill>
                  <a:srgbClr val="008000"/>
                </a:solidFill>
              </a:rPr>
              <a:t>3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Bi-Di NH</a:t>
            </a:r>
            <a:r>
              <a:rPr lang="en-US" b="1" baseline="-25000" dirty="0" smtClean="0">
                <a:solidFill>
                  <a:schemeClr val="accent4"/>
                </a:solidFill>
              </a:rPr>
              <a:t>3</a:t>
            </a:r>
            <a:r>
              <a:rPr lang="en-US" b="1" dirty="0" smtClean="0">
                <a:solidFill>
                  <a:schemeClr val="accent4"/>
                </a:solidFill>
              </a:rPr>
              <a:t> &amp; adjusted feed lots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3804" y="5730943"/>
            <a:ext cx="32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Lonsdale et al., ACP, 2017.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365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2081726"/>
              </p:ext>
            </p:extLst>
          </p:nvPr>
        </p:nvGraphicFramePr>
        <p:xfrm>
          <a:off x="361122" y="1389468"/>
          <a:ext cx="4267200" cy="2682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2201"/>
                <a:gridCol w="761399"/>
                <a:gridCol w="970498"/>
                <a:gridCol w="1163102"/>
              </a:tblGrid>
              <a:tr h="6102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Instance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RAM</a:t>
                      </a:r>
                    </a:p>
                    <a:p>
                      <a:pPr algn="ctr"/>
                      <a:r>
                        <a:rPr lang="en-US" sz="2000" dirty="0" smtClean="0"/>
                        <a:t> (GB)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Price (per </a:t>
                      </a:r>
                      <a:r>
                        <a:rPr lang="en-US" sz="2000" dirty="0" err="1" smtClean="0"/>
                        <a:t>hr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449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c4.large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$0.10</a:t>
                      </a:r>
                      <a:endParaRPr lang="en-US" sz="2000" dirty="0"/>
                    </a:p>
                  </a:txBody>
                  <a:tcPr/>
                </a:tc>
              </a:tr>
              <a:tr h="3449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c4.xlarge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$0.20</a:t>
                      </a:r>
                      <a:endParaRPr lang="en-US" sz="2000" dirty="0"/>
                    </a:p>
                  </a:txBody>
                  <a:tcPr/>
                </a:tc>
              </a:tr>
              <a:tr h="3449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c4.2xlarge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$0.40</a:t>
                      </a:r>
                      <a:endParaRPr lang="en-US" sz="2000" dirty="0"/>
                    </a:p>
                  </a:txBody>
                  <a:tcPr/>
                </a:tc>
              </a:tr>
              <a:tr h="3449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c4.4xlarge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smtClean="0"/>
                        <a:t>$0.80</a:t>
                      </a:r>
                      <a:endParaRPr lang="en-US" sz="2000"/>
                    </a:p>
                  </a:txBody>
                  <a:tcPr/>
                </a:tc>
              </a:tr>
              <a:tr h="3449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c4.8xlarge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$1.59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EC2 Instances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9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80570"/>
            <a:ext cx="86868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cloud gives you a lot of CPUs, but that may not be your problem.</a:t>
            </a:r>
          </a:p>
          <a:p>
            <a:pPr lvl="1"/>
            <a:r>
              <a:rPr lang="en-US" dirty="0" smtClean="0"/>
              <a:t>AQ modeling is highly memory-limited (lots of segmentation faults on small instances). </a:t>
            </a:r>
          </a:p>
          <a:p>
            <a:pPr lvl="1"/>
            <a:r>
              <a:rPr lang="en-US" dirty="0" smtClean="0"/>
              <a:t>Now you can use new memory- or storage-optimized instances if you are memory or I/O limited.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instances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Data Storage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4157334"/>
              </p:ext>
            </p:extLst>
          </p:nvPr>
        </p:nvGraphicFramePr>
        <p:xfrm>
          <a:off x="1645378" y="13160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85848" y="5380051"/>
            <a:ext cx="208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$</a:t>
            </a:r>
            <a:r>
              <a:rPr lang="en-US" dirty="0" smtClean="0"/>
              <a:t> not drawn to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7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Linux containers (usually Docker containers) are like having lightweight sandboxes that can run within an operating system.</a:t>
            </a:r>
          </a:p>
          <a:p>
            <a:r>
              <a:rPr lang="en-US" dirty="0" smtClean="0"/>
              <a:t>Define/build Docker Image using </a:t>
            </a:r>
            <a:r>
              <a:rPr lang="en-US" dirty="0" err="1" smtClean="0"/>
              <a:t>Dockerfile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Share Docker images through a registry such as ECR or Docker Hub.</a:t>
            </a:r>
          </a:p>
          <a:p>
            <a:r>
              <a:rPr lang="en-US" dirty="0" smtClean="0"/>
              <a:t>Shared images will work on anyone’s machine; no installation instructions or dependency management to worry about.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Containers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0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AWS Batch is currently limited to running jobs that fit on a single EC2 instance; if you need more than that, you can use:</a:t>
            </a:r>
          </a:p>
          <a:p>
            <a:pPr lvl="1"/>
            <a:r>
              <a:rPr lang="en-US" dirty="0" err="1" smtClean="0"/>
              <a:t>cfnCluster</a:t>
            </a:r>
            <a:endParaRPr lang="en-US" dirty="0" smtClean="0"/>
          </a:p>
          <a:p>
            <a:pPr lvl="1"/>
            <a:r>
              <a:rPr lang="en-US" dirty="0" err="1" smtClean="0"/>
              <a:t>StarCluster</a:t>
            </a:r>
            <a:endParaRPr lang="en-US" dirty="0" smtClean="0"/>
          </a:p>
          <a:p>
            <a:pPr lvl="1"/>
            <a:r>
              <a:rPr lang="en-US" dirty="0" smtClean="0"/>
              <a:t>Cycle Computing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you have HPC jobs too big for any one EC2 instance?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4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Qcast_output_on_web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4" b="22883"/>
          <a:stretch/>
        </p:blipFill>
        <p:spPr>
          <a:xfrm>
            <a:off x="3639844" y="1405851"/>
            <a:ext cx="5275556" cy="36902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QA/QC and Analysis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181825"/>
            <a:ext cx="3252632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Data can be moved off the cloud for analysis, but Amazon charges a fee       (~$90 per TB).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QA/QC and analysis scripts can be run on small, one-processor instances on the cloud.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Using open-source tools (Python, R) avoids license issues.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Can also set up a server (e.g., THREDDS) to make data accessible via </a:t>
            </a:r>
            <a:r>
              <a:rPr lang="en-US" sz="2000" dirty="0" err="1" smtClean="0"/>
              <a:t>netCDF</a:t>
            </a:r>
            <a:r>
              <a:rPr lang="en-US" sz="2000" dirty="0" smtClean="0"/>
              <a:t> viewers like Panoply or via the web (see right).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7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Evaluating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Emissions Using Satellites</a:t>
            </a:r>
            <a:endParaRPr lang="en-US" sz="2800" dirty="0"/>
          </a:p>
        </p:txBody>
      </p:sp>
      <p:pic>
        <p:nvPicPr>
          <p:cNvPr id="5" name="Picture 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91" y="1834542"/>
            <a:ext cx="3816341" cy="328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t="8984" r="9933" b="47701"/>
          <a:stretch>
            <a:fillRect/>
          </a:stretch>
        </p:blipFill>
        <p:spPr bwMode="auto">
          <a:xfrm>
            <a:off x="228600" y="1455392"/>
            <a:ext cx="4800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4225" y="1270726"/>
            <a:ext cx="570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Monthly Average NH</a:t>
            </a:r>
            <a:r>
              <a:rPr lang="en-US" baseline="-25000" dirty="0" smtClean="0"/>
              <a:t>3</a:t>
            </a:r>
            <a:r>
              <a:rPr lang="en-US" dirty="0" smtClean="0"/>
              <a:t> retrievals by Karen Cady-Pereira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7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083611"/>
            <a:ext cx="4267200" cy="52660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Software to automate </a:t>
            </a:r>
            <a:r>
              <a:rPr lang="en-US" dirty="0" smtClean="0"/>
              <a:t>the set </a:t>
            </a:r>
            <a:r>
              <a:rPr lang="en-US" dirty="0" smtClean="0"/>
              <a:t>up, running, and post-processing of WRF.</a:t>
            </a:r>
          </a:p>
          <a:p>
            <a:pPr>
              <a:lnSpc>
                <a:spcPct val="110000"/>
              </a:lnSpc>
            </a:pPr>
            <a:r>
              <a:rPr lang="en-US" dirty="0"/>
              <a:t>Specify area of interest, resolution, and physics </a:t>
            </a:r>
            <a:r>
              <a:rPr lang="en-US" dirty="0" smtClean="0"/>
              <a:t>options in </a:t>
            </a:r>
            <a:r>
              <a:rPr lang="en-US" dirty="0"/>
              <a:t>a single XML file.</a:t>
            </a:r>
          </a:p>
          <a:p>
            <a:pPr>
              <a:lnSpc>
                <a:spcPct val="110000"/>
              </a:lnSpc>
            </a:pPr>
            <a:r>
              <a:rPr lang="en-US" dirty="0" err="1" smtClean="0"/>
              <a:t>nCast</a:t>
            </a:r>
            <a:r>
              <a:rPr lang="en-US" dirty="0" smtClean="0"/>
              <a:t> automatically collects needed input data (e.g., NARR) using </a:t>
            </a:r>
            <a:r>
              <a:rPr lang="en-US" dirty="0" err="1" smtClean="0"/>
              <a:t>wget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 smtClean="0"/>
              <a:t>nCast</a:t>
            </a:r>
            <a:r>
              <a:rPr lang="en-US" dirty="0" smtClean="0"/>
              <a:t> has been provided to government and private customers for operational forecasts and research.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Inspiration #1: AER </a:t>
            </a:r>
            <a:r>
              <a:rPr lang="en-US" dirty="0" err="1" smtClean="0"/>
              <a:t>nCast</a:t>
            </a:r>
            <a:r>
              <a:rPr lang="en-US" dirty="0" smtClean="0"/>
              <a:t> for WRF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71" t="12048" r="16778" b="25657"/>
          <a:stretch/>
        </p:blipFill>
        <p:spPr>
          <a:xfrm>
            <a:off x="4279021" y="1305620"/>
            <a:ext cx="4800671" cy="48225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8900" y="1043860"/>
            <a:ext cx="38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nCast</a:t>
            </a:r>
            <a:r>
              <a:rPr lang="en-US" sz="2000" dirty="0" smtClean="0"/>
              <a:t> Forecasts for Greek Olympics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743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3_SENE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8" r="-4908"/>
          <a:stretch>
            <a:fillRect/>
          </a:stretch>
        </p:blipFill>
        <p:spPr>
          <a:xfrm>
            <a:off x="228600" y="1353030"/>
            <a:ext cx="868680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NH</a:t>
            </a:r>
            <a:r>
              <a:rPr lang="en-US" baseline="-25000" dirty="0" smtClean="0"/>
              <a:t>3</a:t>
            </a:r>
            <a:r>
              <a:rPr lang="en-US" dirty="0" smtClean="0"/>
              <a:t> Emissions Using 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4155014"/>
            <a:ext cx="8391525" cy="1989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CrIS</a:t>
            </a:r>
            <a:r>
              <a:rPr lang="en-US" sz="2000" dirty="0"/>
              <a:t> NH</a:t>
            </a:r>
            <a:r>
              <a:rPr lang="en-US" sz="2000" baseline="-25000" dirty="0"/>
              <a:t>3</a:t>
            </a:r>
            <a:r>
              <a:rPr lang="en-US" sz="2000" dirty="0"/>
              <a:t> retrievals (</a:t>
            </a:r>
            <a:r>
              <a:rPr lang="en-US" sz="2000" dirty="0" err="1"/>
              <a:t>Shephard</a:t>
            </a:r>
            <a:r>
              <a:rPr lang="en-US" sz="2000" dirty="0"/>
              <a:t> and Cady-Pereira, AMT, 2015</a:t>
            </a:r>
            <a:r>
              <a:rPr lang="en-US" sz="20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Finite-difference, iterative mass balance (</a:t>
            </a:r>
            <a:r>
              <a:rPr lang="en-US" sz="2000" dirty="0" err="1"/>
              <a:t>L</a:t>
            </a:r>
            <a:r>
              <a:rPr lang="en-US" sz="2000" dirty="0" err="1" smtClean="0"/>
              <a:t>amsal</a:t>
            </a:r>
            <a:r>
              <a:rPr lang="en-US" sz="2000" dirty="0" smtClean="0"/>
              <a:t> et al., GRL, 2011).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Requires two model runs per iteration – baseline and perturbed.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Calculate emission scaling factors and apply to next iteration.</a:t>
            </a:r>
          </a:p>
          <a:p>
            <a:pPr>
              <a:lnSpc>
                <a:spcPct val="90000"/>
              </a:lnSpc>
            </a:pPr>
            <a:r>
              <a:rPr lang="en-US" sz="2000" i="1" dirty="0" smtClean="0"/>
              <a:t>Ideally needs two identical large clusters running in parallel, taking advantage of cloud computing scalability. 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Example: Improving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Emissions with Satellites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4970" y="888150"/>
            <a:ext cx="9084318" cy="3296638"/>
            <a:chOff x="-26020" y="0"/>
            <a:chExt cx="9084318" cy="3296638"/>
          </a:xfrm>
        </p:grpSpPr>
        <p:pic>
          <p:nvPicPr>
            <p:cNvPr id="7" name="Picture 6" descr="new_emis_log_2013061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4" t="9491" r="7881" b="9615"/>
            <a:stretch/>
          </p:blipFill>
          <p:spPr>
            <a:xfrm>
              <a:off x="4475247" y="41374"/>
              <a:ext cx="4583051" cy="3255264"/>
            </a:xfrm>
            <a:prstGeom prst="rect">
              <a:avLst/>
            </a:prstGeom>
          </p:spPr>
        </p:pic>
        <p:pic>
          <p:nvPicPr>
            <p:cNvPr id="8" name="Picture 7" descr="emis_orig_log_2013061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9" t="8797" r="8060" b="10373"/>
            <a:stretch/>
          </p:blipFill>
          <p:spPr>
            <a:xfrm>
              <a:off x="-26020" y="0"/>
              <a:ext cx="4631020" cy="3266864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696106" y="1310104"/>
              <a:ext cx="1376948" cy="8823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37847" y="1310104"/>
              <a:ext cx="1376948" cy="8823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4435" y="785526"/>
            <a:ext cx="41218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 Priori 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Emissions (moles/s)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3912" y="804292"/>
            <a:ext cx="4111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Optimized NH</a:t>
            </a:r>
            <a:r>
              <a:rPr lang="en-US" baseline="-25000" dirty="0" smtClean="0"/>
              <a:t>3</a:t>
            </a:r>
            <a:r>
              <a:rPr lang="en-US" dirty="0" smtClean="0"/>
              <a:t> Emissions (moles/s)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9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Future: Modular Algorithm Interfaces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463"/>
            <a:ext cx="8229600" cy="188903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“</a:t>
            </a:r>
            <a:r>
              <a:rPr lang="en-US" sz="1900" dirty="0"/>
              <a:t>Algorithm </a:t>
            </a:r>
            <a:r>
              <a:rPr lang="en-US" sz="1900" dirty="0" err="1" smtClean="0"/>
              <a:t>WorkBench</a:t>
            </a:r>
            <a:r>
              <a:rPr lang="en-US" sz="1900" dirty="0" smtClean="0"/>
              <a:t>” designed at AER for satellite data processing</a:t>
            </a:r>
          </a:p>
          <a:p>
            <a:r>
              <a:rPr lang="en-US" sz="1900" dirty="0" smtClean="0"/>
              <a:t>Standardized interface allows </a:t>
            </a:r>
            <a:r>
              <a:rPr lang="en-US" sz="1900" dirty="0"/>
              <a:t>algorithms and infrastructure </a:t>
            </a:r>
            <a:r>
              <a:rPr lang="en-US" sz="1900" dirty="0" smtClean="0"/>
              <a:t>to be swapped without code changes</a:t>
            </a:r>
          </a:p>
          <a:p>
            <a:r>
              <a:rPr lang="en-US" sz="1900" dirty="0" smtClean="0"/>
              <a:t>Algorithms in different languages run in the same environment</a:t>
            </a:r>
          </a:p>
          <a:p>
            <a:r>
              <a:rPr lang="en-US" sz="1900" dirty="0" smtClean="0"/>
              <a:t>Users can change/add algorithms using standard interfaces</a:t>
            </a:r>
            <a:endParaRPr lang="en-US" sz="1900" dirty="0"/>
          </a:p>
        </p:txBody>
      </p:sp>
      <p:pic>
        <p:nvPicPr>
          <p:cNvPr id="12290" name="Picture 2" descr="\\bluearc-evs2\project\p1399\99_Working\Users\awerbos\CompatibleAlgorithmInterf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01869"/>
            <a:ext cx="7010400" cy="3181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731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1979" y="1463660"/>
            <a:ext cx="2847935" cy="416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In Phase I, starting and stopping machines and the transfer of files between storage volumes is done by the user.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Phase II will use Amazon Batch to do these housekeeping tasks.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I Implementation on Amazon Cloud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9015" y="1066239"/>
            <a:ext cx="5557752" cy="4876800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3" y="834291"/>
            <a:ext cx="449378" cy="3911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8829" y="1447239"/>
            <a:ext cx="5094913" cy="4267200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38" y="1307713"/>
            <a:ext cx="161925" cy="241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4434" y="1236719"/>
            <a:ext cx="1100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Private Subnet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33228" y="465344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User RDS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PostgreSQL</a:t>
            </a:r>
          </a:p>
        </p:txBody>
      </p:sp>
      <p:cxnSp>
        <p:nvCxnSpPr>
          <p:cNvPr id="163" name="Straight Connector 162"/>
          <p:cNvCxnSpPr>
            <a:endCxn id="158" idx="0"/>
          </p:cNvCxnSpPr>
          <p:nvPr/>
        </p:nvCxnSpPr>
        <p:spPr>
          <a:xfrm flipH="1">
            <a:off x="2854543" y="4042456"/>
            <a:ext cx="1898318" cy="580936"/>
          </a:xfrm>
          <a:prstGeom prst="line">
            <a:avLst/>
          </a:prstGeom>
          <a:ln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2131868" y="5262056"/>
            <a:ext cx="1471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EFS </a:t>
            </a:r>
            <a:r>
              <a:rPr lang="en-US" sz="1200" dirty="0" smtClean="0"/>
              <a:t>Volume</a:t>
            </a:r>
          </a:p>
          <a:p>
            <a:r>
              <a:rPr lang="en-US" sz="1200" dirty="0" smtClean="0"/>
              <a:t>(Short-term storage)</a:t>
            </a:r>
            <a:endParaRPr lang="en-US" sz="1200" dirty="0"/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4653446"/>
            <a:ext cx="377355" cy="521775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08" y="4623392"/>
            <a:ext cx="407469" cy="651951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4267980" y="4968846"/>
            <a:ext cx="143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S3 </a:t>
            </a:r>
            <a:r>
              <a:rPr lang="en-US" sz="1200" dirty="0" smtClean="0"/>
              <a:t>Bucket</a:t>
            </a:r>
          </a:p>
          <a:p>
            <a:r>
              <a:rPr lang="en-US" sz="1200" dirty="0" smtClean="0"/>
              <a:t>(Long-term storage)</a:t>
            </a:r>
            <a:endParaRPr lang="en-US" sz="1200" dirty="0"/>
          </a:p>
        </p:txBody>
      </p:sp>
      <p:cxnSp>
        <p:nvCxnSpPr>
          <p:cNvPr id="84" name="Straight Connector 83"/>
          <p:cNvCxnSpPr>
            <a:stCxn id="158" idx="3"/>
          </p:cNvCxnSpPr>
          <p:nvPr/>
        </p:nvCxnSpPr>
        <p:spPr>
          <a:xfrm>
            <a:off x="3058277" y="4949368"/>
            <a:ext cx="1958223" cy="0"/>
          </a:xfrm>
          <a:prstGeom prst="line">
            <a:avLst/>
          </a:prstGeom>
          <a:ln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58" idx="0"/>
          </p:cNvCxnSpPr>
          <p:nvPr/>
        </p:nvCxnSpPr>
        <p:spPr>
          <a:xfrm flipH="1">
            <a:off x="2854544" y="4039703"/>
            <a:ext cx="1" cy="583689"/>
          </a:xfrm>
          <a:prstGeom prst="line">
            <a:avLst/>
          </a:prstGeom>
          <a:ln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58" idx="0"/>
          </p:cNvCxnSpPr>
          <p:nvPr/>
        </p:nvCxnSpPr>
        <p:spPr>
          <a:xfrm>
            <a:off x="1117821" y="4039703"/>
            <a:ext cx="1736723" cy="583689"/>
          </a:xfrm>
          <a:prstGeom prst="line">
            <a:avLst/>
          </a:prstGeom>
          <a:ln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4223310" y="2290437"/>
            <a:ext cx="1158376" cy="1752019"/>
            <a:chOff x="5935460" y="2824397"/>
            <a:chExt cx="1100169" cy="1752019"/>
          </a:xfrm>
        </p:grpSpPr>
        <p:grpSp>
          <p:nvGrpSpPr>
            <p:cNvPr id="31" name="Group 30"/>
            <p:cNvGrpSpPr/>
            <p:nvPr/>
          </p:nvGrpSpPr>
          <p:grpSpPr>
            <a:xfrm>
              <a:off x="5935460" y="3585816"/>
              <a:ext cx="1089517" cy="990600"/>
              <a:chOff x="6573531" y="1557337"/>
              <a:chExt cx="1089517" cy="99060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946112" y="3423958"/>
              <a:ext cx="1089517" cy="990600"/>
              <a:chOff x="6573531" y="1557337"/>
              <a:chExt cx="1089517" cy="990600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946109" y="3261258"/>
              <a:ext cx="1089517" cy="990600"/>
              <a:chOff x="6573531" y="1557337"/>
              <a:chExt cx="1089517" cy="990600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5938533" y="3084668"/>
              <a:ext cx="1089517" cy="990600"/>
              <a:chOff x="6573531" y="1557337"/>
              <a:chExt cx="1089517" cy="990600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5935461" y="2824397"/>
              <a:ext cx="1066959" cy="1061803"/>
              <a:chOff x="6573533" y="1487017"/>
              <a:chExt cx="1066959" cy="1061803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8220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33" name="TextBox 132"/>
              <p:cNvSpPr txBox="1"/>
              <p:nvPr/>
            </p:nvSpPr>
            <p:spPr>
              <a:xfrm>
                <a:off x="6573533" y="1487017"/>
                <a:ext cx="10669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Chemical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Transport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Model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2450436" y="2360758"/>
            <a:ext cx="1226342" cy="1681699"/>
            <a:chOff x="5935460" y="2894717"/>
            <a:chExt cx="1100169" cy="1681699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5460" y="3585816"/>
              <a:ext cx="1089517" cy="990600"/>
              <a:chOff x="6573531" y="1557337"/>
              <a:chExt cx="1089517" cy="990600"/>
            </a:xfrm>
          </p:grpSpPr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5946112" y="3423958"/>
              <a:ext cx="1089517" cy="990600"/>
              <a:chOff x="6573531" y="1557337"/>
              <a:chExt cx="1089517" cy="990600"/>
            </a:xfrm>
          </p:grpSpPr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5946109" y="3261258"/>
              <a:ext cx="1089517" cy="990600"/>
              <a:chOff x="6573531" y="1557337"/>
              <a:chExt cx="1089517" cy="990600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5938533" y="3084668"/>
              <a:ext cx="1089517" cy="990600"/>
              <a:chOff x="6573531" y="1557337"/>
              <a:chExt cx="1089517" cy="990600"/>
            </a:xfrm>
          </p:grpSpPr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49" name="TextBox 148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5935461" y="2894717"/>
              <a:ext cx="1066959" cy="990600"/>
              <a:chOff x="6573533" y="1557337"/>
              <a:chExt cx="1066959" cy="990600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>
              <a:xfrm>
                <a:off x="6573533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705723" y="2381748"/>
            <a:ext cx="1267324" cy="1681699"/>
            <a:chOff x="5935460" y="2894717"/>
            <a:chExt cx="1257744" cy="1681699"/>
          </a:xfrm>
        </p:grpSpPr>
        <p:grpSp>
          <p:nvGrpSpPr>
            <p:cNvPr id="162" name="Group 161"/>
            <p:cNvGrpSpPr/>
            <p:nvPr/>
          </p:nvGrpSpPr>
          <p:grpSpPr>
            <a:xfrm>
              <a:off x="5935460" y="3585816"/>
              <a:ext cx="1089517" cy="990600"/>
              <a:chOff x="6573531" y="1557337"/>
              <a:chExt cx="1089517" cy="990600"/>
            </a:xfrm>
          </p:grpSpPr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85" name="TextBox 184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946112" y="3423958"/>
              <a:ext cx="1089517" cy="990600"/>
              <a:chOff x="6573531" y="1557337"/>
              <a:chExt cx="1089517" cy="990600"/>
            </a:xfrm>
          </p:grpSpPr>
          <p:pic>
            <p:nvPicPr>
              <p:cNvPr id="181" name="Picture 18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82" name="TextBox 181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5946109" y="3261258"/>
              <a:ext cx="1089517" cy="990600"/>
              <a:chOff x="6573531" y="1557337"/>
              <a:chExt cx="1089517" cy="990600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79" name="TextBox 178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938533" y="3084668"/>
              <a:ext cx="1089517" cy="990600"/>
              <a:chOff x="6573531" y="1557337"/>
              <a:chExt cx="1089517" cy="990600"/>
            </a:xfrm>
          </p:grpSpPr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6573531" y="1641856"/>
                <a:ext cx="1066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Emissions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6776728" y="2118537"/>
                <a:ext cx="88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t2.large</a:t>
                </a: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5978207" y="2894717"/>
              <a:ext cx="1214997" cy="990600"/>
              <a:chOff x="6616279" y="1557337"/>
              <a:chExt cx="1214997" cy="990600"/>
            </a:xfrm>
          </p:grpSpPr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1557337"/>
                <a:ext cx="955222" cy="990600"/>
              </a:xfrm>
              <a:prstGeom prst="rect">
                <a:avLst/>
              </a:prstGeom>
            </p:spPr>
          </p:pic>
          <p:sp>
            <p:nvSpPr>
              <p:cNvPr id="171" name="TextBox 170"/>
              <p:cNvSpPr txBox="1"/>
              <p:nvPr/>
            </p:nvSpPr>
            <p:spPr>
              <a:xfrm>
                <a:off x="6616279" y="1641856"/>
                <a:ext cx="9814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Weather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6656915" y="1994429"/>
                <a:ext cx="1174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t2.micro –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m4.8xlarge</a:t>
                </a:r>
              </a:p>
            </p:txBody>
          </p:sp>
        </p:grpSp>
      </p:grpSp>
      <p:sp>
        <p:nvSpPr>
          <p:cNvPr id="187" name="TextBox 186"/>
          <p:cNvSpPr txBox="1"/>
          <p:nvPr/>
        </p:nvSpPr>
        <p:spPr>
          <a:xfrm>
            <a:off x="2625530" y="2757019"/>
            <a:ext cx="880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t2.micro –</a:t>
            </a:r>
          </a:p>
          <a:p>
            <a:r>
              <a:rPr lang="en-US" sz="1200" dirty="0">
                <a:solidFill>
                  <a:schemeClr val="bg1"/>
                </a:solidFill>
              </a:rPr>
              <a:t>m4.8xlarge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4398405" y="2890575"/>
            <a:ext cx="880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t2.micro –</a:t>
            </a:r>
          </a:p>
          <a:p>
            <a:r>
              <a:rPr lang="en-US" sz="1200" dirty="0">
                <a:solidFill>
                  <a:schemeClr val="bg1"/>
                </a:solidFill>
              </a:rPr>
              <a:t>m4.8xlarge</a:t>
            </a:r>
          </a:p>
        </p:txBody>
      </p:sp>
    </p:spTree>
    <p:extLst>
      <p:ext uri="{BB962C8B-B14F-4D97-AF65-F5344CB8AC3E}">
        <p14:creationId xmlns:p14="http://schemas.microsoft.com/office/powerpoint/2010/main" val="62854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0570"/>
            <a:ext cx="8686800" cy="503751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ü"/>
            </a:pPr>
            <a:r>
              <a:rPr lang="en-US" sz="4600" dirty="0" smtClean="0"/>
              <a:t>Scalable System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4600" dirty="0" smtClean="0"/>
              <a:t>Run arbitrary number of model runs.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4600" dirty="0" smtClean="0"/>
              <a:t>OS, libraries, compiler settings saved using </a:t>
            </a:r>
            <a:r>
              <a:rPr lang="en-US" sz="4600" dirty="0" err="1" smtClean="0"/>
              <a:t>Terraform</a:t>
            </a:r>
            <a:r>
              <a:rPr lang="en-US" sz="4600" dirty="0" smtClean="0"/>
              <a:t>/</a:t>
            </a:r>
            <a:r>
              <a:rPr lang="en-US" sz="4600" dirty="0" err="1" smtClean="0"/>
              <a:t>Docker</a:t>
            </a:r>
            <a:r>
              <a:rPr lang="en-US" sz="4600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4600" dirty="0" smtClean="0"/>
              <a:t>Only pay for what we actually use.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ü"/>
            </a:pPr>
            <a:r>
              <a:rPr lang="en-US" sz="4600" dirty="0" smtClean="0"/>
              <a:t>Automated System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4600" dirty="0" smtClean="0"/>
              <a:t>WRF, emissions platform, and CMAQ, plus all their pre-processors, run automatically.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ü"/>
            </a:pPr>
            <a:r>
              <a:rPr lang="en-US" sz="4600" dirty="0" smtClean="0"/>
              <a:t>Unified System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4600" dirty="0" smtClean="0"/>
              <a:t>All components run using common inputs.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4600" dirty="0" smtClean="0"/>
              <a:t>Removes </a:t>
            </a:r>
            <a:r>
              <a:rPr lang="en-US" sz="4600" dirty="0"/>
              <a:t>chances for </a:t>
            </a:r>
            <a:r>
              <a:rPr lang="en-US" sz="4600" dirty="0" smtClean="0"/>
              <a:t>inconsistencies.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4600" dirty="0" smtClean="0"/>
              <a:t>Easier to train new users.</a:t>
            </a:r>
            <a:endParaRPr lang="en-US" sz="4600" dirty="0"/>
          </a:p>
          <a:p>
            <a:pPr lvl="1">
              <a:lnSpc>
                <a:spcPct val="120000"/>
              </a:lnSpc>
              <a:buFont typeface="Arial"/>
              <a:buChar char="•"/>
            </a:pPr>
            <a:endParaRPr lang="en-US" dirty="0" smtClean="0"/>
          </a:p>
          <a:p>
            <a:pPr lvl="1">
              <a:lnSpc>
                <a:spcPct val="120000"/>
              </a:lnSpc>
              <a:buFont typeface="Arial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AQcast</a:t>
            </a:r>
            <a:r>
              <a:rPr lang="en-US" dirty="0" smtClean="0"/>
              <a:t> Advantages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9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55486"/>
            <a:ext cx="9144000" cy="5503520"/>
            <a:chOff x="0" y="533400"/>
            <a:chExt cx="9144000" cy="5503520"/>
          </a:xfrm>
        </p:grpSpPr>
        <p:pic>
          <p:nvPicPr>
            <p:cNvPr id="11" name="Picture 10" descr="AER_maxFlood_Harvey_2017_0826-090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3400"/>
              <a:ext cx="9144000" cy="5503520"/>
            </a:xfrm>
            <a:prstGeom prst="rect">
              <a:avLst/>
            </a:prstGeom>
          </p:spPr>
        </p:pic>
        <p:pic>
          <p:nvPicPr>
            <p:cNvPr id="13" name="Picture 12" descr="AER_maxFlood_Harvey_2017_0826-0909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t="72857" r="9703" b="5988"/>
            <a:stretch/>
          </p:blipFill>
          <p:spPr>
            <a:xfrm>
              <a:off x="2716039" y="4572000"/>
              <a:ext cx="1398761" cy="116424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074"/>
            <a:ext cx="9143999" cy="103905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7338"/>
            <a:r>
              <a:rPr lang="en-US" sz="2800" dirty="0" smtClean="0"/>
              <a:t>Inspiration #2: AER </a:t>
            </a:r>
            <a:r>
              <a:rPr lang="en-US" sz="2800" dirty="0" err="1" smtClean="0"/>
              <a:t>FloodScan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90-m maximum detected flood extent</a:t>
            </a:r>
            <a:br>
              <a:rPr lang="en-US" sz="2000" dirty="0" smtClean="0"/>
            </a:br>
            <a:r>
              <a:rPr lang="en-US" sz="1800" dirty="0" smtClean="0"/>
              <a:t>From daily AMSR2 observations, 26 Aug – 9 Sept 2017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6377" y="1828800"/>
            <a:ext cx="2090023" cy="1524000"/>
          </a:xfrm>
          <a:prstGeom prst="rect">
            <a:avLst/>
          </a:prstGeom>
          <a:noFill/>
          <a:ln w="9525" cmpd="sng">
            <a:solidFill>
              <a:srgbClr val="005A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96378" y="3352800"/>
            <a:ext cx="947022" cy="3429000"/>
          </a:xfrm>
          <a:prstGeom prst="line">
            <a:avLst/>
          </a:prstGeom>
          <a:ln w="9525" cmpd="sng">
            <a:solidFill>
              <a:srgbClr val="005A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1828800"/>
            <a:ext cx="3429000" cy="1600200"/>
          </a:xfrm>
          <a:prstGeom prst="line">
            <a:avLst/>
          </a:prstGeom>
          <a:ln w="9525" cmpd="sng">
            <a:solidFill>
              <a:srgbClr val="005A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ER_maxFlood_Houston_Zoom_2017_0826-0909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51086"/>
            <a:ext cx="4572000" cy="3352800"/>
          </a:xfrm>
          <a:prstGeom prst="rect">
            <a:avLst/>
          </a:prstGeom>
          <a:ln>
            <a:solidFill>
              <a:srgbClr val="005A82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248400" y="4448891"/>
            <a:ext cx="827164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5A82"/>
                </a:solidFill>
              </a:rPr>
              <a:t>Houston</a:t>
            </a:r>
            <a:endParaRPr lang="en-US" sz="1000" b="1" dirty="0">
              <a:solidFill>
                <a:srgbClr val="005A8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5836" y="6002183"/>
            <a:ext cx="827164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5A82"/>
                </a:solidFill>
              </a:rPr>
              <a:t>Galveston</a:t>
            </a:r>
            <a:endParaRPr lang="en-US" sz="1000" b="1" dirty="0">
              <a:solidFill>
                <a:srgbClr val="005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080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NRT </a:t>
            </a:r>
            <a:r>
              <a:rPr lang="en-US" dirty="0" err="1" smtClean="0"/>
              <a:t>FloodScan</a:t>
            </a:r>
            <a:r>
              <a:rPr lang="en-US" dirty="0" smtClean="0"/>
              <a:t> for African Union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1" y="895572"/>
            <a:ext cx="7817882" cy="3006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181" y="3164423"/>
            <a:ext cx="3945630" cy="29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42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599" y="1036203"/>
            <a:ext cx="4509793" cy="5211429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an </a:t>
            </a:r>
            <a:r>
              <a:rPr lang="en-US" dirty="0"/>
              <a:t>existing </a:t>
            </a:r>
            <a:r>
              <a:rPr lang="en-US" dirty="0" smtClean="0"/>
              <a:t>“machine image” and add your needed libraries and other dependencies.</a:t>
            </a:r>
            <a:endParaRPr lang="en-US" dirty="0"/>
          </a:p>
          <a:p>
            <a:r>
              <a:rPr lang="en-US" dirty="0" smtClean="0"/>
              <a:t>Do setup once, then easily clone duplicates of your new machine.</a:t>
            </a:r>
          </a:p>
          <a:p>
            <a:pPr marL="342900" lvl="1" indent="-342900">
              <a:buFont typeface="Arial"/>
              <a:buChar char="•"/>
            </a:pPr>
            <a:r>
              <a:rPr lang="en-US" sz="2900" dirty="0" smtClean="0"/>
              <a:t>Can add </a:t>
            </a:r>
            <a:r>
              <a:rPr lang="en-US" sz="2900" dirty="0"/>
              <a:t>and </a:t>
            </a:r>
            <a:r>
              <a:rPr lang="en-US" sz="2900" dirty="0" smtClean="0"/>
              <a:t>remove instances as cluster nodes for big jobs.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“Simple” Cloud Computing on AWS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920620" y="1283893"/>
            <a:ext cx="3432181" cy="4828749"/>
            <a:chOff x="5177072" y="1283893"/>
            <a:chExt cx="3432181" cy="482874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72" y="2146084"/>
              <a:ext cx="1464574" cy="151882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479005" y="3190473"/>
              <a:ext cx="860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 2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573069" y="3664904"/>
              <a:ext cx="853444" cy="2447738"/>
              <a:chOff x="3916051" y="3348809"/>
              <a:chExt cx="853444" cy="244773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916051" y="4963377"/>
                <a:ext cx="703269" cy="833170"/>
                <a:chOff x="3960791" y="4963377"/>
                <a:chExt cx="703269" cy="833170"/>
              </a:xfrm>
            </p:grpSpPr>
            <p:pic>
              <p:nvPicPr>
                <p:cNvPr id="30" name="Picture 29" descr="Users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5533" y="4963377"/>
                  <a:ext cx="613787" cy="613787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3960791" y="5427215"/>
                  <a:ext cx="7032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Users</a:t>
                  </a:r>
                  <a:endParaRPr lang="en-US" dirty="0"/>
                </a:p>
              </p:txBody>
            </p:sp>
          </p:grpSp>
          <p:cxnSp>
            <p:nvCxnSpPr>
              <p:cNvPr id="28" name="Straight Arrow Connector 27"/>
              <p:cNvCxnSpPr>
                <a:stCxn id="30" idx="0"/>
                <a:endCxn id="25" idx="2"/>
              </p:cNvCxnSpPr>
              <p:nvPr/>
            </p:nvCxnSpPr>
            <p:spPr>
              <a:xfrm flipH="1" flipV="1">
                <a:off x="4252341" y="3348809"/>
                <a:ext cx="15346" cy="16145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228962" y="420825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SSH</a:t>
                </a:r>
                <a:endParaRPr lang="en-US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581" y="1708705"/>
              <a:ext cx="1464574" cy="151882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197581" y="1283893"/>
              <a:ext cx="1464574" cy="1518820"/>
              <a:chOff x="3540563" y="2357110"/>
              <a:chExt cx="1464574" cy="151882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0563" y="2357110"/>
                <a:ext cx="1464574" cy="1518820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642603" y="2649171"/>
                <a:ext cx="12604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Master EC2</a:t>
                </a:r>
              </a:p>
              <a:p>
                <a:pPr algn="ctr"/>
                <a:r>
                  <a:rPr lang="en-US" dirty="0" smtClean="0"/>
                  <a:t>Instance</a:t>
                </a:r>
              </a:p>
              <a:p>
                <a:pPr algn="ctr"/>
                <a:r>
                  <a:rPr lang="en-US" dirty="0" smtClean="0"/>
                  <a:t>(CPU/RAM) 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62155" y="1328312"/>
              <a:ext cx="1947098" cy="1424782"/>
              <a:chOff x="5005137" y="2401529"/>
              <a:chExt cx="1947098" cy="142478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931497" y="2401529"/>
                <a:ext cx="1020738" cy="1424782"/>
                <a:chOff x="5931497" y="2401529"/>
                <a:chExt cx="1020738" cy="1424782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1497" y="2401529"/>
                  <a:ext cx="1020738" cy="1424782"/>
                </a:xfrm>
                <a:prstGeom prst="rect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6009443" y="2895001"/>
                  <a:ext cx="91695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EBS</a:t>
                  </a:r>
                </a:p>
                <a:p>
                  <a:pPr algn="ctr"/>
                  <a:r>
                    <a:rPr lang="en-US" dirty="0" smtClean="0"/>
                    <a:t>Storage</a:t>
                  </a:r>
                </a:p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Arrow Connector 19"/>
              <p:cNvCxnSpPr>
                <a:stCxn id="21" idx="1"/>
                <a:endCxn id="32" idx="3"/>
              </p:cNvCxnSpPr>
              <p:nvPr/>
            </p:nvCxnSpPr>
            <p:spPr>
              <a:xfrm flipH="1">
                <a:off x="5005137" y="3113920"/>
                <a:ext cx="926360" cy="2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499514" y="2753094"/>
              <a:ext cx="860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 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978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4056185"/>
            <a:ext cx="3991708" cy="1850092"/>
            <a:chOff x="228600" y="4056185"/>
            <a:chExt cx="3991708" cy="18500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292801"/>
              <a:ext cx="855786" cy="1613476"/>
            </a:xfrm>
            <a:prstGeom prst="rect">
              <a:avLst/>
            </a:prstGeom>
          </p:spPr>
        </p:pic>
        <p:sp>
          <p:nvSpPr>
            <p:cNvPr id="6" name="Rectangular Callout 5"/>
            <p:cNvSpPr/>
            <p:nvPr/>
          </p:nvSpPr>
          <p:spPr>
            <a:xfrm>
              <a:off x="1148861" y="4056185"/>
              <a:ext cx="3071447" cy="1547447"/>
            </a:xfrm>
            <a:prstGeom prst="wedgeRect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 you’ve been told to move to the cloud. Just log on to the AWS Management Console and unlock power beyond your wildest dreams!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7154" y="4056185"/>
            <a:ext cx="4091354" cy="1923967"/>
            <a:chOff x="4777154" y="4056185"/>
            <a:chExt cx="4091354" cy="19239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708" y="4218926"/>
              <a:ext cx="1066800" cy="1761226"/>
            </a:xfrm>
            <a:prstGeom prst="rect">
              <a:avLst/>
            </a:prstGeom>
          </p:spPr>
        </p:pic>
        <p:sp>
          <p:nvSpPr>
            <p:cNvPr id="7" name="Cloud Callout 6"/>
            <p:cNvSpPr/>
            <p:nvPr/>
          </p:nvSpPr>
          <p:spPr>
            <a:xfrm>
              <a:off x="4777154" y="4056185"/>
              <a:ext cx="2708031" cy="1850092"/>
            </a:xfrm>
            <a:prstGeom prst="cloudCallout">
              <a:avLst>
                <a:gd name="adj1" fmla="val 62284"/>
                <a:gd name="adj2" fmla="val -2747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OK Let’s see, I’ll just log on to the console and …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2475"/>
            <a:ext cx="5448932" cy="361015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72908" y="492369"/>
            <a:ext cx="3006969" cy="2834831"/>
            <a:chOff x="5972908" y="492369"/>
            <a:chExt cx="3006969" cy="2834831"/>
          </a:xfrm>
        </p:grpSpPr>
        <p:sp>
          <p:nvSpPr>
            <p:cNvPr id="9" name="Cloud Callout 8"/>
            <p:cNvSpPr/>
            <p:nvPr/>
          </p:nvSpPr>
          <p:spPr>
            <a:xfrm>
              <a:off x="5972908" y="492369"/>
              <a:ext cx="3006969" cy="2834831"/>
            </a:xfrm>
            <a:prstGeom prst="cloudCallout">
              <a:avLst>
                <a:gd name="adj1" fmla="val 23163"/>
                <a:gd name="adj2" fmla="val 7647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031" y="897172"/>
              <a:ext cx="1802308" cy="184602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485185" y="5623648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7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5342" y="1244601"/>
            <a:ext cx="4810058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Scientists </a:t>
            </a:r>
            <a:r>
              <a:rPr lang="en-US" dirty="0" smtClean="0"/>
              <a:t>shouldn’t have to </a:t>
            </a:r>
            <a:r>
              <a:rPr lang="en-US" dirty="0"/>
              <a:t>learn the details of the Amazon cloud.</a:t>
            </a:r>
            <a:endParaRPr lang="en-US" b="1" i="1" dirty="0"/>
          </a:p>
          <a:p>
            <a:pPr>
              <a:lnSpc>
                <a:spcPct val="120000"/>
              </a:lnSpc>
            </a:pPr>
            <a:r>
              <a:rPr lang="en-US" dirty="0" smtClean="0"/>
              <a:t>Cloud infrastructure </a:t>
            </a:r>
            <a:r>
              <a:rPr lang="en-US" dirty="0"/>
              <a:t>tasks are better handled by software </a:t>
            </a:r>
            <a:r>
              <a:rPr lang="en-US" dirty="0" smtClean="0"/>
              <a:t>and IT experts.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But the software folks must </a:t>
            </a:r>
            <a:r>
              <a:rPr lang="en-US" dirty="0" smtClean="0"/>
              <a:t>work with the scientists to understand </a:t>
            </a:r>
            <a:r>
              <a:rPr lang="en-US" dirty="0"/>
              <a:t>the </a:t>
            </a:r>
            <a:r>
              <a:rPr lang="en-US" dirty="0" smtClean="0"/>
              <a:t>model requirements.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dirty="0" smtClean="0"/>
              <a:t>AER software </a:t>
            </a:r>
            <a:r>
              <a:rPr lang="en-US" dirty="0"/>
              <a:t>engineers </a:t>
            </a:r>
            <a:r>
              <a:rPr lang="en-US" dirty="0" smtClean="0"/>
              <a:t>and IT specialists regularly </a:t>
            </a:r>
            <a:r>
              <a:rPr lang="en-US" dirty="0"/>
              <a:t>work with </a:t>
            </a:r>
            <a:r>
              <a:rPr lang="en-US" dirty="0" smtClean="0"/>
              <a:t>our atmospheric</a:t>
            </a:r>
            <a:r>
              <a:rPr lang="en-US" dirty="0"/>
              <a:t>, ocean, and climate scientists and are able to provide </a:t>
            </a:r>
            <a:r>
              <a:rPr lang="en-US" dirty="0" smtClean="0"/>
              <a:t>the needed support.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Support do Scientists Need </a:t>
            </a:r>
            <a:r>
              <a:rPr lang="en-US" dirty="0"/>
              <a:t>t</a:t>
            </a:r>
            <a:r>
              <a:rPr lang="en-US" dirty="0" smtClean="0"/>
              <a:t>o Use Cloud Computing?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47765" y="1383229"/>
            <a:ext cx="4552034" cy="4552034"/>
            <a:chOff x="-47765" y="1383229"/>
            <a:chExt cx="4552034" cy="4552034"/>
          </a:xfrm>
        </p:grpSpPr>
        <p:pic>
          <p:nvPicPr>
            <p:cNvPr id="12" name="Picture 11" descr="iStock-671941602 cop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765" y="1383229"/>
              <a:ext cx="4552034" cy="455203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18388" y="4305023"/>
              <a:ext cx="1286954" cy="92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/>
                <a:t>AER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dirty="0" smtClean="0"/>
                <a:t>Software Engineers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2920" y="1616276"/>
              <a:ext cx="1859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Science!!!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1487" y="2593955"/>
              <a:ext cx="1562016" cy="120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/>
                <a:t>AER Scientists &amp;</a:t>
              </a:r>
              <a:r>
                <a:rPr lang="en-US" sz="2000" dirty="0"/>
                <a:t> </a:t>
              </a:r>
              <a:r>
                <a:rPr lang="en-US" sz="2000" dirty="0" smtClean="0"/>
                <a:t>Outside </a:t>
              </a:r>
              <a:r>
                <a:rPr lang="en-US" sz="2000" dirty="0"/>
                <a:t>U</a:t>
              </a:r>
              <a:r>
                <a:rPr lang="en-US" sz="2000" dirty="0" smtClean="0"/>
                <a:t>sers </a:t>
              </a:r>
              <a:endParaRPr lang="en-US" sz="20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57736" y="4072744"/>
              <a:ext cx="315468" cy="328037"/>
              <a:chOff x="2257736" y="4072744"/>
              <a:chExt cx="315468" cy="328037"/>
            </a:xfrm>
          </p:grpSpPr>
          <p:pic>
            <p:nvPicPr>
              <p:cNvPr id="2" name="Picture 1" descr="happy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48571"/>
              <a:stretch/>
            </p:blipFill>
            <p:spPr>
              <a:xfrm>
                <a:off x="2257736" y="4072744"/>
                <a:ext cx="315468" cy="157738"/>
              </a:xfrm>
              <a:prstGeom prst="rect">
                <a:avLst/>
              </a:prstGeom>
            </p:spPr>
          </p:pic>
          <p:pic>
            <p:nvPicPr>
              <p:cNvPr id="6" name="Picture 5" descr="happy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93" t="58944" r="13043" b="-684"/>
              <a:stretch/>
            </p:blipFill>
            <p:spPr>
              <a:xfrm>
                <a:off x="2287454" y="4272765"/>
                <a:ext cx="228600" cy="1280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159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Saving Your Machine Setup as Code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887407"/>
              </p:ext>
            </p:extLst>
          </p:nvPr>
        </p:nvGraphicFramePr>
        <p:xfrm>
          <a:off x="1468192" y="1253952"/>
          <a:ext cx="6194738" cy="468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90541" y="907961"/>
            <a:ext cx="6072389" cy="51524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Version Control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4980" y="2543968"/>
            <a:ext cx="2460420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Common </a:t>
            </a:r>
            <a:r>
              <a:rPr lang="en-US" dirty="0"/>
              <a:t>i</a:t>
            </a:r>
            <a:r>
              <a:rPr lang="en-US" dirty="0" smtClean="0"/>
              <a:t>nfrastructure eliminates OS and compiler-dependent bugs! 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 flipV="1">
            <a:off x="5211114" y="2042670"/>
            <a:ext cx="1243866" cy="1101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1"/>
          </p:cNvCxnSpPr>
          <p:nvPr/>
        </p:nvCxnSpPr>
        <p:spPr>
          <a:xfrm flipH="1">
            <a:off x="5328954" y="3144133"/>
            <a:ext cx="1126026" cy="138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9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4B220A-C386-4A3F-A2A1-21041BB0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54B220A-C386-4A3F-A2A1-21041BB04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78B438-71F0-4BA0-B999-59C335130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778B438-71F0-4BA0-B999-59C335130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86E73D-B926-424C-B5CF-B0E721227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986E73D-B926-424C-B5CF-B0E721227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  <p:bldP spid="9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26526</TotalTime>
  <Words>2319</Words>
  <Application>Microsoft Macintosh PowerPoint</Application>
  <PresentationFormat>On-screen Show (4:3)</PresentationFormat>
  <Paragraphs>367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Issues Facing New Air Quality Modelers</vt:lpstr>
      <vt:lpstr>Inspiration #1: AER nCast for WRF</vt:lpstr>
      <vt:lpstr>Inspiration #2: AER FloodScan 90-m maximum detected flood extent From daily AMSR2 observations, 26 Aug – 9 Sept 2017</vt:lpstr>
      <vt:lpstr>NRT FloodScan for African Union</vt:lpstr>
      <vt:lpstr>“Simple” Cloud Computing on AWS</vt:lpstr>
      <vt:lpstr>PowerPoint Presentation</vt:lpstr>
      <vt:lpstr>What Support do Scientists Need to Use Cloud Computing?</vt:lpstr>
      <vt:lpstr>Saving Your Machine Setup as Code</vt:lpstr>
      <vt:lpstr>Challenge #1: Data Storage</vt:lpstr>
      <vt:lpstr>Challenge #2: Data Retrieval</vt:lpstr>
      <vt:lpstr>AQcast Phase I System for Continental US</vt:lpstr>
      <vt:lpstr>Example: Improving NH3 Emissions with Satellites</vt:lpstr>
      <vt:lpstr>Example: Improving NH3 Emissions with Satellites</vt:lpstr>
      <vt:lpstr>Phase II: International and Streamlined</vt:lpstr>
      <vt:lpstr>PowerPoint Presentation</vt:lpstr>
      <vt:lpstr>Community Access to AQcast</vt:lpstr>
      <vt:lpstr>Summary</vt:lpstr>
      <vt:lpstr>Questions? Email malvarad@aer.com </vt:lpstr>
      <vt:lpstr>BACKUP slides</vt:lpstr>
      <vt:lpstr>Emission Component</vt:lpstr>
      <vt:lpstr>CTM Component</vt:lpstr>
      <vt:lpstr>EC2 Instances</vt:lpstr>
      <vt:lpstr>Choosing instances </vt:lpstr>
      <vt:lpstr>AWS Data Storage</vt:lpstr>
      <vt:lpstr>Linux Containers</vt:lpstr>
      <vt:lpstr>What if you have HPC jobs too big for any one EC2 instance?</vt:lpstr>
      <vt:lpstr>QA/QC and Analysis</vt:lpstr>
      <vt:lpstr>Evaluating NH3 Emissions Using Satellites</vt:lpstr>
      <vt:lpstr>Evaluating NH3 Emissions Using Satellites</vt:lpstr>
      <vt:lpstr>Example: Improving NH3 Emissions with Satellites</vt:lpstr>
      <vt:lpstr>Future: Modular Algorithm Interfaces</vt:lpstr>
      <vt:lpstr>Phase I Implementation on Amazon Cloud</vt:lpstr>
      <vt:lpstr>AQcast Advantages </vt:lpstr>
    </vt:vector>
  </TitlesOfParts>
  <Company>AER,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 Gilson</dc:creator>
  <cp:lastModifiedBy>Matthew Alvarado</cp:lastModifiedBy>
  <cp:revision>427</cp:revision>
  <cp:lastPrinted>2017-10-06T19:21:20Z</cp:lastPrinted>
  <dcterms:created xsi:type="dcterms:W3CDTF">2013-08-12T18:40:03Z</dcterms:created>
  <dcterms:modified xsi:type="dcterms:W3CDTF">2017-10-24T11:36:10Z</dcterms:modified>
</cp:coreProperties>
</file>