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8"/>
  </p:sldMasterIdLst>
  <p:notesMasterIdLst>
    <p:notesMasterId r:id="rId65"/>
  </p:notesMasterIdLst>
  <p:handoutMasterIdLst>
    <p:handoutMasterId r:id="rId66"/>
  </p:handoutMasterIdLst>
  <p:sldIdLst>
    <p:sldId id="256" r:id="rId39"/>
    <p:sldId id="287" r:id="rId40"/>
    <p:sldId id="289" r:id="rId41"/>
    <p:sldId id="280" r:id="rId42"/>
    <p:sldId id="281" r:id="rId43"/>
    <p:sldId id="283" r:id="rId44"/>
    <p:sldId id="278" r:id="rId45"/>
    <p:sldId id="279" r:id="rId46"/>
    <p:sldId id="284" r:id="rId47"/>
    <p:sldId id="285" r:id="rId48"/>
    <p:sldId id="286" r:id="rId49"/>
    <p:sldId id="288" r:id="rId50"/>
    <p:sldId id="290" r:id="rId51"/>
    <p:sldId id="291" r:id="rId52"/>
    <p:sldId id="292" r:id="rId53"/>
    <p:sldId id="293" r:id="rId54"/>
    <p:sldId id="297" r:id="rId55"/>
    <p:sldId id="294" r:id="rId56"/>
    <p:sldId id="296" r:id="rId57"/>
    <p:sldId id="295" r:id="rId58"/>
    <p:sldId id="298" r:id="rId59"/>
    <p:sldId id="299" r:id="rId60"/>
    <p:sldId id="300" r:id="rId61"/>
    <p:sldId id="262" r:id="rId62"/>
    <p:sldId id="259" r:id="rId63"/>
    <p:sldId id="268" r:id="rId64"/>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 Daiwen" initials="KD" lastIdx="6" clrIdx="0">
    <p:extLst>
      <p:ext uri="{19B8F6BF-5375-455C-9EA6-DF929625EA0E}">
        <p15:presenceInfo xmlns:p15="http://schemas.microsoft.com/office/powerpoint/2012/main" userId="S-1-5-21-1339303556-449845944-1601390327-31415" providerId="AD"/>
      </p:ext>
    </p:extLst>
  </p:cmAuthor>
  <p:cmAuthor id="2" name="Zhang, Yuqiang" initials="ZY" lastIdx="1" clrIdx="1">
    <p:extLst>
      <p:ext uri="{19B8F6BF-5375-455C-9EA6-DF929625EA0E}">
        <p15:presenceInfo xmlns:p15="http://schemas.microsoft.com/office/powerpoint/2012/main" userId="S-1-5-21-1339303556-449845944-1601390327-394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77992" autoAdjust="0"/>
  </p:normalViewPr>
  <p:slideViewPr>
    <p:cSldViewPr snapToGrid="0">
      <p:cViewPr varScale="1">
        <p:scale>
          <a:sx n="62" d="100"/>
          <a:sy n="62" d="100"/>
        </p:scale>
        <p:origin x="142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1.xml"/><Relationship Id="rId57" Type="http://schemas.openxmlformats.org/officeDocument/2006/relationships/slide" Target="slides/slide19.xml"/><Relationship Id="rId61" Type="http://schemas.openxmlformats.org/officeDocument/2006/relationships/slide" Target="slides/slide2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1.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yzhang07\Work\Green%20Infrastructure\Emission%20Comparisons_4KM_1KM\2011%20sector%20total%20particulate%20matter%202.5%20microns%20and%20les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yzhang07\Work\Green%20Infrastructure\Emission%20Comparisons_4KM_1KM\2011%20sector%20total%20particulate%20matter%202.5%20microns%20and%20l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95902368792468"/>
          <c:y val="6.2260291916798875E-2"/>
          <c:w val="0.47273309564162591"/>
          <c:h val="0.93773970808320117"/>
        </c:manualLayout>
      </c:layout>
      <c:pieChart>
        <c:varyColors val="1"/>
        <c:ser>
          <c:idx val="0"/>
          <c:order val="0"/>
          <c:tx>
            <c:v>Sector for Johnson, KS</c:v>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2"/>
              <c:layout>
                <c:manualLayout>
                  <c:x val="-0.16845857004053638"/>
                  <c:y val="-0.12367901415785086"/>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9.2560248150799329E-2"/>
                  <c:y val="-7.4081886425564056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7.3778453829634938E-2"/>
                  <c:y val="4.7604621759322958E-2"/>
                </c:manualLayout>
              </c:layout>
              <c:showLegendKey val="0"/>
              <c:showVal val="1"/>
              <c:showCatName val="1"/>
              <c:showSerName val="0"/>
              <c:showPercent val="0"/>
              <c:showBubbleSize val="0"/>
              <c:extLst>
                <c:ext xmlns:c15="http://schemas.microsoft.com/office/drawing/2012/chart" uri="{CE6537A1-D6FC-4f65-9D91-7224C49458BB}"/>
              </c:extLst>
            </c:dLbl>
            <c:dLbl>
              <c:idx val="6"/>
              <c:layout>
                <c:manualLayout>
                  <c:x val="-5.2675375805297069E-3"/>
                  <c:y val="2.9303689979928979E-2"/>
                </c:manualLayout>
              </c:layout>
              <c:showLegendKey val="0"/>
              <c:showVal val="1"/>
              <c:showCatName val="1"/>
              <c:showSerName val="0"/>
              <c:showPercent val="0"/>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Sheet1!$N$2:$N$42</c:f>
              <c:strCache>
                <c:ptCount val="8"/>
                <c:pt idx="0">
                  <c:v>Agriculture</c:v>
                </c:pt>
                <c:pt idx="1">
                  <c:v>Com Cooking</c:v>
                </c:pt>
                <c:pt idx="2">
                  <c:v>Dust</c:v>
                </c:pt>
                <c:pt idx="3">
                  <c:v>Fires</c:v>
                </c:pt>
                <c:pt idx="4">
                  <c:v>Fuel Comb</c:v>
                </c:pt>
                <c:pt idx="5">
                  <c:v>Industrial</c:v>
                </c:pt>
                <c:pt idx="6">
                  <c:v>Mobile</c:v>
                </c:pt>
                <c:pt idx="7">
                  <c:v>Solvent</c:v>
                </c:pt>
              </c:strCache>
            </c:strRef>
          </c:cat>
          <c:val>
            <c:numRef>
              <c:f>Sheet1!$M$2:$M$42</c:f>
              <c:numCache>
                <c:formatCode>General</c:formatCode>
                <c:ptCount val="8"/>
                <c:pt idx="0">
                  <c:v>168.66</c:v>
                </c:pt>
                <c:pt idx="1">
                  <c:v>141.72300000000001</c:v>
                </c:pt>
                <c:pt idx="2">
                  <c:v>1967.6528000000001</c:v>
                </c:pt>
                <c:pt idx="3">
                  <c:v>50.322720999999994</c:v>
                </c:pt>
                <c:pt idx="4">
                  <c:v>948.21046048400001</c:v>
                </c:pt>
                <c:pt idx="5">
                  <c:v>174.06603584999999</c:v>
                </c:pt>
                <c:pt idx="6">
                  <c:v>624.12054707359994</c:v>
                </c:pt>
                <c:pt idx="7">
                  <c:v>5.816197517</c:v>
                </c:pt>
              </c:numCache>
            </c:numRef>
          </c:val>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60184719615354"/>
          <c:y val="6.6313792588218248E-2"/>
          <c:w val="0.5748245281641422"/>
          <c:h val="0.88427303261789414"/>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0"/>
              <c:layout>
                <c:manualLayout>
                  <c:x val="-0.15616100585838438"/>
                  <c:y val="0.15575330491282788"/>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0.14837279217626381"/>
                  <c:y val="-0.17837924034730795"/>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0.1658412744626101"/>
                  <c:y val="-0.17677812395038278"/>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7.5501322142240191E-4"/>
                  <c:y val="3.8042352668157808E-2"/>
                </c:manualLayout>
              </c:layout>
              <c:showLegendKey val="0"/>
              <c:showVal val="1"/>
              <c:showCatName val="1"/>
              <c:showSerName val="0"/>
              <c:showPercent val="0"/>
              <c:showBubbleSize val="0"/>
              <c:extLst>
                <c:ext xmlns:c15="http://schemas.microsoft.com/office/drawing/2012/chart" uri="{CE6537A1-D6FC-4f65-9D91-7224C49458BB}">
                  <c15:layout>
                    <c:manualLayout>
                      <c:w val="0.28294402272772046"/>
                      <c:h val="7.2446035773795409E-2"/>
                    </c:manualLayout>
                  </c15:layout>
                </c:ext>
              </c:extLst>
            </c:dLbl>
            <c:dLbl>
              <c:idx val="5"/>
              <c:layout>
                <c:manualLayout>
                  <c:x val="-7.4675147844904463E-2"/>
                  <c:y val="8.9244476524560898E-2"/>
                </c:manualLayout>
              </c:layout>
              <c:showLegendKey val="0"/>
              <c:showVal val="1"/>
              <c:showCatName val="1"/>
              <c:showSerName val="0"/>
              <c:showPercent val="0"/>
              <c:showBubbleSize val="0"/>
              <c:extLst>
                <c:ext xmlns:c15="http://schemas.microsoft.com/office/drawing/2012/chart" uri="{CE6537A1-D6FC-4f65-9D91-7224C49458BB}">
                  <c15:layout>
                    <c:manualLayout>
                      <c:w val="0.21948108985268336"/>
                      <c:h val="7.2446035773795409E-2"/>
                    </c:manualLayout>
                  </c15:layout>
                </c:ext>
              </c:extLst>
            </c:dLbl>
            <c:dLbl>
              <c:idx val="6"/>
              <c:layout>
                <c:manualLayout>
                  <c:x val="-0.10518934376846514"/>
                  <c:y val="5.3618072096640504E-2"/>
                </c:manualLayout>
              </c:layout>
              <c:showLegendKey val="0"/>
              <c:showVal val="1"/>
              <c:showCatName val="1"/>
              <c:showSerName val="0"/>
              <c:showPercent val="0"/>
              <c:showBubbleSize val="0"/>
              <c:extLst>
                <c:ext xmlns:c15="http://schemas.microsoft.com/office/drawing/2012/chart" uri="{CE6537A1-D6FC-4f65-9D91-7224C49458BB}">
                  <c15:layout>
                    <c:manualLayout>
                      <c:w val="0.22830437003025994"/>
                      <c:h val="5.9431273155923094E-2"/>
                    </c:manualLayout>
                  </c15:layout>
                </c:ext>
              </c:extLst>
            </c:dLbl>
            <c:dLbl>
              <c:idx val="7"/>
              <c:layout>
                <c:manualLayout>
                  <c:x val="-8.4413259283676073E-2"/>
                  <c:y val="2.6139658921522521E-2"/>
                </c:manualLayout>
              </c:layout>
              <c:showLegendKey val="0"/>
              <c:showVal val="1"/>
              <c:showCatName val="1"/>
              <c:showSerName val="0"/>
              <c:showPercent val="0"/>
              <c:showBubbleSize val="0"/>
              <c:extLst>
                <c:ext xmlns:c15="http://schemas.microsoft.com/office/drawing/2012/chart" uri="{CE6537A1-D6FC-4f65-9D91-7224C49458BB}">
                  <c15:layout>
                    <c:manualLayout>
                      <c:w val="0.28694589830402772"/>
                      <c:h val="5.5995774845551419E-2"/>
                    </c:manualLayout>
                  </c15:layout>
                </c:ext>
              </c:extLst>
            </c:dLbl>
            <c:dLbl>
              <c:idx val="8"/>
              <c:layout>
                <c:manualLayout>
                  <c:x val="-5.4474830733030742E-2"/>
                  <c:y val="2.3737809654782581E-2"/>
                </c:manualLayout>
              </c:layout>
              <c:showLegendKey val="0"/>
              <c:showVal val="1"/>
              <c:showCatName val="1"/>
              <c:showSerName val="0"/>
              <c:showPercent val="0"/>
              <c:showBubbleSize val="0"/>
              <c:extLst>
                <c:ext xmlns:c15="http://schemas.microsoft.com/office/drawing/2012/chart" uri="{CE6537A1-D6FC-4f65-9D91-7224C49458BB}"/>
              </c:extLst>
            </c:dLbl>
            <c:dLbl>
              <c:idx val="9"/>
              <c:layout>
                <c:manualLayout>
                  <c:x val="0.29882979798155368"/>
                  <c:y val="-1.0701607056098681E-2"/>
                </c:manualLayout>
              </c:layout>
              <c:showLegendKey val="0"/>
              <c:showVal val="1"/>
              <c:showCatName val="1"/>
              <c:showSerName val="0"/>
              <c:showPercent val="0"/>
              <c:showBubbleSize val="0"/>
              <c:extLst>
                <c:ext xmlns:c15="http://schemas.microsoft.com/office/drawing/2012/chart" uri="{CE6537A1-D6FC-4f65-9D91-7224C49458BB}">
                  <c15:layout>
                    <c:manualLayout>
                      <c:w val="0.37229157310644373"/>
                      <c:h val="5.5995774845551419E-2"/>
                    </c:manualLayout>
                  </c15:layout>
                </c:ext>
              </c:extLst>
            </c:dLbl>
            <c:dLbl>
              <c:idx val="10"/>
              <c:layout>
                <c:manualLayout>
                  <c:x val="0.40722260164261453"/>
                  <c:y val="4.9395024391224153E-2"/>
                </c:manualLayout>
              </c:layout>
              <c:showLegendKey val="0"/>
              <c:showVal val="1"/>
              <c:showCatName val="1"/>
              <c:showSerName val="0"/>
              <c:showPercent val="0"/>
              <c:showBubbleSize val="0"/>
              <c:extLst>
                <c:ext xmlns:c15="http://schemas.microsoft.com/office/drawing/2012/chart" uri="{CE6537A1-D6FC-4f65-9D91-7224C49458BB}">
                  <c15:layout>
                    <c:manualLayout>
                      <c:w val="0.35549113309818042"/>
                      <c:h val="6.2155405692290389E-2"/>
                    </c:manualLayout>
                  </c15:layout>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Sheet1!$O$2:$O$43</c:f>
              <c:strCache>
                <c:ptCount val="11"/>
                <c:pt idx="0">
                  <c:v>Construction Dust</c:v>
                </c:pt>
                <c:pt idx="1">
                  <c:v>Paved Road Dust</c:v>
                </c:pt>
                <c:pt idx="2">
                  <c:v>Unpaved Road Dust</c:v>
                </c:pt>
                <c:pt idx="3">
                  <c:v>Locomotive</c:v>
                </c:pt>
                <c:pt idx="4">
                  <c:v>Non-Road Diesel</c:v>
                </c:pt>
                <c:pt idx="5">
                  <c:v>Non-Road Gasline</c:v>
                </c:pt>
                <c:pt idx="6">
                  <c:v>Non-Road Other</c:v>
                </c:pt>
                <c:pt idx="7">
                  <c:v>On-Road Diesel Heavy</c:v>
                </c:pt>
                <c:pt idx="8">
                  <c:v>On-Road Diesel Light</c:v>
                </c:pt>
                <c:pt idx="9">
                  <c:v>On-Road non-Die Heavy</c:v>
                </c:pt>
                <c:pt idx="10">
                  <c:v>On-Road non-Die Light</c:v>
                </c:pt>
              </c:strCache>
            </c:strRef>
          </c:cat>
          <c:val>
            <c:numRef>
              <c:f>Sheet1!$K$2:$K$43</c:f>
              <c:numCache>
                <c:formatCode>General</c:formatCode>
                <c:ptCount val="11"/>
                <c:pt idx="0">
                  <c:v>766.27779999999996</c:v>
                </c:pt>
                <c:pt idx="1">
                  <c:v>405.55</c:v>
                </c:pt>
                <c:pt idx="2">
                  <c:v>795.82500000000005</c:v>
                </c:pt>
                <c:pt idx="3">
                  <c:v>59.801575300000003</c:v>
                </c:pt>
                <c:pt idx="4">
                  <c:v>174.59572358</c:v>
                </c:pt>
                <c:pt idx="5">
                  <c:v>82.824986598999999</c:v>
                </c:pt>
                <c:pt idx="6">
                  <c:v>2.8642286760000002</c:v>
                </c:pt>
                <c:pt idx="7">
                  <c:v>150.31026700000001</c:v>
                </c:pt>
                <c:pt idx="8">
                  <c:v>12.635275</c:v>
                </c:pt>
                <c:pt idx="9">
                  <c:v>1.4874834400000001</c:v>
                </c:pt>
                <c:pt idx="10">
                  <c:v>133.48188999999999</c:v>
                </c:pt>
              </c:numCache>
            </c:numRef>
          </c:val>
          <c:extLst/>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cat>
            <c:strRef>
              <c:f>Sheet1!$O$2:$O$43</c:f>
              <c:strCache>
                <c:ptCount val="11"/>
                <c:pt idx="0">
                  <c:v>Construction Dust</c:v>
                </c:pt>
                <c:pt idx="1">
                  <c:v>Paved Road Dust</c:v>
                </c:pt>
                <c:pt idx="2">
                  <c:v>Unpaved Road Dust</c:v>
                </c:pt>
                <c:pt idx="3">
                  <c:v>Locomotive</c:v>
                </c:pt>
                <c:pt idx="4">
                  <c:v>Non-Road Diesel</c:v>
                </c:pt>
                <c:pt idx="5">
                  <c:v>Non-Road Gasline</c:v>
                </c:pt>
                <c:pt idx="6">
                  <c:v>Non-Road Other</c:v>
                </c:pt>
                <c:pt idx="7">
                  <c:v>On-Road Diesel Heavy</c:v>
                </c:pt>
                <c:pt idx="8">
                  <c:v>On-Road Diesel Light</c:v>
                </c:pt>
                <c:pt idx="9">
                  <c:v>On-Road non-Die Heavy</c:v>
                </c:pt>
                <c:pt idx="10">
                  <c:v>On-Road non-Die Light</c:v>
                </c:pt>
              </c:strCache>
            </c:strRef>
          </c:cat>
          <c:val>
            <c:numRef>
              <c:f>Sheet1!$O$2:$O$43</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6-10-25T23:41:58.920" idx="1">
    <p:pos x="10" y="10"/>
    <p:text>This effect is especially important at night when evapotranspiration rates are greatest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5286"/>
          </a:xfrm>
          <a:prstGeom prst="rect">
            <a:avLst/>
          </a:prstGeom>
        </p:spPr>
        <p:txBody>
          <a:bodyPr vert="horz" lIns="92446" tIns="46223" rIns="92446" bIns="46223" rtlCol="0"/>
          <a:lstStyle>
            <a:lvl1pPr algn="r">
              <a:defRPr sz="1200"/>
            </a:lvl1pPr>
          </a:lstStyle>
          <a:p>
            <a:fld id="{95666E93-F4C1-4017-83B2-470F6D189E34}" type="datetimeFigureOut">
              <a:rPr lang="en-US" smtClean="0"/>
              <a:t>10/26/2016</a:t>
            </a:fld>
            <a:endParaRPr lang="en-US"/>
          </a:p>
        </p:txBody>
      </p:sp>
      <p:sp>
        <p:nvSpPr>
          <p:cNvPr id="4" name="Footer Placeholder 3"/>
          <p:cNvSpPr>
            <a:spLocks noGrp="1"/>
          </p:cNvSpPr>
          <p:nvPr>
            <p:ph type="ftr" sz="quarter" idx="2"/>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5285"/>
          </a:xfrm>
          <a:prstGeom prst="rect">
            <a:avLst/>
          </a:prstGeom>
        </p:spPr>
        <p:txBody>
          <a:bodyPr vert="horz" lIns="92446" tIns="46223" rIns="92446" bIns="46223" rtlCol="0" anchor="b"/>
          <a:lstStyle>
            <a:lvl1pPr algn="r">
              <a:defRPr sz="1200"/>
            </a:lvl1pPr>
          </a:lstStyle>
          <a:p>
            <a:fld id="{858F9462-BBE6-4AEE-9082-CF1325C32856}" type="slidenum">
              <a:rPr lang="en-US" smtClean="0"/>
              <a:t>‹#›</a:t>
            </a:fld>
            <a:endParaRPr lang="en-US"/>
          </a:p>
        </p:txBody>
      </p:sp>
    </p:spTree>
    <p:extLst>
      <p:ext uri="{BB962C8B-B14F-4D97-AF65-F5344CB8AC3E}">
        <p14:creationId xmlns:p14="http://schemas.microsoft.com/office/powerpoint/2010/main" val="179450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5286"/>
          </a:xfrm>
          <a:prstGeom prst="rect">
            <a:avLst/>
          </a:prstGeom>
        </p:spPr>
        <p:txBody>
          <a:bodyPr vert="horz" lIns="92446" tIns="46223" rIns="92446" bIns="46223" rtlCol="0"/>
          <a:lstStyle>
            <a:lvl1pPr algn="r">
              <a:defRPr sz="1200"/>
            </a:lvl1pPr>
          </a:lstStyle>
          <a:p>
            <a:fld id="{CF037BDA-DE69-4B2C-9E0D-050E15138BD8}" type="datetimeFigureOut">
              <a:rPr lang="en-US" smtClean="0"/>
              <a:t>10/26/2016</a:t>
            </a:fld>
            <a:endParaRPr lang="en-US"/>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311872"/>
            <a:ext cx="7437120"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5285"/>
          </a:xfrm>
          <a:prstGeom prst="rect">
            <a:avLst/>
          </a:prstGeom>
        </p:spPr>
        <p:txBody>
          <a:bodyPr vert="horz" lIns="92446" tIns="46223" rIns="92446" bIns="46223" rtlCol="0" anchor="b"/>
          <a:lstStyle>
            <a:lvl1pPr algn="r">
              <a:defRPr sz="1200"/>
            </a:lvl1pPr>
          </a:lstStyle>
          <a:p>
            <a:fld id="{5AF44ED7-A4D6-42C4-86AC-78E5315B8259}" type="slidenum">
              <a:rPr lang="en-US" smtClean="0"/>
              <a:t>‹#›</a:t>
            </a:fld>
            <a:endParaRPr lang="en-US"/>
          </a:p>
        </p:txBody>
      </p:sp>
    </p:spTree>
    <p:extLst>
      <p:ext uri="{BB962C8B-B14F-4D97-AF65-F5344CB8AC3E}">
        <p14:creationId xmlns:p14="http://schemas.microsoft.com/office/powerpoint/2010/main" val="29072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change in surface land cover, such as vegetation and impervious surface will introduce changes in surface heat and water vapor fluxes in the WRF model and the deposition of pollutants on surfaces in CMAQ; </a:t>
            </a:r>
            <a:endParaRPr lang="en-US" dirty="0"/>
          </a:p>
        </p:txBody>
      </p:sp>
      <p:sp>
        <p:nvSpPr>
          <p:cNvPr id="4" name="Slide Number Placeholder 3"/>
          <p:cNvSpPr>
            <a:spLocks noGrp="1"/>
          </p:cNvSpPr>
          <p:nvPr>
            <p:ph type="sldNum" sz="quarter" idx="10"/>
          </p:nvPr>
        </p:nvSpPr>
        <p:spPr/>
        <p:txBody>
          <a:bodyPr/>
          <a:lstStyle/>
          <a:p>
            <a:fld id="{5AF44ED7-A4D6-42C4-86AC-78E5315B8259}" type="slidenum">
              <a:rPr lang="en-US" smtClean="0"/>
              <a:t>10</a:t>
            </a:fld>
            <a:endParaRPr lang="en-US"/>
          </a:p>
        </p:txBody>
      </p:sp>
    </p:spTree>
    <p:extLst>
      <p:ext uri="{BB962C8B-B14F-4D97-AF65-F5344CB8AC3E}">
        <p14:creationId xmlns:p14="http://schemas.microsoft.com/office/powerpoint/2010/main" val="211655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keeping all other emission sources constant, could the analysis isolated the effects of land use on biogenic emission deposition and better understand the key meteorological processes that influence  air quality when land use and land cover changes over time.</a:t>
            </a:r>
            <a:r>
              <a:rPr lang="en-US" dirty="0" smtClean="0">
                <a:effectLst/>
              </a:rPr>
              <a:t> </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AF44ED7-A4D6-42C4-86AC-78E5315B8259}" type="slidenum">
              <a:rPr lang="en-US" smtClean="0"/>
              <a:t>11</a:t>
            </a:fld>
            <a:endParaRPr lang="en-US"/>
          </a:p>
        </p:txBody>
      </p:sp>
    </p:spTree>
    <p:extLst>
      <p:ext uri="{BB962C8B-B14F-4D97-AF65-F5344CB8AC3E}">
        <p14:creationId xmlns:p14="http://schemas.microsoft.com/office/powerpoint/2010/main" val="55024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leaf area index  (LAI, Fig.4-11) increases over the KC metro area,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vegetation fraction increases over the downtown areas  (Fig. 4-12), and decreases over the surrounding, as a result of new development.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impervious surface fraction decreases in the 8 counties, especially over the downtown areas from approximately 70% to 40%,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Impervious surfaces are able to store more heat than natural surfaces and vegetation,</a:t>
            </a:r>
            <a:r>
              <a:rPr lang="en-US" sz="1200" kern="1200" baseline="0" dirty="0" smtClean="0">
                <a:solidFill>
                  <a:schemeClr val="tx1"/>
                </a:solidFill>
                <a:effectLst/>
                <a:latin typeface="+mn-lt"/>
                <a:ea typeface="+mn-ea"/>
                <a:cs typeface="+mn-cs"/>
              </a:rPr>
              <a:t> and convert the solar radiation into </a:t>
            </a:r>
            <a:r>
              <a:rPr lang="en-US" sz="1200" kern="1200" baseline="0" smtClean="0">
                <a:solidFill>
                  <a:schemeClr val="tx1"/>
                </a:solidFill>
                <a:effectLst/>
                <a:latin typeface="+mn-lt"/>
                <a:ea typeface="+mn-ea"/>
                <a:cs typeface="+mn-cs"/>
              </a:rPr>
              <a:t>the sensible heat.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F44ED7-A4D6-42C4-86AC-78E5315B8259}" type="slidenum">
              <a:rPr lang="en-US" smtClean="0"/>
              <a:t>12</a:t>
            </a:fld>
            <a:endParaRPr lang="en-US"/>
          </a:p>
        </p:txBody>
      </p:sp>
    </p:spTree>
    <p:extLst>
      <p:ext uri="{BB962C8B-B14F-4D97-AF65-F5344CB8AC3E}">
        <p14:creationId xmlns:p14="http://schemas.microsoft.com/office/powerpoint/2010/main" val="139749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Trees and more</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vegetations</a:t>
            </a:r>
            <a:r>
              <a:rPr lang="en-US" sz="2400" kern="1200" baseline="0" dirty="0" smtClean="0">
                <a:solidFill>
                  <a:schemeClr val="tx1"/>
                </a:solidFill>
                <a:effectLst/>
                <a:latin typeface="+mn-lt"/>
                <a:ea typeface="+mn-ea"/>
                <a:cs typeface="+mn-cs"/>
              </a:rPr>
              <a:t> could more </a:t>
            </a:r>
            <a:r>
              <a:rPr lang="en-US" sz="2400" kern="1200" baseline="0" dirty="0" err="1" smtClean="0">
                <a:solidFill>
                  <a:schemeClr val="tx1"/>
                </a:solidFill>
                <a:effectLst/>
                <a:latin typeface="+mn-lt"/>
                <a:ea typeface="+mn-ea"/>
                <a:cs typeface="+mn-cs"/>
              </a:rPr>
              <a:t>easisly</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storate</a:t>
            </a:r>
            <a:r>
              <a:rPr lang="en-US" sz="2400" kern="1200" baseline="0" dirty="0" smtClean="0">
                <a:solidFill>
                  <a:schemeClr val="tx1"/>
                </a:solidFill>
                <a:effectLst/>
                <a:latin typeface="+mn-lt"/>
                <a:ea typeface="+mn-ea"/>
                <a:cs typeface="+mn-cs"/>
              </a:rPr>
              <a:t> the energy into latent heat, and then decrease the sensible heat; </a:t>
            </a:r>
            <a:endParaRPr lang="en-US" sz="2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This effect is especially important at night when evapotranspiration rates are greatest. </a:t>
            </a:r>
            <a:endParaRPr lang="en-US" sz="2400" dirty="0"/>
          </a:p>
        </p:txBody>
      </p:sp>
      <p:sp>
        <p:nvSpPr>
          <p:cNvPr id="4" name="Slide Number Placeholder 3"/>
          <p:cNvSpPr>
            <a:spLocks noGrp="1"/>
          </p:cNvSpPr>
          <p:nvPr>
            <p:ph type="sldNum" sz="quarter" idx="10"/>
          </p:nvPr>
        </p:nvSpPr>
        <p:spPr/>
        <p:txBody>
          <a:bodyPr/>
          <a:lstStyle/>
          <a:p>
            <a:fld id="{5AF44ED7-A4D6-42C4-86AC-78E5315B8259}" type="slidenum">
              <a:rPr lang="en-US" smtClean="0"/>
              <a:t>13</a:t>
            </a:fld>
            <a:endParaRPr lang="en-US"/>
          </a:p>
        </p:txBody>
      </p:sp>
    </p:spTree>
    <p:extLst>
      <p:ext uri="{BB962C8B-B14F-4D97-AF65-F5344CB8AC3E}">
        <p14:creationId xmlns:p14="http://schemas.microsoft.com/office/powerpoint/2010/main" val="137167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970DF8-F692-436E-8CDA-44D32799887E}"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423437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E6932-C806-49A0-8035-A95013A63861}"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56015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6AFF2-0335-444C-95AF-985F16FFD69C}"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300016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FA050-A400-4785-99D6-055A747C76C8}"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395615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75509-3665-4DC6-A0F6-D950F48E0454}"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354595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A353A-471D-42B8-857F-31CA77D6F3D3}"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286855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B3A7A-0E6A-41C3-A4D3-E1351533759A}" type="datetime1">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359102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A3634-B2C8-4355-9E53-649B7C877085}" type="datetime1">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326026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85F62-E1FE-4647-8EE6-CA845AF255A7}" type="datetime1">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87349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7D11F-DE05-47A9-B419-871531933070}"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21631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C182B-E7D2-463D-8A86-62BEE7E430E1}"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FE255-02B8-4B5F-8DC7-6983644AB8C9}" type="slidenum">
              <a:rPr lang="en-US" smtClean="0"/>
              <a:t>‹#›</a:t>
            </a:fld>
            <a:endParaRPr lang="en-US"/>
          </a:p>
        </p:txBody>
      </p:sp>
    </p:spTree>
    <p:extLst>
      <p:ext uri="{BB962C8B-B14F-4D97-AF65-F5344CB8AC3E}">
        <p14:creationId xmlns:p14="http://schemas.microsoft.com/office/powerpoint/2010/main" val="91385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383CF-5E0F-4434-9316-7C579C5882C9}" type="datetime1">
              <a:rPr lang="en-US" smtClean="0"/>
              <a:t>10/26/2016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FE255-02B8-4B5F-8DC7-6983644AB8C9}" type="slidenum">
              <a:rPr lang="en-US" smtClean="0"/>
              <a:t>‹#›</a:t>
            </a:fld>
            <a:endParaRPr lang="en-US"/>
          </a:p>
        </p:txBody>
      </p:sp>
    </p:spTree>
    <p:extLst>
      <p:ext uri="{BB962C8B-B14F-4D97-AF65-F5344CB8AC3E}">
        <p14:creationId xmlns:p14="http://schemas.microsoft.com/office/powerpoint/2010/main" val="178650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rlc.gov/nlcd2011.php" TargetMode="External"/><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789" y="771187"/>
            <a:ext cx="11544300" cy="1611752"/>
          </a:xfrm>
        </p:spPr>
        <p:txBody>
          <a:bodyPr>
            <a:noAutofit/>
          </a:bodyPr>
          <a:lstStyle/>
          <a:p>
            <a:r>
              <a:rPr lang="en-US" sz="4000" dirty="0" smtClean="0">
                <a:latin typeface="Arial" panose="020B0604020202020204" pitchFamily="34" charset="0"/>
                <a:cs typeface="Arial" panose="020B0604020202020204" pitchFamily="34" charset="0"/>
              </a:rPr>
              <a:t>Impacts </a:t>
            </a:r>
            <a:r>
              <a:rPr lang="en-US" sz="4000" dirty="0">
                <a:latin typeface="Arial" panose="020B0604020202020204" pitchFamily="34" charset="0"/>
                <a:cs typeface="Arial" panose="020B0604020202020204" pitchFamily="34" charset="0"/>
              </a:rPr>
              <a:t>of Land Use Changes From Urban Development  on Future Air Quality in Kansas </a:t>
            </a:r>
            <a:r>
              <a:rPr lang="en-US" sz="4000" dirty="0" smtClean="0">
                <a:latin typeface="Arial" panose="020B0604020202020204" pitchFamily="34" charset="0"/>
                <a:cs typeface="Arial" panose="020B0604020202020204" pitchFamily="34" charset="0"/>
              </a:rPr>
              <a:t>City</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42619" y="3288557"/>
            <a:ext cx="9515475" cy="2162175"/>
          </a:xfrm>
        </p:spPr>
        <p:txBody>
          <a:bodyPr>
            <a:normAutofit/>
          </a:bodyPr>
          <a:lstStyle/>
          <a:p>
            <a:r>
              <a:rPr lang="en-US" dirty="0" smtClean="0">
                <a:latin typeface="Arial" panose="020B0604020202020204" pitchFamily="34" charset="0"/>
                <a:cs typeface="Arial" panose="020B0604020202020204" pitchFamily="34" charset="0"/>
              </a:rPr>
              <a:t>15</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CMAS </a:t>
            </a:r>
            <a:r>
              <a:rPr lang="en-US" dirty="0" smtClean="0">
                <a:latin typeface="Arial" panose="020B0604020202020204" pitchFamily="34" charset="0"/>
                <a:cs typeface="Arial" panose="020B0604020202020204" pitchFamily="34" charset="0"/>
              </a:rPr>
              <a:t>Conference</a:t>
            </a:r>
            <a:endParaRPr lang="en-US" strike="dblStrike" dirty="0">
              <a:solidFill>
                <a:srgbClr val="0070C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10/26/2016</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Yuqiang Zhang</a:t>
            </a:r>
            <a:r>
              <a:rPr lang="en-US" dirty="0">
                <a:latin typeface="Arial" panose="020B0604020202020204" pitchFamily="34" charset="0"/>
                <a:cs typeface="Arial" panose="020B0604020202020204" pitchFamily="34" charset="0"/>
              </a:rPr>
              <a:t>, Jesse Bash, Shawn Roselle, Alice Gilliland, Christian Hogrefe, George Pouliot, Angie Shatas, Robyn DeYoung, and Jamie Piziali</a:t>
            </a:r>
          </a:p>
        </p:txBody>
      </p:sp>
      <p:sp>
        <p:nvSpPr>
          <p:cNvPr id="4" name="Slide Number Placeholder 3"/>
          <p:cNvSpPr>
            <a:spLocks noGrp="1"/>
          </p:cNvSpPr>
          <p:nvPr>
            <p:ph type="sldNum" sz="quarter" idx="12"/>
          </p:nvPr>
        </p:nvSpPr>
        <p:spPr/>
        <p:txBody>
          <a:bodyPr/>
          <a:lstStyle/>
          <a:p>
            <a:fld id="{26BFE255-02B8-4B5F-8DC7-6983644AB8C9}" type="slidenum">
              <a:rPr lang="en-US" smtClean="0"/>
              <a:t>1</a:t>
            </a:fld>
            <a:endParaRPr lang="en-US"/>
          </a:p>
        </p:txBody>
      </p:sp>
    </p:spTree>
    <p:extLst>
      <p:ext uri="{BB962C8B-B14F-4D97-AF65-F5344CB8AC3E}">
        <p14:creationId xmlns:p14="http://schemas.microsoft.com/office/powerpoint/2010/main" val="162382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79"/>
            <a:ext cx="10515600" cy="734957"/>
          </a:xfrm>
        </p:spPr>
        <p:txBody>
          <a:bodyPr>
            <a:normAutofit/>
          </a:bodyPr>
          <a:lstStyle/>
          <a:p>
            <a:r>
              <a:rPr lang="en-US" sz="4000" dirty="0" smtClean="0">
                <a:latin typeface="Arial" panose="020B0604020202020204" pitchFamily="34" charset="0"/>
                <a:cs typeface="Arial" panose="020B0604020202020204" pitchFamily="34" charset="0"/>
              </a:rPr>
              <a:t>Land Use Change in WRF-CMAQ Model</a:t>
            </a:r>
            <a:endParaRPr lang="en-US" sz="4000" dirty="0">
              <a:latin typeface="Arial" panose="020B0604020202020204" pitchFamily="34" charset="0"/>
              <a:cs typeface="Arial" panose="020B0604020202020204" pitchFamily="34" charset="0"/>
            </a:endParaRPr>
          </a:p>
        </p:txBody>
      </p:sp>
      <p:grpSp>
        <p:nvGrpSpPr>
          <p:cNvPr id="4" name="Group 3"/>
          <p:cNvGrpSpPr/>
          <p:nvPr/>
        </p:nvGrpSpPr>
        <p:grpSpPr>
          <a:xfrm>
            <a:off x="1775606" y="844551"/>
            <a:ext cx="7803654" cy="4828407"/>
            <a:chOff x="1918684" y="1081976"/>
            <a:chExt cx="7803654" cy="4828407"/>
          </a:xfrm>
        </p:grpSpPr>
        <p:sp>
          <p:nvSpPr>
            <p:cNvPr id="5" name="Oval 4"/>
            <p:cNvSpPr/>
            <p:nvPr/>
          </p:nvSpPr>
          <p:spPr>
            <a:xfrm>
              <a:off x="1918684" y="1088290"/>
              <a:ext cx="4552458" cy="4822093"/>
            </a:xfrm>
            <a:prstGeom prst="ellipse">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CMAQ</a:t>
              </a: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5169880" y="1081976"/>
              <a:ext cx="4552458" cy="4822093"/>
            </a:xfrm>
            <a:prstGeom prst="ellips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           WRF</a:t>
              </a: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a:p>
              <a:pPr algn="ctr"/>
              <a:endParaRPr lang="en-US" dirty="0" smtClean="0">
                <a:solidFill>
                  <a:schemeClr val="tx1"/>
                </a:solidFill>
                <a:latin typeface="Arial" panose="020B0604020202020204" pitchFamily="34" charset="0"/>
                <a:cs typeface="Arial" panose="020B0604020202020204" pitchFamily="34" charset="0"/>
              </a:endParaRPr>
            </a:p>
            <a:p>
              <a:pPr algn="ct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5044833" y="4212298"/>
              <a:ext cx="1508370" cy="844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Land Use </a:t>
              </a:r>
              <a:r>
                <a:rPr lang="en-US" sz="1600" dirty="0" smtClean="0">
                  <a:latin typeface="Arial" panose="020B0604020202020204" pitchFamily="34" charset="0"/>
                  <a:cs typeface="Arial" panose="020B0604020202020204" pitchFamily="34" charset="0"/>
                </a:rPr>
                <a:t>Change</a:t>
              </a:r>
              <a:endParaRPr lang="en-US" sz="1600" dirty="0">
                <a:latin typeface="Arial" panose="020B0604020202020204" pitchFamily="34" charset="0"/>
                <a:cs typeface="Arial" panose="020B0604020202020204" pitchFamily="34" charset="0"/>
              </a:endParaRPr>
            </a:p>
          </p:txBody>
        </p:sp>
        <p:sp>
          <p:nvSpPr>
            <p:cNvPr id="8" name="Rounded Rectangle 7"/>
            <p:cNvSpPr/>
            <p:nvPr/>
          </p:nvSpPr>
          <p:spPr>
            <a:xfrm>
              <a:off x="6553202" y="2946403"/>
              <a:ext cx="1726449" cy="978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Change in Surface Energy Balance</a:t>
              </a:r>
              <a:endParaRPr lang="en-US" sz="1600" dirty="0">
                <a:latin typeface="Arial" panose="020B0604020202020204" pitchFamily="34" charset="0"/>
                <a:cs typeface="Arial" panose="020B0604020202020204" pitchFamily="34" charset="0"/>
              </a:endParaRPr>
            </a:p>
          </p:txBody>
        </p:sp>
        <p:sp>
          <p:nvSpPr>
            <p:cNvPr id="9" name="Rounded Rectangle 8"/>
            <p:cNvSpPr/>
            <p:nvPr/>
          </p:nvSpPr>
          <p:spPr>
            <a:xfrm>
              <a:off x="4829952" y="1637777"/>
              <a:ext cx="1723251" cy="1117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Change in</a:t>
              </a:r>
            </a:p>
            <a:p>
              <a:pPr algn="ctr"/>
              <a:r>
                <a:rPr lang="en-US" sz="1600" dirty="0" smtClean="0">
                  <a:latin typeface="Arial" panose="020B0604020202020204" pitchFamily="34" charset="0"/>
                  <a:cs typeface="Arial" panose="020B0604020202020204" pitchFamily="34" charset="0"/>
                </a:rPr>
                <a:t>PBL Height</a:t>
              </a:r>
            </a:p>
            <a:p>
              <a:pPr algn="ctr"/>
              <a:r>
                <a:rPr lang="en-US" sz="1600" dirty="0" smtClean="0">
                  <a:latin typeface="Arial" panose="020B0604020202020204" pitchFamily="34" charset="0"/>
                  <a:cs typeface="Arial" panose="020B0604020202020204" pitchFamily="34" charset="0"/>
                </a:rPr>
                <a:t>Temperature</a:t>
              </a:r>
            </a:p>
            <a:p>
              <a:pPr algn="ctr"/>
              <a:r>
                <a:rPr lang="en-US" sz="1600" dirty="0" smtClean="0">
                  <a:latin typeface="Arial" panose="020B0604020202020204" pitchFamily="34" charset="0"/>
                  <a:cs typeface="Arial" panose="020B0604020202020204" pitchFamily="34" charset="0"/>
                </a:rPr>
                <a:t>Humidity</a:t>
              </a:r>
              <a:endParaRPr lang="en-US" sz="1600" dirty="0">
                <a:latin typeface="Arial" panose="020B0604020202020204" pitchFamily="34" charset="0"/>
                <a:cs typeface="Arial" panose="020B0604020202020204" pitchFamily="34" charset="0"/>
              </a:endParaRPr>
            </a:p>
          </p:txBody>
        </p:sp>
        <p:sp>
          <p:nvSpPr>
            <p:cNvPr id="10" name="Rounded Rectangle 9"/>
            <p:cNvSpPr/>
            <p:nvPr/>
          </p:nvSpPr>
          <p:spPr>
            <a:xfrm>
              <a:off x="3127001" y="2861480"/>
              <a:ext cx="1968634" cy="100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Change in</a:t>
              </a:r>
            </a:p>
            <a:p>
              <a:pPr algn="ctr"/>
              <a:r>
                <a:rPr lang="en-US" sz="1600" dirty="0" smtClean="0">
                  <a:latin typeface="Arial" panose="020B0604020202020204" pitchFamily="34" charset="0"/>
                  <a:cs typeface="Arial" panose="020B0604020202020204" pitchFamily="34" charset="0"/>
                </a:rPr>
                <a:t>Reaction Rates</a:t>
              </a:r>
            </a:p>
            <a:p>
              <a:pPr algn="ctr"/>
              <a:r>
                <a:rPr lang="en-US" sz="1600" dirty="0" smtClean="0">
                  <a:latin typeface="Arial" panose="020B0604020202020204" pitchFamily="34" charset="0"/>
                  <a:cs typeface="Arial" panose="020B0604020202020204" pitchFamily="34" charset="0"/>
                </a:rPr>
                <a:t>Deposition</a:t>
              </a:r>
            </a:p>
            <a:p>
              <a:pPr algn="ctr"/>
              <a:r>
                <a:rPr lang="en-US" sz="1600" dirty="0" smtClean="0">
                  <a:latin typeface="Arial" panose="020B0604020202020204" pitchFamily="34" charset="0"/>
                  <a:cs typeface="Arial" panose="020B0604020202020204" pitchFamily="34" charset="0"/>
                </a:rPr>
                <a:t>Mixing</a:t>
              </a:r>
              <a:endParaRPr lang="en-US" sz="1600" dirty="0">
                <a:latin typeface="Arial" panose="020B0604020202020204" pitchFamily="34" charset="0"/>
                <a:cs typeface="Arial" panose="020B0604020202020204" pitchFamily="34" charset="0"/>
              </a:endParaRPr>
            </a:p>
          </p:txBody>
        </p:sp>
        <p:cxnSp>
          <p:nvCxnSpPr>
            <p:cNvPr id="11" name="Curved Connector 10"/>
            <p:cNvCxnSpPr>
              <a:stCxn id="7" idx="3"/>
              <a:endCxn id="8" idx="2"/>
            </p:cNvCxnSpPr>
            <p:nvPr/>
          </p:nvCxnSpPr>
          <p:spPr>
            <a:xfrm flipV="1">
              <a:off x="6553203" y="3925059"/>
              <a:ext cx="863224" cy="709365"/>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0"/>
            </p:cNvCxnSpPr>
            <p:nvPr/>
          </p:nvCxnSpPr>
          <p:spPr>
            <a:xfrm rot="16200000" flipV="1">
              <a:off x="6564946" y="2094922"/>
              <a:ext cx="757678" cy="945284"/>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7" idx="1"/>
              <a:endCxn id="10" idx="2"/>
            </p:cNvCxnSpPr>
            <p:nvPr/>
          </p:nvCxnSpPr>
          <p:spPr>
            <a:xfrm rot="10800000">
              <a:off x="4111319" y="3862752"/>
              <a:ext cx="933515" cy="771672"/>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1"/>
              <a:endCxn id="10" idx="0"/>
            </p:cNvCxnSpPr>
            <p:nvPr/>
          </p:nvCxnSpPr>
          <p:spPr>
            <a:xfrm rot="10800000" flipV="1">
              <a:off x="4111318" y="2196350"/>
              <a:ext cx="718634" cy="665129"/>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26BFE255-02B8-4B5F-8DC7-6983644AB8C9}" type="slidenum">
              <a:rPr lang="en-US" smtClean="0"/>
              <a:t>10</a:t>
            </a:fld>
            <a:endParaRPr lang="en-US"/>
          </a:p>
        </p:txBody>
      </p:sp>
    </p:spTree>
    <p:extLst>
      <p:ext uri="{BB962C8B-B14F-4D97-AF65-F5344CB8AC3E}">
        <p14:creationId xmlns:p14="http://schemas.microsoft.com/office/powerpoint/2010/main" val="4063037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575"/>
            <a:ext cx="10515600" cy="955449"/>
          </a:xfrm>
        </p:spPr>
        <p:txBody>
          <a:bodyPr>
            <a:noAutofit/>
          </a:bodyPr>
          <a:lstStyle/>
          <a:p>
            <a:r>
              <a:rPr lang="en-US" sz="4000" dirty="0" smtClean="0">
                <a:latin typeface="Arial" panose="020B0604020202020204" pitchFamily="34" charset="0"/>
                <a:cs typeface="Arial" panose="020B0604020202020204" pitchFamily="34" charset="0"/>
              </a:rPr>
              <a:t>Model Configuration</a:t>
            </a:r>
            <a:endParaRPr lang="en-US" sz="4000" dirty="0">
              <a:latin typeface="Arial" panose="020B0604020202020204" pitchFamily="34" charset="0"/>
              <a:cs typeface="Arial" panose="020B0604020202020204" pitchFamily="34" charset="0"/>
            </a:endParaRPr>
          </a:p>
        </p:txBody>
      </p:sp>
      <p:sp>
        <p:nvSpPr>
          <p:cNvPr id="14" name="Text Placeholder 9"/>
          <p:cNvSpPr txBox="1">
            <a:spLocks/>
          </p:cNvSpPr>
          <p:nvPr/>
        </p:nvSpPr>
        <p:spPr>
          <a:xfrm>
            <a:off x="203200" y="1192191"/>
            <a:ext cx="6265418" cy="5529283"/>
          </a:xfrm>
          <a:prstGeom prst="rect">
            <a:avLst/>
          </a:prstGeom>
        </p:spPr>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WRF 3.7 – CMAQ 5.1</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simulations were run for June, July and </a:t>
            </a:r>
            <a:r>
              <a:rPr lang="en-US" sz="2400" dirty="0" smtClean="0">
                <a:latin typeface="Arial" panose="020B0604020202020204" pitchFamily="34" charset="0"/>
                <a:cs typeface="Arial" panose="020B0604020202020204" pitchFamily="34" charset="0"/>
              </a:rPr>
              <a:t>August 2011 (3 month </a:t>
            </a:r>
            <a:r>
              <a:rPr lang="en-US" sz="2400" dirty="0">
                <a:latin typeface="Arial" panose="020B0604020202020204" pitchFamily="34" charset="0"/>
                <a:cs typeface="Arial" panose="020B0604020202020204" pitchFamily="34" charset="0"/>
              </a:rPr>
              <a:t>period summertime</a:t>
            </a:r>
            <a:r>
              <a:rPr lang="en-US" sz="2400" dirty="0" smtClean="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Domains: </a:t>
            </a:r>
            <a:r>
              <a:rPr lang="en-US" sz="2400" dirty="0" smtClean="0">
                <a:latin typeface="Arial" panose="020B0604020202020204" pitchFamily="34" charset="0"/>
                <a:cs typeface="Arial" panose="020B0604020202020204" pitchFamily="34" charset="0"/>
              </a:rPr>
              <a:t>12 km CONUS and199x199 4km and 198x198 1 km that </a:t>
            </a:r>
            <a:r>
              <a:rPr lang="en-US" sz="2400" dirty="0">
                <a:latin typeface="Arial" panose="020B0604020202020204" pitchFamily="34" charset="0"/>
                <a:cs typeface="Arial" panose="020B0604020202020204" pitchFamily="34" charset="0"/>
              </a:rPr>
              <a:t>is</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centered </a:t>
            </a:r>
            <a:r>
              <a:rPr lang="en-US" sz="2400" dirty="0">
                <a:latin typeface="Arial" panose="020B0604020202020204" pitchFamily="34" charset="0"/>
                <a:cs typeface="Arial" panose="020B0604020202020204" pitchFamily="34" charset="0"/>
              </a:rPr>
              <a:t>over </a:t>
            </a:r>
            <a:r>
              <a:rPr lang="en-US" sz="2400" dirty="0" smtClean="0">
                <a:latin typeface="Arial" panose="020B0604020202020204" pitchFamily="34" charset="0"/>
                <a:cs typeface="Arial" panose="020B0604020202020204" pitchFamily="34" charset="0"/>
              </a:rPr>
              <a:t>Kansas City</a:t>
            </a: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Land use</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MARC supplied 2012 BASE and 2040 FUTURE land use</a:t>
            </a: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WRF, CMAQ, and BEIS land use and impervious surfaces updated for changes</a:t>
            </a:r>
            <a:endParaRPr lang="en-US" sz="2800" dirty="0">
              <a:solidFill>
                <a:schemeClr val="tx1"/>
              </a:solidFill>
              <a:latin typeface="Arial" panose="020B0604020202020204" pitchFamily="34" charset="0"/>
              <a:cs typeface="Arial" panose="020B0604020202020204" pitchFamily="34" charset="0"/>
            </a:endParaRPr>
          </a:p>
        </p:txBody>
      </p:sp>
      <p:grpSp>
        <p:nvGrpSpPr>
          <p:cNvPr id="15" name="Group 14"/>
          <p:cNvGrpSpPr/>
          <p:nvPr/>
        </p:nvGrpSpPr>
        <p:grpSpPr>
          <a:xfrm>
            <a:off x="6569275" y="1736203"/>
            <a:ext cx="5536133" cy="4588396"/>
            <a:chOff x="144521" y="1765157"/>
            <a:chExt cx="6087798" cy="4219690"/>
          </a:xfrm>
        </p:grpSpPr>
        <p:grpSp>
          <p:nvGrpSpPr>
            <p:cNvPr id="16" name="Group 15"/>
            <p:cNvGrpSpPr/>
            <p:nvPr/>
          </p:nvGrpSpPr>
          <p:grpSpPr>
            <a:xfrm>
              <a:off x="144521" y="1765157"/>
              <a:ext cx="6087798" cy="4191000"/>
              <a:chOff x="152400" y="1447800"/>
              <a:chExt cx="4191000" cy="2667000"/>
            </a:xfrm>
          </p:grpSpPr>
          <p:pic>
            <p:nvPicPr>
              <p:cNvPr id="22" name="Picture 21"/>
              <p:cNvPicPr>
                <a:picLocks noChangeAspect="1"/>
              </p:cNvPicPr>
              <p:nvPr/>
            </p:nvPicPr>
            <p:blipFill rotWithShape="1">
              <a:blip r:embed="rId3"/>
              <a:srcRect l="2397" t="3921" r="1532" b="3669"/>
              <a:stretch/>
            </p:blipFill>
            <p:spPr>
              <a:xfrm>
                <a:off x="152400" y="1447800"/>
                <a:ext cx="4191000" cy="2667000"/>
              </a:xfrm>
              <a:prstGeom prst="rect">
                <a:avLst/>
              </a:prstGeom>
              <a:ln w="38100">
                <a:solidFill>
                  <a:schemeClr val="tx1"/>
                </a:solidFill>
              </a:ln>
            </p:spPr>
          </p:pic>
          <p:sp>
            <p:nvSpPr>
              <p:cNvPr id="23" name="Rectangle 22"/>
              <p:cNvSpPr/>
              <p:nvPr/>
            </p:nvSpPr>
            <p:spPr>
              <a:xfrm>
                <a:off x="1905000" y="2566080"/>
                <a:ext cx="6096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49088" y="5523182"/>
              <a:ext cx="962123" cy="461665"/>
            </a:xfrm>
            <a:prstGeom prst="rect">
              <a:avLst/>
            </a:prstGeom>
            <a:noFill/>
          </p:spPr>
          <p:txBody>
            <a:bodyPr wrap="none" rtlCol="0">
              <a:spAutoFit/>
            </a:bodyPr>
            <a:lstStyle/>
            <a:p>
              <a:r>
                <a:rPr lang="en-US" sz="2400" dirty="0" smtClean="0">
                  <a:solidFill>
                    <a:srgbClr val="C00000"/>
                  </a:solidFill>
                </a:rPr>
                <a:t>12 km</a:t>
              </a:r>
              <a:endParaRPr lang="en-US" sz="2400" dirty="0">
                <a:solidFill>
                  <a:srgbClr val="C00000"/>
                </a:solidFill>
              </a:endParaRPr>
            </a:p>
          </p:txBody>
        </p:sp>
        <p:sp>
          <p:nvSpPr>
            <p:cNvPr id="18" name="Rectangle 17"/>
            <p:cNvSpPr/>
            <p:nvPr/>
          </p:nvSpPr>
          <p:spPr>
            <a:xfrm>
              <a:off x="2991678" y="3906077"/>
              <a:ext cx="304800" cy="2484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69194" y="4538179"/>
              <a:ext cx="806631" cy="461665"/>
            </a:xfrm>
            <a:prstGeom prst="rect">
              <a:avLst/>
            </a:prstGeom>
            <a:solidFill>
              <a:srgbClr val="DFDFDF"/>
            </a:solidFill>
          </p:spPr>
          <p:txBody>
            <a:bodyPr wrap="none" rtlCol="0">
              <a:spAutoFit/>
            </a:bodyPr>
            <a:lstStyle/>
            <a:p>
              <a:r>
                <a:rPr lang="en-US" sz="2400" dirty="0">
                  <a:solidFill>
                    <a:srgbClr val="C00000"/>
                  </a:solidFill>
                </a:rPr>
                <a:t>4</a:t>
              </a:r>
              <a:r>
                <a:rPr lang="en-US" sz="2400" dirty="0" smtClean="0">
                  <a:solidFill>
                    <a:srgbClr val="C00000"/>
                  </a:solidFill>
                </a:rPr>
                <a:t> km</a:t>
              </a:r>
              <a:endParaRPr lang="en-US" sz="2400" dirty="0">
                <a:solidFill>
                  <a:srgbClr val="C00000"/>
                </a:solidFill>
              </a:endParaRPr>
            </a:p>
          </p:txBody>
        </p:sp>
        <p:sp>
          <p:nvSpPr>
            <p:cNvPr id="20" name="TextBox 19"/>
            <p:cNvSpPr txBox="1"/>
            <p:nvPr/>
          </p:nvSpPr>
          <p:spPr>
            <a:xfrm>
              <a:off x="2000058" y="2808086"/>
              <a:ext cx="806631" cy="461665"/>
            </a:xfrm>
            <a:prstGeom prst="rect">
              <a:avLst/>
            </a:prstGeom>
            <a:solidFill>
              <a:srgbClr val="DFDFDF"/>
            </a:solidFill>
          </p:spPr>
          <p:txBody>
            <a:bodyPr wrap="none" rtlCol="0">
              <a:spAutoFit/>
            </a:bodyPr>
            <a:lstStyle/>
            <a:p>
              <a:r>
                <a:rPr lang="en-US" sz="2400" dirty="0" smtClean="0">
                  <a:solidFill>
                    <a:srgbClr val="C00000"/>
                  </a:solidFill>
                </a:rPr>
                <a:t>1 km</a:t>
              </a:r>
              <a:endParaRPr lang="en-US" sz="2400" dirty="0">
                <a:solidFill>
                  <a:srgbClr val="C00000"/>
                </a:solidFill>
              </a:endParaRPr>
            </a:p>
          </p:txBody>
        </p:sp>
        <p:cxnSp>
          <p:nvCxnSpPr>
            <p:cNvPr id="21" name="Straight Arrow Connector 20"/>
            <p:cNvCxnSpPr/>
            <p:nvPr/>
          </p:nvCxnSpPr>
          <p:spPr>
            <a:xfrm>
              <a:off x="2438400" y="3262731"/>
              <a:ext cx="553278" cy="59792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26BFE255-02B8-4B5F-8DC7-6983644AB8C9}" type="slidenum">
              <a:rPr lang="en-US" smtClean="0"/>
              <a:t>11</a:t>
            </a:fld>
            <a:endParaRPr lang="en-US"/>
          </a:p>
        </p:txBody>
      </p:sp>
    </p:spTree>
    <p:extLst>
      <p:ext uri="{BB962C8B-B14F-4D97-AF65-F5344CB8AC3E}">
        <p14:creationId xmlns:p14="http://schemas.microsoft.com/office/powerpoint/2010/main" val="3592602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28525"/>
          </a:xfrm>
        </p:spPr>
        <p:txBody>
          <a:bodyPr>
            <a:normAutofit/>
          </a:bodyPr>
          <a:lstStyle/>
          <a:p>
            <a:r>
              <a:rPr lang="en-US" sz="4000" dirty="0" smtClean="0">
                <a:latin typeface="Arial" panose="020B0604020202020204" pitchFamily="34" charset="0"/>
                <a:cs typeface="Arial" panose="020B0604020202020204" pitchFamily="34" charset="0"/>
              </a:rPr>
              <a:t>Preliminary results</a:t>
            </a:r>
            <a:endParaRPr lang="en-US" sz="4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BFE255-02B8-4B5F-8DC7-6983644AB8C9}" type="slidenum">
              <a:rPr lang="en-US" smtClean="0"/>
              <a:t>12</a:t>
            </a:fld>
            <a:endParaRPr lang="en-US"/>
          </a:p>
        </p:txBody>
      </p:sp>
      <p:grpSp>
        <p:nvGrpSpPr>
          <p:cNvPr id="5" name="Group 4"/>
          <p:cNvGrpSpPr>
            <a:grpSpLocks noChangeAspect="1"/>
          </p:cNvGrpSpPr>
          <p:nvPr/>
        </p:nvGrpSpPr>
        <p:grpSpPr bwMode="auto">
          <a:xfrm>
            <a:off x="7873218" y="1090682"/>
            <a:ext cx="3129235" cy="4846320"/>
            <a:chOff x="-1917" y="-6756"/>
            <a:chExt cx="11514" cy="17832"/>
          </a:xfrm>
        </p:grpSpPr>
        <p:sp>
          <p:nvSpPr>
            <p:cNvPr id="6" name="AutoShape 3"/>
            <p:cNvSpPr>
              <a:spLocks noChangeAspect="1" noChangeArrowheads="1" noTextEdit="1"/>
            </p:cNvSpPr>
            <p:nvPr/>
          </p:nvSpPr>
          <p:spPr bwMode="auto">
            <a:xfrm>
              <a:off x="-1917" y="-6756"/>
              <a:ext cx="11514" cy="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 y="-6756"/>
              <a:ext cx="11522" cy="1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119819" y="998449"/>
            <a:ext cx="3129235" cy="4846320"/>
            <a:chOff x="-1917" y="-6756"/>
            <a:chExt cx="11514" cy="17832"/>
          </a:xfrm>
        </p:grpSpPr>
        <p:sp>
          <p:nvSpPr>
            <p:cNvPr id="9" name="AutoShape 7"/>
            <p:cNvSpPr>
              <a:spLocks noChangeAspect="1" noChangeArrowheads="1" noTextEdit="1"/>
            </p:cNvSpPr>
            <p:nvPr/>
          </p:nvSpPr>
          <p:spPr bwMode="auto">
            <a:xfrm>
              <a:off x="-1917" y="-6756"/>
              <a:ext cx="11514" cy="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7" y="-6756"/>
              <a:ext cx="11522" cy="1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638176" y="638846"/>
            <a:ext cx="10364277"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LAI  (Leaf Area Index)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Vegetation Fraction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Impervious</a:t>
            </a:r>
          </a:p>
        </p:txBody>
      </p:sp>
      <p:grpSp>
        <p:nvGrpSpPr>
          <p:cNvPr id="12" name="Group 12"/>
          <p:cNvGrpSpPr>
            <a:grpSpLocks noChangeAspect="1"/>
          </p:cNvGrpSpPr>
          <p:nvPr/>
        </p:nvGrpSpPr>
        <p:grpSpPr bwMode="auto">
          <a:xfrm>
            <a:off x="4190173" y="991155"/>
            <a:ext cx="3129238" cy="4846320"/>
            <a:chOff x="-1917" y="-6756"/>
            <a:chExt cx="11514" cy="17832"/>
          </a:xfrm>
        </p:grpSpPr>
        <p:sp>
          <p:nvSpPr>
            <p:cNvPr id="13" name="AutoShape 11"/>
            <p:cNvSpPr>
              <a:spLocks noChangeAspect="1" noChangeArrowheads="1" noTextEdit="1"/>
            </p:cNvSpPr>
            <p:nvPr/>
          </p:nvSpPr>
          <p:spPr bwMode="auto">
            <a:xfrm>
              <a:off x="-1917" y="-6756"/>
              <a:ext cx="11514" cy="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 y="-6756"/>
              <a:ext cx="11522" cy="1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119819" y="5940493"/>
            <a:ext cx="11066341"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LAI and Vegetation increases over the downtown of KC, and Impervious </a:t>
            </a:r>
            <a:r>
              <a:rPr lang="en-US" sz="2800" dirty="0"/>
              <a:t>decreases throughout </a:t>
            </a:r>
            <a:r>
              <a:rPr lang="en-US" sz="2800" dirty="0" smtClean="0"/>
              <a:t>KC</a:t>
            </a:r>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spTree>
    <p:extLst>
      <p:ext uri="{BB962C8B-B14F-4D97-AF65-F5344CB8AC3E}">
        <p14:creationId xmlns:p14="http://schemas.microsoft.com/office/powerpoint/2010/main" val="140299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338613" cy="928525"/>
          </a:xfrm>
        </p:spPr>
        <p:txBody>
          <a:bodyPr>
            <a:normAutofit fontScale="90000"/>
          </a:bodyPr>
          <a:lstStyle/>
          <a:p>
            <a:r>
              <a:rPr lang="en-US" sz="4000" dirty="0" smtClean="0">
                <a:latin typeface="Arial" panose="020B0604020202020204" pitchFamily="34" charset="0"/>
                <a:cs typeface="Arial" panose="020B0604020202020204" pitchFamily="34" charset="0"/>
              </a:rPr>
              <a:t>Land Use Change Impacts on </a:t>
            </a:r>
            <a:r>
              <a:rPr lang="en-US" sz="4000" dirty="0">
                <a:latin typeface="Arial" panose="020B0604020202020204" pitchFamily="34" charset="0"/>
                <a:cs typeface="Arial" panose="020B0604020202020204" pitchFamily="34" charset="0"/>
              </a:rPr>
              <a:t>2 Meter </a:t>
            </a:r>
            <a:r>
              <a:rPr lang="en-US" sz="4000" dirty="0" smtClean="0">
                <a:latin typeface="Arial" panose="020B0604020202020204" pitchFamily="34" charset="0"/>
                <a:cs typeface="Arial" panose="020B0604020202020204" pitchFamily="34" charset="0"/>
              </a:rPr>
              <a:t>Temperature (T2)</a:t>
            </a:r>
            <a:endParaRPr lang="en-US" sz="4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BFE255-02B8-4B5F-8DC7-6983644AB8C9}" type="slidenum">
              <a:rPr lang="en-US" smtClean="0"/>
              <a:t>13</a:t>
            </a:fld>
            <a:endParaRPr lang="en-US"/>
          </a:p>
        </p:txBody>
      </p:sp>
      <p:sp>
        <p:nvSpPr>
          <p:cNvPr id="10" name="TextBox 9"/>
          <p:cNvSpPr txBox="1"/>
          <p:nvPr/>
        </p:nvSpPr>
        <p:spPr>
          <a:xfrm>
            <a:off x="1060938" y="729921"/>
            <a:ext cx="1081102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24-hr average		     day time (10am-6pm)		     nighttime</a:t>
            </a:r>
          </a:p>
        </p:txBody>
      </p:sp>
      <p:sp>
        <p:nvSpPr>
          <p:cNvPr id="24" name="TextBox 23"/>
          <p:cNvSpPr txBox="1"/>
          <p:nvPr/>
        </p:nvSpPr>
        <p:spPr>
          <a:xfrm>
            <a:off x="166118" y="5623506"/>
            <a:ext cx="12025882" cy="892552"/>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T2 decreases over the </a:t>
            </a:r>
            <a:r>
              <a:rPr lang="en-US" sz="2600" dirty="0">
                <a:latin typeface="Arial" panose="020B0604020202020204" pitchFamily="34" charset="0"/>
                <a:cs typeface="Arial" panose="020B0604020202020204" pitchFamily="34" charset="0"/>
              </a:rPr>
              <a:t>domain</a:t>
            </a:r>
            <a:r>
              <a:rPr lang="en-US" sz="2600" dirty="0" smtClean="0">
                <a:latin typeface="Arial" panose="020B0604020202020204" pitchFamily="34" charset="0"/>
                <a:cs typeface="Arial" panose="020B0604020202020204" pitchFamily="34" charset="0"/>
              </a:rPr>
              <a:t>, especially during the night</a:t>
            </a:r>
          </a:p>
          <a:p>
            <a:endParaRPr lang="en-US" sz="2600" dirty="0">
              <a:latin typeface="Arial" panose="020B0604020202020204" pitchFamily="34" charset="0"/>
              <a:cs typeface="Arial" panose="020B0604020202020204" pitchFamily="34" charset="0"/>
            </a:endParaRPr>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1178560"/>
            <a:ext cx="3360470" cy="4023360"/>
          </a:xfrm>
          <a:prstGeom prst="rect">
            <a:avLst/>
          </a:prstGeom>
          <a:noFill/>
          <a:ln>
            <a:noFill/>
          </a:ln>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1178560"/>
            <a:ext cx="3360470" cy="4023360"/>
          </a:xfrm>
          <a:prstGeom prst="rect">
            <a:avLst/>
          </a:prstGeom>
          <a:noFill/>
          <a:ln>
            <a:noFill/>
          </a:ln>
          <a:ex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178560"/>
            <a:ext cx="3360470" cy="4023360"/>
          </a:xfrm>
          <a:prstGeom prst="rect">
            <a:avLst/>
          </a:prstGeom>
          <a:noFill/>
          <a:ln>
            <a:noFill/>
          </a:ln>
          <a:extLst/>
        </p:spPr>
      </p:pic>
      <p:pic>
        <p:nvPicPr>
          <p:cNvPr id="28" name="Picture 2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0282" y="5240587"/>
            <a:ext cx="3569424" cy="314325"/>
          </a:xfrm>
          <a:prstGeom prst="rect">
            <a:avLst/>
          </a:prstGeom>
          <a:noFill/>
          <a:ln>
            <a:noFill/>
          </a:ln>
          <a:extLst/>
        </p:spPr>
      </p:pic>
    </p:spTree>
    <p:extLst>
      <p:ext uri="{BB962C8B-B14F-4D97-AF65-F5344CB8AC3E}">
        <p14:creationId xmlns:p14="http://schemas.microsoft.com/office/powerpoint/2010/main" val="2431124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525"/>
          </a:xfrm>
        </p:spPr>
        <p:txBody>
          <a:bodyPr>
            <a:noAutofit/>
          </a:bodyPr>
          <a:lstStyle/>
          <a:p>
            <a:r>
              <a:rPr lang="en-US" sz="3200" dirty="0" smtClean="0">
                <a:latin typeface="Arial" panose="020B0604020202020204" pitchFamily="34" charset="0"/>
                <a:cs typeface="Arial" panose="020B0604020202020204" pitchFamily="34" charset="0"/>
              </a:rPr>
              <a:t>Land Use Change </a:t>
            </a:r>
            <a:r>
              <a:rPr lang="en-US" sz="3200" dirty="0">
                <a:latin typeface="Arial" panose="020B0604020202020204" pitchFamily="34" charset="0"/>
                <a:cs typeface="Arial" panose="020B0604020202020204" pitchFamily="34" charset="0"/>
              </a:rPr>
              <a:t>Impacts </a:t>
            </a:r>
            <a:r>
              <a:rPr lang="en-US" sz="3200" dirty="0" smtClean="0">
                <a:latin typeface="Arial" panose="020B0604020202020204" pitchFamily="34" charset="0"/>
                <a:cs typeface="Arial" panose="020B0604020202020204" pitchFamily="34" charset="0"/>
              </a:rPr>
              <a:t>on Planetary Boundary Layer </a:t>
            </a:r>
            <a:r>
              <a:rPr lang="en-US" sz="3200" dirty="0">
                <a:latin typeface="Arial" panose="020B0604020202020204" pitchFamily="34" charset="0"/>
                <a:cs typeface="Arial" panose="020B0604020202020204" pitchFamily="34" charset="0"/>
              </a:rPr>
              <a:t>(PBL) Height</a:t>
            </a:r>
          </a:p>
        </p:txBody>
      </p:sp>
      <p:sp>
        <p:nvSpPr>
          <p:cNvPr id="3" name="Slide Number Placeholder 2"/>
          <p:cNvSpPr>
            <a:spLocks noGrp="1"/>
          </p:cNvSpPr>
          <p:nvPr>
            <p:ph type="sldNum" sz="quarter" idx="12"/>
          </p:nvPr>
        </p:nvSpPr>
        <p:spPr/>
        <p:txBody>
          <a:bodyPr/>
          <a:lstStyle/>
          <a:p>
            <a:fld id="{26BFE255-02B8-4B5F-8DC7-6983644AB8C9}" type="slidenum">
              <a:rPr lang="en-US" smtClean="0"/>
              <a:t>14</a:t>
            </a:fld>
            <a:endParaRPr lang="en-US"/>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98880"/>
            <a:ext cx="3360470" cy="4023360"/>
          </a:xfrm>
          <a:prstGeom prst="rect">
            <a:avLst/>
          </a:prstGeom>
          <a:noFill/>
          <a:ln>
            <a:noFill/>
          </a:ln>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1198880"/>
            <a:ext cx="3360470" cy="4023360"/>
          </a:xfrm>
          <a:prstGeom prst="rect">
            <a:avLst/>
          </a:prstGeom>
          <a:noFill/>
          <a:ln>
            <a:noFill/>
          </a:ln>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1198880"/>
            <a:ext cx="3360470" cy="4023360"/>
          </a:xfrm>
          <a:prstGeom prst="rect">
            <a:avLst/>
          </a:prstGeom>
          <a:noFill/>
          <a:ln>
            <a:noFill/>
          </a:ln>
          <a:extLst/>
        </p:spPr>
      </p:pic>
      <p:sp>
        <p:nvSpPr>
          <p:cNvPr id="15" name="TextBox 14"/>
          <p:cNvSpPr txBox="1"/>
          <p:nvPr/>
        </p:nvSpPr>
        <p:spPr>
          <a:xfrm>
            <a:off x="1060938" y="750241"/>
            <a:ext cx="1081102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24-hr average		     day time (10am-6pm)		     nighttime</a:t>
            </a:r>
          </a:p>
        </p:txBody>
      </p:sp>
      <p:pic>
        <p:nvPicPr>
          <p:cNvPr id="16" name="Picture 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8929" y="5270769"/>
            <a:ext cx="3775037" cy="285338"/>
          </a:xfrm>
          <a:prstGeom prst="rect">
            <a:avLst/>
          </a:prstGeom>
          <a:noFill/>
          <a:ln>
            <a:noFill/>
          </a:ln>
          <a:extLst/>
        </p:spPr>
      </p:pic>
      <p:sp>
        <p:nvSpPr>
          <p:cNvPr id="17" name="TextBox 16"/>
          <p:cNvSpPr txBox="1"/>
          <p:nvPr/>
        </p:nvSpPr>
        <p:spPr>
          <a:xfrm>
            <a:off x="166118" y="5867429"/>
            <a:ext cx="12025882" cy="492443"/>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PBL changes are consistent with T2 changes</a:t>
            </a:r>
          </a:p>
        </p:txBody>
      </p:sp>
    </p:spTree>
    <p:extLst>
      <p:ext uri="{BB962C8B-B14F-4D97-AF65-F5344CB8AC3E}">
        <p14:creationId xmlns:p14="http://schemas.microsoft.com/office/powerpoint/2010/main" val="242432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85"/>
            <a:ext cx="12192000" cy="928525"/>
          </a:xfrm>
        </p:spPr>
        <p:txBody>
          <a:bodyPr>
            <a:normAutofit/>
          </a:bodyPr>
          <a:lstStyle/>
          <a:p>
            <a:r>
              <a:rPr lang="en-US" sz="4000" dirty="0" smtClean="0">
                <a:latin typeface="Arial" panose="020B0604020202020204" pitchFamily="34" charset="0"/>
                <a:cs typeface="Arial" panose="020B0604020202020204" pitchFamily="34" charset="0"/>
              </a:rPr>
              <a:t>Land Use Change </a:t>
            </a:r>
            <a:r>
              <a:rPr lang="en-US" sz="4000" dirty="0">
                <a:latin typeface="Arial" panose="020B0604020202020204" pitchFamily="34" charset="0"/>
                <a:cs typeface="Arial" panose="020B0604020202020204" pitchFamily="34" charset="0"/>
              </a:rPr>
              <a:t>Impacts on JJA </a:t>
            </a:r>
            <a:r>
              <a:rPr lang="en-US" sz="4000" dirty="0" smtClean="0">
                <a:latin typeface="Arial" panose="020B0604020202020204" pitchFamily="34" charset="0"/>
                <a:cs typeface="Arial" panose="020B0604020202020204" pitchFamily="34" charset="0"/>
              </a:rPr>
              <a:t>NO</a:t>
            </a:r>
            <a:r>
              <a:rPr lang="en-US" sz="4000" baseline="-25000" dirty="0" smtClean="0">
                <a:latin typeface="Arial" panose="020B0604020202020204" pitchFamily="34" charset="0"/>
                <a:cs typeface="Arial" panose="020B0604020202020204" pitchFamily="34" charset="0"/>
              </a:rPr>
              <a:t>x </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ppbv</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BFE255-02B8-4B5F-8DC7-6983644AB8C9}" type="slidenum">
              <a:rPr lang="en-US" smtClean="0"/>
              <a:t>15</a:t>
            </a:fld>
            <a:endParaRPr lang="en-US"/>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sp>
        <p:nvSpPr>
          <p:cNvPr id="15" name="TextBox 14"/>
          <p:cNvSpPr txBox="1"/>
          <p:nvPr/>
        </p:nvSpPr>
        <p:spPr>
          <a:xfrm>
            <a:off x="1060938" y="831521"/>
            <a:ext cx="1081102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24-hr average		     day time (10am-6pm)		     nighttime</a:t>
            </a:r>
          </a:p>
        </p:txBody>
      </p:sp>
      <p:sp>
        <p:nvSpPr>
          <p:cNvPr id="17" name="TextBox 16"/>
          <p:cNvSpPr txBox="1"/>
          <p:nvPr/>
        </p:nvSpPr>
        <p:spPr>
          <a:xfrm>
            <a:off x="166118" y="5867429"/>
            <a:ext cx="12025882" cy="492443"/>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NO</a:t>
            </a:r>
            <a:r>
              <a:rPr lang="en-US" sz="2600" baseline="-25000"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increasing over most of the domain, due to PBL changes</a:t>
            </a:r>
            <a:endParaRPr lang="en-US" sz="2600" strike="sngStrike" dirty="0" smtClean="0">
              <a:solidFill>
                <a:srgbClr val="FF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80160"/>
            <a:ext cx="3360470" cy="4023360"/>
          </a:xfrm>
          <a:prstGeom prst="rect">
            <a:avLst/>
          </a:prstGeom>
          <a:noFill/>
          <a:ln>
            <a:noFill/>
          </a:ln>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1280160"/>
            <a:ext cx="3392245" cy="4023360"/>
          </a:xfrm>
          <a:prstGeom prst="rect">
            <a:avLst/>
          </a:prstGeom>
          <a:noFill/>
          <a:ln>
            <a:noFill/>
          </a:ln>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1280160"/>
            <a:ext cx="3407584" cy="4023360"/>
          </a:xfrm>
          <a:prstGeom prst="rect">
            <a:avLst/>
          </a:prstGeom>
          <a:noFill/>
          <a:ln>
            <a:noFill/>
          </a:ln>
          <a:extLst/>
        </p:spPr>
      </p:pic>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2138" y="5339064"/>
            <a:ext cx="3125878" cy="310515"/>
          </a:xfrm>
          <a:prstGeom prst="rect">
            <a:avLst/>
          </a:prstGeom>
          <a:noFill/>
          <a:ln>
            <a:noFill/>
          </a:ln>
          <a:extLst/>
        </p:spPr>
      </p:pic>
    </p:spTree>
    <p:extLst>
      <p:ext uri="{BB962C8B-B14F-4D97-AF65-F5344CB8AC3E}">
        <p14:creationId xmlns:p14="http://schemas.microsoft.com/office/powerpoint/2010/main" val="128554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
            <a:ext cx="12192000" cy="928525"/>
          </a:xfrm>
        </p:spPr>
        <p:txBody>
          <a:bodyPr>
            <a:normAutofit/>
          </a:bodyPr>
          <a:lstStyle/>
          <a:p>
            <a:r>
              <a:rPr lang="en-US" sz="4000" dirty="0" smtClean="0">
                <a:latin typeface="Arial" panose="020B0604020202020204" pitchFamily="34" charset="0"/>
                <a:cs typeface="Arial" panose="020B0604020202020204" pitchFamily="34" charset="0"/>
              </a:rPr>
              <a:t>Land Use Change</a:t>
            </a:r>
            <a:r>
              <a:rPr lang="en-US" sz="4000" dirty="0">
                <a:latin typeface="Arial" panose="020B0604020202020204" pitchFamily="34" charset="0"/>
                <a:cs typeface="Arial" panose="020B0604020202020204" pitchFamily="34" charset="0"/>
              </a:rPr>
              <a:t> Impacts on JJA </a:t>
            </a:r>
            <a:r>
              <a:rPr lang="en-US" sz="4000" dirty="0" smtClean="0">
                <a:latin typeface="Arial" panose="020B0604020202020204" pitchFamily="34" charset="0"/>
                <a:cs typeface="Arial" panose="020B0604020202020204" pitchFamily="34" charset="0"/>
              </a:rPr>
              <a:t>O</a:t>
            </a:r>
            <a:r>
              <a:rPr lang="en-US" sz="4000" baseline="-25000" dirty="0">
                <a:latin typeface="Arial" panose="020B0604020202020204" pitchFamily="34" charset="0"/>
                <a:cs typeface="Arial" panose="020B0604020202020204" pitchFamily="34" charset="0"/>
              </a:rPr>
              <a:t>3 </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ppbv</a:t>
            </a:r>
            <a:r>
              <a:rPr lang="en-US" sz="2800" dirty="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26BFE255-02B8-4B5F-8DC7-6983644AB8C9}" type="slidenum">
              <a:rPr lang="en-US" smtClean="0"/>
              <a:t>16</a:t>
            </a:fld>
            <a:endParaRPr lang="en-US"/>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sp>
        <p:nvSpPr>
          <p:cNvPr id="15" name="TextBox 14"/>
          <p:cNvSpPr txBox="1"/>
          <p:nvPr/>
        </p:nvSpPr>
        <p:spPr>
          <a:xfrm>
            <a:off x="1060938" y="831521"/>
            <a:ext cx="1081102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24-hr average		     day time (10am-6pm)		     nighttime</a:t>
            </a:r>
          </a:p>
        </p:txBody>
      </p:sp>
      <p:sp>
        <p:nvSpPr>
          <p:cNvPr id="17" name="TextBox 16"/>
          <p:cNvSpPr txBox="1"/>
          <p:nvPr/>
        </p:nvSpPr>
        <p:spPr>
          <a:xfrm>
            <a:off x="166118" y="5836949"/>
            <a:ext cx="12025882" cy="861774"/>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O</a:t>
            </a:r>
            <a:r>
              <a:rPr lang="en-US" sz="2600" baseline="-25000" dirty="0" smtClean="0">
                <a:latin typeface="Arial" panose="020B0604020202020204" pitchFamily="34" charset="0"/>
                <a:cs typeface="Arial" panose="020B0604020202020204" pitchFamily="34" charset="0"/>
              </a:rPr>
              <a:t>3 </a:t>
            </a:r>
            <a:r>
              <a:rPr lang="en-US" sz="2600" dirty="0" smtClean="0">
                <a:latin typeface="Arial" panose="020B0604020202020204" pitchFamily="34" charset="0"/>
                <a:cs typeface="Arial" panose="020B0604020202020204" pitchFamily="34" charset="0"/>
              </a:rPr>
              <a:t>decreases over most of the domain, especially over the downtown areas</a:t>
            </a:r>
          </a:p>
          <a:p>
            <a:pPr marL="914400" lvl="1" indent="-457200">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could be caused by NO</a:t>
            </a:r>
            <a:r>
              <a:rPr lang="en-US" sz="2400" baseline="-25000"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titration and dry deposition increase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80160"/>
            <a:ext cx="3360470" cy="4023360"/>
          </a:xfrm>
          <a:prstGeom prst="rect">
            <a:avLst/>
          </a:prstGeom>
          <a:noFill/>
          <a:ln>
            <a:noFill/>
          </a:ln>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1280160"/>
            <a:ext cx="3407584" cy="4023360"/>
          </a:xfrm>
          <a:prstGeom prst="rect">
            <a:avLst/>
          </a:prstGeom>
          <a:noFill/>
          <a:ln>
            <a:noFill/>
          </a:ln>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1280160"/>
            <a:ext cx="3407584" cy="4023360"/>
          </a:xfrm>
          <a:prstGeom prst="rect">
            <a:avLst/>
          </a:prstGeom>
          <a:noFill/>
          <a:ln>
            <a:noFill/>
          </a:ln>
          <a:extLst/>
        </p:spPr>
      </p:pic>
      <p:pic>
        <p:nvPicPr>
          <p:cNvPr id="22" name="Pictur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191" y="5352049"/>
            <a:ext cx="2613660" cy="310515"/>
          </a:xfrm>
          <a:prstGeom prst="rect">
            <a:avLst/>
          </a:prstGeom>
          <a:noFill/>
          <a:ln>
            <a:noFill/>
          </a:ln>
          <a:extLst/>
        </p:spPr>
      </p:pic>
    </p:spTree>
    <p:extLst>
      <p:ext uri="{BB962C8B-B14F-4D97-AF65-F5344CB8AC3E}">
        <p14:creationId xmlns:p14="http://schemas.microsoft.com/office/powerpoint/2010/main" val="1807246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525"/>
          </a:xfrm>
        </p:spPr>
        <p:txBody>
          <a:bodyPr>
            <a:normAutofit fontScale="90000"/>
          </a:bodyPr>
          <a:lstStyle/>
          <a:p>
            <a:r>
              <a:rPr lang="en-US" sz="4000" dirty="0" smtClean="0">
                <a:latin typeface="Arial" panose="020B0604020202020204" pitchFamily="34" charset="0"/>
                <a:cs typeface="Arial" panose="020B0604020202020204" pitchFamily="34" charset="0"/>
              </a:rPr>
              <a:t>Land Use Change</a:t>
            </a:r>
            <a:r>
              <a:rPr lang="en-US" sz="4000" dirty="0">
                <a:latin typeface="Arial" panose="020B0604020202020204" pitchFamily="34" charset="0"/>
                <a:cs typeface="Arial" panose="020B0604020202020204" pitchFamily="34" charset="0"/>
              </a:rPr>
              <a:t> Impacts on JJA </a:t>
            </a:r>
            <a:r>
              <a:rPr lang="en-US" sz="4000" dirty="0" smtClean="0">
                <a:latin typeface="Arial" panose="020B0604020202020204" pitchFamily="34" charset="0"/>
                <a:cs typeface="Arial" panose="020B0604020202020204" pitchFamily="34" charset="0"/>
              </a:rPr>
              <a:t>O</a:t>
            </a:r>
            <a:r>
              <a:rPr lang="en-US" sz="4000" baseline="-25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Dry Deposition </a:t>
            </a:r>
            <a:r>
              <a:rPr lang="en-US" sz="2800" dirty="0" smtClean="0">
                <a:latin typeface="Arial" panose="020B0604020202020204" pitchFamily="34" charset="0"/>
                <a:cs typeface="Arial" panose="020B0604020202020204" pitchFamily="34" charset="0"/>
              </a:rPr>
              <a:t>(kg/ha)</a:t>
            </a:r>
            <a:endParaRPr lang="en-US" sz="2800" baseline="-25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BFE255-02B8-4B5F-8DC7-6983644AB8C9}" type="slidenum">
              <a:rPr lang="en-US" smtClean="0"/>
              <a:t>17</a:t>
            </a:fld>
            <a:endParaRPr lang="en-US"/>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sp>
        <p:nvSpPr>
          <p:cNvPr id="15" name="TextBox 14"/>
          <p:cNvSpPr txBox="1"/>
          <p:nvPr/>
        </p:nvSpPr>
        <p:spPr>
          <a:xfrm>
            <a:off x="1060938" y="831521"/>
            <a:ext cx="1081102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24-hr average		     day time (10am-6pm)		     nighttime</a:t>
            </a:r>
          </a:p>
        </p:txBody>
      </p:sp>
      <p:sp>
        <p:nvSpPr>
          <p:cNvPr id="17" name="TextBox 16"/>
          <p:cNvSpPr txBox="1"/>
          <p:nvPr/>
        </p:nvSpPr>
        <p:spPr>
          <a:xfrm>
            <a:off x="166118" y="5867429"/>
            <a:ext cx="12025882" cy="892552"/>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O</a:t>
            </a:r>
            <a:r>
              <a:rPr lang="en-US" sz="2600" baseline="-25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 dry deposition increases over most of the domain, especially over the downtown areas</a:t>
            </a:r>
            <a:endParaRPr lang="en-US" sz="2400" strike="sngStrike" dirty="0" smtClean="0">
              <a:solidFill>
                <a:srgbClr val="FF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80160"/>
            <a:ext cx="3347706" cy="4023360"/>
          </a:xfrm>
          <a:prstGeom prst="rect">
            <a:avLst/>
          </a:prstGeom>
          <a:noFill/>
          <a:ln>
            <a:noFill/>
          </a:ln>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1280160"/>
            <a:ext cx="3360470" cy="4023360"/>
          </a:xfrm>
          <a:prstGeom prst="rect">
            <a:avLst/>
          </a:prstGeom>
          <a:noFill/>
          <a:ln>
            <a:noFill/>
          </a:ln>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1280160"/>
            <a:ext cx="3375809" cy="4023360"/>
          </a:xfrm>
          <a:prstGeom prst="rect">
            <a:avLst/>
          </a:prstGeom>
          <a:noFill/>
          <a:ln>
            <a:noFill/>
          </a:ln>
          <a:extLst/>
        </p:spPr>
      </p:pic>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5117" y="5352049"/>
            <a:ext cx="2673033" cy="307071"/>
          </a:xfrm>
          <a:prstGeom prst="rect">
            <a:avLst/>
          </a:prstGeom>
          <a:noFill/>
          <a:ln>
            <a:noFill/>
          </a:ln>
          <a:extLst/>
        </p:spPr>
      </p:pic>
    </p:spTree>
    <p:extLst>
      <p:ext uri="{BB962C8B-B14F-4D97-AF65-F5344CB8AC3E}">
        <p14:creationId xmlns:p14="http://schemas.microsoft.com/office/powerpoint/2010/main" val="3812332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525"/>
          </a:xfrm>
        </p:spPr>
        <p:txBody>
          <a:bodyPr>
            <a:normAutofit/>
          </a:bodyPr>
          <a:lstStyle/>
          <a:p>
            <a:r>
              <a:rPr lang="en-US" sz="4000" dirty="0" smtClean="0">
                <a:latin typeface="Arial" panose="020B0604020202020204" pitchFamily="34" charset="0"/>
                <a:cs typeface="Arial" panose="020B0604020202020204" pitchFamily="34" charset="0"/>
              </a:rPr>
              <a:t>Land Use </a:t>
            </a:r>
            <a:r>
              <a:rPr lang="en-US" sz="4000" dirty="0">
                <a:latin typeface="Arial" panose="020B0604020202020204" pitchFamily="34" charset="0"/>
                <a:cs typeface="Arial" panose="020B0604020202020204" pitchFamily="34" charset="0"/>
              </a:rPr>
              <a:t>Change Impacts on JJA </a:t>
            </a:r>
            <a:r>
              <a:rPr lang="en-US" sz="4000" dirty="0" smtClean="0">
                <a:latin typeface="Arial" panose="020B0604020202020204" pitchFamily="34" charset="0"/>
                <a:cs typeface="Arial" panose="020B0604020202020204" pitchFamily="34" charset="0"/>
              </a:rPr>
              <a:t>PM</a:t>
            </a:r>
            <a:r>
              <a:rPr lang="en-US" sz="4000" baseline="-25000" dirty="0" smtClean="0">
                <a:latin typeface="Arial" panose="020B0604020202020204" pitchFamily="34" charset="0"/>
                <a:cs typeface="Arial" panose="020B0604020202020204" pitchFamily="34" charset="0"/>
              </a:rPr>
              <a:t>2.5 </a:t>
            </a:r>
            <a:r>
              <a:rPr lang="en-US" sz="2800" dirty="0" smtClean="0">
                <a:latin typeface="Arial" panose="020B0604020202020204" pitchFamily="34" charset="0"/>
                <a:cs typeface="Arial" panose="020B0604020202020204" pitchFamily="34" charset="0"/>
              </a:rPr>
              <a:t>(µg/m</a:t>
            </a:r>
            <a:r>
              <a:rPr lang="en-US" sz="2800" baseline="300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a:t>
            </a:r>
            <a:endParaRPr lang="en-US" sz="2800" baseline="-25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BFE255-02B8-4B5F-8DC7-6983644AB8C9}" type="slidenum">
              <a:rPr lang="en-US" smtClean="0"/>
              <a:t>18</a:t>
            </a:fld>
            <a:endParaRPr lang="en-US"/>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sp>
        <p:nvSpPr>
          <p:cNvPr id="15" name="TextBox 14"/>
          <p:cNvSpPr txBox="1"/>
          <p:nvPr/>
        </p:nvSpPr>
        <p:spPr>
          <a:xfrm>
            <a:off x="1060938" y="831521"/>
            <a:ext cx="1081102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24-hr average		     day time (10am-6pm)		     nighttime</a:t>
            </a:r>
          </a:p>
        </p:txBody>
      </p:sp>
      <p:sp>
        <p:nvSpPr>
          <p:cNvPr id="17" name="TextBox 16"/>
          <p:cNvSpPr txBox="1"/>
          <p:nvPr/>
        </p:nvSpPr>
        <p:spPr>
          <a:xfrm>
            <a:off x="166118" y="5867429"/>
            <a:ext cx="12025882" cy="492443"/>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PM</a:t>
            </a:r>
            <a:r>
              <a:rPr lang="en-US" sz="2600" baseline="-25000" dirty="0" smtClean="0">
                <a:latin typeface="Arial" panose="020B0604020202020204" pitchFamily="34" charset="0"/>
                <a:cs typeface="Arial" panose="020B0604020202020204" pitchFamily="34" charset="0"/>
              </a:rPr>
              <a:t>2.5</a:t>
            </a:r>
            <a:r>
              <a:rPr lang="en-US" sz="2600" dirty="0" smtClean="0">
                <a:latin typeface="Arial" panose="020B0604020202020204" pitchFamily="34" charset="0"/>
                <a:cs typeface="Arial" panose="020B0604020202020204" pitchFamily="34" charset="0"/>
              </a:rPr>
              <a:t> increases over Kansas, and slightly decreases in Missouri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80160"/>
            <a:ext cx="3360470" cy="4023360"/>
          </a:xfrm>
          <a:prstGeom prst="rect">
            <a:avLst/>
          </a:prstGeom>
          <a:noFill/>
          <a:ln>
            <a:noFill/>
          </a:ln>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1280160"/>
            <a:ext cx="3392245" cy="4023360"/>
          </a:xfrm>
          <a:prstGeom prst="rect">
            <a:avLst/>
          </a:prstGeom>
          <a:noFill/>
          <a:ln>
            <a:noFill/>
          </a:ln>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1280160"/>
            <a:ext cx="3407584" cy="4023360"/>
          </a:xfrm>
          <a:prstGeom prst="rect">
            <a:avLst/>
          </a:prstGeom>
          <a:noFill/>
          <a:ln>
            <a:noFill/>
          </a:ln>
          <a:extLst/>
        </p:spPr>
      </p:pic>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2138" y="5339064"/>
            <a:ext cx="3125878" cy="310515"/>
          </a:xfrm>
          <a:prstGeom prst="rect">
            <a:avLst/>
          </a:prstGeom>
          <a:noFill/>
          <a:ln>
            <a:noFill/>
          </a:ln>
          <a:extLst/>
        </p:spPr>
      </p:pic>
    </p:spTree>
    <p:extLst>
      <p:ext uri="{BB962C8B-B14F-4D97-AF65-F5344CB8AC3E}">
        <p14:creationId xmlns:p14="http://schemas.microsoft.com/office/powerpoint/2010/main" val="180334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525"/>
          </a:xfrm>
        </p:spPr>
        <p:txBody>
          <a:bodyPr>
            <a:normAutofit/>
          </a:bodyPr>
          <a:lstStyle/>
          <a:p>
            <a:r>
              <a:rPr lang="en-US" sz="4000" dirty="0" smtClean="0">
                <a:latin typeface="Arial" panose="020B0604020202020204" pitchFamily="34" charset="0"/>
                <a:cs typeface="Arial" panose="020B0604020202020204" pitchFamily="34" charset="0"/>
              </a:rPr>
              <a:t>Changes in PM</a:t>
            </a:r>
            <a:r>
              <a:rPr lang="en-US" sz="4000" baseline="-25000" dirty="0" smtClean="0">
                <a:latin typeface="Arial" panose="020B0604020202020204" pitchFamily="34" charset="0"/>
                <a:cs typeface="Arial" panose="020B0604020202020204" pitchFamily="34" charset="0"/>
              </a:rPr>
              <a:t>2.5 </a:t>
            </a:r>
            <a:r>
              <a:rPr lang="en-US" sz="4000" dirty="0" smtClean="0">
                <a:latin typeface="Arial" panose="020B0604020202020204" pitchFamily="34" charset="0"/>
                <a:cs typeface="Arial" panose="020B0604020202020204" pitchFamily="34" charset="0"/>
              </a:rPr>
              <a:t>Components </a:t>
            </a:r>
            <a:r>
              <a:rPr lang="en-US" sz="2800" dirty="0" smtClean="0">
                <a:solidFill>
                  <a:prstClr val="black"/>
                </a:solidFill>
                <a:latin typeface="Arial" panose="020B0604020202020204" pitchFamily="34" charset="0"/>
                <a:cs typeface="Arial" panose="020B0604020202020204" pitchFamily="34" charset="0"/>
              </a:rPr>
              <a:t>(</a:t>
            </a:r>
            <a:r>
              <a:rPr lang="en-US" sz="2800" dirty="0">
                <a:solidFill>
                  <a:prstClr val="black"/>
                </a:solidFill>
                <a:latin typeface="Arial" panose="020B0604020202020204" pitchFamily="34" charset="0"/>
                <a:cs typeface="Arial" panose="020B0604020202020204" pitchFamily="34" charset="0"/>
              </a:rPr>
              <a:t>µg/m</a:t>
            </a:r>
            <a:r>
              <a:rPr lang="en-US" sz="2800" baseline="30000" dirty="0">
                <a:solidFill>
                  <a:prstClr val="black"/>
                </a:solidFill>
                <a:latin typeface="Arial" panose="020B0604020202020204" pitchFamily="34" charset="0"/>
                <a:cs typeface="Arial" panose="020B0604020202020204" pitchFamily="34" charset="0"/>
              </a:rPr>
              <a:t>3</a:t>
            </a:r>
            <a:r>
              <a:rPr lang="en-US" sz="2800" dirty="0">
                <a:solidFill>
                  <a:prstClr val="black"/>
                </a:solidFill>
                <a:latin typeface="Arial" panose="020B0604020202020204" pitchFamily="34" charset="0"/>
                <a:cs typeface="Arial" panose="020B0604020202020204" pitchFamily="34" charset="0"/>
              </a:rPr>
              <a:t>)</a:t>
            </a:r>
            <a:endParaRPr lang="en-US" sz="4000" baseline="-25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BFE255-02B8-4B5F-8DC7-6983644AB8C9}" type="slidenum">
              <a:rPr lang="en-US" smtClean="0"/>
              <a:t>19</a:t>
            </a:fld>
            <a:endParaRPr lang="en-US"/>
          </a:p>
        </p:txBody>
      </p:sp>
      <p:sp>
        <p:nvSpPr>
          <p:cNvPr id="25" name="TextBox 24"/>
          <p:cNvSpPr txBox="1"/>
          <p:nvPr/>
        </p:nvSpPr>
        <p:spPr>
          <a:xfrm>
            <a:off x="405113" y="4687744"/>
            <a:ext cx="381965" cy="365760"/>
          </a:xfrm>
          <a:prstGeom prst="rect">
            <a:avLst/>
          </a:prstGeom>
          <a:solidFill>
            <a:schemeClr val="bg1"/>
          </a:solidFill>
        </p:spPr>
        <p:txBody>
          <a:bodyPr wrap="square" rtlCol="0">
            <a:spAutoFit/>
          </a:bodyPr>
          <a:lstStyle/>
          <a:p>
            <a:endParaRPr lang="en-US" sz="2800" dirty="0" smtClean="0"/>
          </a:p>
        </p:txBody>
      </p:sp>
      <p:sp>
        <p:nvSpPr>
          <p:cNvPr id="29" name="TextBox 28"/>
          <p:cNvSpPr txBox="1"/>
          <p:nvPr/>
        </p:nvSpPr>
        <p:spPr>
          <a:xfrm>
            <a:off x="4464954" y="4685819"/>
            <a:ext cx="291296" cy="367685"/>
          </a:xfrm>
          <a:prstGeom prst="rect">
            <a:avLst/>
          </a:prstGeom>
          <a:solidFill>
            <a:schemeClr val="bg1"/>
          </a:solidFill>
        </p:spPr>
        <p:txBody>
          <a:bodyPr wrap="square" rtlCol="0">
            <a:spAutoFit/>
          </a:bodyPr>
          <a:lstStyle/>
          <a:p>
            <a:endParaRPr lang="en-US" sz="2800" dirty="0" smtClean="0"/>
          </a:p>
        </p:txBody>
      </p:sp>
      <p:sp>
        <p:nvSpPr>
          <p:cNvPr id="30" name="TextBox 29"/>
          <p:cNvSpPr txBox="1"/>
          <p:nvPr/>
        </p:nvSpPr>
        <p:spPr>
          <a:xfrm>
            <a:off x="8146504" y="4791009"/>
            <a:ext cx="291296" cy="367685"/>
          </a:xfrm>
          <a:prstGeom prst="rect">
            <a:avLst/>
          </a:prstGeom>
          <a:solidFill>
            <a:schemeClr val="bg1"/>
          </a:solidFill>
        </p:spPr>
        <p:txBody>
          <a:bodyPr wrap="square" rtlCol="0">
            <a:spAutoFit/>
          </a:bodyPr>
          <a:lstStyle/>
          <a:p>
            <a:endParaRPr lang="en-US" sz="2800" dirty="0" smtClean="0"/>
          </a:p>
        </p:txBody>
      </p:sp>
      <p:sp>
        <p:nvSpPr>
          <p:cNvPr id="17" name="TextBox 16"/>
          <p:cNvSpPr txBox="1"/>
          <p:nvPr/>
        </p:nvSpPr>
        <p:spPr>
          <a:xfrm>
            <a:off x="166118" y="5234675"/>
            <a:ext cx="12025882" cy="1692771"/>
          </a:xfrm>
          <a:prstGeom prst="rect">
            <a:avLst/>
          </a:prstGeom>
          <a:noFill/>
        </p:spPr>
        <p:txBody>
          <a:bodyPr wrap="square" rtlCol="0">
            <a:spAutoFit/>
          </a:bodyPr>
          <a:lstStyle/>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PM</a:t>
            </a:r>
            <a:r>
              <a:rPr lang="en-US" sz="2600" baseline="-25000" dirty="0" smtClean="0">
                <a:latin typeface="Arial" panose="020B0604020202020204" pitchFamily="34" charset="0"/>
                <a:cs typeface="Arial" panose="020B0604020202020204" pitchFamily="34" charset="0"/>
              </a:rPr>
              <a:t>2.5</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increases are </a:t>
            </a:r>
            <a:r>
              <a:rPr lang="en-US" sz="2600" dirty="0" smtClean="0">
                <a:latin typeface="Arial" panose="020B0604020202020204" pitchFamily="34" charset="0"/>
                <a:cs typeface="Arial" panose="020B0604020202020204" pitchFamily="34" charset="0"/>
              </a:rPr>
              <a:t>mainly caused by the increase of the primary PM—OC, EC, </a:t>
            </a:r>
            <a:r>
              <a:rPr lang="en-US" sz="2600" dirty="0" err="1" smtClean="0">
                <a:latin typeface="Arial" panose="020B0604020202020204" pitchFamily="34" charset="0"/>
                <a:cs typeface="Arial" panose="020B0604020202020204" pitchFamily="34" charset="0"/>
              </a:rPr>
              <a:t>Unspeciated</a:t>
            </a:r>
            <a:r>
              <a:rPr lang="en-US" sz="2600" dirty="0" smtClean="0">
                <a:latin typeface="Arial" panose="020B0604020202020204" pitchFamily="34" charset="0"/>
                <a:cs typeface="Arial" panose="020B0604020202020204" pitchFamily="34" charset="0"/>
              </a:rPr>
              <a:t> and Soil</a:t>
            </a:r>
          </a:p>
          <a:p>
            <a:pPr marL="457200" indent="-457200">
              <a:buFont typeface="Wingdings" panose="05000000000000000000" pitchFamily="2" charset="2"/>
              <a:buChar char="Ø"/>
            </a:pPr>
            <a:endParaRPr lang="en-US" sz="26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48% of </a:t>
            </a:r>
            <a:r>
              <a:rPr lang="en-US" sz="2600" dirty="0">
                <a:latin typeface="Arial" panose="020B0604020202020204" pitchFamily="34" charset="0"/>
                <a:cs typeface="Arial" panose="020B0604020202020204" pitchFamily="34" charset="0"/>
              </a:rPr>
              <a:t>the total PM</a:t>
            </a:r>
            <a:r>
              <a:rPr lang="en-US" sz="2600" baseline="-25000" dirty="0">
                <a:latin typeface="Arial" panose="020B0604020202020204" pitchFamily="34" charset="0"/>
                <a:cs typeface="Arial" panose="020B0604020202020204" pitchFamily="34" charset="0"/>
              </a:rPr>
              <a:t>2.5</a:t>
            </a:r>
            <a:r>
              <a:rPr lang="en-US" sz="2600" dirty="0">
                <a:latin typeface="Arial" panose="020B0604020202020204" pitchFamily="34" charset="0"/>
                <a:cs typeface="Arial" panose="020B0604020202020204" pitchFamily="34" charset="0"/>
              </a:rPr>
              <a:t> emissions </a:t>
            </a:r>
            <a:r>
              <a:rPr lang="en-US" sz="2600" dirty="0" smtClean="0">
                <a:latin typeface="Arial" panose="020B0604020202020204" pitchFamily="34" charset="0"/>
                <a:cs typeface="Arial" panose="020B0604020202020204" pitchFamily="34" charset="0"/>
              </a:rPr>
              <a:t>is from </a:t>
            </a:r>
            <a:r>
              <a:rPr lang="en-US" sz="2600" dirty="0">
                <a:latin typeface="Arial" panose="020B0604020202020204" pitchFamily="34" charset="0"/>
                <a:cs typeface="Arial" panose="020B0604020202020204" pitchFamily="34" charset="0"/>
              </a:rPr>
              <a:t>the</a:t>
            </a:r>
            <a:r>
              <a:rPr lang="en-US" sz="2600" dirty="0" smtClean="0">
                <a:latin typeface="Arial" panose="020B0604020202020204" pitchFamily="34" charset="0"/>
                <a:cs typeface="Arial" panose="020B0604020202020204" pitchFamily="34" charset="0"/>
              </a:rPr>
              <a:t> dust in Johnson county, KS</a:t>
            </a:r>
          </a:p>
        </p:txBody>
      </p:sp>
      <p:grpSp>
        <p:nvGrpSpPr>
          <p:cNvPr id="8" name="Group 8"/>
          <p:cNvGrpSpPr>
            <a:grpSpLocks noChangeAspect="1"/>
          </p:cNvGrpSpPr>
          <p:nvPr/>
        </p:nvGrpSpPr>
        <p:grpSpPr bwMode="auto">
          <a:xfrm>
            <a:off x="0" y="862532"/>
            <a:ext cx="12119663" cy="4015114"/>
            <a:chOff x="-9369" y="-2216"/>
            <a:chExt cx="26418" cy="8752"/>
          </a:xfrm>
        </p:grpSpPr>
        <p:sp>
          <p:nvSpPr>
            <p:cNvPr id="9" name="AutoShape 7"/>
            <p:cNvSpPr>
              <a:spLocks noChangeAspect="1" noChangeArrowheads="1" noTextEdit="1"/>
            </p:cNvSpPr>
            <p:nvPr/>
          </p:nvSpPr>
          <p:spPr bwMode="auto">
            <a:xfrm>
              <a:off x="-9369" y="-2216"/>
              <a:ext cx="26418" cy="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 y="-2216"/>
              <a:ext cx="26426" cy="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5058118" y="4881168"/>
            <a:ext cx="2786517" cy="385313"/>
            <a:chOff x="1617" y="2952"/>
            <a:chExt cx="4446" cy="1136"/>
          </a:xfrm>
        </p:grpSpPr>
        <p:sp>
          <p:nvSpPr>
            <p:cNvPr id="12" name="AutoShape 11"/>
            <p:cNvSpPr>
              <a:spLocks noChangeAspect="1" noChangeArrowheads="1" noTextEdit="1"/>
            </p:cNvSpPr>
            <p:nvPr/>
          </p:nvSpPr>
          <p:spPr bwMode="auto">
            <a:xfrm>
              <a:off x="1617" y="2952"/>
              <a:ext cx="4446"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 y="2952"/>
              <a:ext cx="4454"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Oval 12"/>
          <p:cNvSpPr/>
          <p:nvPr/>
        </p:nvSpPr>
        <p:spPr>
          <a:xfrm>
            <a:off x="10093124" y="2720051"/>
            <a:ext cx="856527" cy="79865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1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BFE255-02B8-4B5F-8DC7-6983644AB8C9}" type="slidenum">
              <a:rPr lang="en-US" smtClean="0"/>
              <a:t>2</a:t>
            </a:fld>
            <a:endParaRPr lang="en-US"/>
          </a:p>
        </p:txBody>
      </p:sp>
      <p:sp>
        <p:nvSpPr>
          <p:cNvPr id="7" name="Text Placeholder 7"/>
          <p:cNvSpPr txBox="1">
            <a:spLocks/>
          </p:cNvSpPr>
          <p:nvPr/>
        </p:nvSpPr>
        <p:spPr>
          <a:xfrm>
            <a:off x="203199" y="254643"/>
            <a:ext cx="11903919" cy="610170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000" dirty="0" smtClean="0">
                <a:solidFill>
                  <a:schemeClr val="tx1"/>
                </a:solidFill>
                <a:latin typeface="Arial" panose="020B0604020202020204" pitchFamily="34" charset="0"/>
                <a:cs typeface="Arial" panose="020B0604020202020204" pitchFamily="34" charset="0"/>
              </a:rPr>
              <a:t>Science Question</a:t>
            </a:r>
          </a:p>
          <a:p>
            <a:pPr lvl="1"/>
            <a:endParaRPr lang="en-US" sz="24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Does urban greening (trees, green roofs, and reduced impervious surfaces) have an impact on air quality and meteorology?</a:t>
            </a:r>
          </a:p>
          <a:p>
            <a:pPr lvl="1"/>
            <a:endParaRPr lang="en-US" sz="2400" dirty="0" smtClean="0">
              <a:latin typeface="Arial" panose="020B0604020202020204" pitchFamily="34" charset="0"/>
              <a:cs typeface="Arial" panose="020B0604020202020204" pitchFamily="34" charset="0"/>
            </a:endParaRPr>
          </a:p>
          <a:p>
            <a:pPr algn="l"/>
            <a:r>
              <a:rPr lang="en-US" sz="4000" dirty="0">
                <a:solidFill>
                  <a:schemeClr val="tx1"/>
                </a:solidFill>
                <a:latin typeface="Arial" panose="020B0604020202020204" pitchFamily="34" charset="0"/>
                <a:cs typeface="Arial" panose="020B0604020202020204" pitchFamily="34" charset="0"/>
              </a:rPr>
              <a:t>Motivation</a:t>
            </a: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Drive a novel application of the CMAQ modeling system</a:t>
            </a:r>
            <a:r>
              <a:rPr lang="en-US" sz="2800" dirty="0" smtClean="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Provide tools and data for decision-makers regarding green infrastructure impacts on air-quality</a:t>
            </a:r>
          </a:p>
          <a:p>
            <a:pPr marL="800100" lvl="1" indent="-342900">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algn="l"/>
            <a:r>
              <a:rPr lang="en-US" sz="4000" dirty="0">
                <a:solidFill>
                  <a:schemeClr val="tx1"/>
                </a:solidFill>
                <a:latin typeface="Arial" panose="020B0604020202020204" pitchFamily="34" charset="0"/>
                <a:cs typeface="Arial" panose="020B0604020202020204" pitchFamily="34" charset="0"/>
              </a:rPr>
              <a:t>Methods</a:t>
            </a:r>
          </a:p>
          <a:p>
            <a:pPr marL="800100" lvl="1"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Application of the coupled WRF-CMAQ modeling system for 12 km CONUS, 4 km KC and 1 km KC domains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685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BFE255-02B8-4B5F-8DC7-6983644AB8C9}" type="slidenum">
              <a:rPr lang="en-US" smtClean="0"/>
              <a:t>20</a:t>
            </a:fld>
            <a:endParaRPr lang="en-US"/>
          </a:p>
        </p:txBody>
      </p:sp>
      <p:sp>
        <p:nvSpPr>
          <p:cNvPr id="5" name="Title 1"/>
          <p:cNvSpPr>
            <a:spLocks noGrp="1"/>
          </p:cNvSpPr>
          <p:nvPr>
            <p:ph type="title"/>
          </p:nvPr>
        </p:nvSpPr>
        <p:spPr>
          <a:xfrm>
            <a:off x="0" y="0"/>
            <a:ext cx="10515600" cy="928525"/>
          </a:xfrm>
        </p:spPr>
        <p:txBody>
          <a:bodyPr>
            <a:normAutofit/>
          </a:bodyPr>
          <a:lstStyle/>
          <a:p>
            <a:r>
              <a:rPr lang="en-US" sz="4000" dirty="0" smtClean="0">
                <a:latin typeface="Arial" panose="020B0604020202020204" pitchFamily="34" charset="0"/>
                <a:cs typeface="Arial" panose="020B0604020202020204" pitchFamily="34" charset="0"/>
              </a:rPr>
              <a:t>Conclusions</a:t>
            </a:r>
            <a:endParaRPr lang="en-US" sz="4000" dirty="0">
              <a:latin typeface="Arial" panose="020B0604020202020204" pitchFamily="34" charset="0"/>
              <a:cs typeface="Arial" panose="020B0604020202020204" pitchFamily="34" charset="0"/>
            </a:endParaRPr>
          </a:p>
        </p:txBody>
      </p:sp>
      <p:sp>
        <p:nvSpPr>
          <p:cNvPr id="7" name="TextBox 6"/>
          <p:cNvSpPr txBox="1"/>
          <p:nvPr/>
        </p:nvSpPr>
        <p:spPr>
          <a:xfrm>
            <a:off x="185195" y="844952"/>
            <a:ext cx="12199716" cy="569386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Vegetation and impervious changes lead to changes in meteorology and associated air quality</a:t>
            </a:r>
          </a:p>
          <a:p>
            <a:pPr marL="457200" indent="-4572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T2 and PBL decrease due </a:t>
            </a:r>
            <a:r>
              <a:rPr lang="en-US" sz="2800" dirty="0">
                <a:latin typeface="Arial" panose="020B0604020202020204" pitchFamily="34" charset="0"/>
                <a:cs typeface="Arial" panose="020B0604020202020204" pitchFamily="34" charset="0"/>
              </a:rPr>
              <a:t>to the transfer of sensible heat flux to latent heat flux from the increase in </a:t>
            </a:r>
            <a:r>
              <a:rPr lang="en-US" sz="2800" dirty="0" smtClean="0">
                <a:latin typeface="Arial" panose="020B0604020202020204" pitchFamily="34" charset="0"/>
                <a:cs typeface="Arial" panose="020B0604020202020204" pitchFamily="34" charset="0"/>
              </a:rPr>
              <a:t>vegetation </a:t>
            </a: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Changes in land use </a:t>
            </a:r>
            <a:r>
              <a:rPr lang="en-US" sz="2800" dirty="0" smtClean="0">
                <a:latin typeface="Arial" panose="020B0604020202020204" pitchFamily="34" charset="0"/>
                <a:cs typeface="Arial" panose="020B0604020202020204" pitchFamily="34" charset="0"/>
              </a:rPr>
              <a:t>from urban development in KC could reduce O</a:t>
            </a:r>
            <a:r>
              <a:rPr lang="en-US" sz="2800" baseline="-250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 concentrations due to the combined effect of increasing NO</a:t>
            </a:r>
            <a:r>
              <a:rPr lang="en-US" sz="2800" baseline="-25000"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titration and O</a:t>
            </a:r>
            <a:r>
              <a:rPr lang="en-US" sz="2800" baseline="-250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 dry deposition</a:t>
            </a:r>
            <a:endParaRPr lang="en-US" sz="2800" dirty="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We also see </a:t>
            </a:r>
            <a:r>
              <a:rPr lang="en-US" sz="2800" dirty="0" err="1" smtClean="0">
                <a:latin typeface="Arial" panose="020B0604020202020204" pitchFamily="34" charset="0"/>
                <a:cs typeface="Arial" panose="020B0604020202020204" pitchFamily="34" charset="0"/>
              </a:rPr>
              <a:t>disbenefit</a:t>
            </a:r>
            <a:r>
              <a:rPr lang="en-US" sz="2800" dirty="0" smtClean="0">
                <a:latin typeface="Arial" panose="020B0604020202020204" pitchFamily="34" charset="0"/>
                <a:cs typeface="Arial" panose="020B0604020202020204" pitchFamily="34" charset="0"/>
              </a:rPr>
              <a:t> in PM</a:t>
            </a:r>
            <a:r>
              <a:rPr lang="en-US" sz="2800" baseline="-25000" dirty="0" smtClean="0">
                <a:latin typeface="Arial" panose="020B0604020202020204" pitchFamily="34" charset="0"/>
                <a:cs typeface="Arial" panose="020B0604020202020204" pitchFamily="34" charset="0"/>
              </a:rPr>
              <a:t>2.5</a:t>
            </a:r>
            <a:r>
              <a:rPr lang="en-US" sz="2800" dirty="0" smtClean="0">
                <a:latin typeface="Arial" panose="020B0604020202020204" pitchFamily="34" charset="0"/>
                <a:cs typeface="Arial" panose="020B0604020202020204" pitchFamily="34" charset="0"/>
              </a:rPr>
              <a:t>, especially in primary PM</a:t>
            </a:r>
            <a:r>
              <a:rPr lang="en-US" sz="2800" baseline="-25000" dirty="0" smtClean="0">
                <a:latin typeface="Arial" panose="020B0604020202020204" pitchFamily="34" charset="0"/>
                <a:cs typeface="Arial" panose="020B0604020202020204" pitchFamily="34" charset="0"/>
              </a:rPr>
              <a:t>2.5</a:t>
            </a:r>
            <a:r>
              <a:rPr lang="en-US" sz="2800" dirty="0" smtClean="0">
                <a:solidFill>
                  <a:srgbClr val="FF0000"/>
                </a:solidFill>
                <a:latin typeface="Arial" panose="020B0604020202020204" pitchFamily="34" charset="0"/>
                <a:cs typeface="Arial" panose="020B0604020202020204" pitchFamily="34" charset="0"/>
              </a:rPr>
              <a:t>,</a:t>
            </a:r>
            <a:r>
              <a:rPr lang="en-US" sz="2800" baseline="-250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due to </a:t>
            </a:r>
            <a:r>
              <a:rPr lang="en-US" sz="2800" dirty="0">
                <a:latin typeface="Arial" panose="020B0604020202020204" pitchFamily="34" charset="0"/>
                <a:cs typeface="Arial" panose="020B0604020202020204" pitchFamily="34" charset="0"/>
              </a:rPr>
              <a:t>the decrease of the PBL height</a:t>
            </a: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68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BFE255-02B8-4B5F-8DC7-6983644AB8C9}" type="slidenum">
              <a:rPr lang="en-US" smtClean="0"/>
              <a:t>21</a:t>
            </a:fld>
            <a:endParaRPr lang="en-US"/>
          </a:p>
        </p:txBody>
      </p:sp>
      <p:sp>
        <p:nvSpPr>
          <p:cNvPr id="5" name="Title 1"/>
          <p:cNvSpPr>
            <a:spLocks noGrp="1"/>
          </p:cNvSpPr>
          <p:nvPr>
            <p:ph type="title"/>
          </p:nvPr>
        </p:nvSpPr>
        <p:spPr>
          <a:xfrm>
            <a:off x="0" y="0"/>
            <a:ext cx="10515600" cy="928525"/>
          </a:xfrm>
        </p:spPr>
        <p:txBody>
          <a:bodyPr>
            <a:normAutofit/>
          </a:bodyPr>
          <a:lstStyle/>
          <a:p>
            <a:r>
              <a:rPr lang="en-US" sz="4000" dirty="0" smtClean="0">
                <a:latin typeface="Arial" panose="020B0604020202020204" pitchFamily="34" charset="0"/>
                <a:cs typeface="Arial" panose="020B0604020202020204" pitchFamily="34" charset="0"/>
              </a:rPr>
              <a:t>Further steps</a:t>
            </a:r>
            <a:endParaRPr lang="en-US" sz="40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85195" y="844952"/>
            <a:ext cx="11748304"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Compare the results </a:t>
            </a:r>
            <a:r>
              <a:rPr lang="en-US" sz="2800" dirty="0">
                <a:latin typeface="Arial" panose="020B0604020202020204" pitchFamily="34" charset="0"/>
                <a:cs typeface="Arial" panose="020B0604020202020204" pitchFamily="34" charset="0"/>
              </a:rPr>
              <a:t>between 4km </a:t>
            </a:r>
            <a:r>
              <a:rPr lang="en-US" sz="2800" dirty="0" smtClean="0">
                <a:latin typeface="Arial" panose="020B0604020202020204" pitchFamily="34" charset="0"/>
                <a:cs typeface="Arial" panose="020B0604020202020204" pitchFamily="34" charset="0"/>
              </a:rPr>
              <a:t>and 1km</a:t>
            </a: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Develop a green infrastructure (GI) only scenario with MARC to isolate the GI effect on the simulated changes of meteorology and air quality</a:t>
            </a:r>
          </a:p>
          <a:p>
            <a:pPr marL="457200" indent="-4572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332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71" y="775504"/>
            <a:ext cx="11851511" cy="5401460"/>
          </a:xfrm>
        </p:spPr>
        <p:txBody>
          <a:bodyPr>
            <a:normAutofit fontScale="92500" lnSpcReduction="20000"/>
          </a:bodyPr>
          <a:lstStyle/>
          <a:p>
            <a:pPr marL="0" indent="0">
              <a:buNone/>
            </a:pPr>
            <a:endParaRPr lang="en-US" sz="5200" dirty="0" smtClean="0">
              <a:latin typeface="Arial" panose="020B0604020202020204" pitchFamily="34" charset="0"/>
              <a:cs typeface="Arial" panose="020B0604020202020204" pitchFamily="34" charset="0"/>
            </a:endParaRPr>
          </a:p>
          <a:p>
            <a:pPr marL="0" indent="0">
              <a:buNone/>
            </a:pPr>
            <a:endParaRPr lang="en-US" sz="5200" dirty="0">
              <a:latin typeface="Arial" panose="020B0604020202020204" pitchFamily="34" charset="0"/>
              <a:cs typeface="Arial" panose="020B0604020202020204" pitchFamily="34" charset="0"/>
            </a:endParaRPr>
          </a:p>
          <a:p>
            <a:pPr marL="0" indent="0">
              <a:buNone/>
            </a:pPr>
            <a:r>
              <a:rPr lang="en-US" sz="5200" dirty="0" smtClean="0">
                <a:latin typeface="Arial" panose="020B0604020202020204" pitchFamily="34" charset="0"/>
                <a:cs typeface="Arial" panose="020B0604020202020204" pitchFamily="34" charset="0"/>
              </a:rPr>
              <a:t>					Thanks! </a:t>
            </a:r>
          </a:p>
          <a:p>
            <a:endParaRPr lang="en-US" dirty="0" smtClean="0"/>
          </a:p>
          <a:p>
            <a:endParaRPr lang="en-US" dirty="0"/>
          </a:p>
          <a:p>
            <a:endParaRPr lang="en-US" dirty="0"/>
          </a:p>
          <a:p>
            <a:endParaRPr lang="en-US" dirty="0" smtClean="0"/>
          </a:p>
          <a:p>
            <a:endParaRPr lang="en-US" dirty="0"/>
          </a:p>
          <a:p>
            <a:r>
              <a:rPr lang="en-US" b="1" dirty="0" smtClean="0"/>
              <a:t>Disclaimer</a:t>
            </a:r>
            <a:r>
              <a:rPr lang="en-US" dirty="0" smtClean="0"/>
              <a:t>. Although </a:t>
            </a:r>
            <a:r>
              <a:rPr lang="en-US" dirty="0"/>
              <a:t>this work was reviewed by EPA and approved for publication, it may not necessarily reflect official agency policy. </a:t>
            </a:r>
          </a:p>
          <a:p>
            <a:r>
              <a:rPr lang="en-US" b="1" dirty="0" smtClean="0"/>
              <a:t>Acknowledgements</a:t>
            </a:r>
            <a:r>
              <a:rPr lang="en-US" dirty="0" smtClean="0"/>
              <a:t>. Yuqiang Zhang </a:t>
            </a:r>
            <a:r>
              <a:rPr lang="en-US" dirty="0"/>
              <a:t>held </a:t>
            </a:r>
            <a:r>
              <a:rPr lang="en-US" dirty="0" smtClean="0"/>
              <a:t>ORISE Postdoctoral fellowship at </a:t>
            </a:r>
            <a:r>
              <a:rPr lang="en-US" dirty="0"/>
              <a:t>U.S. EPA. </a:t>
            </a:r>
          </a:p>
        </p:txBody>
      </p:sp>
      <p:sp>
        <p:nvSpPr>
          <p:cNvPr id="4" name="Slide Number Placeholder 3"/>
          <p:cNvSpPr>
            <a:spLocks noGrp="1"/>
          </p:cNvSpPr>
          <p:nvPr>
            <p:ph type="sldNum" sz="quarter" idx="12"/>
          </p:nvPr>
        </p:nvSpPr>
        <p:spPr/>
        <p:txBody>
          <a:bodyPr/>
          <a:lstStyle/>
          <a:p>
            <a:fld id="{26BFE255-02B8-4B5F-8DC7-6983644AB8C9}" type="slidenum">
              <a:rPr lang="en-US" smtClean="0"/>
              <a:t>22</a:t>
            </a:fld>
            <a:endParaRPr lang="en-US"/>
          </a:p>
        </p:txBody>
      </p:sp>
    </p:spTree>
    <p:extLst>
      <p:ext uri="{BB962C8B-B14F-4D97-AF65-F5344CB8AC3E}">
        <p14:creationId xmlns:p14="http://schemas.microsoft.com/office/powerpoint/2010/main" val="1792921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6BFE255-02B8-4B5F-8DC7-6983644AB8C9}" type="slidenum">
              <a:rPr lang="en-US" smtClean="0"/>
              <a:t>23</a:t>
            </a:fld>
            <a:endParaRPr lang="en-US"/>
          </a:p>
        </p:txBody>
      </p:sp>
    </p:spTree>
    <p:extLst>
      <p:ext uri="{BB962C8B-B14F-4D97-AF65-F5344CB8AC3E}">
        <p14:creationId xmlns:p14="http://schemas.microsoft.com/office/powerpoint/2010/main" val="108687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2" y="0"/>
            <a:ext cx="10835864" cy="1325563"/>
          </a:xfrm>
        </p:spPr>
        <p:txBody>
          <a:bodyPr/>
          <a:lstStyle/>
          <a:p>
            <a:r>
              <a:rPr lang="en-US" dirty="0" smtClean="0"/>
              <a:t>Sector emissions in Johnson, KS from 2011 NEI</a:t>
            </a:r>
            <a:endParaRPr lang="en-US" dirty="0"/>
          </a:p>
        </p:txBody>
      </p:sp>
      <p:sp>
        <p:nvSpPr>
          <p:cNvPr id="9" name="Slide Number Placeholder 8"/>
          <p:cNvSpPr>
            <a:spLocks noGrp="1"/>
          </p:cNvSpPr>
          <p:nvPr>
            <p:ph type="sldNum" sz="quarter" idx="12"/>
          </p:nvPr>
        </p:nvSpPr>
        <p:spPr/>
        <p:txBody>
          <a:bodyPr/>
          <a:lstStyle/>
          <a:p>
            <a:fld id="{26BFE255-02B8-4B5F-8DC7-6983644AB8C9}" type="slidenum">
              <a:rPr lang="en-US" smtClean="0"/>
              <a:t>24</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1155271557"/>
              </p:ext>
            </p:extLst>
          </p:nvPr>
        </p:nvGraphicFramePr>
        <p:xfrm>
          <a:off x="-3070188" y="1325563"/>
          <a:ext cx="11375988" cy="55054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913418" y="2308573"/>
            <a:ext cx="5410200" cy="3539430"/>
          </a:xfrm>
          <a:prstGeom prst="rect">
            <a:avLst/>
          </a:prstGeom>
          <a:noFill/>
        </p:spPr>
        <p:txBody>
          <a:bodyPr wrap="square" rtlCol="0">
            <a:spAutoFit/>
          </a:bodyPr>
          <a:lstStyle/>
          <a:p>
            <a:r>
              <a:rPr lang="en-US" sz="2800" dirty="0" smtClean="0"/>
              <a:t>Unpaved road dust:  796 tons/</a:t>
            </a:r>
            <a:r>
              <a:rPr lang="en-US" sz="2800" dirty="0" err="1" smtClean="0"/>
              <a:t>yr</a:t>
            </a:r>
            <a:r>
              <a:rPr lang="en-US" sz="2800" dirty="0" smtClean="0"/>
              <a:t> </a:t>
            </a:r>
          </a:p>
          <a:p>
            <a:endParaRPr lang="en-US" sz="2800" dirty="0"/>
          </a:p>
          <a:p>
            <a:r>
              <a:rPr lang="en-US" sz="2800" dirty="0" smtClean="0"/>
              <a:t>Construction dust:     733 tons/</a:t>
            </a:r>
            <a:r>
              <a:rPr lang="en-US" sz="2800" dirty="0" err="1" smtClean="0"/>
              <a:t>yr</a:t>
            </a:r>
            <a:endParaRPr lang="en-US" sz="2800" dirty="0" smtClean="0"/>
          </a:p>
          <a:p>
            <a:endParaRPr lang="en-US" sz="2800" dirty="0"/>
          </a:p>
          <a:p>
            <a:r>
              <a:rPr lang="en-US" sz="2800" dirty="0" smtClean="0"/>
              <a:t>Pave road dust:           406 tons/</a:t>
            </a:r>
            <a:r>
              <a:rPr lang="en-US" sz="2800" dirty="0" err="1" smtClean="0"/>
              <a:t>yr</a:t>
            </a:r>
            <a:endParaRPr lang="en-US" sz="2800" dirty="0" smtClean="0"/>
          </a:p>
          <a:p>
            <a:endParaRPr lang="en-US" sz="2800" dirty="0"/>
          </a:p>
          <a:p>
            <a:pPr marL="457200" indent="-457200">
              <a:buFont typeface="Wingdings" panose="05000000000000000000" pitchFamily="2" charset="2"/>
              <a:buChar char="Ø"/>
            </a:pPr>
            <a:r>
              <a:rPr lang="en-US" sz="2800" dirty="0" smtClean="0"/>
              <a:t>Dust composite 48% of total PM</a:t>
            </a:r>
            <a:r>
              <a:rPr lang="en-US" sz="2800" baseline="-25000" dirty="0" smtClean="0"/>
              <a:t>2.5</a:t>
            </a:r>
            <a:r>
              <a:rPr lang="en-US" sz="2800" dirty="0" smtClean="0"/>
              <a:t> emissions in Johnson</a:t>
            </a:r>
          </a:p>
        </p:txBody>
      </p:sp>
    </p:spTree>
    <p:extLst>
      <p:ext uri="{BB962C8B-B14F-4D97-AF65-F5344CB8AC3E}">
        <p14:creationId xmlns:p14="http://schemas.microsoft.com/office/powerpoint/2010/main" val="2084416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993" y="5848519"/>
            <a:ext cx="12537993" cy="507831"/>
          </a:xfrm>
          <a:prstGeom prst="rect">
            <a:avLst/>
          </a:prstGeom>
        </p:spPr>
        <p:txBody>
          <a:bodyPr wrap="square">
            <a:spAutoFit/>
          </a:bodyPr>
          <a:lstStyle/>
          <a:p>
            <a:pPr marL="914400" lvl="1" indent="-457200">
              <a:buFont typeface="Wingdings" panose="05000000000000000000" pitchFamily="2" charset="2"/>
              <a:buChar char="Ø"/>
            </a:pPr>
            <a:r>
              <a:rPr lang="en-US" sz="2700" dirty="0" smtClean="0">
                <a:latin typeface="Arial" panose="020B0604020202020204" pitchFamily="34" charset="0"/>
                <a:cs typeface="Arial" panose="020B0604020202020204" pitchFamily="34" charset="0"/>
              </a:rPr>
              <a:t>3% of total areas (747 grid cells in KC) greater than 0.2 µg/m</a:t>
            </a:r>
            <a:r>
              <a:rPr lang="en-US" sz="2700" baseline="30000" dirty="0" smtClean="0">
                <a:latin typeface="Arial" panose="020B0604020202020204" pitchFamily="34" charset="0"/>
                <a:cs typeface="Arial" panose="020B0604020202020204" pitchFamily="34" charset="0"/>
              </a:rPr>
              <a:t>3</a:t>
            </a:r>
            <a:r>
              <a:rPr lang="en-US" sz="2700" dirty="0" smtClean="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26BFE255-02B8-4B5F-8DC7-6983644AB8C9}" type="slidenum">
              <a:rPr lang="en-US" smtClean="0"/>
              <a:t>25</a:t>
            </a:fld>
            <a:endParaRPr lang="en-US" dirty="0"/>
          </a:p>
        </p:txBody>
      </p:sp>
      <p:grpSp>
        <p:nvGrpSpPr>
          <p:cNvPr id="5" name="Group 4"/>
          <p:cNvGrpSpPr>
            <a:grpSpLocks noChangeAspect="1"/>
          </p:cNvGrpSpPr>
          <p:nvPr/>
        </p:nvGrpSpPr>
        <p:grpSpPr bwMode="auto">
          <a:xfrm>
            <a:off x="178243" y="1011704"/>
            <a:ext cx="3120870" cy="4663379"/>
            <a:chOff x="-3037" y="-8116"/>
            <a:chExt cx="13754" cy="20552"/>
          </a:xfrm>
        </p:grpSpPr>
        <p:sp>
          <p:nvSpPr>
            <p:cNvPr id="10" name="AutoShape 3"/>
            <p:cNvSpPr>
              <a:spLocks noChangeAspect="1" noChangeArrowheads="1" noTextEdit="1"/>
            </p:cNvSpPr>
            <p:nvPr/>
          </p:nvSpPr>
          <p:spPr bwMode="auto">
            <a:xfrm>
              <a:off x="-3037" y="-8116"/>
              <a:ext cx="13754" cy="2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 y="-8116"/>
              <a:ext cx="13762" cy="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
          <p:cNvGrpSpPr>
            <a:grpSpLocks noChangeAspect="1"/>
          </p:cNvGrpSpPr>
          <p:nvPr/>
        </p:nvGrpSpPr>
        <p:grpSpPr bwMode="auto">
          <a:xfrm>
            <a:off x="3674677" y="1074171"/>
            <a:ext cx="2986597" cy="4600912"/>
            <a:chOff x="-2589" y="-7744"/>
            <a:chExt cx="12858" cy="19808"/>
          </a:xfrm>
        </p:grpSpPr>
        <p:sp>
          <p:nvSpPr>
            <p:cNvPr id="7" name="AutoShape 3"/>
            <p:cNvSpPr>
              <a:spLocks noChangeAspect="1" noChangeArrowheads="1" noTextEdit="1"/>
            </p:cNvSpPr>
            <p:nvPr/>
          </p:nvSpPr>
          <p:spPr bwMode="auto">
            <a:xfrm>
              <a:off x="-2589" y="-7744"/>
              <a:ext cx="12858" cy="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9" y="-7744"/>
              <a:ext cx="12866" cy="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p:cNvSpPr>
            <a:spLocks noGrp="1"/>
          </p:cNvSpPr>
          <p:nvPr>
            <p:ph type="title"/>
          </p:nvPr>
        </p:nvSpPr>
        <p:spPr>
          <a:xfrm>
            <a:off x="95372" y="0"/>
            <a:ext cx="10515600" cy="1325563"/>
          </a:xfrm>
        </p:spPr>
        <p:txBody>
          <a:bodyPr/>
          <a:lstStyle/>
          <a:p>
            <a:r>
              <a:rPr lang="en-US" dirty="0" smtClean="0"/>
              <a:t>PBLH with PM</a:t>
            </a:r>
            <a:r>
              <a:rPr lang="en-US" baseline="-25000" dirty="0" smtClean="0"/>
              <a:t>2.5</a:t>
            </a:r>
            <a:r>
              <a:rPr lang="en-US" dirty="0" smtClean="0"/>
              <a:t> changes</a:t>
            </a:r>
            <a:endParaRPr lang="en-US" dirty="0"/>
          </a:p>
        </p:txBody>
      </p:sp>
      <p:pic>
        <p:nvPicPr>
          <p:cNvPr id="16" name="Picture 15"/>
          <p:cNvPicPr>
            <a:picLocks noChangeAspect="1"/>
          </p:cNvPicPr>
          <p:nvPr/>
        </p:nvPicPr>
        <p:blipFill>
          <a:blip r:embed="rId4"/>
          <a:stretch>
            <a:fillRect/>
          </a:stretch>
        </p:blipFill>
        <p:spPr>
          <a:xfrm>
            <a:off x="6812348" y="1011704"/>
            <a:ext cx="4768245" cy="4891385"/>
          </a:xfrm>
          <a:prstGeom prst="rect">
            <a:avLst/>
          </a:prstGeom>
        </p:spPr>
      </p:pic>
    </p:spTree>
    <p:extLst>
      <p:ext uri="{BB962C8B-B14F-4D97-AF65-F5344CB8AC3E}">
        <p14:creationId xmlns:p14="http://schemas.microsoft.com/office/powerpoint/2010/main" val="2388210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2" y="0"/>
            <a:ext cx="10835864" cy="1325563"/>
          </a:xfrm>
        </p:spPr>
        <p:txBody>
          <a:bodyPr/>
          <a:lstStyle/>
          <a:p>
            <a:r>
              <a:rPr lang="en-US" dirty="0" smtClean="0"/>
              <a:t>Mobile + Dust in Johnson, KS from 2011 NEI</a:t>
            </a:r>
            <a:endParaRPr lang="en-US" dirty="0"/>
          </a:p>
        </p:txBody>
      </p:sp>
      <p:sp>
        <p:nvSpPr>
          <p:cNvPr id="9" name="Slide Number Placeholder 8"/>
          <p:cNvSpPr>
            <a:spLocks noGrp="1"/>
          </p:cNvSpPr>
          <p:nvPr>
            <p:ph type="sldNum" sz="quarter" idx="12"/>
          </p:nvPr>
        </p:nvSpPr>
        <p:spPr/>
        <p:txBody>
          <a:bodyPr/>
          <a:lstStyle/>
          <a:p>
            <a:fld id="{26BFE255-02B8-4B5F-8DC7-6983644AB8C9}" type="slidenum">
              <a:rPr lang="en-US" smtClean="0"/>
              <a:t>26</a:t>
            </a:fld>
            <a:endParaRPr lang="en-US"/>
          </a:p>
        </p:txBody>
      </p:sp>
      <p:graphicFrame>
        <p:nvGraphicFramePr>
          <p:cNvPr id="7" name="Chart 6"/>
          <p:cNvGraphicFramePr>
            <a:graphicFrameLocks/>
          </p:cNvGraphicFramePr>
          <p:nvPr>
            <p:extLst/>
          </p:nvPr>
        </p:nvGraphicFramePr>
        <p:xfrm>
          <a:off x="-197428" y="802467"/>
          <a:ext cx="9492549" cy="61706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707284" y="2436142"/>
            <a:ext cx="4549832" cy="3108543"/>
          </a:xfrm>
          <a:prstGeom prst="rect">
            <a:avLst/>
          </a:prstGeom>
          <a:noFill/>
        </p:spPr>
        <p:txBody>
          <a:bodyPr wrap="square" rtlCol="0">
            <a:spAutoFit/>
          </a:bodyPr>
          <a:lstStyle/>
          <a:p>
            <a:r>
              <a:rPr lang="en-US" sz="2800" dirty="0" smtClean="0"/>
              <a:t>Mobile: 624 tons/</a:t>
            </a:r>
            <a:r>
              <a:rPr lang="en-US" sz="2800" dirty="0" err="1" smtClean="0"/>
              <a:t>yr</a:t>
            </a:r>
            <a:endParaRPr lang="en-US" sz="2800" dirty="0" smtClean="0"/>
          </a:p>
          <a:p>
            <a:r>
              <a:rPr lang="en-US" sz="2800" dirty="0" smtClean="0"/>
              <a:t>Dust:     1968 tons/</a:t>
            </a:r>
            <a:r>
              <a:rPr lang="en-US" sz="2800" dirty="0" err="1" smtClean="0"/>
              <a:t>yr</a:t>
            </a:r>
            <a:endParaRPr lang="en-US" sz="2800" dirty="0" smtClean="0"/>
          </a:p>
          <a:p>
            <a:endParaRPr lang="en-US" sz="2800" dirty="0"/>
          </a:p>
          <a:p>
            <a:pPr marL="457200" indent="-457200">
              <a:buFont typeface="Wingdings" panose="05000000000000000000" pitchFamily="2" charset="2"/>
              <a:buChar char="Ø"/>
            </a:pPr>
            <a:r>
              <a:rPr lang="en-US" sz="2800" dirty="0" smtClean="0"/>
              <a:t>(Mobile + Dust) composites of 64% of total PM</a:t>
            </a:r>
            <a:r>
              <a:rPr lang="en-US" sz="2800" baseline="-25000" dirty="0" smtClean="0"/>
              <a:t>2.5</a:t>
            </a:r>
            <a:r>
              <a:rPr lang="en-US" sz="2800" dirty="0" smtClean="0"/>
              <a:t> emission in Johnson county. </a:t>
            </a:r>
          </a:p>
        </p:txBody>
      </p:sp>
    </p:spTree>
    <p:extLst>
      <p:ext uri="{BB962C8B-B14F-4D97-AF65-F5344CB8AC3E}">
        <p14:creationId xmlns:p14="http://schemas.microsoft.com/office/powerpoint/2010/main" val="138735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92531"/>
          </a:xfrm>
        </p:spPr>
        <p:txBody>
          <a:bodyPr>
            <a:normAutofit/>
          </a:bodyPr>
          <a:lstStyle/>
          <a:p>
            <a:r>
              <a:rPr lang="en-US" sz="4000" dirty="0" smtClean="0">
                <a:latin typeface="Arial" panose="020B0604020202020204" pitchFamily="34" charset="0"/>
                <a:cs typeface="Arial" panose="020B0604020202020204" pitchFamily="34" charset="0"/>
              </a:rPr>
              <a:t>Kansas City, MO-KS Air Quality Modeling</a:t>
            </a:r>
            <a:endParaRPr lang="en-US" sz="4000" dirty="0">
              <a:latin typeface="Arial" panose="020B0604020202020204" pitchFamily="34" charset="0"/>
              <a:cs typeface="Arial" panose="020B0604020202020204" pitchFamily="34" charset="0"/>
            </a:endParaRPr>
          </a:p>
        </p:txBody>
      </p:sp>
      <p:pic>
        <p:nvPicPr>
          <p:cNvPr id="2052" name="Picture 4" descr="https://www.fhwa.dot.gov/planning/census_issues/ctpp/data_products/journey_to_work/profile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53" y="892531"/>
            <a:ext cx="6884526" cy="5290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9453" y="1063225"/>
            <a:ext cx="4872943"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 Metropolitan planning organization: </a:t>
            </a:r>
          </a:p>
          <a:p>
            <a:r>
              <a:rPr lang="en-US" sz="2400" dirty="0" smtClean="0">
                <a:latin typeface="Arial" panose="020B0604020202020204" pitchFamily="34" charset="0"/>
                <a:cs typeface="Arial" panose="020B0604020202020204" pitchFamily="34" charset="0"/>
              </a:rPr>
              <a:t>Mid America Regional Council (MARC)</a:t>
            </a:r>
          </a:p>
        </p:txBody>
      </p:sp>
      <p:sp>
        <p:nvSpPr>
          <p:cNvPr id="8" name="Rectangle 7"/>
          <p:cNvSpPr/>
          <p:nvPr/>
        </p:nvSpPr>
        <p:spPr>
          <a:xfrm>
            <a:off x="6794339" y="3090952"/>
            <a:ext cx="4992547" cy="1569660"/>
          </a:xfrm>
          <a:prstGeom prst="rect">
            <a:avLst/>
          </a:prstGeom>
        </p:spPr>
        <p:txBody>
          <a:bodyPr wrap="square">
            <a:spAutoFit/>
          </a:bodyPr>
          <a:lstStyle/>
          <a:p>
            <a:pPr lvl="1"/>
            <a:r>
              <a:rPr lang="en-US" sz="2400" dirty="0" smtClean="0">
                <a:latin typeface="Arial" panose="020B0604020202020204" pitchFamily="34" charset="0"/>
                <a:cs typeface="Arial" panose="020B0604020202020204" pitchFamily="34" charset="0"/>
              </a:rPr>
              <a:t>- MARC </a:t>
            </a:r>
            <a:r>
              <a:rPr lang="en-US" sz="2400" dirty="0">
                <a:latin typeface="Arial" panose="020B0604020202020204" pitchFamily="34" charset="0"/>
                <a:cs typeface="Arial" panose="020B0604020202020204" pitchFamily="34" charset="0"/>
              </a:rPr>
              <a:t>provided land use data for 2012 (BASE simulations) and projections for 2040 (FUTURE simulations)</a:t>
            </a:r>
          </a:p>
        </p:txBody>
      </p:sp>
      <p:sp>
        <p:nvSpPr>
          <p:cNvPr id="11" name="Rectangle 10"/>
          <p:cNvSpPr/>
          <p:nvPr/>
        </p:nvSpPr>
        <p:spPr>
          <a:xfrm>
            <a:off x="6794339" y="5229924"/>
            <a:ext cx="5305063" cy="1200329"/>
          </a:xfrm>
          <a:prstGeom prst="rect">
            <a:avLst/>
          </a:prstGeom>
        </p:spPr>
        <p:txBody>
          <a:bodyPr wrap="square">
            <a:spAutoFit/>
          </a:bodyPr>
          <a:lstStyle/>
          <a:p>
            <a:pPr lvl="1"/>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Interested in ozone, so the focus of this modeling study </a:t>
            </a:r>
            <a:r>
              <a:rPr lang="en-US" sz="2400" dirty="0" smtClean="0">
                <a:latin typeface="Arial" panose="020B0604020202020204" pitchFamily="34" charset="0"/>
                <a:cs typeface="Arial" panose="020B0604020202020204" pitchFamily="34" charset="0"/>
              </a:rPr>
              <a:t>a 3-month </a:t>
            </a:r>
            <a:r>
              <a:rPr lang="en-US" sz="2400" dirty="0">
                <a:latin typeface="Arial" panose="020B0604020202020204" pitchFamily="34" charset="0"/>
                <a:cs typeface="Arial" panose="020B0604020202020204" pitchFamily="34" charset="0"/>
              </a:rPr>
              <a:t>(June, July, and August)</a:t>
            </a:r>
          </a:p>
        </p:txBody>
      </p:sp>
      <p:sp>
        <p:nvSpPr>
          <p:cNvPr id="9" name="Slide Number Placeholder 8"/>
          <p:cNvSpPr>
            <a:spLocks noGrp="1"/>
          </p:cNvSpPr>
          <p:nvPr>
            <p:ph type="sldNum" sz="quarter" idx="12"/>
          </p:nvPr>
        </p:nvSpPr>
        <p:spPr/>
        <p:txBody>
          <a:bodyPr/>
          <a:lstStyle/>
          <a:p>
            <a:fld id="{26BFE255-02B8-4B5F-8DC7-6983644AB8C9}" type="slidenum">
              <a:rPr lang="en-US" smtClean="0"/>
              <a:t>3</a:t>
            </a:fld>
            <a:endParaRPr lang="en-US" dirty="0"/>
          </a:p>
        </p:txBody>
      </p:sp>
    </p:spTree>
    <p:extLst>
      <p:ext uri="{BB962C8B-B14F-4D97-AF65-F5344CB8AC3E}">
        <p14:creationId xmlns:p14="http://schemas.microsoft.com/office/powerpoint/2010/main" val="542466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4000" dirty="0" smtClean="0">
                <a:latin typeface="Arial" panose="020B0604020202020204" pitchFamily="34" charset="0"/>
                <a:cs typeface="Arial" panose="020B0604020202020204" pitchFamily="34" charset="0"/>
              </a:rPr>
              <a:t>MARC Base Land Use</a:t>
            </a:r>
            <a:endParaRPr lang="en-US" sz="4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124952" y="1435100"/>
            <a:ext cx="6191249" cy="4730288"/>
          </a:xfrm>
        </p:spPr>
        <p:txBody>
          <a:bodyPr/>
          <a:lstStyle/>
          <a:p>
            <a:r>
              <a:rPr lang="en-US" dirty="0" smtClean="0">
                <a:latin typeface="Arial" panose="020B0604020202020204" pitchFamily="34" charset="0"/>
                <a:cs typeface="Arial" panose="020B0604020202020204" pitchFamily="34" charset="0"/>
              </a:rPr>
              <a:t>Based on 2012 satellite Imagery (2.5 m)</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14 Land Cover Classes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Impervious Surface Land Cover included</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16201" y="1435100"/>
            <a:ext cx="426494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5750" y="3205163"/>
            <a:ext cx="20954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05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4000" dirty="0" smtClean="0">
                <a:latin typeface="Arial" panose="020B0604020202020204" pitchFamily="34" charset="0"/>
                <a:cs typeface="Arial" panose="020B0604020202020204" pitchFamily="34" charset="0"/>
              </a:rPr>
              <a:t>MARC Future Land Use</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76225" y="1446835"/>
            <a:ext cx="6019800" cy="4730128"/>
          </a:xfrm>
        </p:spPr>
        <p:txBody>
          <a:bodyPr>
            <a:normAutofit/>
          </a:bodyPr>
          <a:lstStyle/>
          <a:p>
            <a:r>
              <a:rPr lang="en-US" dirty="0" smtClean="0">
                <a:latin typeface="Arial" panose="020B0604020202020204" pitchFamily="34" charset="0"/>
                <a:cs typeface="Arial" panose="020B0604020202020204" pitchFamily="34" charset="0"/>
              </a:rPr>
              <a:t>Considered “business as usual” (BAU) projection of future urban development in the KC area</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GIS layer with 36 categories</a:t>
            </a:r>
          </a:p>
          <a:p>
            <a:pPr lvl="1"/>
            <a:r>
              <a:rPr lang="en-US" dirty="0" smtClean="0">
                <a:latin typeface="Arial" panose="020B0604020202020204" pitchFamily="34" charset="0"/>
                <a:cs typeface="Arial" panose="020B0604020202020204" pitchFamily="34" charset="0"/>
              </a:rPr>
              <a:t>Most categories were for developed areas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 GIS layer for impervious surface</a:t>
            </a:r>
            <a:endParaRPr lang="en-US" strike="dblStrike" dirty="0" smtClean="0">
              <a:solidFill>
                <a:srgbClr val="0070C0"/>
              </a:solidFill>
              <a:latin typeface="Arial" panose="020B0604020202020204" pitchFamily="34" charset="0"/>
              <a:cs typeface="Arial" panose="020B0604020202020204" pitchFamily="34" charset="0"/>
            </a:endParaRPr>
          </a:p>
        </p:txBody>
      </p:sp>
      <p:pic>
        <p:nvPicPr>
          <p:cNvPr id="5" name="Picture 2" descr="X:\Projects\Research_Services\Paint_the_Town\Results 2013\2014_05\Planned_LU.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1325563"/>
            <a:ext cx="6087545" cy="498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97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
            <a:ext cx="10515600" cy="1325563"/>
          </a:xfrm>
        </p:spPr>
        <p:txBody>
          <a:bodyPr>
            <a:normAutofit/>
          </a:bodyPr>
          <a:lstStyle/>
          <a:p>
            <a:r>
              <a:rPr lang="en-US" sz="4000" dirty="0" smtClean="0">
                <a:latin typeface="Arial" panose="020B0604020202020204" pitchFamily="34" charset="0"/>
                <a:cs typeface="Arial" panose="020B0604020202020204" pitchFamily="34" charset="0"/>
              </a:rPr>
              <a:t>NLCD 2011 Land Use</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73621" y="1481559"/>
            <a:ext cx="7199452" cy="5254906"/>
          </a:xfrm>
        </p:spPr>
        <p:txBody>
          <a:bodyPr>
            <a:normAutofit lnSpcReduction="10000"/>
          </a:bodyPr>
          <a:lstStyle/>
          <a:p>
            <a:r>
              <a:rPr lang="en-US" dirty="0" smtClean="0">
                <a:latin typeface="Arial" panose="020B0604020202020204" pitchFamily="34" charset="0"/>
                <a:cs typeface="Arial" panose="020B0604020202020204" pitchFamily="34" charset="0"/>
              </a:rPr>
              <a:t>Typically used in CMAQ air-quality simulations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Anderson Land Cover Classification system</a:t>
            </a:r>
          </a:p>
          <a:p>
            <a:pPr lvl="1"/>
            <a:r>
              <a:rPr lang="en-US" dirty="0" smtClean="0">
                <a:latin typeface="Arial" panose="020B0604020202020204" pitchFamily="34" charset="0"/>
                <a:cs typeface="Arial" panose="020B0604020202020204" pitchFamily="34" charset="0"/>
              </a:rPr>
              <a:t>20 Classes</a:t>
            </a:r>
          </a:p>
          <a:p>
            <a:pPr lvl="1"/>
            <a:r>
              <a:rPr lang="en-US" dirty="0" smtClean="0">
                <a:latin typeface="Arial" panose="020B0604020202020204" pitchFamily="34" charset="0"/>
                <a:cs typeface="Arial" panose="020B0604020202020204" pitchFamily="34" charset="0"/>
              </a:rPr>
              <a:t>4 Developed</a:t>
            </a:r>
          </a:p>
          <a:p>
            <a:pPr lvl="1"/>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Based on 30m </a:t>
            </a:r>
            <a:r>
              <a:rPr lang="en-US" dirty="0" err="1" smtClean="0">
                <a:latin typeface="Arial" panose="020B0604020202020204" pitchFamily="34" charset="0"/>
                <a:cs typeface="Arial" panose="020B0604020202020204" pitchFamily="34" charset="0"/>
              </a:rPr>
              <a:t>LandSat</a:t>
            </a:r>
            <a:r>
              <a:rPr lang="en-US" dirty="0" smtClean="0">
                <a:latin typeface="Arial" panose="020B0604020202020204" pitchFamily="34" charset="0"/>
                <a:cs typeface="Arial" panose="020B0604020202020204" pitchFamily="34" charset="0"/>
              </a:rPr>
              <a:t> satellite imagery</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Including the data of impervious surface and tree canopy coverage</a:t>
            </a:r>
            <a:endParaRPr lang="en-US" dirty="0">
              <a:latin typeface="Arial" panose="020B0604020202020204" pitchFamily="34" charset="0"/>
              <a:cs typeface="Arial" panose="020B0604020202020204" pitchFamily="34" charset="0"/>
            </a:endParaRPr>
          </a:p>
        </p:txBody>
      </p:sp>
      <p:pic>
        <p:nvPicPr>
          <p:cNvPr id="1026" name="Picture 2" descr="NLCD06 CON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77024" y="2366381"/>
            <a:ext cx="5380771" cy="34152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51288" y="5781675"/>
            <a:ext cx="3595023" cy="369332"/>
          </a:xfrm>
          <a:prstGeom prst="rect">
            <a:avLst/>
          </a:prstGeom>
        </p:spPr>
        <p:txBody>
          <a:bodyPr wrap="none">
            <a:spAutoFit/>
          </a:bodyPr>
          <a:lstStyle/>
          <a:p>
            <a:r>
              <a:rPr lang="en-US" dirty="0">
                <a:hlinkClick r:id="rId3"/>
              </a:rPr>
              <a:t>http://www.mrlc.gov/nlcd2011.php</a:t>
            </a:r>
            <a:r>
              <a:rPr lang="en-US" dirty="0"/>
              <a:t> </a:t>
            </a:r>
          </a:p>
        </p:txBody>
      </p:sp>
    </p:spTree>
    <p:extLst>
      <p:ext uri="{BB962C8B-B14F-4D97-AF65-F5344CB8AC3E}">
        <p14:creationId xmlns:p14="http://schemas.microsoft.com/office/powerpoint/2010/main" val="289667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Projects\Research_Services\Paint_the_Town\Results 2013\2014_05\L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932060"/>
            <a:ext cx="7222548" cy="5581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1725275" cy="1117311"/>
          </a:xfrm>
        </p:spPr>
        <p:txBody>
          <a:bodyPr>
            <a:noAutofit/>
          </a:bodyPr>
          <a:lstStyle/>
          <a:p>
            <a:r>
              <a:rPr lang="en-US" sz="4000" dirty="0" smtClean="0">
                <a:latin typeface="Arial" panose="020B0604020202020204" pitchFamily="34" charset="0"/>
                <a:cs typeface="Arial" panose="020B0604020202020204" pitchFamily="34" charset="0"/>
              </a:rPr>
              <a:t>Mapping 2012 MARC land use to NLCD categories</a:t>
            </a:r>
            <a:endParaRPr lang="en-US" sz="40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8773505"/>
              </p:ext>
            </p:extLst>
          </p:nvPr>
        </p:nvGraphicFramePr>
        <p:xfrm>
          <a:off x="5760719" y="994409"/>
          <a:ext cx="6230390" cy="5577840"/>
        </p:xfrm>
        <a:graphic>
          <a:graphicData uri="http://schemas.openxmlformats.org/drawingml/2006/table">
            <a:tbl>
              <a:tblPr firstRow="1" firstCol="1" bandRow="1">
                <a:tableStyleId>{5C22544A-7EE6-4342-B048-85BDC9FD1C3A}</a:tableStyleId>
              </a:tblPr>
              <a:tblGrid>
                <a:gridCol w="3539145"/>
                <a:gridCol w="2691245"/>
              </a:tblGrid>
              <a:tr h="252219">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MARC’s Base Year </a:t>
                      </a:r>
                      <a:r>
                        <a:rPr lang="en-US" sz="1200" dirty="0" smtClean="0">
                          <a:effectLst/>
                          <a:latin typeface="Arial" panose="020B0604020202020204" pitchFamily="34" charset="0"/>
                          <a:cs typeface="Arial" panose="020B0604020202020204" pitchFamily="34" charset="0"/>
                        </a:rPr>
                        <a:t>use </a:t>
                      </a:r>
                      <a:r>
                        <a:rPr lang="en-US" sz="1200" dirty="0">
                          <a:effectLst/>
                          <a:latin typeface="Arial" panose="020B0604020202020204" pitchFamily="34" charset="0"/>
                          <a:cs typeface="Arial" panose="020B0604020202020204" pitchFamily="34" charset="0"/>
                        </a:rPr>
                        <a:t>(2012)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NLCD Land Use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467231">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Barren</a:t>
                      </a:r>
                    </a:p>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Not Classified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Barren Land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233615">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Coniferous Forest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Evergreen Forest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23361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Cultivated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Cultivated Crops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56052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Buildings</a:t>
                      </a:r>
                    </a:p>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Other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0-19 Impervious in grid cell = Developed, Open Space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56052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Buildings</a:t>
                      </a:r>
                    </a:p>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Other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20-49 Impervious in grid cell = Developed, Low Intensity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56052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Buildings</a:t>
                      </a:r>
                    </a:p>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Other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50-79 Impervious in grid cell = Developed, Medium Intensity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56052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Buildings</a:t>
                      </a:r>
                    </a:p>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Impervious Other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80-100 Impervious in grid cell = Developed, High Intensity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467231">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Lowland Deciduous Forest</a:t>
                      </a:r>
                    </a:p>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Upland Deciduous Forest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Deciduous Forest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747369">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Lowland Herbaceous/Cultivated</a:t>
                      </a:r>
                    </a:p>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Upland Herbaceous/Cultivated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Pasture/Hay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23361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Herbaceous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Grassland/Herbaceous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23361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Mixed Forest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Mixed Forest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233615">
                <a:tc>
                  <a:txBody>
                    <a:bodyPr/>
                    <a:lstStyle/>
                    <a:p>
                      <a:pPr marL="0" marR="0" algn="l">
                        <a:lnSpc>
                          <a:spcPct val="107000"/>
                        </a:lnSpc>
                        <a:spcBef>
                          <a:spcPts val="0"/>
                        </a:spcBef>
                        <a:spcAft>
                          <a:spcPts val="0"/>
                        </a:spcAft>
                      </a:pPr>
                      <a:r>
                        <a:rPr lang="en-US" sz="1200">
                          <a:effectLst/>
                          <a:latin typeface="Arial" panose="020B0604020202020204" pitchFamily="34" charset="0"/>
                          <a:cs typeface="Arial" panose="020B0604020202020204" pitchFamily="34" charset="0"/>
                        </a:rPr>
                        <a:t>Shrub-Scrub</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Shrub/Scrub</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r h="233615">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Water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Open Water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5828" marR="65828" marT="0" marB="0"/>
                </a:tc>
              </a:tr>
            </a:tbl>
          </a:graphicData>
        </a:graphic>
      </p:graphicFrame>
      <p:sp>
        <p:nvSpPr>
          <p:cNvPr id="4" name="Slide Number Placeholder 3"/>
          <p:cNvSpPr>
            <a:spLocks noGrp="1"/>
          </p:cNvSpPr>
          <p:nvPr>
            <p:ph type="sldNum" sz="quarter" idx="12"/>
          </p:nvPr>
        </p:nvSpPr>
        <p:spPr>
          <a:xfrm>
            <a:off x="8610600" y="6070600"/>
            <a:ext cx="2743200" cy="365125"/>
          </a:xfrm>
        </p:spPr>
        <p:txBody>
          <a:bodyPr/>
          <a:lstStyle/>
          <a:p>
            <a:fld id="{26BFE255-02B8-4B5F-8DC7-6983644AB8C9}" type="slidenum">
              <a:rPr lang="en-US" smtClean="0"/>
              <a:t>7</a:t>
            </a:fld>
            <a:endParaRPr lang="en-US"/>
          </a:p>
        </p:txBody>
      </p:sp>
    </p:spTree>
    <p:extLst>
      <p:ext uri="{BB962C8B-B14F-4D97-AF65-F5344CB8AC3E}">
        <p14:creationId xmlns:p14="http://schemas.microsoft.com/office/powerpoint/2010/main" val="391200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X:\Projects\Research_Services\Paint_the_Town\Results 2013\2014_05\Planned_L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61" y="951979"/>
            <a:ext cx="7239283" cy="5593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907"/>
            <a:ext cx="11830050" cy="1117311"/>
          </a:xfrm>
        </p:spPr>
        <p:txBody>
          <a:bodyPr>
            <a:noAutofit/>
          </a:bodyPr>
          <a:lstStyle/>
          <a:p>
            <a:r>
              <a:rPr lang="en-US" sz="4000" dirty="0">
                <a:latin typeface="Arial" panose="020B0604020202020204" pitchFamily="34" charset="0"/>
                <a:cs typeface="Arial" panose="020B0604020202020204" pitchFamily="34" charset="0"/>
              </a:rPr>
              <a:t>Mapping 2040 </a:t>
            </a:r>
            <a:r>
              <a:rPr lang="en-US" sz="4000" dirty="0" smtClean="0">
                <a:latin typeface="Arial" panose="020B0604020202020204" pitchFamily="34" charset="0"/>
                <a:cs typeface="Arial" panose="020B0604020202020204" pitchFamily="34" charset="0"/>
              </a:rPr>
              <a:t>MARC </a:t>
            </a:r>
            <a:r>
              <a:rPr lang="en-US" sz="4000" dirty="0">
                <a:latin typeface="Arial" panose="020B0604020202020204" pitchFamily="34" charset="0"/>
                <a:cs typeface="Arial" panose="020B0604020202020204" pitchFamily="34" charset="0"/>
              </a:rPr>
              <a:t>l</a:t>
            </a:r>
            <a:r>
              <a:rPr lang="en-US" sz="4000" dirty="0" smtClean="0">
                <a:latin typeface="Arial" panose="020B0604020202020204" pitchFamily="34" charset="0"/>
                <a:cs typeface="Arial" panose="020B0604020202020204" pitchFamily="34" charset="0"/>
              </a:rPr>
              <a:t>and use to NLCD categories</a:t>
            </a:r>
            <a:endParaRPr lang="en-US" sz="40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4048705"/>
              </p:ext>
            </p:extLst>
          </p:nvPr>
        </p:nvGraphicFramePr>
        <p:xfrm>
          <a:off x="5760720" y="1003935"/>
          <a:ext cx="6207702" cy="5599257"/>
        </p:xfrm>
        <a:graphic>
          <a:graphicData uri="http://schemas.openxmlformats.org/drawingml/2006/table">
            <a:tbl>
              <a:tblPr firstRow="1" firstCol="1" bandRow="1">
                <a:tableStyleId>{5C22544A-7EE6-4342-B048-85BDC9FD1C3A}</a:tableStyleId>
              </a:tblPr>
              <a:tblGrid>
                <a:gridCol w="3477673"/>
                <a:gridCol w="2730029"/>
              </a:tblGrid>
              <a:tr h="26317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MARC 2040 Economic Forecast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Mapped NLCD Land Use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049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Parks Open Space</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Public/Semipublic</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Rural Corridor</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Residential SF Rural, Large Lot, Rural Policy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Residential SF Low and Very Low</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cs typeface="Arial" panose="020B0604020202020204" pitchFamily="34" charset="0"/>
                        </a:rPr>
                        <a:t>Developed</a:t>
                      </a:r>
                      <a:r>
                        <a:rPr lang="en-US" sz="1200" dirty="0">
                          <a:effectLst/>
                          <a:latin typeface="Arial" panose="020B0604020202020204" pitchFamily="34" charset="0"/>
                          <a:cs typeface="Arial" panose="020B0604020202020204" pitchFamily="34" charset="0"/>
                        </a:rPr>
                        <a:t>,  Open </a:t>
                      </a:r>
                      <a:r>
                        <a:rPr lang="en-US" sz="1200" dirty="0" smtClean="0">
                          <a:effectLst/>
                          <a:latin typeface="Arial" panose="020B0604020202020204" pitchFamily="34" charset="0"/>
                          <a:cs typeface="Arial" panose="020B0604020202020204" pitchFamily="34" charset="0"/>
                        </a:rPr>
                        <a:t>Space</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(Assumes % 0-19 Impervious Surface)</a:t>
                      </a:r>
                    </a:p>
                  </a:txBody>
                  <a:tcPr marL="68580" marR="68580" marT="0" marB="0"/>
                </a:tc>
              </a:tr>
              <a:tr h="12049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Residential SF Medium;  Urban Fringe</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Residential MF Low</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Low Mix; Mixed Use Low</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Office Low; Commercial Low; </a:t>
                      </a:r>
                      <a:r>
                        <a:rPr lang="en-US" sz="1200" dirty="0" err="1">
                          <a:effectLst/>
                          <a:latin typeface="Arial" panose="020B0604020202020204" pitchFamily="34" charset="0"/>
                          <a:cs typeface="Arial" panose="020B0604020202020204" pitchFamily="34" charset="0"/>
                        </a:rPr>
                        <a:t>Indust</a:t>
                      </a:r>
                      <a:r>
                        <a:rPr lang="en-US" sz="1200" dirty="0">
                          <a:effectLst/>
                          <a:latin typeface="Arial" panose="020B0604020202020204" pitchFamily="34" charset="0"/>
                          <a:cs typeface="Arial" panose="020B0604020202020204" pitchFamily="34" charset="0"/>
                        </a:rPr>
                        <a:t>./Bus. Park Low</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Developed</a:t>
                      </a:r>
                      <a:r>
                        <a:rPr lang="en-US" sz="1200" dirty="0">
                          <a:effectLst/>
                          <a:latin typeface="Arial" panose="020B0604020202020204" pitchFamily="34" charset="0"/>
                          <a:cs typeface="Arial" panose="020B0604020202020204" pitchFamily="34" charset="0"/>
                        </a:rPr>
                        <a:t>, Low </a:t>
                      </a:r>
                      <a:r>
                        <a:rPr lang="en-US" sz="1200" dirty="0" smtClean="0">
                          <a:effectLst/>
                          <a:latin typeface="Arial" panose="020B0604020202020204" pitchFamily="34" charset="0"/>
                          <a:cs typeface="Arial" panose="020B0604020202020204" pitchFamily="34" charset="0"/>
                        </a:rPr>
                        <a:t>Intensity</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(Assumes % 20-49 Impervious Surface)</a:t>
                      </a: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22950">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Residential SF High</a:t>
                      </a:r>
                    </a:p>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Residential MF Low-Med</a:t>
                      </a:r>
                    </a:p>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Office Medium</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Developed</a:t>
                      </a:r>
                      <a:r>
                        <a:rPr lang="en-US" sz="1200" dirty="0">
                          <a:effectLst/>
                          <a:latin typeface="Arial" panose="020B0604020202020204" pitchFamily="34" charset="0"/>
                          <a:cs typeface="Arial" panose="020B0604020202020204" pitchFamily="34" charset="0"/>
                        </a:rPr>
                        <a:t>, Medium </a:t>
                      </a:r>
                      <a:r>
                        <a:rPr lang="en-US" sz="1200" dirty="0" smtClean="0">
                          <a:effectLst/>
                          <a:latin typeface="Arial" panose="020B0604020202020204" pitchFamily="34" charset="0"/>
                          <a:cs typeface="Arial" panose="020B0604020202020204" pitchFamily="34" charset="0"/>
                        </a:rPr>
                        <a:t>Intensity</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(Assumes % 50-79 Impervious Surface)</a:t>
                      </a:r>
                    </a:p>
                  </a:txBody>
                  <a:tcPr marL="68580" marR="68580" marT="0" marB="0"/>
                </a:tc>
              </a:tr>
              <a:tr h="192786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Residential MF Medium; High and Very High</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Condo</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High Mix</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Mixed Use High; Mixed Use Very High; Mixed Use Urban</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Office and Commercial High</a:t>
                      </a:r>
                    </a:p>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Industrial/Bus</a:t>
                      </a:r>
                      <a:r>
                        <a:rPr lang="en-US" sz="1200" dirty="0">
                          <a:effectLst/>
                          <a:latin typeface="Arial" panose="020B0604020202020204" pitchFamily="34" charset="0"/>
                          <a:cs typeface="Arial" panose="020B0604020202020204" pitchFamily="34" charset="0"/>
                        </a:rPr>
                        <a:t>. Park High and Very High</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Industrial Center and Employment Center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Arial" panose="020B0604020202020204" pitchFamily="34" charset="0"/>
                          <a:cs typeface="Arial" panose="020B0604020202020204" pitchFamily="34" charset="0"/>
                        </a:rPr>
                        <a:t>Developed</a:t>
                      </a:r>
                      <a:r>
                        <a:rPr lang="en-US" sz="1200" dirty="0">
                          <a:effectLst/>
                          <a:latin typeface="Arial" panose="020B0604020202020204" pitchFamily="34" charset="0"/>
                          <a:cs typeface="Arial" panose="020B0604020202020204" pitchFamily="34" charset="0"/>
                        </a:rPr>
                        <a:t>, High </a:t>
                      </a:r>
                      <a:r>
                        <a:rPr lang="en-US" sz="1200" dirty="0" smtClean="0">
                          <a:effectLst/>
                          <a:latin typeface="Arial" panose="020B0604020202020204" pitchFamily="34" charset="0"/>
                          <a:cs typeface="Arial" panose="020B0604020202020204" pitchFamily="34" charset="0"/>
                        </a:rPr>
                        <a:t>Intensity</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(Assumes % 80-100 Impervious Surface)</a:t>
                      </a:r>
                    </a:p>
                  </a:txBody>
                  <a:tcPr marL="68580" marR="68580" marT="0" marB="0"/>
                </a:tc>
              </a:tr>
              <a:tr h="27543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Vacant/Agriculture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Pasture/Hay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Slide Number Placeholder 3"/>
          <p:cNvSpPr>
            <a:spLocks noGrp="1"/>
          </p:cNvSpPr>
          <p:nvPr>
            <p:ph type="sldNum" sz="quarter" idx="12"/>
          </p:nvPr>
        </p:nvSpPr>
        <p:spPr>
          <a:xfrm>
            <a:off x="8610600" y="5861050"/>
            <a:ext cx="2743200" cy="365125"/>
          </a:xfrm>
        </p:spPr>
        <p:txBody>
          <a:bodyPr/>
          <a:lstStyle/>
          <a:p>
            <a:fld id="{26BFE255-02B8-4B5F-8DC7-6983644AB8C9}" type="slidenum">
              <a:rPr lang="en-US" smtClean="0"/>
              <a:t>8</a:t>
            </a:fld>
            <a:endParaRPr lang="en-US"/>
          </a:p>
        </p:txBody>
      </p:sp>
    </p:spTree>
    <p:extLst>
      <p:ext uri="{BB962C8B-B14F-4D97-AF65-F5344CB8AC3E}">
        <p14:creationId xmlns:p14="http://schemas.microsoft.com/office/powerpoint/2010/main" val="247493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993" y="5796683"/>
            <a:ext cx="12537993" cy="954107"/>
          </a:xfrm>
          <a:prstGeom prst="rect">
            <a:avLst/>
          </a:prstGeom>
        </p:spPr>
        <p:txBody>
          <a:bodyPr wrap="square">
            <a:spAutoFit/>
          </a:bodyPr>
          <a:lstStyle/>
          <a:p>
            <a:pPr marL="914400" lvl="1"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There is a shift from developed-low to developed open </a:t>
            </a:r>
          </a:p>
          <a:p>
            <a:pPr marL="914400" lvl="1" indent="-4572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There is also a</a:t>
            </a:r>
            <a:r>
              <a:rPr lang="en-US" sz="2800" dirty="0" smtClean="0">
                <a:solidFill>
                  <a:srgbClr val="FF000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move to developed medium</a:t>
            </a:r>
          </a:p>
        </p:txBody>
      </p:sp>
      <p:sp>
        <p:nvSpPr>
          <p:cNvPr id="8" name="Rectangle 7"/>
          <p:cNvSpPr/>
          <p:nvPr/>
        </p:nvSpPr>
        <p:spPr>
          <a:xfrm>
            <a:off x="7058538" y="3120162"/>
            <a:ext cx="4780085" cy="1015663"/>
          </a:xfrm>
          <a:prstGeom prst="rect">
            <a:avLst/>
          </a:prstGeom>
        </p:spPr>
        <p:txBody>
          <a:bodyPr wrap="square">
            <a:spAutoFit/>
          </a:bodyPr>
          <a:lstStyle/>
          <a:p>
            <a:pPr lvl="1"/>
            <a:r>
              <a:rPr lang="en-US" sz="2000" dirty="0" smtClean="0"/>
              <a:t>- MARC </a:t>
            </a:r>
            <a:r>
              <a:rPr lang="en-US" sz="2000" dirty="0"/>
              <a:t>provided land use data for 2012 (BASE simulations) and projections for 2040 (FUTURE simulations)</a:t>
            </a:r>
          </a:p>
        </p:txBody>
      </p:sp>
      <p:sp>
        <p:nvSpPr>
          <p:cNvPr id="9" name="Slide Number Placeholder 8"/>
          <p:cNvSpPr>
            <a:spLocks noGrp="1"/>
          </p:cNvSpPr>
          <p:nvPr>
            <p:ph type="sldNum" sz="quarter" idx="12"/>
          </p:nvPr>
        </p:nvSpPr>
        <p:spPr/>
        <p:txBody>
          <a:bodyPr/>
          <a:lstStyle/>
          <a:p>
            <a:fld id="{26BFE255-02B8-4B5F-8DC7-6983644AB8C9}" type="slidenum">
              <a:rPr lang="en-US" smtClean="0"/>
              <a:t>9</a:t>
            </a:fld>
            <a:endParaRPr lang="en-US"/>
          </a:p>
        </p:txBody>
      </p:sp>
      <p:grpSp>
        <p:nvGrpSpPr>
          <p:cNvPr id="4" name="Group 4"/>
          <p:cNvGrpSpPr>
            <a:grpSpLocks noChangeAspect="1"/>
          </p:cNvGrpSpPr>
          <p:nvPr/>
        </p:nvGrpSpPr>
        <p:grpSpPr bwMode="auto">
          <a:xfrm>
            <a:off x="3096138" y="1222861"/>
            <a:ext cx="8440333" cy="3978150"/>
            <a:chOff x="-10825" y="-4752"/>
            <a:chExt cx="29330" cy="13824"/>
          </a:xfrm>
        </p:grpSpPr>
        <p:sp>
          <p:nvSpPr>
            <p:cNvPr id="7" name="AutoShape 3"/>
            <p:cNvSpPr>
              <a:spLocks noChangeAspect="1" noChangeArrowheads="1" noTextEdit="1"/>
            </p:cNvSpPr>
            <p:nvPr/>
          </p:nvSpPr>
          <p:spPr bwMode="auto">
            <a:xfrm>
              <a:off x="-10825" y="-4752"/>
              <a:ext cx="29330" cy="1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5" y="-4752"/>
              <a:ext cx="29338" cy="1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16" y="1227619"/>
            <a:ext cx="2531272" cy="386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2"/>
          <p:cNvGrpSpPr>
            <a:grpSpLocks noChangeAspect="1"/>
          </p:cNvGrpSpPr>
          <p:nvPr/>
        </p:nvGrpSpPr>
        <p:grpSpPr bwMode="auto">
          <a:xfrm>
            <a:off x="3123646" y="5171515"/>
            <a:ext cx="5288128" cy="439717"/>
            <a:chOff x="-8090" y="1168"/>
            <a:chExt cx="23860" cy="1984"/>
          </a:xfrm>
        </p:grpSpPr>
        <p:sp>
          <p:nvSpPr>
            <p:cNvPr id="16" name="AutoShape 11"/>
            <p:cNvSpPr>
              <a:spLocks noChangeAspect="1" noChangeArrowheads="1" noTextEdit="1"/>
            </p:cNvSpPr>
            <p:nvPr/>
          </p:nvSpPr>
          <p:spPr bwMode="auto">
            <a:xfrm>
              <a:off x="-8090" y="1168"/>
              <a:ext cx="23860"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0" y="1168"/>
              <a:ext cx="23868"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itle 1"/>
          <p:cNvSpPr txBox="1">
            <a:spLocks/>
          </p:cNvSpPr>
          <p:nvPr/>
        </p:nvSpPr>
        <p:spPr>
          <a:xfrm>
            <a:off x="8573" y="-10846"/>
            <a:ext cx="11830050" cy="10476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Arial" panose="020B0604020202020204" pitchFamily="34" charset="0"/>
                <a:cs typeface="Arial" panose="020B0604020202020204" pitchFamily="34" charset="0"/>
              </a:rPr>
              <a:t>Land use changes (2040-2012)</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45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Document" ma:contentTypeID="0x0101004F70EFF1E8AFA4428FC071A61071CA90" ma:contentTypeVersion="21" ma:contentTypeDescription="Create a new document." ma:contentTypeScope="" ma:versionID="363035953cacd536ac2ffe1b4104cdb9">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ea8a8280-f81f-4517-870b-77948a93dcc8" xmlns:ns6="a527da44-c318-451d-9c76-c503096eba40" targetNamespace="http://schemas.microsoft.com/office/2006/metadata/properties" ma:root="true" ma:fieldsID="b56286ab9e330d14d61d34ca0be201b3" ns1:_="" ns2:_="" ns3:_="" ns4:_="" ns5:_="" ns6:_="">
    <xsd:import namespace="http://schemas.microsoft.com/sharepoint/v3"/>
    <xsd:import namespace="4ffa91fb-a0ff-4ac5-b2db-65c790d184a4"/>
    <xsd:import namespace="http://schemas.microsoft.com/sharepoint.v3"/>
    <xsd:import namespace="http://schemas.microsoft.com/sharepoint/v3/fields"/>
    <xsd:import namespace="ea8a8280-f81f-4517-870b-77948a93dcc8"/>
    <xsd:import namespace="a527da44-c318-451d-9c76-c503096eba40"/>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tatus" minOccurs="0"/>
                <xsd:element ref="ns5:Notes0" minOccurs="0"/>
                <xsd:element ref="ns6:SharedWithUsers" minOccurs="0"/>
                <xsd:element ref="ns6:SharingHintHash"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aec54597-794d-48fd-aaaa-4eaa50f4ff1d}" ma:internalName="TaxCatchAllLabel" ma:readOnly="true" ma:showField="CatchAllDataLabel"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aec54597-794d-48fd-aaaa-4eaa50f4ff1d}" ma:internalName="TaxCatchAll" ma:showField="CatchAllData"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a8280-f81f-4517-870b-77948a93dcc8" elementFormDefault="qualified">
    <xsd:import namespace="http://schemas.microsoft.com/office/2006/documentManagement/types"/>
    <xsd:import namespace="http://schemas.microsoft.com/office/infopath/2007/PartnerControls"/>
    <xsd:element name="Status" ma:index="29" nillable="true" ma:displayName="Status" ma:default="Draft" ma:description="Staus of Document" ma:format="Dropdown" ma:internalName="Status">
      <xsd:simpleType>
        <xsd:restriction base="dms:Choice">
          <xsd:enumeration value="Draft"/>
          <xsd:enumeration value="Final"/>
          <xsd:enumeration value="Meeting Notes"/>
          <xsd:enumeration value="Reference"/>
        </xsd:restriction>
      </xsd:simpleType>
    </xsd:element>
    <xsd:element name="Notes0" ma:index="30" nillable="true" ma:displayName="Notes"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27da44-c318-451d-9c76-c503096eba40"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Notes0 xmlns="ea8a8280-f81f-4517-870b-77948a93dcc8" xsi:nil="true"/>
    <External_x0020_Contributor xmlns="4ffa91fb-a0ff-4ac5-b2db-65c790d184a4" xsi:nil="true"/>
    <Status xmlns="ea8a8280-f81f-4517-870b-77948a93dcc8">Draft</Status>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2016-06-24T04:00:00+00:00</Document_x0020_Creation_x0020_Date>
    <EPA_x0020_Office xmlns="4ffa91fb-a0ff-4ac5-b2db-65c790d184a4">OAR-OAP-CPPD-SLB</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DeYoung, Robyn</DisplayName>
        <AccountId>899</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a527da44-c318-451d-9c76-c503096eba40">
      <UserInfo>
        <DisplayName>Zhang, Yuqiang</DisplayName>
        <AccountId>8878</AccountId>
        <AccountType/>
      </UserInfo>
      <UserInfo>
        <DisplayName>Bash, Jesse</DisplayName>
        <AccountId>2327</AccountId>
        <AccountType/>
      </UserInfo>
      <UserInfo>
        <DisplayName>Roselle, Shawn</DisplayName>
        <AccountId>4823</AccountId>
        <AccountType/>
      </UserInfo>
      <UserInfo>
        <DisplayName>Shatas, Angie</DisplayName>
        <AccountId>895</AccountId>
        <AccountType/>
      </UserInfo>
      <UserInfo>
        <DisplayName>Piziali, Jamie</DisplayName>
        <AccountId>4544</AccountId>
        <AccountType/>
      </UserInfo>
      <UserInfo>
        <DisplayName>Bhesania, Amy</DisplayName>
        <AccountId>438</AccountId>
        <AccountType/>
      </UserInfo>
    </SharedWithUsers>
  </documentManagement>
</p:properties>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mso-contentType ?>
<SharedContentType xmlns="Microsoft.SharePoint.Taxonomy.ContentTypeSync" SourceId="29f62856-1543-49d4-a736-4569d363f533" ContentTypeId="0x0101" PreviousValue="false"/>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6A2022A-0C3F-4BA2-9A25-5F6BC5D523FE}">
  <ds:schemaRefs>
    <ds:schemaRef ds:uri="http://schemas.microsoft.com/sharepoint/v3/contenttype/forms"/>
  </ds:schemaRefs>
</ds:datastoreItem>
</file>

<file path=customXml/itemProps10.xml><?xml version="1.0" encoding="utf-8"?>
<ds:datastoreItem xmlns:ds="http://schemas.openxmlformats.org/officeDocument/2006/customXml" ds:itemID="{209CBE11-4F31-4C15-BEFA-03E06A8E2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a8a8280-f81f-4517-870b-77948a93dcc8"/>
    <ds:schemaRef ds:uri="a527da44-c318-451d-9c76-c503096eb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1.xml><?xml version="1.0" encoding="utf-8"?>
<ds:datastoreItem xmlns:ds="http://schemas.openxmlformats.org/officeDocument/2006/customXml" ds:itemID="{41D5F369-9E07-43F8-8955-DDB8CC3641FA}">
  <ds:schemaRefs>
    <ds:schemaRef ds:uri="ESRI.ArcGIS.Mapping.OfficeIntegration.PowerPointInfo"/>
  </ds:schemaRefs>
</ds:datastoreItem>
</file>

<file path=customXml/itemProps12.xml><?xml version="1.0" encoding="utf-8"?>
<ds:datastoreItem xmlns:ds="http://schemas.openxmlformats.org/officeDocument/2006/customXml" ds:itemID="{3CACDFC9-8BC3-4362-A7C0-0C443066FA7A}">
  <ds:schemaRefs>
    <ds:schemaRef ds:uri="ESRI.ArcGIS.Mapping.OfficeIntegration.PowerPointInfo"/>
  </ds:schemaRefs>
</ds:datastoreItem>
</file>

<file path=customXml/itemProps13.xml><?xml version="1.0" encoding="utf-8"?>
<ds:datastoreItem xmlns:ds="http://schemas.openxmlformats.org/officeDocument/2006/customXml" ds:itemID="{0952EA50-DBD9-4A63-9A5C-D006E6EEB104}">
  <ds:schemaRefs>
    <ds:schemaRef ds:uri="a527da44-c318-451d-9c76-c503096eba40"/>
    <ds:schemaRef ds:uri="http://schemas.microsoft.com/office/2006/metadata/properties"/>
    <ds:schemaRef ds:uri="http://schemas.microsoft.com/sharepoint.v3"/>
    <ds:schemaRef ds:uri="http://schemas.microsoft.com/sharepoint/v3"/>
    <ds:schemaRef ds:uri="http://purl.org/dc/terms/"/>
    <ds:schemaRef ds:uri="http://schemas.microsoft.com/office/infopath/2007/PartnerControls"/>
    <ds:schemaRef ds:uri="http://schemas.microsoft.com/office/2006/documentManagement/types"/>
    <ds:schemaRef ds:uri="http://purl.org/dc/elements/1.1/"/>
    <ds:schemaRef ds:uri="4ffa91fb-a0ff-4ac5-b2db-65c790d184a4"/>
    <ds:schemaRef ds:uri="http://purl.org/dc/dcmitype/"/>
    <ds:schemaRef ds:uri="http://www.w3.org/XML/1998/namespace"/>
    <ds:schemaRef ds:uri="http://schemas.openxmlformats.org/package/2006/metadata/core-properties"/>
    <ds:schemaRef ds:uri="ea8a8280-f81f-4517-870b-77948a93dcc8"/>
    <ds:schemaRef ds:uri="http://schemas.microsoft.com/sharepoint/v3/fields"/>
  </ds:schemaRefs>
</ds:datastoreItem>
</file>

<file path=customXml/itemProps14.xml><?xml version="1.0" encoding="utf-8"?>
<ds:datastoreItem xmlns:ds="http://schemas.openxmlformats.org/officeDocument/2006/customXml" ds:itemID="{A647405F-B5C6-4FDB-8B99-B239044F3555}">
  <ds:schemaRefs>
    <ds:schemaRef ds:uri="ESRI.ArcGIS.Mapping.OfficeIntegration.PowerPointInfo"/>
  </ds:schemaRefs>
</ds:datastoreItem>
</file>

<file path=customXml/itemProps15.xml><?xml version="1.0" encoding="utf-8"?>
<ds:datastoreItem xmlns:ds="http://schemas.openxmlformats.org/officeDocument/2006/customXml" ds:itemID="{0C530227-CB6D-42DB-9C24-44C8EAC0C394}">
  <ds:schemaRefs>
    <ds:schemaRef ds:uri="ESRI.ArcGIS.Mapping.OfficeIntegration.PowerPointInfo"/>
  </ds:schemaRefs>
</ds:datastoreItem>
</file>

<file path=customXml/itemProps16.xml><?xml version="1.0" encoding="utf-8"?>
<ds:datastoreItem xmlns:ds="http://schemas.openxmlformats.org/officeDocument/2006/customXml" ds:itemID="{68481568-7611-4F90-9EDD-771A149D85DB}">
  <ds:schemaRefs>
    <ds:schemaRef ds:uri="ESRI.ArcGIS.Mapping.OfficeIntegration.PowerPointInfo"/>
  </ds:schemaRefs>
</ds:datastoreItem>
</file>

<file path=customXml/itemProps17.xml><?xml version="1.0" encoding="utf-8"?>
<ds:datastoreItem xmlns:ds="http://schemas.openxmlformats.org/officeDocument/2006/customXml" ds:itemID="{E5DE97F4-85FB-46F3-A8FD-B419FCD0B2B5}">
  <ds:schemaRefs>
    <ds:schemaRef ds:uri="ESRI.ArcGIS.Mapping.OfficeIntegration.PowerPointInfo"/>
  </ds:schemaRefs>
</ds:datastoreItem>
</file>

<file path=customXml/itemProps18.xml><?xml version="1.0" encoding="utf-8"?>
<ds:datastoreItem xmlns:ds="http://schemas.openxmlformats.org/officeDocument/2006/customXml" ds:itemID="{8D3B1A89-58A4-45E8-8AA1-56A8855E474B}">
  <ds:schemaRefs>
    <ds:schemaRef ds:uri="ESRI.ArcGIS.Mapping.OfficeIntegration.PowerPointInfo"/>
  </ds:schemaRefs>
</ds:datastoreItem>
</file>

<file path=customXml/itemProps19.xml><?xml version="1.0" encoding="utf-8"?>
<ds:datastoreItem xmlns:ds="http://schemas.openxmlformats.org/officeDocument/2006/customXml" ds:itemID="{60840455-3E78-4613-A79A-8A5236A518F3}">
  <ds:schemaRefs>
    <ds:schemaRef ds:uri="ESRI.ArcGIS.Mapping.OfficeIntegration.PowerPointInfo"/>
  </ds:schemaRefs>
</ds:datastoreItem>
</file>

<file path=customXml/itemProps2.xml><?xml version="1.0" encoding="utf-8"?>
<ds:datastoreItem xmlns:ds="http://schemas.openxmlformats.org/officeDocument/2006/customXml" ds:itemID="{00000294-FE7F-47C9-8FAA-EEB155AA829B}">
  <ds:schemaRefs>
    <ds:schemaRef ds:uri="ESRI.ArcGIS.Mapping.OfficeIntegration.PowerPointInfo"/>
  </ds:schemaRefs>
</ds:datastoreItem>
</file>

<file path=customXml/itemProps20.xml><?xml version="1.0" encoding="utf-8"?>
<ds:datastoreItem xmlns:ds="http://schemas.openxmlformats.org/officeDocument/2006/customXml" ds:itemID="{C075DFDA-0BFD-41C9-8125-89BCFE40CFB7}">
  <ds:schemaRefs>
    <ds:schemaRef ds:uri="Microsoft.SharePoint.Taxonomy.ContentTypeSync"/>
  </ds:schemaRefs>
</ds:datastoreItem>
</file>

<file path=customXml/itemProps21.xml><?xml version="1.0" encoding="utf-8"?>
<ds:datastoreItem xmlns:ds="http://schemas.openxmlformats.org/officeDocument/2006/customXml" ds:itemID="{3CB9026B-F5FF-4BB8-BB59-A9A1B2653590}">
  <ds:schemaRefs>
    <ds:schemaRef ds:uri="ESRI.ArcGIS.Mapping.OfficeIntegration.PowerPointInfo"/>
  </ds:schemaRefs>
</ds:datastoreItem>
</file>

<file path=customXml/itemProps22.xml><?xml version="1.0" encoding="utf-8"?>
<ds:datastoreItem xmlns:ds="http://schemas.openxmlformats.org/officeDocument/2006/customXml" ds:itemID="{B366ED92-1704-4D08-B819-6F7F7BB17229}">
  <ds:schemaRefs>
    <ds:schemaRef ds:uri="ESRI.ArcGIS.Mapping.OfficeIntegration.PowerPointInfo"/>
  </ds:schemaRefs>
</ds:datastoreItem>
</file>

<file path=customXml/itemProps23.xml><?xml version="1.0" encoding="utf-8"?>
<ds:datastoreItem xmlns:ds="http://schemas.openxmlformats.org/officeDocument/2006/customXml" ds:itemID="{859ADAE1-6B72-41FD-A790-8990F67C547F}">
  <ds:schemaRefs>
    <ds:schemaRef ds:uri="ESRI.ArcGIS.Mapping.OfficeIntegration.PowerPointInfo"/>
  </ds:schemaRefs>
</ds:datastoreItem>
</file>

<file path=customXml/itemProps24.xml><?xml version="1.0" encoding="utf-8"?>
<ds:datastoreItem xmlns:ds="http://schemas.openxmlformats.org/officeDocument/2006/customXml" ds:itemID="{F4D3994B-F9E6-4626-90E2-E8497689B6D2}">
  <ds:schemaRefs>
    <ds:schemaRef ds:uri="ESRI.ArcGIS.Mapping.OfficeIntegration.PowerPointInfo"/>
  </ds:schemaRefs>
</ds:datastoreItem>
</file>

<file path=customXml/itemProps25.xml><?xml version="1.0" encoding="utf-8"?>
<ds:datastoreItem xmlns:ds="http://schemas.openxmlformats.org/officeDocument/2006/customXml" ds:itemID="{48999848-E220-47FE-9E39-E19BC0CAB91D}">
  <ds:schemaRefs>
    <ds:schemaRef ds:uri="ESRI.ArcGIS.Mapping.OfficeIntegration.PowerPointInfo"/>
  </ds:schemaRefs>
</ds:datastoreItem>
</file>

<file path=customXml/itemProps26.xml><?xml version="1.0" encoding="utf-8"?>
<ds:datastoreItem xmlns:ds="http://schemas.openxmlformats.org/officeDocument/2006/customXml" ds:itemID="{6F193825-BB3A-4BF4-AF2E-138D3270E22D}">
  <ds:schemaRefs>
    <ds:schemaRef ds:uri="ESRI.ArcGIS.Mapping.OfficeIntegration.PowerPointInfo"/>
  </ds:schemaRefs>
</ds:datastoreItem>
</file>

<file path=customXml/itemProps27.xml><?xml version="1.0" encoding="utf-8"?>
<ds:datastoreItem xmlns:ds="http://schemas.openxmlformats.org/officeDocument/2006/customXml" ds:itemID="{E80102AC-B17D-444E-8373-82FBE45B2BF9}">
  <ds:schemaRefs>
    <ds:schemaRef ds:uri="ESRI.ArcGIS.Mapping.OfficeIntegration.PowerPointInfo"/>
  </ds:schemaRefs>
</ds:datastoreItem>
</file>

<file path=customXml/itemProps28.xml><?xml version="1.0" encoding="utf-8"?>
<ds:datastoreItem xmlns:ds="http://schemas.openxmlformats.org/officeDocument/2006/customXml" ds:itemID="{CC794BCC-AC1C-4471-AEED-6926FD3B78B6}">
  <ds:schemaRefs>
    <ds:schemaRef ds:uri="ESRI.ArcGIS.Mapping.OfficeIntegration.PowerPointInfo"/>
  </ds:schemaRefs>
</ds:datastoreItem>
</file>

<file path=customXml/itemProps29.xml><?xml version="1.0" encoding="utf-8"?>
<ds:datastoreItem xmlns:ds="http://schemas.openxmlformats.org/officeDocument/2006/customXml" ds:itemID="{8317494D-B295-4E70-B2FF-D6BB9E2B0AF9}">
  <ds:schemaRefs>
    <ds:schemaRef ds:uri="ESRI.ArcGIS.Mapping.OfficeIntegration.PowerPointInfo"/>
  </ds:schemaRefs>
</ds:datastoreItem>
</file>

<file path=customXml/itemProps3.xml><?xml version="1.0" encoding="utf-8"?>
<ds:datastoreItem xmlns:ds="http://schemas.openxmlformats.org/officeDocument/2006/customXml" ds:itemID="{06C03580-F908-4F5F-A67D-0F4EA7E4A949}">
  <ds:schemaRefs>
    <ds:schemaRef ds:uri="ESRI.ArcGIS.Mapping.OfficeIntegration.PowerPointInfo"/>
  </ds:schemaRefs>
</ds:datastoreItem>
</file>

<file path=customXml/itemProps30.xml><?xml version="1.0" encoding="utf-8"?>
<ds:datastoreItem xmlns:ds="http://schemas.openxmlformats.org/officeDocument/2006/customXml" ds:itemID="{DD8DAF83-1026-4F85-8A3B-DDB65BC5053A}">
  <ds:schemaRefs>
    <ds:schemaRef ds:uri="ESRI.ArcGIS.Mapping.OfficeIntegration.PowerPointInfo"/>
  </ds:schemaRefs>
</ds:datastoreItem>
</file>

<file path=customXml/itemProps31.xml><?xml version="1.0" encoding="utf-8"?>
<ds:datastoreItem xmlns:ds="http://schemas.openxmlformats.org/officeDocument/2006/customXml" ds:itemID="{B2640CB1-DD56-4362-B556-F0FE94C31890}">
  <ds:schemaRefs>
    <ds:schemaRef ds:uri="ESRI.ArcGIS.Mapping.OfficeIntegration.PowerPointInfo"/>
  </ds:schemaRefs>
</ds:datastoreItem>
</file>

<file path=customXml/itemProps32.xml><?xml version="1.0" encoding="utf-8"?>
<ds:datastoreItem xmlns:ds="http://schemas.openxmlformats.org/officeDocument/2006/customXml" ds:itemID="{30C6B72E-7884-4C5E-905E-B51515E42CDD}">
  <ds:schemaRefs>
    <ds:schemaRef ds:uri="ESRI.ArcGIS.Mapping.OfficeIntegration.PowerPointInfo"/>
  </ds:schemaRefs>
</ds:datastoreItem>
</file>

<file path=customXml/itemProps33.xml><?xml version="1.0" encoding="utf-8"?>
<ds:datastoreItem xmlns:ds="http://schemas.openxmlformats.org/officeDocument/2006/customXml" ds:itemID="{8879ABFC-3B52-4FCB-B423-D2149ACFD2AC}">
  <ds:schemaRefs>
    <ds:schemaRef ds:uri="ESRI.ArcGIS.Mapping.OfficeIntegration.PowerPointInfo"/>
  </ds:schemaRefs>
</ds:datastoreItem>
</file>

<file path=customXml/itemProps34.xml><?xml version="1.0" encoding="utf-8"?>
<ds:datastoreItem xmlns:ds="http://schemas.openxmlformats.org/officeDocument/2006/customXml" ds:itemID="{3A5D4B12-C26D-44AA-B71C-C25A021690BB}">
  <ds:schemaRefs>
    <ds:schemaRef ds:uri="ESRI.ArcGIS.Mapping.OfficeIntegration.PowerPointInfo"/>
  </ds:schemaRefs>
</ds:datastoreItem>
</file>

<file path=customXml/itemProps35.xml><?xml version="1.0" encoding="utf-8"?>
<ds:datastoreItem xmlns:ds="http://schemas.openxmlformats.org/officeDocument/2006/customXml" ds:itemID="{3D1CE8B2-D2C9-4CCE-AC36-6E1B1E410BDA}">
  <ds:schemaRefs>
    <ds:schemaRef ds:uri="ESRI.ArcGIS.Mapping.OfficeIntegration.PowerPointInfo"/>
  </ds:schemaRefs>
</ds:datastoreItem>
</file>

<file path=customXml/itemProps36.xml><?xml version="1.0" encoding="utf-8"?>
<ds:datastoreItem xmlns:ds="http://schemas.openxmlformats.org/officeDocument/2006/customXml" ds:itemID="{F6A9B908-DF62-4AB7-A107-C6D4AF1DD97E}">
  <ds:schemaRefs>
    <ds:schemaRef ds:uri="ESRI.ArcGIS.Mapping.OfficeIntegration.PowerPointInfo"/>
  </ds:schemaRefs>
</ds:datastoreItem>
</file>

<file path=customXml/itemProps37.xml><?xml version="1.0" encoding="utf-8"?>
<ds:datastoreItem xmlns:ds="http://schemas.openxmlformats.org/officeDocument/2006/customXml" ds:itemID="{00EE1E52-61E2-41B6-B24B-5D379A6BD1CD}">
  <ds:schemaRefs>
    <ds:schemaRef ds:uri="ESRI.ArcGIS.Mapping.OfficeIntegration.PowerPointInfo"/>
  </ds:schemaRefs>
</ds:datastoreItem>
</file>

<file path=customXml/itemProps4.xml><?xml version="1.0" encoding="utf-8"?>
<ds:datastoreItem xmlns:ds="http://schemas.openxmlformats.org/officeDocument/2006/customXml" ds:itemID="{ED0AD0AE-1A7A-4658-AF7B-F131CEC3069E}">
  <ds:schemaRefs>
    <ds:schemaRef ds:uri="ESRI.ArcGIS.Mapping.OfficeIntegration.PowerPointInfo"/>
  </ds:schemaRefs>
</ds:datastoreItem>
</file>

<file path=customXml/itemProps5.xml><?xml version="1.0" encoding="utf-8"?>
<ds:datastoreItem xmlns:ds="http://schemas.openxmlformats.org/officeDocument/2006/customXml" ds:itemID="{0C0544DA-FB02-48F2-9E2C-F0421CFDB80E}">
  <ds:schemaRefs>
    <ds:schemaRef ds:uri="ESRI.ArcGIS.Mapping.OfficeIntegration.PowerPointInfo"/>
  </ds:schemaRefs>
</ds:datastoreItem>
</file>

<file path=customXml/itemProps6.xml><?xml version="1.0" encoding="utf-8"?>
<ds:datastoreItem xmlns:ds="http://schemas.openxmlformats.org/officeDocument/2006/customXml" ds:itemID="{9770354D-D7E8-427E-937D-E480B4F04420}">
  <ds:schemaRefs>
    <ds:schemaRef ds:uri="ESRI.ArcGIS.Mapping.OfficeIntegration.PowerPointInfo"/>
  </ds:schemaRefs>
</ds:datastoreItem>
</file>

<file path=customXml/itemProps7.xml><?xml version="1.0" encoding="utf-8"?>
<ds:datastoreItem xmlns:ds="http://schemas.openxmlformats.org/officeDocument/2006/customXml" ds:itemID="{E3573A1A-D08E-4DEC-ABDC-3E3B96E6222D}">
  <ds:schemaRefs>
    <ds:schemaRef ds:uri="ESRI.ArcGIS.Mapping.OfficeIntegration.PowerPointInfo"/>
  </ds:schemaRefs>
</ds:datastoreItem>
</file>

<file path=customXml/itemProps8.xml><?xml version="1.0" encoding="utf-8"?>
<ds:datastoreItem xmlns:ds="http://schemas.openxmlformats.org/officeDocument/2006/customXml" ds:itemID="{D2EF0C8F-1023-4B2F-8D8A-02CF6D8EA551}">
  <ds:schemaRefs>
    <ds:schemaRef ds:uri="ESRI.ArcGIS.Mapping.OfficeIntegration.PowerPointInfo"/>
  </ds:schemaRefs>
</ds:datastoreItem>
</file>

<file path=customXml/itemProps9.xml><?xml version="1.0" encoding="utf-8"?>
<ds:datastoreItem xmlns:ds="http://schemas.openxmlformats.org/officeDocument/2006/customXml" ds:itemID="{A34F6D08-0461-47FB-BDA7-EE63C878D15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2427</TotalTime>
  <Words>1254</Words>
  <Application>Microsoft Office PowerPoint</Application>
  <PresentationFormat>Widescreen</PresentationFormat>
  <Paragraphs>258</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Impacts of Land Use Changes From Urban Development  on Future Air Quality in Kansas City</vt:lpstr>
      <vt:lpstr>PowerPoint Presentation</vt:lpstr>
      <vt:lpstr>Kansas City, MO-KS Air Quality Modeling</vt:lpstr>
      <vt:lpstr>MARC Base Land Use</vt:lpstr>
      <vt:lpstr>MARC Future Land Use</vt:lpstr>
      <vt:lpstr>NLCD 2011 Land Use</vt:lpstr>
      <vt:lpstr>Mapping 2012 MARC land use to NLCD categories</vt:lpstr>
      <vt:lpstr>Mapping 2040 MARC land use to NLCD categories</vt:lpstr>
      <vt:lpstr>PowerPoint Presentation</vt:lpstr>
      <vt:lpstr>Land Use Change in WRF-CMAQ Model</vt:lpstr>
      <vt:lpstr>Model Configuration</vt:lpstr>
      <vt:lpstr>Preliminary results</vt:lpstr>
      <vt:lpstr>Land Use Change Impacts on 2 Meter Temperature (T2)</vt:lpstr>
      <vt:lpstr>Land Use Change Impacts on Planetary Boundary Layer (PBL) Height</vt:lpstr>
      <vt:lpstr>Land Use Change Impacts on JJA NOx (ppbv)</vt:lpstr>
      <vt:lpstr>Land Use Change Impacts on JJA O3 (ppbv)</vt:lpstr>
      <vt:lpstr>Land Use Change Impacts on JJA O3 Dry Deposition (kg/ha)</vt:lpstr>
      <vt:lpstr>Land Use Change Impacts on JJA PM2.5 (µg/m3)</vt:lpstr>
      <vt:lpstr>Changes in PM2.5 Components (µg/m3)</vt:lpstr>
      <vt:lpstr>Conclusions</vt:lpstr>
      <vt:lpstr>Further steps</vt:lpstr>
      <vt:lpstr>PowerPoint Presentation</vt:lpstr>
      <vt:lpstr>Extra slides</vt:lpstr>
      <vt:lpstr>Sector emissions in Johnson, KS from 2011 NEI</vt:lpstr>
      <vt:lpstr>PBLH with PM2.5 changes</vt:lpstr>
      <vt:lpstr>Mobile + Dust in Johnson, KS from 2011 NEI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Roof Methodology update</dc:title>
  <dc:creator>DeYoung, Robyn</dc:creator>
  <cp:keywords/>
  <cp:lastModifiedBy>Zhang, Yuqiang</cp:lastModifiedBy>
  <cp:revision>306</cp:revision>
  <cp:lastPrinted>2016-10-21T18:54:31Z</cp:lastPrinted>
  <dcterms:created xsi:type="dcterms:W3CDTF">2016-06-09T17:35:04Z</dcterms:created>
  <dcterms:modified xsi:type="dcterms:W3CDTF">2016-10-26T14:06:57Z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0x0101004F70EFF1E8AFA4428FC071A61071CA90</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