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
  </p:notesMasterIdLst>
  <p:sldIdLst>
    <p:sldId id="257" r:id="rId3"/>
  </p:sldIdLst>
  <p:sldSz cx="51206400" cy="38404800"/>
  <p:notesSz cx="7010400" cy="9296400"/>
  <p:defaultTextStyle>
    <a:defPPr>
      <a:defRPr lang="en-US"/>
    </a:defPPr>
    <a:lvl1pPr marL="0" algn="l" defTabSz="4301338" rtl="0" eaLnBrk="1" latinLnBrk="0" hangingPunct="1">
      <a:defRPr sz="8467" kern="1200">
        <a:solidFill>
          <a:schemeClr val="tx1"/>
        </a:solidFill>
        <a:latin typeface="+mn-lt"/>
        <a:ea typeface="+mn-ea"/>
        <a:cs typeface="+mn-cs"/>
      </a:defRPr>
    </a:lvl1pPr>
    <a:lvl2pPr marL="2150669" algn="l" defTabSz="4301338" rtl="0" eaLnBrk="1" latinLnBrk="0" hangingPunct="1">
      <a:defRPr sz="8467" kern="1200">
        <a:solidFill>
          <a:schemeClr val="tx1"/>
        </a:solidFill>
        <a:latin typeface="+mn-lt"/>
        <a:ea typeface="+mn-ea"/>
        <a:cs typeface="+mn-cs"/>
      </a:defRPr>
    </a:lvl2pPr>
    <a:lvl3pPr marL="4301338" algn="l" defTabSz="4301338" rtl="0" eaLnBrk="1" latinLnBrk="0" hangingPunct="1">
      <a:defRPr sz="8467" kern="1200">
        <a:solidFill>
          <a:schemeClr val="tx1"/>
        </a:solidFill>
        <a:latin typeface="+mn-lt"/>
        <a:ea typeface="+mn-ea"/>
        <a:cs typeface="+mn-cs"/>
      </a:defRPr>
    </a:lvl3pPr>
    <a:lvl4pPr marL="6452006" algn="l" defTabSz="4301338" rtl="0" eaLnBrk="1" latinLnBrk="0" hangingPunct="1">
      <a:defRPr sz="8467" kern="1200">
        <a:solidFill>
          <a:schemeClr val="tx1"/>
        </a:solidFill>
        <a:latin typeface="+mn-lt"/>
        <a:ea typeface="+mn-ea"/>
        <a:cs typeface="+mn-cs"/>
      </a:defRPr>
    </a:lvl4pPr>
    <a:lvl5pPr marL="8602675" algn="l" defTabSz="4301338" rtl="0" eaLnBrk="1" latinLnBrk="0" hangingPunct="1">
      <a:defRPr sz="8467" kern="1200">
        <a:solidFill>
          <a:schemeClr val="tx1"/>
        </a:solidFill>
        <a:latin typeface="+mn-lt"/>
        <a:ea typeface="+mn-ea"/>
        <a:cs typeface="+mn-cs"/>
      </a:defRPr>
    </a:lvl5pPr>
    <a:lvl6pPr marL="10753344" algn="l" defTabSz="4301338" rtl="0" eaLnBrk="1" latinLnBrk="0" hangingPunct="1">
      <a:defRPr sz="8467" kern="1200">
        <a:solidFill>
          <a:schemeClr val="tx1"/>
        </a:solidFill>
        <a:latin typeface="+mn-lt"/>
        <a:ea typeface="+mn-ea"/>
        <a:cs typeface="+mn-cs"/>
      </a:defRPr>
    </a:lvl6pPr>
    <a:lvl7pPr marL="12904013" algn="l" defTabSz="4301338" rtl="0" eaLnBrk="1" latinLnBrk="0" hangingPunct="1">
      <a:defRPr sz="8467" kern="1200">
        <a:solidFill>
          <a:schemeClr val="tx1"/>
        </a:solidFill>
        <a:latin typeface="+mn-lt"/>
        <a:ea typeface="+mn-ea"/>
        <a:cs typeface="+mn-cs"/>
      </a:defRPr>
    </a:lvl7pPr>
    <a:lvl8pPr marL="15054682" algn="l" defTabSz="4301338" rtl="0" eaLnBrk="1" latinLnBrk="0" hangingPunct="1">
      <a:defRPr sz="8467" kern="1200">
        <a:solidFill>
          <a:schemeClr val="tx1"/>
        </a:solidFill>
        <a:latin typeface="+mn-lt"/>
        <a:ea typeface="+mn-ea"/>
        <a:cs typeface="+mn-cs"/>
      </a:defRPr>
    </a:lvl8pPr>
    <a:lvl9pPr marL="17205350" algn="l" defTabSz="4301338" rtl="0" eaLnBrk="1" latinLnBrk="0" hangingPunct="1">
      <a:defRPr sz="846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394" autoAdjust="0"/>
    <p:restoredTop sz="94660"/>
  </p:normalViewPr>
  <p:slideViewPr>
    <p:cSldViewPr snapToGrid="0">
      <p:cViewPr>
        <p:scale>
          <a:sx n="30" d="100"/>
          <a:sy n="30" d="100"/>
        </p:scale>
        <p:origin x="-3284" y="-4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3BC7B71-1FB3-4576-B60F-ECD31E51D284}" type="datetimeFigureOut">
              <a:rPr lang="en-US" smtClean="0"/>
              <a:t>10/18/2016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9E6105-5FBA-4EE1-8744-622F20F97FBE}" type="slidenum">
              <a:rPr lang="en-US" smtClean="0"/>
              <a:t>‹#›</a:t>
            </a:fld>
            <a:endParaRPr lang="en-US"/>
          </a:p>
        </p:txBody>
      </p:sp>
    </p:spTree>
    <p:extLst>
      <p:ext uri="{BB962C8B-B14F-4D97-AF65-F5344CB8AC3E}">
        <p14:creationId xmlns:p14="http://schemas.microsoft.com/office/powerpoint/2010/main" val="397474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9E6105-5FBA-4EE1-8744-622F20F97FBE}" type="slidenum">
              <a:rPr lang="en-US" smtClean="0"/>
              <a:t>1</a:t>
            </a:fld>
            <a:endParaRPr lang="en-US"/>
          </a:p>
        </p:txBody>
      </p:sp>
    </p:spTree>
    <p:extLst>
      <p:ext uri="{BB962C8B-B14F-4D97-AF65-F5344CB8AC3E}">
        <p14:creationId xmlns:p14="http://schemas.microsoft.com/office/powerpoint/2010/main" val="136822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3"/>
            <a:ext cx="43525440" cy="13370560"/>
          </a:xfrm>
        </p:spPr>
        <p:txBody>
          <a:bodyPr anchor="b"/>
          <a:lstStyle>
            <a:lvl1pPr algn="ctr">
              <a:defRPr sz="33600"/>
            </a:lvl1pPr>
          </a:lstStyle>
          <a:p>
            <a:r>
              <a:rPr lang="en-US" smtClean="0"/>
              <a:t>Click to edit Master title style</a:t>
            </a:r>
            <a:endParaRPr lang="en-US" dirty="0"/>
          </a:p>
        </p:txBody>
      </p:sp>
      <p:sp>
        <p:nvSpPr>
          <p:cNvPr id="3" name="Subtitle 2"/>
          <p:cNvSpPr>
            <a:spLocks noGrp="1"/>
          </p:cNvSpPr>
          <p:nvPr>
            <p:ph type="subTitle" idx="1"/>
          </p:nvPr>
        </p:nvSpPr>
        <p:spPr>
          <a:xfrm>
            <a:off x="6400800" y="20171413"/>
            <a:ext cx="38404800" cy="9272267"/>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26E1BD-1525-44CE-BF40-F9318E2C5CDA}"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A23A9-8A04-4BE4-8655-961F430C885B}" type="slidenum">
              <a:rPr lang="en-US" smtClean="0"/>
              <a:t>‹#›</a:t>
            </a:fld>
            <a:endParaRPr lang="en-US"/>
          </a:p>
        </p:txBody>
      </p:sp>
    </p:spTree>
    <p:extLst>
      <p:ext uri="{BB962C8B-B14F-4D97-AF65-F5344CB8AC3E}">
        <p14:creationId xmlns:p14="http://schemas.microsoft.com/office/powerpoint/2010/main" val="268419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26E1BD-1525-44CE-BF40-F9318E2C5CDA}"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A23A9-8A04-4BE4-8655-961F430C885B}" type="slidenum">
              <a:rPr lang="en-US" smtClean="0"/>
              <a:t>‹#›</a:t>
            </a:fld>
            <a:endParaRPr lang="en-US"/>
          </a:p>
        </p:txBody>
      </p:sp>
    </p:spTree>
    <p:extLst>
      <p:ext uri="{BB962C8B-B14F-4D97-AF65-F5344CB8AC3E}">
        <p14:creationId xmlns:p14="http://schemas.microsoft.com/office/powerpoint/2010/main" val="66321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044700"/>
            <a:ext cx="11041380" cy="3254629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20443" y="2044700"/>
            <a:ext cx="32484060" cy="325462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26E1BD-1525-44CE-BF40-F9318E2C5CDA}"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A23A9-8A04-4BE4-8655-961F430C885B}" type="slidenum">
              <a:rPr lang="en-US" smtClean="0"/>
              <a:t>‹#›</a:t>
            </a:fld>
            <a:endParaRPr lang="en-US"/>
          </a:p>
        </p:txBody>
      </p:sp>
    </p:spTree>
    <p:extLst>
      <p:ext uri="{BB962C8B-B14F-4D97-AF65-F5344CB8AC3E}">
        <p14:creationId xmlns:p14="http://schemas.microsoft.com/office/powerpoint/2010/main" val="225426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26E1BD-1525-44CE-BF40-F9318E2C5CDA}"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A23A9-8A04-4BE4-8655-961F430C885B}" type="slidenum">
              <a:rPr lang="en-US" smtClean="0"/>
              <a:t>‹#›</a:t>
            </a:fld>
            <a:endParaRPr lang="en-US"/>
          </a:p>
        </p:txBody>
      </p:sp>
    </p:spTree>
    <p:extLst>
      <p:ext uri="{BB962C8B-B14F-4D97-AF65-F5344CB8AC3E}">
        <p14:creationId xmlns:p14="http://schemas.microsoft.com/office/powerpoint/2010/main" val="199134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9574541"/>
            <a:ext cx="44165520" cy="15975327"/>
          </a:xfrm>
        </p:spPr>
        <p:txBody>
          <a:bodyPr anchor="b"/>
          <a:lstStyle>
            <a:lvl1pPr>
              <a:defRPr sz="33600"/>
            </a:lvl1pPr>
          </a:lstStyle>
          <a:p>
            <a:r>
              <a:rPr lang="en-US" smtClean="0"/>
              <a:t>Click to edit Master title style</a:t>
            </a:r>
            <a:endParaRPr lang="en-US" dirty="0"/>
          </a:p>
        </p:txBody>
      </p:sp>
      <p:sp>
        <p:nvSpPr>
          <p:cNvPr id="3" name="Text Placeholder 2"/>
          <p:cNvSpPr>
            <a:spLocks noGrp="1"/>
          </p:cNvSpPr>
          <p:nvPr>
            <p:ph type="body" idx="1"/>
          </p:nvPr>
        </p:nvSpPr>
        <p:spPr>
          <a:xfrm>
            <a:off x="3493773" y="25701001"/>
            <a:ext cx="44165520" cy="8401047"/>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26E1BD-1525-44CE-BF40-F9318E2C5CDA}"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A23A9-8A04-4BE4-8655-961F430C885B}" type="slidenum">
              <a:rPr lang="en-US" smtClean="0"/>
              <a:t>‹#›</a:t>
            </a:fld>
            <a:endParaRPr lang="en-US"/>
          </a:p>
        </p:txBody>
      </p:sp>
    </p:spTree>
    <p:extLst>
      <p:ext uri="{BB962C8B-B14F-4D97-AF65-F5344CB8AC3E}">
        <p14:creationId xmlns:p14="http://schemas.microsoft.com/office/powerpoint/2010/main" val="293036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0440" y="10223500"/>
            <a:ext cx="21762720" cy="243674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5923240" y="10223500"/>
            <a:ext cx="21762720" cy="243674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26E1BD-1525-44CE-BF40-F9318E2C5CDA}"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A23A9-8A04-4BE4-8655-961F430C885B}" type="slidenum">
              <a:rPr lang="en-US" smtClean="0"/>
              <a:t>‹#›</a:t>
            </a:fld>
            <a:endParaRPr lang="en-US"/>
          </a:p>
        </p:txBody>
      </p:sp>
    </p:spTree>
    <p:extLst>
      <p:ext uri="{BB962C8B-B14F-4D97-AF65-F5344CB8AC3E}">
        <p14:creationId xmlns:p14="http://schemas.microsoft.com/office/powerpoint/2010/main" val="17263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8"/>
            <a:ext cx="44165520" cy="742315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115" y="9414513"/>
            <a:ext cx="21662704"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smtClean="0"/>
              <a:t>Click to edit Master text styles</a:t>
            </a:r>
          </a:p>
        </p:txBody>
      </p:sp>
      <p:sp>
        <p:nvSpPr>
          <p:cNvPr id="4" name="Content Placeholder 3"/>
          <p:cNvSpPr>
            <a:spLocks noGrp="1"/>
          </p:cNvSpPr>
          <p:nvPr>
            <p:ph sz="half" idx="2"/>
          </p:nvPr>
        </p:nvSpPr>
        <p:spPr>
          <a:xfrm>
            <a:off x="3527115" y="14028420"/>
            <a:ext cx="21662704" cy="206336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923243" y="9414513"/>
            <a:ext cx="21769390" cy="461390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smtClean="0"/>
              <a:t>Click to edit Master text styles</a:t>
            </a:r>
          </a:p>
        </p:txBody>
      </p:sp>
      <p:sp>
        <p:nvSpPr>
          <p:cNvPr id="6" name="Content Placeholder 5"/>
          <p:cNvSpPr>
            <a:spLocks noGrp="1"/>
          </p:cNvSpPr>
          <p:nvPr>
            <p:ph sz="quarter" idx="4"/>
          </p:nvPr>
        </p:nvSpPr>
        <p:spPr>
          <a:xfrm>
            <a:off x="25923243" y="14028420"/>
            <a:ext cx="21769390" cy="206336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26E1BD-1525-44CE-BF40-F9318E2C5CDA}"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A23A9-8A04-4BE4-8655-961F430C885B}" type="slidenum">
              <a:rPr lang="en-US" smtClean="0"/>
              <a:t>‹#›</a:t>
            </a:fld>
            <a:endParaRPr lang="en-US"/>
          </a:p>
        </p:txBody>
      </p:sp>
    </p:spTree>
    <p:extLst>
      <p:ext uri="{BB962C8B-B14F-4D97-AF65-F5344CB8AC3E}">
        <p14:creationId xmlns:p14="http://schemas.microsoft.com/office/powerpoint/2010/main" val="361577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26E1BD-1525-44CE-BF40-F9318E2C5CDA}"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A23A9-8A04-4BE4-8655-961F430C885B}" type="slidenum">
              <a:rPr lang="en-US" smtClean="0"/>
              <a:t>‹#›</a:t>
            </a:fld>
            <a:endParaRPr lang="en-US"/>
          </a:p>
        </p:txBody>
      </p:sp>
    </p:spTree>
    <p:extLst>
      <p:ext uri="{BB962C8B-B14F-4D97-AF65-F5344CB8AC3E}">
        <p14:creationId xmlns:p14="http://schemas.microsoft.com/office/powerpoint/2010/main" val="186577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6E1BD-1525-44CE-BF40-F9318E2C5CDA}"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A23A9-8A04-4BE4-8655-961F430C885B}" type="slidenum">
              <a:rPr lang="en-US" smtClean="0"/>
              <a:t>‹#›</a:t>
            </a:fld>
            <a:endParaRPr lang="en-US"/>
          </a:p>
        </p:txBody>
      </p:sp>
    </p:spTree>
    <p:extLst>
      <p:ext uri="{BB962C8B-B14F-4D97-AF65-F5344CB8AC3E}">
        <p14:creationId xmlns:p14="http://schemas.microsoft.com/office/powerpoint/2010/main" val="284013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smtClean="0"/>
              <a:t>Click to edit Master title style</a:t>
            </a:r>
            <a:endParaRPr lang="en-US" dirty="0"/>
          </a:p>
        </p:txBody>
      </p:sp>
      <p:sp>
        <p:nvSpPr>
          <p:cNvPr id="3" name="Content Placeholder 2"/>
          <p:cNvSpPr>
            <a:spLocks noGrp="1"/>
          </p:cNvSpPr>
          <p:nvPr>
            <p:ph idx="1"/>
          </p:nvPr>
        </p:nvSpPr>
        <p:spPr>
          <a:xfrm>
            <a:off x="21769390" y="5529588"/>
            <a:ext cx="25923240" cy="27292300"/>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6E1BD-1525-44CE-BF40-F9318E2C5CDA}"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A23A9-8A04-4BE4-8655-961F430C885B}" type="slidenum">
              <a:rPr lang="en-US" smtClean="0"/>
              <a:t>‹#›</a:t>
            </a:fld>
            <a:endParaRPr lang="en-US"/>
          </a:p>
        </p:txBody>
      </p:sp>
    </p:spTree>
    <p:extLst>
      <p:ext uri="{BB962C8B-B14F-4D97-AF65-F5344CB8AC3E}">
        <p14:creationId xmlns:p14="http://schemas.microsoft.com/office/powerpoint/2010/main" val="146083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7" cy="8961120"/>
          </a:xfrm>
        </p:spPr>
        <p:txBody>
          <a:bodyPr anchor="b"/>
          <a:lstStyle>
            <a:lvl1pPr>
              <a:defRPr sz="179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769390" y="5529588"/>
            <a:ext cx="25923240" cy="27292300"/>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en-US" smtClean="0"/>
              <a:t>Click icon to add picture</a:t>
            </a:r>
            <a:endParaRPr lang="en-US" dirty="0"/>
          </a:p>
        </p:txBody>
      </p:sp>
      <p:sp>
        <p:nvSpPr>
          <p:cNvPr id="4" name="Text Placeholder 3"/>
          <p:cNvSpPr>
            <a:spLocks noGrp="1"/>
          </p:cNvSpPr>
          <p:nvPr>
            <p:ph type="body" sz="half" idx="2"/>
          </p:nvPr>
        </p:nvSpPr>
        <p:spPr>
          <a:xfrm>
            <a:off x="3527110" y="11521440"/>
            <a:ext cx="16515397" cy="21344893"/>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6E1BD-1525-44CE-BF40-F9318E2C5CDA}"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A23A9-8A04-4BE4-8655-961F430C885B}" type="slidenum">
              <a:rPr lang="en-US" smtClean="0"/>
              <a:t>‹#›</a:t>
            </a:fld>
            <a:endParaRPr lang="en-US"/>
          </a:p>
        </p:txBody>
      </p:sp>
    </p:spTree>
    <p:extLst>
      <p:ext uri="{BB962C8B-B14F-4D97-AF65-F5344CB8AC3E}">
        <p14:creationId xmlns:p14="http://schemas.microsoft.com/office/powerpoint/2010/main" val="198131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8"/>
            <a:ext cx="44165520" cy="742315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0440" y="10223500"/>
            <a:ext cx="44165520" cy="243674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0440" y="35595568"/>
            <a:ext cx="11521440" cy="2044700"/>
          </a:xfrm>
          <a:prstGeom prst="rect">
            <a:avLst/>
          </a:prstGeom>
        </p:spPr>
        <p:txBody>
          <a:bodyPr vert="horz" lIns="91440" tIns="45720" rIns="91440" bIns="45720" rtlCol="0" anchor="ctr"/>
          <a:lstStyle>
            <a:lvl1pPr algn="l">
              <a:defRPr sz="6720">
                <a:solidFill>
                  <a:schemeClr val="tx1">
                    <a:tint val="75000"/>
                  </a:schemeClr>
                </a:solidFill>
              </a:defRPr>
            </a:lvl1pPr>
          </a:lstStyle>
          <a:p>
            <a:fld id="{6326E1BD-1525-44CE-BF40-F9318E2C5CDA}" type="datetimeFigureOut">
              <a:rPr lang="en-US" smtClean="0"/>
              <a:t>10/18/2016</a:t>
            </a:fld>
            <a:endParaRPr lang="en-US"/>
          </a:p>
        </p:txBody>
      </p:sp>
      <p:sp>
        <p:nvSpPr>
          <p:cNvPr id="5" name="Footer Placeholder 4"/>
          <p:cNvSpPr>
            <a:spLocks noGrp="1"/>
          </p:cNvSpPr>
          <p:nvPr>
            <p:ph type="ftr" sz="quarter" idx="3"/>
          </p:nvPr>
        </p:nvSpPr>
        <p:spPr>
          <a:xfrm>
            <a:off x="16962120" y="35595568"/>
            <a:ext cx="17282160" cy="2044700"/>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5595568"/>
            <a:ext cx="11521440" cy="2044700"/>
          </a:xfrm>
          <a:prstGeom prst="rect">
            <a:avLst/>
          </a:prstGeom>
        </p:spPr>
        <p:txBody>
          <a:bodyPr vert="horz" lIns="91440" tIns="45720" rIns="91440" bIns="45720" rtlCol="0" anchor="ctr"/>
          <a:lstStyle>
            <a:lvl1pPr algn="r">
              <a:defRPr sz="6720">
                <a:solidFill>
                  <a:schemeClr val="tx1">
                    <a:tint val="75000"/>
                  </a:schemeClr>
                </a:solidFill>
              </a:defRPr>
            </a:lvl1pPr>
          </a:lstStyle>
          <a:p>
            <a:fld id="{D0FA23A9-8A04-4BE4-8655-961F430C885B}" type="slidenum">
              <a:rPr lang="en-US" smtClean="0"/>
              <a:t>‹#›</a:t>
            </a:fld>
            <a:endParaRPr lang="en-US"/>
          </a:p>
        </p:txBody>
      </p:sp>
    </p:spTree>
    <p:extLst>
      <p:ext uri="{BB962C8B-B14F-4D97-AF65-F5344CB8AC3E}">
        <p14:creationId xmlns:p14="http://schemas.microsoft.com/office/powerpoint/2010/main" val="3272664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hyperlink" Target="http://www.camx.com/files/camxusersguide_v6-20.pdf"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400" y="1066800"/>
            <a:ext cx="50088800" cy="4570482"/>
          </a:xfrm>
          <a:prstGeom prst="rect">
            <a:avLst/>
          </a:prstGeom>
          <a:solidFill>
            <a:srgbClr val="0070C0"/>
          </a:solidFill>
        </p:spPr>
        <p:txBody>
          <a:bodyPr wrap="square" rtlCol="0">
            <a:spAutoFit/>
          </a:bodyPr>
          <a:lstStyle/>
          <a:p>
            <a:pPr algn="ctr"/>
            <a:r>
              <a:rPr lang="en-US" sz="11500" b="1" dirty="0" smtClean="0">
                <a:solidFill>
                  <a:schemeClr val="bg1"/>
                </a:solidFill>
              </a:rPr>
              <a:t>Mobile Source Contributions to Ambient PM</a:t>
            </a:r>
            <a:r>
              <a:rPr lang="en-US" sz="11500" b="1" baseline="-25000" dirty="0" smtClean="0">
                <a:solidFill>
                  <a:schemeClr val="bg1"/>
                </a:solidFill>
              </a:rPr>
              <a:t>2.5</a:t>
            </a:r>
            <a:r>
              <a:rPr lang="en-US" sz="11500" b="1" dirty="0" smtClean="0">
                <a:solidFill>
                  <a:schemeClr val="bg1"/>
                </a:solidFill>
              </a:rPr>
              <a:t> and Ozone in 2025</a:t>
            </a:r>
            <a:r>
              <a:rPr lang="en-US" b="1" dirty="0" smtClean="0">
                <a:solidFill>
                  <a:schemeClr val="bg1"/>
                </a:solidFill>
              </a:rPr>
              <a:t> </a:t>
            </a:r>
          </a:p>
          <a:p>
            <a:pPr algn="ctr"/>
            <a:r>
              <a:rPr lang="en-US" sz="6600" dirty="0" smtClean="0">
                <a:solidFill>
                  <a:schemeClr val="bg1"/>
                </a:solidFill>
              </a:rPr>
              <a:t>Margaret Zawacki, Kirk Baker, Sharon Phillips, Ken Davidson</a:t>
            </a:r>
          </a:p>
          <a:p>
            <a:pPr algn="ctr"/>
            <a:r>
              <a:rPr lang="en-US" sz="6600" dirty="0" smtClean="0">
                <a:solidFill>
                  <a:schemeClr val="bg1"/>
                </a:solidFill>
              </a:rPr>
              <a:t>U.S. EPA – Office of Transportation and Air Quality/Office of Air Quality Planning and Standards</a:t>
            </a:r>
          </a:p>
          <a:p>
            <a:pPr algn="ctr"/>
            <a:endParaRPr lang="en-US" sz="6600" baseline="30000" dirty="0">
              <a:solidFill>
                <a:schemeClr val="bg1"/>
              </a:solidFill>
            </a:endParaRPr>
          </a:p>
        </p:txBody>
      </p:sp>
      <p:sp>
        <p:nvSpPr>
          <p:cNvPr id="4" name="TextBox 3"/>
          <p:cNvSpPr txBox="1"/>
          <p:nvPr/>
        </p:nvSpPr>
        <p:spPr>
          <a:xfrm>
            <a:off x="1168400" y="7569200"/>
            <a:ext cx="15595600" cy="29565600"/>
          </a:xfrm>
          <a:prstGeom prst="rect">
            <a:avLst/>
          </a:prstGeom>
          <a:noFill/>
        </p:spPr>
        <p:txBody>
          <a:bodyPr wrap="square" rtlCol="0">
            <a:spAutoFit/>
          </a:bodyPr>
          <a:lstStyle/>
          <a:p>
            <a:endParaRPr lang="en-US" dirty="0"/>
          </a:p>
        </p:txBody>
      </p:sp>
      <p:sp>
        <p:nvSpPr>
          <p:cNvPr id="5" name="TextBox 4"/>
          <p:cNvSpPr txBox="1"/>
          <p:nvPr/>
        </p:nvSpPr>
        <p:spPr>
          <a:xfrm>
            <a:off x="1016000" y="6463313"/>
            <a:ext cx="16256000" cy="29565600"/>
          </a:xfrm>
          <a:prstGeom prst="rect">
            <a:avLst/>
          </a:prstGeom>
          <a:solidFill>
            <a:schemeClr val="bg2"/>
          </a:solidFill>
        </p:spPr>
        <p:txBody>
          <a:bodyPr wrap="square" rtlCol="0">
            <a:spAutoFit/>
          </a:bodyPr>
          <a:lstStyle/>
          <a:p>
            <a:endParaRPr lang="en-US" dirty="0"/>
          </a:p>
        </p:txBody>
      </p:sp>
      <p:sp>
        <p:nvSpPr>
          <p:cNvPr id="6" name="TextBox 5"/>
          <p:cNvSpPr txBox="1"/>
          <p:nvPr/>
        </p:nvSpPr>
        <p:spPr>
          <a:xfrm>
            <a:off x="17510940" y="6463313"/>
            <a:ext cx="16256000" cy="29565600"/>
          </a:xfrm>
          <a:prstGeom prst="rect">
            <a:avLst/>
          </a:prstGeom>
          <a:solidFill>
            <a:schemeClr val="bg2"/>
          </a:solidFill>
        </p:spPr>
        <p:txBody>
          <a:bodyPr wrap="square" rtlCol="0">
            <a:spAutoFit/>
          </a:bodyPr>
          <a:lstStyle/>
          <a:p>
            <a:endParaRPr lang="en-US" dirty="0"/>
          </a:p>
        </p:txBody>
      </p:sp>
      <p:sp>
        <p:nvSpPr>
          <p:cNvPr id="7" name="TextBox 6"/>
          <p:cNvSpPr txBox="1"/>
          <p:nvPr/>
        </p:nvSpPr>
        <p:spPr>
          <a:xfrm>
            <a:off x="34137600" y="6463313"/>
            <a:ext cx="16256000" cy="29565600"/>
          </a:xfrm>
          <a:prstGeom prst="rect">
            <a:avLst/>
          </a:prstGeom>
          <a:solidFill>
            <a:schemeClr val="bg2"/>
          </a:solidFill>
        </p:spPr>
        <p:txBody>
          <a:bodyPr wrap="square" rtlCol="0">
            <a:spAutoFit/>
          </a:bodyPr>
          <a:lstStyle/>
          <a:p>
            <a:endParaRPr lang="en-US" dirty="0"/>
          </a:p>
        </p:txBody>
      </p:sp>
      <p:sp>
        <p:nvSpPr>
          <p:cNvPr id="8" name="Rectangle 7"/>
          <p:cNvSpPr/>
          <p:nvPr/>
        </p:nvSpPr>
        <p:spPr>
          <a:xfrm>
            <a:off x="1069855" y="6556681"/>
            <a:ext cx="16103600" cy="10058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t>Introduction</a:t>
            </a:r>
            <a:endParaRPr lang="en-US" sz="7200" b="1" dirty="0"/>
          </a:p>
        </p:txBody>
      </p:sp>
      <p:sp>
        <p:nvSpPr>
          <p:cNvPr id="9" name="TextBox 8"/>
          <p:cNvSpPr txBox="1"/>
          <p:nvPr/>
        </p:nvSpPr>
        <p:spPr>
          <a:xfrm>
            <a:off x="1076860" y="7738658"/>
            <a:ext cx="16256000" cy="4832092"/>
          </a:xfrm>
          <a:prstGeom prst="rect">
            <a:avLst/>
          </a:prstGeom>
          <a:noFill/>
        </p:spPr>
        <p:txBody>
          <a:bodyPr wrap="square" rtlCol="0">
            <a:spAutoFit/>
          </a:bodyPr>
          <a:lstStyle/>
          <a:p>
            <a:r>
              <a:rPr lang="en-US" sz="2800" dirty="0"/>
              <a:t>Understanding the impact of different mobile source sectors on ambient concentrations of ozone and PM</a:t>
            </a:r>
            <a:r>
              <a:rPr lang="en-US" sz="2800" baseline="-25000" dirty="0"/>
              <a:t>2.5</a:t>
            </a:r>
            <a:r>
              <a:rPr lang="en-US" sz="2800" dirty="0"/>
              <a:t> is important for policy makers.  The relative impact of direct </a:t>
            </a:r>
            <a:r>
              <a:rPr lang="en-US" sz="2800" dirty="0" smtClean="0"/>
              <a:t>particulate matter (PM) </a:t>
            </a:r>
            <a:r>
              <a:rPr lang="en-US" sz="2800" dirty="0"/>
              <a:t>emissions, and emissions of NO</a:t>
            </a:r>
            <a:r>
              <a:rPr lang="en-US" sz="2800" baseline="-25000" dirty="0"/>
              <a:t>X</a:t>
            </a:r>
            <a:r>
              <a:rPr lang="en-US" sz="2800" dirty="0"/>
              <a:t>, SO</a:t>
            </a:r>
            <a:r>
              <a:rPr lang="en-US" sz="2800" baseline="-25000" dirty="0"/>
              <a:t>X</a:t>
            </a:r>
            <a:r>
              <a:rPr lang="en-US" sz="2800" dirty="0"/>
              <a:t>, and ammonia, on ambient concentrations of PM</a:t>
            </a:r>
            <a:r>
              <a:rPr lang="en-US" sz="2800" baseline="-25000" dirty="0"/>
              <a:t>2.5</a:t>
            </a:r>
            <a:r>
              <a:rPr lang="en-US" sz="2800" dirty="0"/>
              <a:t> can be difficult to estimate without photochemical modeling.  Photochemical air quality models are used by EPA in analyzing potential regulations because they can simulate the physical and chemical processes that affect air pollutants as they disperse and react in the atmosphere.  Source apportionment analysis provides a computationally efficient way to compare many different emissions sources, such as mobile </a:t>
            </a:r>
            <a:r>
              <a:rPr lang="en-US" sz="2800" dirty="0" smtClean="0"/>
              <a:t>source </a:t>
            </a:r>
            <a:r>
              <a:rPr lang="en-US" sz="2800" dirty="0"/>
              <a:t>sectors, and to estimate the contribution of emissions in each sector to ambient concentrations of ozone and PM</a:t>
            </a:r>
            <a:r>
              <a:rPr lang="en-US" sz="2800" baseline="-25000" dirty="0"/>
              <a:t>2.5</a:t>
            </a:r>
            <a:r>
              <a:rPr lang="en-US" sz="2800" dirty="0"/>
              <a:t>. This analysis allows the mobile source contribution to ambient PM</a:t>
            </a:r>
            <a:r>
              <a:rPr lang="en-US" sz="2800" baseline="-25000" dirty="0"/>
              <a:t>2.5</a:t>
            </a:r>
            <a:r>
              <a:rPr lang="en-US" sz="2800" dirty="0"/>
              <a:t> concentrations to be broken out into primary </a:t>
            </a:r>
            <a:r>
              <a:rPr lang="en-US" sz="2800" dirty="0" smtClean="0"/>
              <a:t>PM</a:t>
            </a:r>
            <a:r>
              <a:rPr lang="en-US" sz="2800" baseline="-25000" dirty="0" smtClean="0"/>
              <a:t>2.5</a:t>
            </a:r>
            <a:r>
              <a:rPr lang="en-US" sz="2800" dirty="0" smtClean="0"/>
              <a:t> (composed </a:t>
            </a:r>
            <a:r>
              <a:rPr lang="en-US" sz="2800" dirty="0"/>
              <a:t>of elemental carbon, organic carbon, and other primary </a:t>
            </a:r>
            <a:r>
              <a:rPr lang="en-US" sz="2800" dirty="0" smtClean="0"/>
              <a:t>PM) </a:t>
            </a:r>
            <a:r>
              <a:rPr lang="en-US" sz="2800" dirty="0"/>
              <a:t>and secondary </a:t>
            </a:r>
            <a:r>
              <a:rPr lang="en-US" sz="2800" dirty="0" smtClean="0"/>
              <a:t>PM</a:t>
            </a:r>
            <a:r>
              <a:rPr lang="en-US" sz="2800" baseline="-25000" dirty="0" smtClean="0"/>
              <a:t>2.5</a:t>
            </a:r>
            <a:r>
              <a:rPr lang="en-US" sz="2800" dirty="0" smtClean="0"/>
              <a:t> (composed </a:t>
            </a:r>
            <a:r>
              <a:rPr lang="en-US" sz="2800" dirty="0"/>
              <a:t>of nitrate ions, sulfate ions, and ammonium </a:t>
            </a:r>
            <a:r>
              <a:rPr lang="en-US" sz="2800" smtClean="0"/>
              <a:t>ions).</a:t>
            </a:r>
            <a:endParaRPr lang="en-US" sz="2800" dirty="0"/>
          </a:p>
        </p:txBody>
      </p:sp>
      <p:sp>
        <p:nvSpPr>
          <p:cNvPr id="10" name="Rectangle 9"/>
          <p:cNvSpPr/>
          <p:nvPr/>
        </p:nvSpPr>
        <p:spPr>
          <a:xfrm>
            <a:off x="1130270" y="12610631"/>
            <a:ext cx="16103600" cy="10058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t>Methodology</a:t>
            </a:r>
            <a:endParaRPr lang="en-US" sz="7200" b="1" dirty="0"/>
          </a:p>
        </p:txBody>
      </p:sp>
      <p:sp>
        <p:nvSpPr>
          <p:cNvPr id="11" name="TextBox 10"/>
          <p:cNvSpPr txBox="1"/>
          <p:nvPr/>
        </p:nvSpPr>
        <p:spPr>
          <a:xfrm>
            <a:off x="1120768" y="13729285"/>
            <a:ext cx="16179800" cy="6986528"/>
          </a:xfrm>
          <a:prstGeom prst="rect">
            <a:avLst/>
          </a:prstGeom>
          <a:noFill/>
        </p:spPr>
        <p:txBody>
          <a:bodyPr wrap="square" rtlCol="0">
            <a:spAutoFit/>
          </a:bodyPr>
          <a:lstStyle/>
          <a:p>
            <a:pPr marL="571500" lvl="0" indent="-571500">
              <a:buFont typeface="Arial" panose="020B0604020202020204" pitchFamily="34" charset="0"/>
              <a:buChar char="•"/>
            </a:pPr>
            <a:r>
              <a:rPr lang="en-US" sz="2800" dirty="0" smtClean="0"/>
              <a:t>CAM</a:t>
            </a:r>
            <a:r>
              <a:rPr lang="en-US" sz="2800" baseline="-25000" dirty="0" smtClean="0"/>
              <a:t>X</a:t>
            </a:r>
            <a:r>
              <a:rPr lang="en-US" sz="2800" dirty="0" smtClean="0"/>
              <a:t> v6.20 was used to complete a source </a:t>
            </a:r>
            <a:r>
              <a:rPr lang="en-US" sz="2800" dirty="0"/>
              <a:t>apportionment analysis </a:t>
            </a:r>
            <a:r>
              <a:rPr lang="en-US" sz="2800" dirty="0" smtClean="0"/>
              <a:t>for 2025 </a:t>
            </a:r>
            <a:endParaRPr lang="en-US" sz="2800" dirty="0"/>
          </a:p>
          <a:p>
            <a:pPr marL="2722169" lvl="1" indent="-571500">
              <a:buFont typeface="Arial" panose="020B0604020202020204" pitchFamily="34" charset="0"/>
              <a:buChar char="•"/>
            </a:pPr>
            <a:r>
              <a:rPr lang="en-US" sz="2800" dirty="0"/>
              <a:t>Twelve km grid cells were used across the contiguous </a:t>
            </a:r>
            <a:r>
              <a:rPr lang="en-US" sz="2800" dirty="0" smtClean="0"/>
              <a:t>U.S</a:t>
            </a:r>
            <a:r>
              <a:rPr lang="en-US" sz="2800" dirty="0"/>
              <a:t> </a:t>
            </a:r>
            <a:endParaRPr lang="en-US" sz="2800" dirty="0" smtClean="0"/>
          </a:p>
          <a:p>
            <a:pPr marL="2722169" lvl="1" indent="-571500">
              <a:buFont typeface="Arial" panose="020B0604020202020204" pitchFamily="34" charset="0"/>
              <a:buChar char="•"/>
            </a:pPr>
            <a:r>
              <a:rPr lang="en-US" sz="2800" dirty="0" smtClean="0"/>
              <a:t>2011 v6.2 platform </a:t>
            </a:r>
          </a:p>
          <a:p>
            <a:pPr marL="4872838" lvl="2" indent="-571500">
              <a:buFont typeface="Arial" panose="020B0604020202020204" pitchFamily="34" charset="0"/>
              <a:buChar char="•"/>
            </a:pPr>
            <a:r>
              <a:rPr lang="en-US" sz="2800" dirty="0" smtClean="0"/>
              <a:t>Meteorology: WRF v3.4</a:t>
            </a:r>
          </a:p>
          <a:p>
            <a:pPr marL="4872838" lvl="2" indent="-571500">
              <a:buFont typeface="Arial" panose="020B0604020202020204" pitchFamily="34" charset="0"/>
              <a:buChar char="•"/>
            </a:pPr>
            <a:r>
              <a:rPr lang="en-US" sz="2800" dirty="0" smtClean="0"/>
              <a:t>Initial and Boundary Conditions: GEOS-</a:t>
            </a:r>
            <a:r>
              <a:rPr lang="en-US" sz="2800" dirty="0" err="1" smtClean="0"/>
              <a:t>Chem</a:t>
            </a:r>
            <a:r>
              <a:rPr lang="en-US" sz="2800" dirty="0" smtClean="0"/>
              <a:t> version 8-03-02</a:t>
            </a:r>
          </a:p>
          <a:p>
            <a:pPr marL="4872838" lvl="2" indent="-571500">
              <a:buFont typeface="Arial" panose="020B0604020202020204" pitchFamily="34" charset="0"/>
              <a:buChar char="•"/>
            </a:pPr>
            <a:r>
              <a:rPr lang="en-US" sz="2800" dirty="0" smtClean="0"/>
              <a:t>2025 Emissions</a:t>
            </a:r>
          </a:p>
          <a:p>
            <a:pPr marL="7023506" lvl="3" indent="-571500">
              <a:buFont typeface="Arial" panose="020B0604020202020204" pitchFamily="34" charset="0"/>
              <a:buChar char="•"/>
            </a:pPr>
            <a:r>
              <a:rPr lang="en-US" sz="2800" dirty="0" smtClean="0"/>
              <a:t>SMOKE v3.6.5</a:t>
            </a:r>
          </a:p>
          <a:p>
            <a:pPr marL="7023506" lvl="3" indent="-571500">
              <a:buFont typeface="Arial" panose="020B0604020202020204" pitchFamily="34" charset="0"/>
              <a:buChar char="•"/>
            </a:pPr>
            <a:r>
              <a:rPr lang="en-US" sz="2800" dirty="0" smtClean="0"/>
              <a:t>MOVES2014</a:t>
            </a:r>
          </a:p>
          <a:p>
            <a:pPr marL="7023506" lvl="3" indent="-571500">
              <a:buFont typeface="Arial" panose="020B0604020202020204" pitchFamily="34" charset="0"/>
              <a:buChar char="•"/>
            </a:pPr>
            <a:r>
              <a:rPr lang="en-US" sz="2800" dirty="0" smtClean="0"/>
              <a:t>BEIS 3.6.1</a:t>
            </a:r>
            <a:endParaRPr lang="en-US" sz="2800" dirty="0"/>
          </a:p>
          <a:p>
            <a:pPr marL="571500" lvl="0" indent="-571500">
              <a:buFont typeface="Arial" panose="020B0604020202020204" pitchFamily="34" charset="0"/>
              <a:buChar char="•"/>
            </a:pPr>
            <a:r>
              <a:rPr lang="en-US" sz="2800" dirty="0"/>
              <a:t>Contributions to ambient </a:t>
            </a:r>
            <a:r>
              <a:rPr lang="en-US" sz="2800" dirty="0" smtClean="0"/>
              <a:t>PM and </a:t>
            </a:r>
            <a:r>
              <a:rPr lang="en-US" sz="2800" dirty="0"/>
              <a:t>ozone assessed from 17 mobile source </a:t>
            </a:r>
            <a:r>
              <a:rPr lang="en-US" sz="2800" dirty="0" smtClean="0"/>
              <a:t>sectors </a:t>
            </a:r>
            <a:endParaRPr lang="en-US" sz="2800" dirty="0"/>
          </a:p>
          <a:p>
            <a:pPr marL="571500" lvl="0" indent="-571500">
              <a:buFont typeface="Arial" panose="020B0604020202020204" pitchFamily="34" charset="0"/>
              <a:buChar char="•"/>
            </a:pPr>
            <a:r>
              <a:rPr lang="en-US" sz="2800" dirty="0" err="1"/>
              <a:t>CAMx</a:t>
            </a:r>
            <a:r>
              <a:rPr lang="en-US" sz="2800" dirty="0"/>
              <a:t> source apportionment approach for ozone (OSAT) </a:t>
            </a:r>
            <a:r>
              <a:rPr lang="en-US" sz="2800" dirty="0" smtClean="0"/>
              <a:t>includes contributions from:</a:t>
            </a:r>
            <a:endParaRPr lang="en-US" sz="2800" dirty="0"/>
          </a:p>
          <a:p>
            <a:pPr marL="2722169" lvl="1" indent="-571500">
              <a:buFont typeface="Arial" panose="020B0604020202020204" pitchFamily="34" charset="0"/>
              <a:buChar char="•"/>
            </a:pPr>
            <a:r>
              <a:rPr lang="en-US" sz="2800" dirty="0" smtClean="0"/>
              <a:t>NO</a:t>
            </a:r>
            <a:r>
              <a:rPr lang="en-US" sz="2800" baseline="-25000" dirty="0" smtClean="0"/>
              <a:t>X</a:t>
            </a:r>
            <a:r>
              <a:rPr lang="en-US" sz="2800" dirty="0" smtClean="0"/>
              <a:t> (nitrogen oxides) to ozone</a:t>
            </a:r>
            <a:endParaRPr lang="en-US" sz="2800" dirty="0"/>
          </a:p>
          <a:p>
            <a:pPr marL="2722169" lvl="1" indent="-571500">
              <a:buFont typeface="Arial" panose="020B0604020202020204" pitchFamily="34" charset="0"/>
              <a:buChar char="•"/>
            </a:pPr>
            <a:r>
              <a:rPr lang="en-US" sz="2800" dirty="0" smtClean="0"/>
              <a:t>VOC (volatile organic compounds) </a:t>
            </a:r>
            <a:r>
              <a:rPr lang="en-US" sz="2800" dirty="0"/>
              <a:t>to ozone</a:t>
            </a:r>
          </a:p>
          <a:p>
            <a:pPr marL="571500" lvl="0" indent="-571500">
              <a:buFont typeface="Arial" panose="020B0604020202020204" pitchFamily="34" charset="0"/>
              <a:buChar char="•"/>
            </a:pPr>
            <a:r>
              <a:rPr lang="en-US" sz="2800" dirty="0"/>
              <a:t>CAM</a:t>
            </a:r>
            <a:r>
              <a:rPr lang="en-US" sz="2800" baseline="-25000" dirty="0"/>
              <a:t>X</a:t>
            </a:r>
            <a:r>
              <a:rPr lang="en-US" sz="2800" dirty="0"/>
              <a:t> source apportionment approach for PM (PSAT) </a:t>
            </a:r>
            <a:r>
              <a:rPr lang="en-US" sz="2800" dirty="0" smtClean="0"/>
              <a:t>includes contributions from:</a:t>
            </a:r>
            <a:endParaRPr lang="en-US" sz="2800" dirty="0"/>
          </a:p>
          <a:p>
            <a:pPr marL="2722169" lvl="1" indent="-571500">
              <a:buFont typeface="Arial" panose="020B0604020202020204" pitchFamily="34" charset="0"/>
              <a:buChar char="•"/>
            </a:pPr>
            <a:r>
              <a:rPr lang="en-US" sz="2800" dirty="0" smtClean="0"/>
              <a:t>NOx </a:t>
            </a:r>
            <a:r>
              <a:rPr lang="en-US" sz="2800" dirty="0"/>
              <a:t>to PM</a:t>
            </a:r>
            <a:r>
              <a:rPr lang="en-US" sz="2800" baseline="-25000" dirty="0"/>
              <a:t>2.5</a:t>
            </a:r>
            <a:r>
              <a:rPr lang="en-US" sz="2800" dirty="0"/>
              <a:t> nitrate ion, SO</a:t>
            </a:r>
            <a:r>
              <a:rPr lang="en-US" sz="2800" baseline="-25000" dirty="0"/>
              <a:t>2</a:t>
            </a:r>
            <a:r>
              <a:rPr lang="en-US" sz="2800" dirty="0"/>
              <a:t> to PM</a:t>
            </a:r>
            <a:r>
              <a:rPr lang="en-US" sz="2800" baseline="-25000" dirty="0"/>
              <a:t>2.5</a:t>
            </a:r>
            <a:r>
              <a:rPr lang="en-US" sz="2800" dirty="0"/>
              <a:t> sulfate ion, NH</a:t>
            </a:r>
            <a:r>
              <a:rPr lang="en-US" sz="2800" baseline="-25000" dirty="0"/>
              <a:t>3</a:t>
            </a:r>
            <a:r>
              <a:rPr lang="en-US" sz="2800" dirty="0"/>
              <a:t> to PM</a:t>
            </a:r>
            <a:r>
              <a:rPr lang="en-US" sz="2800" baseline="-25000" dirty="0"/>
              <a:t>2.5</a:t>
            </a:r>
            <a:r>
              <a:rPr lang="en-US" sz="2800" dirty="0"/>
              <a:t> ammonium ion</a:t>
            </a:r>
          </a:p>
          <a:p>
            <a:pPr marL="2722169" lvl="1" indent="-571500">
              <a:buFont typeface="Arial" panose="020B0604020202020204" pitchFamily="34" charset="0"/>
              <a:buChar char="•"/>
            </a:pPr>
            <a:r>
              <a:rPr lang="en-US" sz="2800" dirty="0"/>
              <a:t>primary </a:t>
            </a:r>
            <a:r>
              <a:rPr lang="en-US" sz="2800" dirty="0" smtClean="0"/>
              <a:t>elemental carbon, </a:t>
            </a:r>
            <a:r>
              <a:rPr lang="en-US" sz="2800" dirty="0"/>
              <a:t>primary </a:t>
            </a:r>
            <a:r>
              <a:rPr lang="en-US" sz="2800" dirty="0" smtClean="0"/>
              <a:t>organic carbon, </a:t>
            </a:r>
            <a:r>
              <a:rPr lang="en-US" sz="2800" dirty="0"/>
              <a:t>other primary PM</a:t>
            </a:r>
            <a:r>
              <a:rPr lang="en-US" sz="2800" baseline="-25000" dirty="0"/>
              <a:t>2.5</a:t>
            </a:r>
            <a:endParaRPr lang="en-US" sz="2800" dirty="0"/>
          </a:p>
        </p:txBody>
      </p:sp>
      <p:sp>
        <p:nvSpPr>
          <p:cNvPr id="17" name="TextBox 16"/>
          <p:cNvSpPr txBox="1"/>
          <p:nvPr/>
        </p:nvSpPr>
        <p:spPr>
          <a:xfrm>
            <a:off x="1217302" y="22213566"/>
            <a:ext cx="13579058" cy="523220"/>
          </a:xfrm>
          <a:prstGeom prst="rect">
            <a:avLst/>
          </a:prstGeom>
          <a:noFill/>
        </p:spPr>
        <p:txBody>
          <a:bodyPr wrap="square" rtlCol="0">
            <a:spAutoFit/>
          </a:bodyPr>
          <a:lstStyle/>
          <a:p>
            <a:r>
              <a:rPr lang="en-US" sz="2800" dirty="0" smtClean="0"/>
              <a:t>Table 1. Mobile Source Sectors with 2025 Emissions (thousand tons/</a:t>
            </a:r>
            <a:r>
              <a:rPr lang="en-US" sz="2800" dirty="0" err="1" smtClean="0"/>
              <a:t>yr</a:t>
            </a:r>
            <a:r>
              <a:rPr lang="en-US" sz="2800" dirty="0" smtClean="0"/>
              <a:t>)  </a:t>
            </a:r>
            <a:endParaRPr lang="en-US" sz="2800" dirty="0"/>
          </a:p>
        </p:txBody>
      </p:sp>
      <p:sp>
        <p:nvSpPr>
          <p:cNvPr id="20" name="Rectangle 19"/>
          <p:cNvSpPr/>
          <p:nvPr/>
        </p:nvSpPr>
        <p:spPr>
          <a:xfrm>
            <a:off x="34179328" y="22618083"/>
            <a:ext cx="16103600" cy="10058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t>Discussion</a:t>
            </a:r>
            <a:endParaRPr lang="en-US" sz="7200" b="1" dirty="0"/>
          </a:p>
        </p:txBody>
      </p:sp>
      <p:sp>
        <p:nvSpPr>
          <p:cNvPr id="21" name="Rectangle 20"/>
          <p:cNvSpPr/>
          <p:nvPr/>
        </p:nvSpPr>
        <p:spPr>
          <a:xfrm>
            <a:off x="34179328" y="32248555"/>
            <a:ext cx="16103600" cy="10058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t>References</a:t>
            </a:r>
            <a:endParaRPr lang="en-US" sz="7200" b="1" dirty="0"/>
          </a:p>
        </p:txBody>
      </p:sp>
      <p:sp>
        <p:nvSpPr>
          <p:cNvPr id="3" name="TextBox 2"/>
          <p:cNvSpPr txBox="1"/>
          <p:nvPr/>
        </p:nvSpPr>
        <p:spPr>
          <a:xfrm>
            <a:off x="977900" y="29750657"/>
            <a:ext cx="16294100" cy="6172200"/>
          </a:xfrm>
          <a:prstGeom prst="rect">
            <a:avLst/>
          </a:prstGeom>
          <a:noFill/>
        </p:spPr>
        <p:txBody>
          <a:bodyPr wrap="square" rtlCol="0">
            <a:spAutoFit/>
          </a:bodyPr>
          <a:lstStyle/>
          <a:p>
            <a:endParaRPr lang="en-US" dirty="0"/>
          </a:p>
        </p:txBody>
      </p:sp>
      <p:sp>
        <p:nvSpPr>
          <p:cNvPr id="12" name="TextBox 11"/>
          <p:cNvSpPr txBox="1"/>
          <p:nvPr/>
        </p:nvSpPr>
        <p:spPr>
          <a:xfrm>
            <a:off x="34179328" y="33557111"/>
            <a:ext cx="16179800" cy="3549754"/>
          </a:xfrm>
          <a:prstGeom prst="rect">
            <a:avLst/>
          </a:prstGeom>
          <a:noFill/>
        </p:spPr>
        <p:txBody>
          <a:bodyPr wrap="square" rtlCol="0">
            <a:spAutoFit/>
          </a:bodyPr>
          <a:lstStyle/>
          <a:p>
            <a:r>
              <a:rPr lang="en-US" sz="2800" dirty="0" smtClean="0"/>
              <a:t>Environ </a:t>
            </a:r>
            <a:r>
              <a:rPr lang="en-US" sz="2800" dirty="0"/>
              <a:t>International Corporation, 2015. CAMX User’s Guide Version 6.2.  </a:t>
            </a:r>
            <a:r>
              <a:rPr lang="en-US" sz="2800" dirty="0" smtClean="0">
                <a:hlinkClick r:id="rId3"/>
              </a:rPr>
              <a:t>www.</a:t>
            </a:r>
            <a:r>
              <a:rPr lang="en-US" sz="2800" b="1" dirty="0" smtClean="0">
                <a:hlinkClick r:id="rId3"/>
              </a:rPr>
              <a:t>camx</a:t>
            </a:r>
            <a:r>
              <a:rPr lang="en-US" sz="2800" dirty="0" smtClean="0">
                <a:hlinkClick r:id="rId3"/>
              </a:rPr>
              <a:t>.com/files/</a:t>
            </a:r>
            <a:r>
              <a:rPr lang="en-US" sz="2800" b="1" dirty="0" smtClean="0">
                <a:hlinkClick r:id="rId3"/>
              </a:rPr>
              <a:t>camxusersguide</a:t>
            </a:r>
            <a:r>
              <a:rPr lang="en-US" sz="2800" dirty="0" smtClean="0">
                <a:hlinkClick r:id="rId3"/>
              </a:rPr>
              <a:t>_v6-20.pdf</a:t>
            </a:r>
            <a:endParaRPr lang="en-US" sz="2800" dirty="0" smtClean="0"/>
          </a:p>
          <a:p>
            <a:r>
              <a:rPr lang="en-US" sz="2800" dirty="0" smtClean="0"/>
              <a:t>U.S. EPA, 2015. Technical Support Document (TSD) Preparation of Emissions Inventories for the Version 6.2, 2011 Emissions </a:t>
            </a:r>
            <a:r>
              <a:rPr lang="en-US" sz="2800" dirty="0"/>
              <a:t>Modeling Platform. https://www.epa.gov/sites/production/files/2015-10/documents/2011v6_2_2017_2025_emismod_tsd_aug2015.pdf</a:t>
            </a:r>
          </a:p>
          <a:p>
            <a:endParaRPr lang="en-US" dirty="0"/>
          </a:p>
        </p:txBody>
      </p:sp>
      <p:pic>
        <p:nvPicPr>
          <p:cNvPr id="24" name="Picture 23"/>
          <p:cNvPicPr>
            <a:picLocks/>
          </p:cNvPicPr>
          <p:nvPr/>
        </p:nvPicPr>
        <p:blipFill>
          <a:blip r:embed="rId4"/>
          <a:stretch>
            <a:fillRect/>
          </a:stretch>
        </p:blipFill>
        <p:spPr>
          <a:xfrm>
            <a:off x="26228072" y="28169136"/>
            <a:ext cx="7315200" cy="5486400"/>
          </a:xfrm>
          <a:prstGeom prst="rect">
            <a:avLst/>
          </a:prstGeom>
        </p:spPr>
      </p:pic>
      <p:pic>
        <p:nvPicPr>
          <p:cNvPr id="25" name="Picture 24"/>
          <p:cNvPicPr>
            <a:picLocks/>
          </p:cNvPicPr>
          <p:nvPr/>
        </p:nvPicPr>
        <p:blipFill>
          <a:blip r:embed="rId5"/>
          <a:stretch>
            <a:fillRect/>
          </a:stretch>
        </p:blipFill>
        <p:spPr>
          <a:xfrm>
            <a:off x="17879699" y="28169136"/>
            <a:ext cx="7315200" cy="5486400"/>
          </a:xfrm>
          <a:prstGeom prst="rect">
            <a:avLst/>
          </a:prstGeom>
        </p:spPr>
      </p:pic>
      <p:pic>
        <p:nvPicPr>
          <p:cNvPr id="27" name="Picture 26"/>
          <p:cNvPicPr>
            <a:picLocks noChangeAspect="1"/>
          </p:cNvPicPr>
          <p:nvPr/>
        </p:nvPicPr>
        <p:blipFill>
          <a:blip r:embed="rId6"/>
          <a:stretch>
            <a:fillRect/>
          </a:stretch>
        </p:blipFill>
        <p:spPr>
          <a:xfrm>
            <a:off x="22185827" y="21495727"/>
            <a:ext cx="7105674" cy="5486400"/>
          </a:xfrm>
          <a:prstGeom prst="rect">
            <a:avLst/>
          </a:prstGeom>
        </p:spPr>
      </p:pic>
      <p:pic>
        <p:nvPicPr>
          <p:cNvPr id="28" name="Picture 27"/>
          <p:cNvPicPr>
            <a:picLocks noChangeAspect="1"/>
          </p:cNvPicPr>
          <p:nvPr/>
        </p:nvPicPr>
        <p:blipFill>
          <a:blip r:embed="rId7"/>
          <a:stretch>
            <a:fillRect/>
          </a:stretch>
        </p:blipFill>
        <p:spPr>
          <a:xfrm>
            <a:off x="38243838" y="7106957"/>
            <a:ext cx="7115520" cy="5486400"/>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07244" y="13396863"/>
            <a:ext cx="5795364" cy="4480560"/>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08630" y="7893160"/>
            <a:ext cx="5795366" cy="4480560"/>
          </a:xfrm>
          <a:prstGeom prst="rect">
            <a:avLst/>
          </a:prstGeom>
        </p:spPr>
      </p:pic>
      <p:sp>
        <p:nvSpPr>
          <p:cNvPr id="16" name="TextBox 15"/>
          <p:cNvSpPr txBox="1"/>
          <p:nvPr/>
        </p:nvSpPr>
        <p:spPr>
          <a:xfrm>
            <a:off x="34258473" y="20025790"/>
            <a:ext cx="15985671" cy="3108543"/>
          </a:xfrm>
          <a:prstGeom prst="rect">
            <a:avLst/>
          </a:prstGeom>
          <a:noFill/>
        </p:spPr>
        <p:txBody>
          <a:bodyPr wrap="square" rtlCol="0">
            <a:spAutoFit/>
          </a:bodyPr>
          <a:lstStyle/>
          <a:p>
            <a:r>
              <a:rPr lang="en-US" sz="2800" dirty="0" smtClean="0"/>
              <a:t>This </a:t>
            </a:r>
            <a:r>
              <a:rPr lang="en-US" sz="2800" dirty="0"/>
              <a:t>analysis also allows the mobile source contribution to ambient ozone concentrations to be broken out into ozone from </a:t>
            </a:r>
            <a:r>
              <a:rPr lang="en-US" sz="2800" dirty="0" smtClean="0"/>
              <a:t>NO</a:t>
            </a:r>
            <a:r>
              <a:rPr lang="en-US" sz="2800" baseline="-25000" dirty="0" smtClean="0"/>
              <a:t>X</a:t>
            </a:r>
            <a:r>
              <a:rPr lang="en-US" sz="2800" dirty="0" smtClean="0"/>
              <a:t> </a:t>
            </a:r>
            <a:r>
              <a:rPr lang="en-US" sz="2800" dirty="0"/>
              <a:t>emissions and ozone from VOC emissions.  Figures </a:t>
            </a:r>
            <a:r>
              <a:rPr lang="en-US" sz="2800" dirty="0" smtClean="0"/>
              <a:t>8, 9, </a:t>
            </a:r>
            <a:r>
              <a:rPr lang="en-US" sz="2800" dirty="0"/>
              <a:t>and </a:t>
            </a:r>
            <a:r>
              <a:rPr lang="en-US" sz="2800" dirty="0" smtClean="0"/>
              <a:t>10 </a:t>
            </a:r>
            <a:r>
              <a:rPr lang="en-US" sz="2800" dirty="0"/>
              <a:t>compare the contribution from NO</a:t>
            </a:r>
            <a:r>
              <a:rPr lang="en-US" sz="2800" baseline="-25000" dirty="0"/>
              <a:t>X</a:t>
            </a:r>
            <a:r>
              <a:rPr lang="en-US" sz="2800" dirty="0"/>
              <a:t> and VOC to </a:t>
            </a:r>
            <a:r>
              <a:rPr lang="en-US" sz="2800" dirty="0" smtClean="0"/>
              <a:t>projected ozone </a:t>
            </a:r>
            <a:r>
              <a:rPr lang="en-US" sz="2800" dirty="0"/>
              <a:t>concentrations in 2025 for 16 different mobile source </a:t>
            </a:r>
            <a:r>
              <a:rPr lang="en-US" sz="2800" dirty="0" smtClean="0"/>
              <a:t>sectors by location.  </a:t>
            </a:r>
            <a:r>
              <a:rPr lang="en-US" sz="2800" dirty="0"/>
              <a:t>For most of the mobile source sectors, emissions of NO</a:t>
            </a:r>
            <a:r>
              <a:rPr lang="en-US" sz="2800" baseline="-25000" dirty="0"/>
              <a:t>X</a:t>
            </a:r>
            <a:r>
              <a:rPr lang="en-US" sz="2800" dirty="0"/>
              <a:t> contribute to </a:t>
            </a:r>
            <a:r>
              <a:rPr lang="en-US" sz="2800" dirty="0" smtClean="0"/>
              <a:t>higher </a:t>
            </a:r>
            <a:r>
              <a:rPr lang="en-US" sz="2800" dirty="0"/>
              <a:t>concentrations of ozone than emissions of VOC.   </a:t>
            </a:r>
          </a:p>
          <a:p>
            <a:endParaRPr lang="en-US" sz="2800" dirty="0" smtClean="0"/>
          </a:p>
          <a:p>
            <a:endParaRPr lang="en-US" sz="2800" dirty="0"/>
          </a:p>
        </p:txBody>
      </p:sp>
      <p:sp>
        <p:nvSpPr>
          <p:cNvPr id="34" name="Rectangle 33"/>
          <p:cNvSpPr/>
          <p:nvPr/>
        </p:nvSpPr>
        <p:spPr>
          <a:xfrm>
            <a:off x="34199508" y="28340116"/>
            <a:ext cx="16103600" cy="10058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t>Limitations</a:t>
            </a:r>
            <a:endParaRPr lang="en-US" sz="7200" b="1" dirty="0"/>
          </a:p>
        </p:txBody>
      </p:sp>
      <p:sp>
        <p:nvSpPr>
          <p:cNvPr id="35" name="TextBox 34"/>
          <p:cNvSpPr txBox="1"/>
          <p:nvPr/>
        </p:nvSpPr>
        <p:spPr>
          <a:xfrm>
            <a:off x="34179328" y="29469012"/>
            <a:ext cx="16103600" cy="2677656"/>
          </a:xfrm>
          <a:prstGeom prst="rect">
            <a:avLst/>
          </a:prstGeom>
          <a:noFill/>
        </p:spPr>
        <p:txBody>
          <a:bodyPr wrap="square" rtlCol="0">
            <a:spAutoFit/>
          </a:bodyPr>
          <a:lstStyle/>
          <a:p>
            <a:r>
              <a:rPr lang="en-US" sz="2800" dirty="0" smtClean="0"/>
              <a:t>Source apportionment modeling relies, of course, on the validity of the photochemical model approach and its inputs </a:t>
            </a:r>
            <a:r>
              <a:rPr lang="en-US" sz="2800" dirty="0"/>
              <a:t>(see methods section for details on inputs to </a:t>
            </a:r>
            <a:r>
              <a:rPr lang="en-US" sz="2800" dirty="0" err="1" smtClean="0"/>
              <a:t>CAMx</a:t>
            </a:r>
            <a:r>
              <a:rPr lang="en-US" sz="2800" dirty="0" smtClean="0"/>
              <a:t> and the OSAT and PSAT algorithms).  In particular, inventories </a:t>
            </a:r>
            <a:r>
              <a:rPr lang="en-US" sz="2800" dirty="0"/>
              <a:t>for </a:t>
            </a:r>
            <a:r>
              <a:rPr lang="en-US" sz="2800" dirty="0" err="1"/>
              <a:t>nonroad</a:t>
            </a:r>
            <a:r>
              <a:rPr lang="en-US" sz="2800" dirty="0"/>
              <a:t> sectors, including rail and marine, are less certain </a:t>
            </a:r>
            <a:r>
              <a:rPr lang="en-US" sz="2800" dirty="0" smtClean="0"/>
              <a:t>than </a:t>
            </a:r>
            <a:r>
              <a:rPr lang="en-US" sz="2800" dirty="0"/>
              <a:t>inventories for </a:t>
            </a:r>
            <a:r>
              <a:rPr lang="en-US" sz="2800" dirty="0" err="1"/>
              <a:t>onroad</a:t>
            </a:r>
            <a:r>
              <a:rPr lang="en-US" sz="2800" dirty="0"/>
              <a:t> sectors.  OTAQ is working to update several facets of the </a:t>
            </a:r>
            <a:r>
              <a:rPr lang="en-US" sz="2800" dirty="0" err="1"/>
              <a:t>nonroad</a:t>
            </a:r>
            <a:r>
              <a:rPr lang="en-US" sz="2800" dirty="0"/>
              <a:t> inventory but results will not be complete for several years</a:t>
            </a:r>
            <a:r>
              <a:rPr lang="en-US" sz="2800" dirty="0" smtClean="0"/>
              <a:t>.  Also, this version of CAM</a:t>
            </a:r>
            <a:r>
              <a:rPr lang="en-US" sz="2800" baseline="-25000" dirty="0" smtClean="0"/>
              <a:t>X</a:t>
            </a:r>
            <a:r>
              <a:rPr lang="en-US" sz="2800" dirty="0" smtClean="0"/>
              <a:t> does not include all processes contributing to secondary organic aerosol (e.g. POA volatility, SOA from </a:t>
            </a:r>
            <a:r>
              <a:rPr lang="en-US" sz="2800" dirty="0" err="1" smtClean="0"/>
              <a:t>unspeciated</a:t>
            </a:r>
            <a:r>
              <a:rPr lang="en-US" sz="2800" dirty="0" smtClean="0"/>
              <a:t> VOC).</a:t>
            </a:r>
            <a:endParaRPr lang="en-US" sz="2800" dirty="0"/>
          </a:p>
        </p:txBody>
      </p:sp>
      <p:sp>
        <p:nvSpPr>
          <p:cNvPr id="36" name="TextBox 35"/>
          <p:cNvSpPr txBox="1"/>
          <p:nvPr/>
        </p:nvSpPr>
        <p:spPr>
          <a:xfrm>
            <a:off x="34161408" y="23815855"/>
            <a:ext cx="16179800" cy="4401205"/>
          </a:xfrm>
          <a:prstGeom prst="rect">
            <a:avLst/>
          </a:prstGeom>
          <a:noFill/>
        </p:spPr>
        <p:txBody>
          <a:bodyPr wrap="square" rtlCol="0">
            <a:spAutoFit/>
          </a:bodyPr>
          <a:lstStyle/>
          <a:p>
            <a:r>
              <a:rPr lang="en-US" sz="2800" dirty="0" smtClean="0"/>
              <a:t>Even with the mobile source regulations and voluntary programs already in place, mobile sources will contribute significantly to </a:t>
            </a:r>
            <a:r>
              <a:rPr lang="en-US" sz="2800" dirty="0"/>
              <a:t>ambient </a:t>
            </a:r>
            <a:r>
              <a:rPr lang="en-US" sz="2800" dirty="0" smtClean="0"/>
              <a:t>levels of PM</a:t>
            </a:r>
            <a:r>
              <a:rPr lang="en-US" sz="2800" baseline="-25000" dirty="0" smtClean="0"/>
              <a:t>2.5</a:t>
            </a:r>
            <a:r>
              <a:rPr lang="en-US" sz="2800" dirty="0" smtClean="0"/>
              <a:t> </a:t>
            </a:r>
            <a:r>
              <a:rPr lang="en-US" sz="2800" dirty="0"/>
              <a:t>and ozone </a:t>
            </a:r>
            <a:r>
              <a:rPr lang="en-US" sz="2800" dirty="0" smtClean="0"/>
              <a:t>well into </a:t>
            </a:r>
            <a:r>
              <a:rPr lang="en-US" sz="2800" dirty="0"/>
              <a:t>the </a:t>
            </a:r>
            <a:r>
              <a:rPr lang="en-US" sz="2800" dirty="0" smtClean="0"/>
              <a:t>future. </a:t>
            </a:r>
            <a:r>
              <a:rPr lang="en-US" sz="2800" dirty="0"/>
              <a:t>The results from the source apportionment runs allow us to visualize the impact of </a:t>
            </a:r>
            <a:r>
              <a:rPr lang="en-US" sz="2800" dirty="0" smtClean="0"/>
              <a:t>emissions </a:t>
            </a:r>
            <a:r>
              <a:rPr lang="en-US" sz="2800" dirty="0"/>
              <a:t>from </a:t>
            </a:r>
            <a:r>
              <a:rPr lang="en-US" sz="2800" dirty="0" smtClean="0"/>
              <a:t>specific mobile </a:t>
            </a:r>
            <a:r>
              <a:rPr lang="en-US" sz="2800" dirty="0"/>
              <a:t>source sectors on </a:t>
            </a:r>
            <a:r>
              <a:rPr lang="en-US" sz="2800" dirty="0" smtClean="0"/>
              <a:t>these ambient levels.  </a:t>
            </a:r>
          </a:p>
          <a:p>
            <a:endParaRPr lang="en-US" sz="2800" dirty="0"/>
          </a:p>
          <a:p>
            <a:r>
              <a:rPr lang="en-US" sz="2800" dirty="0" smtClean="0"/>
              <a:t>These </a:t>
            </a:r>
            <a:r>
              <a:rPr lang="en-US" sz="2800" dirty="0"/>
              <a:t>results can be used to </a:t>
            </a:r>
            <a:r>
              <a:rPr lang="en-US" sz="2800" dirty="0" smtClean="0"/>
              <a:t>evaluate the need for further emissions reductions from mobile source sectors in order to improve AQ and impact public health.  </a:t>
            </a:r>
          </a:p>
          <a:p>
            <a:endParaRPr lang="en-US" sz="2800" dirty="0"/>
          </a:p>
          <a:p>
            <a:r>
              <a:rPr lang="en-US" sz="2800" dirty="0" smtClean="0"/>
              <a:t>These </a:t>
            </a:r>
            <a:r>
              <a:rPr lang="en-US" sz="2800" dirty="0"/>
              <a:t>results can also </a:t>
            </a:r>
            <a:r>
              <a:rPr lang="en-US" sz="2800" dirty="0" smtClean="0"/>
              <a:t>inform </a:t>
            </a:r>
            <a:r>
              <a:rPr lang="en-US" sz="2800" dirty="0"/>
              <a:t>decisions about prioritizing </a:t>
            </a:r>
            <a:r>
              <a:rPr lang="en-US" sz="2800" dirty="0" smtClean="0"/>
              <a:t>data collection activities to focus such action on the sources with the largest impact on ambient air pollution.</a:t>
            </a:r>
            <a:endParaRPr lang="en-US" sz="2800" dirty="0"/>
          </a:p>
        </p:txBody>
      </p:sp>
      <p:sp>
        <p:nvSpPr>
          <p:cNvPr id="38" name="Rectangle 37"/>
          <p:cNvSpPr/>
          <p:nvPr/>
        </p:nvSpPr>
        <p:spPr>
          <a:xfrm>
            <a:off x="1062527" y="20992807"/>
            <a:ext cx="16103600" cy="10058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t>Background</a:t>
            </a:r>
            <a:endParaRPr lang="en-US" sz="7200" b="1" dirty="0"/>
          </a:p>
        </p:txBody>
      </p:sp>
      <p:sp>
        <p:nvSpPr>
          <p:cNvPr id="40" name="TextBox 39"/>
          <p:cNvSpPr txBox="1"/>
          <p:nvPr/>
        </p:nvSpPr>
        <p:spPr>
          <a:xfrm>
            <a:off x="1217302" y="31027728"/>
            <a:ext cx="15915457" cy="4832092"/>
          </a:xfrm>
          <a:prstGeom prst="rect">
            <a:avLst/>
          </a:prstGeom>
          <a:noFill/>
        </p:spPr>
        <p:txBody>
          <a:bodyPr wrap="square" rtlCol="0">
            <a:spAutoFit/>
          </a:bodyPr>
          <a:lstStyle/>
          <a:p>
            <a:r>
              <a:rPr lang="en-US" sz="2800" dirty="0"/>
              <a:t>Projected design values for annual PM</a:t>
            </a:r>
            <a:r>
              <a:rPr lang="en-US" sz="2800" baseline="-25000" dirty="0"/>
              <a:t>2.5</a:t>
            </a:r>
            <a:r>
              <a:rPr lang="en-US" sz="2800" dirty="0"/>
              <a:t> and ozone are shown in Figures 1 and 2.  </a:t>
            </a:r>
            <a:r>
              <a:rPr lang="en-US" sz="2800" dirty="0" smtClean="0"/>
              <a:t>These design values represent total projected ambient concentrations and allow </a:t>
            </a:r>
            <a:r>
              <a:rPr lang="en-US" sz="2800" dirty="0"/>
              <a:t>for the relative importance of the mobile source contribution to be assessed</a:t>
            </a:r>
            <a:r>
              <a:rPr lang="en-US" sz="2800" dirty="0" smtClean="0"/>
              <a:t>.  The dots represent locations where design values are calculated</a:t>
            </a:r>
            <a:r>
              <a:rPr lang="en-US" sz="2800" dirty="0"/>
              <a:t>. </a:t>
            </a:r>
            <a:endParaRPr lang="en-US" sz="2800" dirty="0" smtClean="0"/>
          </a:p>
          <a:p>
            <a:endParaRPr lang="en-US" sz="2800" dirty="0"/>
          </a:p>
          <a:p>
            <a:r>
              <a:rPr lang="en-US" sz="2800" dirty="0" smtClean="0"/>
              <a:t>Figures </a:t>
            </a:r>
            <a:r>
              <a:rPr lang="en-US" sz="2800" dirty="0"/>
              <a:t>3 and 4 present the relative importance for the different sources contributing to the projected ozone and PM</a:t>
            </a:r>
            <a:r>
              <a:rPr lang="en-US" sz="2800" baseline="-25000" dirty="0"/>
              <a:t>2.5</a:t>
            </a:r>
            <a:r>
              <a:rPr lang="en-US" sz="2800" dirty="0"/>
              <a:t> design values.  </a:t>
            </a:r>
            <a:r>
              <a:rPr lang="en-US" sz="2800" dirty="0" smtClean="0"/>
              <a:t>“Stationary sources” </a:t>
            </a:r>
            <a:r>
              <a:rPr lang="en-US" sz="2800" dirty="0"/>
              <a:t>include emissions from point and nonpoint sources, fires, and emissions from Canada and Mexico that occur within the CAM</a:t>
            </a:r>
            <a:r>
              <a:rPr lang="en-US" sz="2800" baseline="-25000" dirty="0"/>
              <a:t>X</a:t>
            </a:r>
            <a:r>
              <a:rPr lang="en-US" sz="2800" dirty="0"/>
              <a:t> modeling domain.  </a:t>
            </a:r>
            <a:r>
              <a:rPr lang="en-US" sz="2800" dirty="0" smtClean="0"/>
              <a:t>“Boundary conditions” </a:t>
            </a:r>
            <a:r>
              <a:rPr lang="en-US" sz="2800" dirty="0"/>
              <a:t>include emissions from outside the 12 km CAM</a:t>
            </a:r>
            <a:r>
              <a:rPr lang="en-US" sz="2800" baseline="-25000" dirty="0"/>
              <a:t>X</a:t>
            </a:r>
            <a:r>
              <a:rPr lang="en-US" sz="2800" dirty="0"/>
              <a:t> domain, these are supplied by the hemispheric model GEOS-CHEM.  </a:t>
            </a:r>
            <a:r>
              <a:rPr lang="en-US" sz="2800" dirty="0" smtClean="0"/>
              <a:t>“Biogenic emissions” </a:t>
            </a:r>
            <a:r>
              <a:rPr lang="en-US" sz="2800" dirty="0"/>
              <a:t>include emissions from plants, fugitive dust emissions, and ammonia emissions from agriculture.  </a:t>
            </a:r>
          </a:p>
          <a:p>
            <a:r>
              <a:rPr lang="en-US" sz="2800" dirty="0" smtClean="0"/>
              <a:t>  </a:t>
            </a:r>
            <a:endParaRPr lang="en-US" sz="2800" dirty="0"/>
          </a:p>
        </p:txBody>
      </p:sp>
      <p:sp>
        <p:nvSpPr>
          <p:cNvPr id="41" name="TextBox 40"/>
          <p:cNvSpPr txBox="1"/>
          <p:nvPr/>
        </p:nvSpPr>
        <p:spPr>
          <a:xfrm>
            <a:off x="17945229" y="6748503"/>
            <a:ext cx="5757379" cy="954107"/>
          </a:xfrm>
          <a:prstGeom prst="rect">
            <a:avLst/>
          </a:prstGeom>
          <a:noFill/>
        </p:spPr>
        <p:txBody>
          <a:bodyPr wrap="square" rtlCol="0">
            <a:spAutoFit/>
          </a:bodyPr>
          <a:lstStyle/>
          <a:p>
            <a:r>
              <a:rPr lang="en-US" sz="2800" dirty="0" smtClean="0"/>
              <a:t>Figure 1. 2025 Annual PM</a:t>
            </a:r>
            <a:r>
              <a:rPr lang="en-US" sz="2800" baseline="-25000" dirty="0" smtClean="0"/>
              <a:t>2.5</a:t>
            </a:r>
            <a:r>
              <a:rPr lang="en-US" sz="2800" dirty="0" smtClean="0"/>
              <a:t> Design Values </a:t>
            </a:r>
            <a:endParaRPr lang="en-US" sz="2800" dirty="0"/>
          </a:p>
        </p:txBody>
      </p:sp>
      <p:sp>
        <p:nvSpPr>
          <p:cNvPr id="42" name="TextBox 41"/>
          <p:cNvSpPr txBox="1"/>
          <p:nvPr/>
        </p:nvSpPr>
        <p:spPr>
          <a:xfrm>
            <a:off x="17945229" y="12451229"/>
            <a:ext cx="5757379" cy="954107"/>
          </a:xfrm>
          <a:prstGeom prst="rect">
            <a:avLst/>
          </a:prstGeom>
          <a:noFill/>
        </p:spPr>
        <p:txBody>
          <a:bodyPr wrap="square" rtlCol="0">
            <a:spAutoFit/>
          </a:bodyPr>
          <a:lstStyle/>
          <a:p>
            <a:r>
              <a:rPr lang="en-US" sz="2800" dirty="0" smtClean="0"/>
              <a:t>Figure </a:t>
            </a:r>
            <a:r>
              <a:rPr lang="en-US" sz="2800" dirty="0"/>
              <a:t>2</a:t>
            </a:r>
            <a:r>
              <a:rPr lang="en-US" sz="2800" dirty="0" smtClean="0"/>
              <a:t>. 2025 8-hour Ozone Design Values </a:t>
            </a:r>
            <a:endParaRPr lang="en-US" sz="2800" dirty="0"/>
          </a:p>
        </p:txBody>
      </p:sp>
      <p:pic>
        <p:nvPicPr>
          <p:cNvPr id="43" name="Picture 42"/>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9727698" y="22832813"/>
            <a:ext cx="1434297" cy="2468880"/>
          </a:xfrm>
          <a:prstGeom prst="rect">
            <a:avLst/>
          </a:prstGeom>
        </p:spPr>
      </p:pic>
      <p:pic>
        <p:nvPicPr>
          <p:cNvPr id="44" name="Picture 43"/>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6086179" y="8721258"/>
            <a:ext cx="1404319" cy="2468880"/>
          </a:xfrm>
          <a:prstGeom prst="rect">
            <a:avLst/>
          </a:prstGeom>
        </p:spPr>
      </p:pic>
      <p:sp>
        <p:nvSpPr>
          <p:cNvPr id="49" name="TextBox 48"/>
          <p:cNvSpPr txBox="1"/>
          <p:nvPr/>
        </p:nvSpPr>
        <p:spPr>
          <a:xfrm>
            <a:off x="25391012" y="6636291"/>
            <a:ext cx="7907398" cy="985467"/>
          </a:xfrm>
          <a:prstGeom prst="rect">
            <a:avLst/>
          </a:prstGeom>
          <a:noFill/>
        </p:spPr>
        <p:txBody>
          <a:bodyPr wrap="square" rtlCol="0">
            <a:spAutoFit/>
          </a:bodyPr>
          <a:lstStyle/>
          <a:p>
            <a:r>
              <a:rPr lang="en-US" sz="2800" dirty="0" smtClean="0"/>
              <a:t>Figure 3. Average Contribution of Mobile Sources to 2025 Annual PM</a:t>
            </a:r>
            <a:r>
              <a:rPr lang="en-US" sz="2800" baseline="-25000" dirty="0" smtClean="0"/>
              <a:t>2.5</a:t>
            </a:r>
            <a:r>
              <a:rPr lang="en-US" sz="2800" dirty="0" smtClean="0"/>
              <a:t> Design Values </a:t>
            </a:r>
            <a:endParaRPr lang="en-US" sz="2800" dirty="0"/>
          </a:p>
        </p:txBody>
      </p:sp>
      <p:sp>
        <p:nvSpPr>
          <p:cNvPr id="50" name="TextBox 49"/>
          <p:cNvSpPr txBox="1"/>
          <p:nvPr/>
        </p:nvSpPr>
        <p:spPr>
          <a:xfrm>
            <a:off x="25380178" y="12468318"/>
            <a:ext cx="7918231" cy="946444"/>
          </a:xfrm>
          <a:prstGeom prst="rect">
            <a:avLst/>
          </a:prstGeom>
          <a:noFill/>
        </p:spPr>
        <p:txBody>
          <a:bodyPr wrap="square" rtlCol="0">
            <a:spAutoFit/>
          </a:bodyPr>
          <a:lstStyle/>
          <a:p>
            <a:r>
              <a:rPr lang="en-US" sz="2800" dirty="0" smtClean="0"/>
              <a:t>Figure 4. Average Contribution of Mobile Sources to 2025 8-hour Ozone Design Values </a:t>
            </a:r>
            <a:endParaRPr lang="en-US" sz="2800" dirty="0"/>
          </a:p>
        </p:txBody>
      </p:sp>
      <p:sp>
        <p:nvSpPr>
          <p:cNvPr id="52" name="Rectangle 51"/>
          <p:cNvSpPr/>
          <p:nvPr/>
        </p:nvSpPr>
        <p:spPr>
          <a:xfrm>
            <a:off x="17610809" y="18036081"/>
            <a:ext cx="16103600" cy="10058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smtClean="0"/>
              <a:t>Results</a:t>
            </a:r>
            <a:endParaRPr lang="en-US" sz="7200" b="1" dirty="0"/>
          </a:p>
        </p:txBody>
      </p:sp>
      <p:sp>
        <p:nvSpPr>
          <p:cNvPr id="53" name="TextBox 52"/>
          <p:cNvSpPr txBox="1"/>
          <p:nvPr/>
        </p:nvSpPr>
        <p:spPr>
          <a:xfrm>
            <a:off x="17785053" y="19232515"/>
            <a:ext cx="15755112" cy="2687980"/>
          </a:xfrm>
          <a:prstGeom prst="rect">
            <a:avLst/>
          </a:prstGeom>
          <a:noFill/>
        </p:spPr>
        <p:txBody>
          <a:bodyPr wrap="square" rtlCol="0">
            <a:spAutoFit/>
          </a:bodyPr>
          <a:lstStyle/>
          <a:p>
            <a:r>
              <a:rPr lang="en-US" sz="2800" dirty="0"/>
              <a:t>The results provide information </a:t>
            </a:r>
            <a:r>
              <a:rPr lang="en-US" sz="2800" dirty="0" smtClean="0"/>
              <a:t>about mobile </a:t>
            </a:r>
            <a:r>
              <a:rPr lang="en-US" sz="2800" dirty="0"/>
              <a:t>source </a:t>
            </a:r>
            <a:r>
              <a:rPr lang="en-US" sz="2800" dirty="0" smtClean="0"/>
              <a:t>sectors’ contributions to </a:t>
            </a:r>
            <a:r>
              <a:rPr lang="en-US" sz="2800" dirty="0"/>
              <a:t>ambient PM</a:t>
            </a:r>
            <a:r>
              <a:rPr lang="en-US" sz="2800" baseline="-25000" dirty="0"/>
              <a:t>2.5</a:t>
            </a:r>
            <a:r>
              <a:rPr lang="en-US" sz="2800" dirty="0"/>
              <a:t> and ozone concentrations. These results are especially interesting because they parse mobile source </a:t>
            </a:r>
            <a:r>
              <a:rPr lang="en-US" sz="2800" dirty="0" smtClean="0"/>
              <a:t>emissions </a:t>
            </a:r>
            <a:r>
              <a:rPr lang="en-US" sz="2800" dirty="0"/>
              <a:t>into many discrete sectors so that the impact from different types of mobile sources </a:t>
            </a:r>
            <a:r>
              <a:rPr lang="en-US" sz="2800" dirty="0" smtClean="0"/>
              <a:t>can </a:t>
            </a:r>
            <a:r>
              <a:rPr lang="en-US" sz="2800" dirty="0"/>
              <a:t>be </a:t>
            </a:r>
            <a:r>
              <a:rPr lang="en-US" sz="2800" dirty="0" smtClean="0"/>
              <a:t>studied</a:t>
            </a:r>
            <a:r>
              <a:rPr lang="en-US" sz="2800" dirty="0"/>
              <a:t>. </a:t>
            </a:r>
          </a:p>
          <a:p>
            <a:endParaRPr lang="en-US" dirty="0"/>
          </a:p>
        </p:txBody>
      </p:sp>
      <p:sp>
        <p:nvSpPr>
          <p:cNvPr id="54" name="TextBox 53"/>
          <p:cNvSpPr txBox="1"/>
          <p:nvPr/>
        </p:nvSpPr>
        <p:spPr>
          <a:xfrm>
            <a:off x="17787667" y="34068551"/>
            <a:ext cx="15754269" cy="1815882"/>
          </a:xfrm>
          <a:prstGeom prst="rect">
            <a:avLst/>
          </a:prstGeom>
          <a:noFill/>
        </p:spPr>
        <p:txBody>
          <a:bodyPr wrap="square" rtlCol="0">
            <a:spAutoFit/>
          </a:bodyPr>
          <a:lstStyle/>
          <a:p>
            <a:r>
              <a:rPr lang="en-US" sz="2800" dirty="0" smtClean="0"/>
              <a:t>Figures 5, 6, and 7 </a:t>
            </a:r>
            <a:r>
              <a:rPr lang="en-US" sz="2800" dirty="0"/>
              <a:t>compare the </a:t>
            </a:r>
            <a:r>
              <a:rPr lang="en-US" sz="2800" dirty="0" smtClean="0"/>
              <a:t>total, primary, </a:t>
            </a:r>
            <a:r>
              <a:rPr lang="en-US" sz="2800" dirty="0"/>
              <a:t>and secondary contribution to </a:t>
            </a:r>
            <a:r>
              <a:rPr lang="en-US" sz="2800" dirty="0" smtClean="0"/>
              <a:t> projected PM</a:t>
            </a:r>
            <a:r>
              <a:rPr lang="en-US" sz="2800" baseline="-25000" dirty="0" smtClean="0"/>
              <a:t>2.5</a:t>
            </a:r>
            <a:r>
              <a:rPr lang="en-US" sz="2800" dirty="0" smtClean="0"/>
              <a:t> </a:t>
            </a:r>
            <a:r>
              <a:rPr lang="en-US" sz="2800" dirty="0"/>
              <a:t>concentrations in 2025 for 16 different mobile source </a:t>
            </a:r>
            <a:r>
              <a:rPr lang="en-US" sz="2800" dirty="0" smtClean="0"/>
              <a:t>sectors by location.  </a:t>
            </a:r>
            <a:r>
              <a:rPr lang="en-US" sz="2800" dirty="0"/>
              <a:t>For many of the mobile source sectors, the contribution to the secondary portion of ambient PM</a:t>
            </a:r>
            <a:r>
              <a:rPr lang="en-US" sz="2800" baseline="-25000" dirty="0"/>
              <a:t>2.5</a:t>
            </a:r>
            <a:r>
              <a:rPr lang="en-US" sz="2800" dirty="0"/>
              <a:t> is as </a:t>
            </a:r>
            <a:r>
              <a:rPr lang="en-US" sz="2800" dirty="0" smtClean="0"/>
              <a:t>large, </a:t>
            </a:r>
            <a:r>
              <a:rPr lang="en-US" sz="2800" dirty="0"/>
              <a:t>or larger, than their contribution to primary PM</a:t>
            </a:r>
            <a:r>
              <a:rPr lang="en-US" sz="2800" baseline="-25000" dirty="0"/>
              <a:t>2.5</a:t>
            </a:r>
            <a:r>
              <a:rPr lang="en-US" sz="2800" dirty="0"/>
              <a:t>.</a:t>
            </a:r>
          </a:p>
        </p:txBody>
      </p:sp>
      <p:sp>
        <p:nvSpPr>
          <p:cNvPr id="55" name="TextBox 54"/>
          <p:cNvSpPr txBox="1"/>
          <p:nvPr/>
        </p:nvSpPr>
        <p:spPr>
          <a:xfrm>
            <a:off x="21285536" y="20939840"/>
            <a:ext cx="9020992" cy="523220"/>
          </a:xfrm>
          <a:prstGeom prst="rect">
            <a:avLst/>
          </a:prstGeom>
          <a:noFill/>
        </p:spPr>
        <p:txBody>
          <a:bodyPr wrap="square" rtlCol="0">
            <a:spAutoFit/>
          </a:bodyPr>
          <a:lstStyle/>
          <a:p>
            <a:r>
              <a:rPr lang="en-US" sz="2800" dirty="0" smtClean="0"/>
              <a:t>Figure 5. Mobile Source Contributions to Total PM</a:t>
            </a:r>
            <a:r>
              <a:rPr lang="en-US" sz="2800" baseline="-25000" dirty="0" smtClean="0"/>
              <a:t>2.5 </a:t>
            </a:r>
            <a:r>
              <a:rPr lang="en-US" sz="2800" dirty="0" smtClean="0"/>
              <a:t>in 2025 </a:t>
            </a:r>
            <a:endParaRPr lang="en-US" sz="2800" dirty="0"/>
          </a:p>
        </p:txBody>
      </p:sp>
      <p:sp>
        <p:nvSpPr>
          <p:cNvPr id="57" name="TextBox 56"/>
          <p:cNvSpPr txBox="1"/>
          <p:nvPr/>
        </p:nvSpPr>
        <p:spPr>
          <a:xfrm>
            <a:off x="17879699" y="27121669"/>
            <a:ext cx="7315200" cy="954107"/>
          </a:xfrm>
          <a:prstGeom prst="rect">
            <a:avLst/>
          </a:prstGeom>
          <a:noFill/>
        </p:spPr>
        <p:txBody>
          <a:bodyPr wrap="square" rtlCol="0">
            <a:spAutoFit/>
          </a:bodyPr>
          <a:lstStyle/>
          <a:p>
            <a:r>
              <a:rPr lang="en-US" sz="2800" dirty="0" smtClean="0"/>
              <a:t>Figure 6. Mobile Source Contributions to Primary PM</a:t>
            </a:r>
            <a:r>
              <a:rPr lang="en-US" sz="2800" baseline="-25000" dirty="0" smtClean="0"/>
              <a:t>2.5 </a:t>
            </a:r>
            <a:r>
              <a:rPr lang="en-US" sz="2800" dirty="0" smtClean="0"/>
              <a:t>in 2025 </a:t>
            </a:r>
            <a:endParaRPr lang="en-US" sz="2800" dirty="0"/>
          </a:p>
        </p:txBody>
      </p:sp>
      <p:sp>
        <p:nvSpPr>
          <p:cNvPr id="58" name="TextBox 57"/>
          <p:cNvSpPr txBox="1"/>
          <p:nvPr/>
        </p:nvSpPr>
        <p:spPr>
          <a:xfrm>
            <a:off x="26228072" y="27121668"/>
            <a:ext cx="7312093" cy="954107"/>
          </a:xfrm>
          <a:prstGeom prst="rect">
            <a:avLst/>
          </a:prstGeom>
          <a:noFill/>
        </p:spPr>
        <p:txBody>
          <a:bodyPr wrap="square" rtlCol="0">
            <a:spAutoFit/>
          </a:bodyPr>
          <a:lstStyle/>
          <a:p>
            <a:r>
              <a:rPr lang="en-US" sz="2800" dirty="0" smtClean="0"/>
              <a:t>Figure 7. Mobile Source Contributions to Secondary PM</a:t>
            </a:r>
            <a:r>
              <a:rPr lang="en-US" sz="2800" baseline="-25000" dirty="0" smtClean="0"/>
              <a:t>2.5 </a:t>
            </a:r>
            <a:r>
              <a:rPr lang="en-US" sz="2800" dirty="0" smtClean="0"/>
              <a:t>in 2025 </a:t>
            </a:r>
            <a:endParaRPr lang="en-US" sz="2800" dirty="0"/>
          </a:p>
        </p:txBody>
      </p:sp>
      <p:sp>
        <p:nvSpPr>
          <p:cNvPr id="59" name="TextBox 58"/>
          <p:cNvSpPr txBox="1"/>
          <p:nvPr/>
        </p:nvSpPr>
        <p:spPr>
          <a:xfrm>
            <a:off x="37777378" y="6456343"/>
            <a:ext cx="8421170" cy="523220"/>
          </a:xfrm>
          <a:prstGeom prst="rect">
            <a:avLst/>
          </a:prstGeom>
          <a:noFill/>
        </p:spPr>
        <p:txBody>
          <a:bodyPr wrap="square" rtlCol="0">
            <a:spAutoFit/>
          </a:bodyPr>
          <a:lstStyle/>
          <a:p>
            <a:r>
              <a:rPr lang="en-US" sz="2800" dirty="0" smtClean="0"/>
              <a:t>Figure 8. Mobile Source Contributions to Ozone</a:t>
            </a:r>
            <a:r>
              <a:rPr lang="en-US" sz="2800" baseline="-25000" dirty="0" smtClean="0"/>
              <a:t> </a:t>
            </a:r>
            <a:r>
              <a:rPr lang="en-US" sz="2800" dirty="0" smtClean="0"/>
              <a:t>in 2025 </a:t>
            </a:r>
            <a:endParaRPr lang="en-US" sz="2800" dirty="0"/>
          </a:p>
        </p:txBody>
      </p:sp>
      <p:sp>
        <p:nvSpPr>
          <p:cNvPr id="60" name="TextBox 59"/>
          <p:cNvSpPr txBox="1"/>
          <p:nvPr/>
        </p:nvSpPr>
        <p:spPr>
          <a:xfrm>
            <a:off x="34691741" y="13243040"/>
            <a:ext cx="7315200" cy="954107"/>
          </a:xfrm>
          <a:prstGeom prst="rect">
            <a:avLst/>
          </a:prstGeom>
          <a:noFill/>
        </p:spPr>
        <p:txBody>
          <a:bodyPr wrap="square" rtlCol="0">
            <a:spAutoFit/>
          </a:bodyPr>
          <a:lstStyle/>
          <a:p>
            <a:r>
              <a:rPr lang="en-US" sz="2800" dirty="0" smtClean="0"/>
              <a:t>Figure 9. Mobile Source Contributions to Ozone from NO</a:t>
            </a:r>
            <a:r>
              <a:rPr lang="en-US" sz="2800" baseline="-25000" dirty="0" smtClean="0"/>
              <a:t>X </a:t>
            </a:r>
            <a:r>
              <a:rPr lang="en-US" sz="2800" dirty="0" smtClean="0"/>
              <a:t>in 2025 </a:t>
            </a:r>
            <a:endParaRPr lang="en-US" sz="2800" dirty="0"/>
          </a:p>
        </p:txBody>
      </p:sp>
      <p:sp>
        <p:nvSpPr>
          <p:cNvPr id="61" name="TextBox 60"/>
          <p:cNvSpPr txBox="1"/>
          <p:nvPr/>
        </p:nvSpPr>
        <p:spPr>
          <a:xfrm>
            <a:off x="42430132" y="13137085"/>
            <a:ext cx="7312093" cy="954107"/>
          </a:xfrm>
          <a:prstGeom prst="rect">
            <a:avLst/>
          </a:prstGeom>
          <a:noFill/>
        </p:spPr>
        <p:txBody>
          <a:bodyPr wrap="square" rtlCol="0">
            <a:spAutoFit/>
          </a:bodyPr>
          <a:lstStyle/>
          <a:p>
            <a:r>
              <a:rPr lang="en-US" sz="2800" dirty="0" smtClean="0"/>
              <a:t>Figure 10. Mobile Source Contributions to Ozone from VOC in 2025 </a:t>
            </a:r>
            <a:endParaRPr lang="en-US" sz="2800" dirty="0"/>
          </a:p>
        </p:txBody>
      </p:sp>
      <p:sp>
        <p:nvSpPr>
          <p:cNvPr id="62" name="TextBox 61"/>
          <p:cNvSpPr txBox="1"/>
          <p:nvPr/>
        </p:nvSpPr>
        <p:spPr>
          <a:xfrm>
            <a:off x="29530441" y="21874328"/>
            <a:ext cx="1967911" cy="954107"/>
          </a:xfrm>
          <a:prstGeom prst="rect">
            <a:avLst/>
          </a:prstGeom>
          <a:noFill/>
        </p:spPr>
        <p:txBody>
          <a:bodyPr wrap="square" rtlCol="0">
            <a:spAutoFit/>
          </a:bodyPr>
          <a:lstStyle/>
          <a:p>
            <a:r>
              <a:rPr lang="en-US" sz="2800" dirty="0" smtClean="0"/>
              <a:t>Legend for </a:t>
            </a:r>
          </a:p>
          <a:p>
            <a:r>
              <a:rPr lang="en-US" sz="2800" dirty="0" smtClean="0"/>
              <a:t>Figures 5 -7</a:t>
            </a:r>
            <a:endParaRPr lang="en-US" sz="2800" dirty="0"/>
          </a:p>
        </p:txBody>
      </p:sp>
      <p:sp>
        <p:nvSpPr>
          <p:cNvPr id="63" name="TextBox 62"/>
          <p:cNvSpPr txBox="1"/>
          <p:nvPr/>
        </p:nvSpPr>
        <p:spPr>
          <a:xfrm>
            <a:off x="45730018" y="7798624"/>
            <a:ext cx="2124035" cy="954107"/>
          </a:xfrm>
          <a:prstGeom prst="rect">
            <a:avLst/>
          </a:prstGeom>
          <a:noFill/>
        </p:spPr>
        <p:txBody>
          <a:bodyPr wrap="square" rtlCol="0">
            <a:spAutoFit/>
          </a:bodyPr>
          <a:lstStyle/>
          <a:p>
            <a:r>
              <a:rPr lang="en-US" sz="2800" dirty="0" smtClean="0"/>
              <a:t>Legend for </a:t>
            </a:r>
          </a:p>
          <a:p>
            <a:r>
              <a:rPr lang="en-US" sz="2800" dirty="0" smtClean="0"/>
              <a:t>Figures 8 -10</a:t>
            </a:r>
            <a:endParaRPr lang="en-US" sz="2800" dirty="0"/>
          </a:p>
        </p:txBody>
      </p:sp>
      <p:pic>
        <p:nvPicPr>
          <p:cNvPr id="13" name="Picture 12"/>
          <p:cNvPicPr>
            <a:picLocks noChangeAspect="1"/>
          </p:cNvPicPr>
          <p:nvPr/>
        </p:nvPicPr>
        <p:blipFill>
          <a:blip r:embed="rId12"/>
          <a:stretch>
            <a:fillRect/>
          </a:stretch>
        </p:blipFill>
        <p:spPr>
          <a:xfrm>
            <a:off x="1198029" y="22776667"/>
            <a:ext cx="15896730" cy="7607808"/>
          </a:xfrm>
          <a:prstGeom prst="rect">
            <a:avLst/>
          </a:prstGeom>
        </p:spPr>
      </p:pic>
      <p:sp>
        <p:nvSpPr>
          <p:cNvPr id="14" name="TextBox 13"/>
          <p:cNvSpPr txBox="1"/>
          <p:nvPr/>
        </p:nvSpPr>
        <p:spPr>
          <a:xfrm>
            <a:off x="1200937" y="30384475"/>
            <a:ext cx="15841436" cy="461665"/>
          </a:xfrm>
          <a:prstGeom prst="rect">
            <a:avLst/>
          </a:prstGeom>
          <a:noFill/>
        </p:spPr>
        <p:txBody>
          <a:bodyPr wrap="square" rtlCol="0">
            <a:spAutoFit/>
          </a:bodyPr>
          <a:lstStyle/>
          <a:p>
            <a:r>
              <a:rPr lang="en-US" sz="2400" dirty="0" smtClean="0"/>
              <a:t>Data from 2011 Version </a:t>
            </a:r>
            <a:r>
              <a:rPr lang="en-US" sz="2400" dirty="0"/>
              <a:t>6.2 Platform (https://www.epa.gov/air-emissions-modeling/2011-version-62-platform)</a:t>
            </a:r>
          </a:p>
        </p:txBody>
      </p:sp>
      <p:pic>
        <p:nvPicPr>
          <p:cNvPr id="15" name="Picture 14"/>
          <p:cNvPicPr>
            <a:picLocks noChangeAspect="1"/>
          </p:cNvPicPr>
          <p:nvPr/>
        </p:nvPicPr>
        <p:blipFill>
          <a:blip r:embed="rId13"/>
          <a:stretch>
            <a:fillRect/>
          </a:stretch>
        </p:blipFill>
        <p:spPr>
          <a:xfrm>
            <a:off x="25380178" y="7754855"/>
            <a:ext cx="8008620" cy="4488180"/>
          </a:xfrm>
          <a:prstGeom prst="rect">
            <a:avLst/>
          </a:prstGeom>
        </p:spPr>
      </p:pic>
      <p:pic>
        <p:nvPicPr>
          <p:cNvPr id="18" name="Picture 17"/>
          <p:cNvPicPr>
            <a:picLocks noChangeAspect="1"/>
          </p:cNvPicPr>
          <p:nvPr/>
        </p:nvPicPr>
        <p:blipFill>
          <a:blip r:embed="rId14"/>
          <a:stretch>
            <a:fillRect/>
          </a:stretch>
        </p:blipFill>
        <p:spPr>
          <a:xfrm>
            <a:off x="25380178" y="13353908"/>
            <a:ext cx="8008620" cy="4488180"/>
          </a:xfrm>
          <a:prstGeom prst="rect">
            <a:avLst/>
          </a:prstGeom>
        </p:spPr>
      </p:pic>
      <p:pic>
        <p:nvPicPr>
          <p:cNvPr id="19" name="Picture 18"/>
          <p:cNvPicPr>
            <a:picLocks noChangeAspect="1"/>
          </p:cNvPicPr>
          <p:nvPr/>
        </p:nvPicPr>
        <p:blipFill>
          <a:blip r:embed="rId15"/>
          <a:stretch>
            <a:fillRect/>
          </a:stretch>
        </p:blipFill>
        <p:spPr>
          <a:xfrm>
            <a:off x="34672763" y="14298711"/>
            <a:ext cx="7315200" cy="5455612"/>
          </a:xfrm>
          <a:prstGeom prst="rect">
            <a:avLst/>
          </a:prstGeom>
        </p:spPr>
      </p:pic>
      <p:pic>
        <p:nvPicPr>
          <p:cNvPr id="26" name="Picture 25"/>
          <p:cNvPicPr>
            <a:picLocks noChangeAspect="1"/>
          </p:cNvPicPr>
          <p:nvPr/>
        </p:nvPicPr>
        <p:blipFill>
          <a:blip r:embed="rId16"/>
          <a:stretch>
            <a:fillRect/>
          </a:stretch>
        </p:blipFill>
        <p:spPr>
          <a:xfrm>
            <a:off x="42540948" y="14275581"/>
            <a:ext cx="7315200" cy="5501872"/>
          </a:xfrm>
          <a:prstGeom prst="rect">
            <a:avLst/>
          </a:prstGeom>
        </p:spPr>
      </p:pic>
    </p:spTree>
    <p:extLst>
      <p:ext uri="{BB962C8B-B14F-4D97-AF65-F5344CB8AC3E}">
        <p14:creationId xmlns:p14="http://schemas.microsoft.com/office/powerpoint/2010/main" val="2301649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94B28B6-99F3-4AB8-B300-B5A8E2035FD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1709</TotalTime>
  <Words>977</Words>
  <Application>Microsoft Office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Zawacki, Margaret</dc:creator>
  <cp:lastModifiedBy>Zawacki, Margaret</cp:lastModifiedBy>
  <cp:revision>69</cp:revision>
  <cp:lastPrinted>2016-09-28T21:34:25Z</cp:lastPrinted>
  <dcterms:created xsi:type="dcterms:W3CDTF">2016-09-20T14:52:26Z</dcterms:created>
  <dcterms:modified xsi:type="dcterms:W3CDTF">2016-10-18T18:11:11Z</dcterms:modified>
</cp:coreProperties>
</file>