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sldIdLst>
    <p:sldId id="256" r:id="rId8"/>
    <p:sldId id="257" r:id="rId9"/>
    <p:sldId id="258" r:id="rId10"/>
    <p:sldId id="272" r:id="rId11"/>
    <p:sldId id="259" r:id="rId12"/>
    <p:sldId id="27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7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991"/>
            <a:ext cx="9144000" cy="20389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5" userDrawn="1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orient="horz" pos="781" userDrawn="1">
          <p15:clr>
            <a:srgbClr val="FBAE40"/>
          </p15:clr>
        </p15:guide>
        <p15:guide id="4" pos="19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102" y="351873"/>
            <a:ext cx="8869897" cy="867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7983"/>
            <a:ext cx="6172200" cy="4443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496"/>
            <a:ext cx="6172200" cy="4363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1" y="1500731"/>
            <a:ext cx="11257453" cy="467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8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45B3-3DF6-4317-9DB0-04F5F3CC988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2103" y="6356350"/>
            <a:ext cx="555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621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337167"/>
            <a:ext cx="2963007" cy="923192"/>
          </a:xfrm>
          <a:custGeom>
            <a:avLst/>
            <a:gdLst>
              <a:gd name="connsiteX0" fmla="*/ 0 w 2963007"/>
              <a:gd name="connsiteY0" fmla="*/ 0 h 923192"/>
              <a:gd name="connsiteX1" fmla="*/ 2039815 w 2963007"/>
              <a:gd name="connsiteY1" fmla="*/ 0 h 923192"/>
              <a:gd name="connsiteX2" fmla="*/ 2963007 w 2963007"/>
              <a:gd name="connsiteY2" fmla="*/ 923192 h 923192"/>
              <a:gd name="connsiteX3" fmla="*/ 0 w 2963007"/>
              <a:gd name="connsiteY3" fmla="*/ 923192 h 9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007" h="923192">
                <a:moveTo>
                  <a:pt x="0" y="0"/>
                </a:moveTo>
                <a:lnTo>
                  <a:pt x="2039815" y="0"/>
                </a:lnTo>
                <a:lnTo>
                  <a:pt x="2963007" y="923192"/>
                </a:lnTo>
                <a:lnTo>
                  <a:pt x="0" y="9231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1" y="577539"/>
            <a:ext cx="1412377" cy="4336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doi/10.1002/2016JD025040/full" TargetMode="External"/><Relationship Id="rId3" Type="http://schemas.openxmlformats.org/officeDocument/2006/relationships/hyperlink" Target="http://www.atmos-chem-phys.net/9/5785/2009/" TargetMode="External"/><Relationship Id="rId7" Type="http://schemas.openxmlformats.org/officeDocument/2006/relationships/hyperlink" Target="http://www.atmos-chem-phys.net/11/12049/2011/" TargetMode="External"/><Relationship Id="rId2" Type="http://schemas.openxmlformats.org/officeDocument/2006/relationships/hyperlink" Target="http://www.atmos-chem-phys.net/8/4027/2008/acp-8-4027-20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acs.org/doi/abs/10.1021/es302386v" TargetMode="External"/><Relationship Id="rId5" Type="http://schemas.openxmlformats.org/officeDocument/2006/relationships/hyperlink" Target="http://www.atmos-chem-phys.net/15/13269/2015/acp-15-13269-2015.html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onlinelibrary.wiley.com/doi/10.1002/2014GL059396/full" TargetMode="External"/><Relationship Id="rId9" Type="http://schemas.openxmlformats.org/officeDocument/2006/relationships/hyperlink" Target="http://onlinelibrary.wiley.com/doi/10.1002/2015GL063897/fu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of Air Quality Impacts from the 2013 Rim Fire</a:t>
            </a: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524000" y="3838353"/>
            <a:ext cx="9144000" cy="2434855"/>
          </a:xfrm>
        </p:spPr>
        <p:txBody>
          <a:bodyPr>
            <a:normAutofit/>
          </a:bodyPr>
          <a:lstStyle/>
          <a:p>
            <a:r>
              <a:rPr lang="en-US" dirty="0" smtClean="0"/>
              <a:t>Matthew Woody</a:t>
            </a:r>
            <a:r>
              <a:rPr lang="en-US" baseline="30000" dirty="0" smtClean="0"/>
              <a:t>1</a:t>
            </a:r>
            <a:r>
              <a:rPr lang="en-US" dirty="0" smtClean="0"/>
              <a:t>, Kirk Baker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Benjamin </a:t>
            </a:r>
            <a:r>
              <a:rPr lang="en-US" dirty="0" smtClean="0"/>
              <a:t>Murphy</a:t>
            </a:r>
            <a:r>
              <a:rPr lang="en-US" baseline="30000" dirty="0" smtClean="0"/>
              <a:t>1</a:t>
            </a:r>
            <a:r>
              <a:rPr lang="en-US" dirty="0" smtClean="0"/>
              <a:t>, Jose Jimenez</a:t>
            </a:r>
            <a:r>
              <a:rPr lang="en-US" baseline="30000" dirty="0" smtClean="0"/>
              <a:t>2</a:t>
            </a:r>
            <a:r>
              <a:rPr lang="en-US" dirty="0" smtClean="0"/>
              <a:t>, Pedro Campuzano-Jost</a:t>
            </a:r>
            <a:r>
              <a:rPr lang="en-US" baseline="30000" dirty="0" smtClean="0"/>
              <a:t>2</a:t>
            </a:r>
            <a:r>
              <a:rPr lang="en-US" dirty="0" smtClean="0"/>
              <a:t>, Emma Yates</a:t>
            </a:r>
            <a:r>
              <a:rPr lang="en-US" baseline="30000" dirty="0" smtClean="0"/>
              <a:t>3</a:t>
            </a:r>
            <a:r>
              <a:rPr lang="en-US" dirty="0" smtClean="0"/>
              <a:t>, Laura Iraci</a:t>
            </a:r>
            <a:r>
              <a:rPr lang="en-US" baseline="30000" dirty="0" smtClean="0"/>
              <a:t>3</a:t>
            </a:r>
          </a:p>
          <a:p>
            <a:endParaRPr lang="en-US" baseline="30000" dirty="0"/>
          </a:p>
          <a:p>
            <a:r>
              <a:rPr lang="en-US" sz="1600" baseline="30000" dirty="0"/>
              <a:t>1</a:t>
            </a:r>
            <a:r>
              <a:rPr lang="en-US" sz="1600" dirty="0"/>
              <a:t>U.S. EPA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University </a:t>
            </a:r>
            <a:r>
              <a:rPr lang="en-US" sz="1600" dirty="0"/>
              <a:t>of </a:t>
            </a:r>
            <a:r>
              <a:rPr lang="en-US" sz="1600" dirty="0" smtClean="0"/>
              <a:t>Colorado at Boulder</a:t>
            </a:r>
          </a:p>
          <a:p>
            <a:r>
              <a:rPr lang="en-US" sz="1600" dirty="0" smtClean="0"/>
              <a:t>3 NASA Ames Research 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01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SEAC4RS observed vs. modeled </a:t>
            </a:r>
            <a:r>
              <a:rPr lang="en-US" dirty="0" smtClean="0"/>
              <a:t>OA</a:t>
            </a: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/>
        </p:blipFill>
        <p:spPr>
          <a:xfrm>
            <a:off x="2407920" y="1424022"/>
            <a:ext cx="7918224" cy="54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fires produce SOA?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8680" y="150073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smtClean="0"/>
              <a:t>Yes</a:t>
            </a:r>
            <a:endParaRPr lang="en-US" smtClean="0"/>
          </a:p>
          <a:p>
            <a:pPr>
              <a:spcAft>
                <a:spcPts val="600"/>
              </a:spcAft>
            </a:pPr>
            <a:r>
              <a:rPr lang="en-US" smtClean="0">
                <a:hlinkClick r:id="rId2"/>
              </a:rPr>
              <a:t>Decarlo et al., 2008, ACP</a:t>
            </a:r>
            <a:endParaRPr lang="en-US" smtClean="0"/>
          </a:p>
          <a:p>
            <a:pPr>
              <a:spcAft>
                <a:spcPts val="600"/>
              </a:spcAft>
            </a:pPr>
            <a:r>
              <a:rPr lang="en-US" smtClean="0">
                <a:hlinkClick r:id="rId3"/>
              </a:rPr>
              <a:t>Yokelson et al., 2009, ACP</a:t>
            </a:r>
            <a:endParaRPr lang="en-US" smtClean="0">
              <a:hlinkClick r:id="rId4"/>
            </a:endParaRPr>
          </a:p>
          <a:p>
            <a:pPr>
              <a:spcAft>
                <a:spcPts val="600"/>
              </a:spcAft>
            </a:pPr>
            <a:r>
              <a:rPr lang="en-US" smtClean="0">
                <a:hlinkClick r:id="rId4"/>
              </a:rPr>
              <a:t>Varkkari et al., 2014, GRL</a:t>
            </a:r>
            <a:endParaRPr lang="en-US" smtClean="0"/>
          </a:p>
          <a:p>
            <a:pPr>
              <a:spcAft>
                <a:spcPts val="600"/>
              </a:spcAft>
            </a:pPr>
            <a:r>
              <a:rPr lang="en-US" smtClean="0">
                <a:hlinkClick r:id="rId5"/>
              </a:rPr>
              <a:t>Konovalov et al., 2015, ACP</a:t>
            </a:r>
            <a:r>
              <a:rPr lang="en-US" smtClean="0"/>
              <a:t> 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02680" y="150073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smtClean="0"/>
              <a:t>No</a:t>
            </a:r>
            <a:endParaRPr lang="en-US" smtClean="0">
              <a:hlinkClick r:id="rId6"/>
            </a:endParaRPr>
          </a:p>
          <a:p>
            <a:pPr>
              <a:spcAft>
                <a:spcPts val="600"/>
              </a:spcAft>
            </a:pPr>
            <a:r>
              <a:rPr lang="en-US" smtClean="0">
                <a:hlinkClick r:id="rId7"/>
              </a:rPr>
              <a:t>Cubison et al., 2011, ACP</a:t>
            </a:r>
            <a:endParaRPr lang="en-US" smtClean="0">
              <a:hlinkClick r:id="rId6"/>
            </a:endParaRPr>
          </a:p>
          <a:p>
            <a:pPr>
              <a:spcAft>
                <a:spcPts val="600"/>
              </a:spcAft>
            </a:pPr>
            <a:r>
              <a:rPr lang="en-US" smtClean="0">
                <a:hlinkClick r:id="rId6"/>
              </a:rPr>
              <a:t>Jolleys et al., 2012, ES&amp;T</a:t>
            </a:r>
            <a:endParaRPr lang="en-US" smtClean="0">
              <a:hlinkClick r:id="rId8"/>
            </a:endParaRPr>
          </a:p>
          <a:p>
            <a:pPr>
              <a:spcAft>
                <a:spcPts val="600"/>
              </a:spcAft>
            </a:pPr>
            <a:r>
              <a:rPr lang="en-US" smtClean="0">
                <a:hlinkClick r:id="rId9"/>
              </a:rPr>
              <a:t>Forrister et al., 2015,GRL</a:t>
            </a:r>
            <a:endParaRPr lang="en-US" smtClean="0">
              <a:hlinkClick r:id=""/>
            </a:endParaRPr>
          </a:p>
          <a:p>
            <a:pPr>
              <a:spcAft>
                <a:spcPts val="600"/>
              </a:spcAft>
            </a:pPr>
            <a:r>
              <a:rPr lang="en-US" smtClean="0">
                <a:hlinkClick r:id=""/>
              </a:rPr>
              <a:t>Liu et al., 2016, JGR</a:t>
            </a:r>
          </a:p>
          <a:p>
            <a:pPr>
              <a:spcAft>
                <a:spcPts val="600"/>
              </a:spcAft>
            </a:pPr>
            <a:r>
              <a:rPr lang="en-US" smtClean="0">
                <a:hlinkClick r:id=""/>
              </a:rPr>
              <a:t>Yu et al., 2016, JGR</a:t>
            </a:r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30" y="2652584"/>
            <a:ext cx="5501790" cy="37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Fire OA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/>
          <a:stretch/>
        </p:blipFill>
        <p:spPr>
          <a:xfrm>
            <a:off x="3440829" y="1500730"/>
            <a:ext cx="5832546" cy="5357269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5638063" flipH="1" flipV="1">
            <a:off x="7321799" y="274248"/>
            <a:ext cx="1848255" cy="6204578"/>
          </a:xfrm>
          <a:prstGeom prst="arc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5109" y="1973088"/>
            <a:ext cx="1964033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OA/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suggests no significant SOA formation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055109" y="4513111"/>
            <a:ext cx="196403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OM:OC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ageing of OA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976763" y="2058151"/>
            <a:ext cx="23568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If the Rim Fire made SOA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38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vs. Downwind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/>
          <a:stretch/>
        </p:blipFill>
        <p:spPr>
          <a:xfrm>
            <a:off x="3391278" y="1500730"/>
            <a:ext cx="5878593" cy="53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OA vs. Downwind </a:t>
            </a: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3"/>
          <a:stretch/>
        </p:blipFill>
        <p:spPr>
          <a:xfrm>
            <a:off x="3394781" y="1500730"/>
            <a:ext cx="5878593" cy="5357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5109" y="1973088"/>
            <a:ext cx="1964033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Modeled SOA from IVOCs doesn’t match obs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055109" y="4513111"/>
            <a:ext cx="196403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…but improves </a:t>
            </a:r>
            <a:r>
              <a:rPr lang="en-US" sz="2200" dirty="0" err="1" smtClean="0"/>
              <a:t>svPOA</a:t>
            </a:r>
            <a:r>
              <a:rPr lang="en-US" sz="2200" dirty="0" smtClean="0"/>
              <a:t> OM:OC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28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12547" y="2522651"/>
            <a:ext cx="2355011" cy="3253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1" y="1392355"/>
            <a:ext cx="7315215" cy="544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70" y="1387161"/>
            <a:ext cx="7315215" cy="5440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vs.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44295" y="2798881"/>
            <a:ext cx="191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CMAQ Rim Fire PM</a:t>
            </a:r>
            <a:r>
              <a:rPr lang="en-US" u="sng" baseline="-25000" dirty="0" smtClean="0"/>
              <a:t>2.5</a:t>
            </a:r>
            <a:r>
              <a:rPr lang="en-US" u="sng" dirty="0" smtClean="0"/>
              <a:t>:CO EF</a:t>
            </a:r>
          </a:p>
          <a:p>
            <a:pPr algn="ctr"/>
            <a:r>
              <a:rPr lang="en-US" b="1" dirty="0" smtClean="0"/>
              <a:t>0.08 – 0.10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05254" y="3944540"/>
            <a:ext cx="185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FLAME II Measured  PM</a:t>
            </a:r>
            <a:r>
              <a:rPr lang="en-US" u="sng" baseline="-25000" dirty="0" smtClean="0"/>
              <a:t>2.5</a:t>
            </a:r>
            <a:r>
              <a:rPr lang="en-US" u="sng" dirty="0" smtClean="0"/>
              <a:t>:CO EF</a:t>
            </a:r>
          </a:p>
          <a:p>
            <a:pPr algn="ctr"/>
            <a:r>
              <a:rPr lang="en-US" b="1" dirty="0" smtClean="0"/>
              <a:t>0.04 – 0.38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05254" y="5469412"/>
            <a:ext cx="213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Jolleys</a:t>
            </a:r>
            <a:r>
              <a:rPr lang="en-US" sz="1400" dirty="0" smtClean="0"/>
              <a:t> et al., JGR, 2014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03199" y="2201363"/>
            <a:ext cx="176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Emission Factors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873" y="5909716"/>
            <a:ext cx="23022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 lines (</a:t>
            </a:r>
            <a:r>
              <a:rPr lang="en-US" dirty="0" err="1" smtClean="0"/>
              <a:t>obs</a:t>
            </a:r>
            <a:r>
              <a:rPr lang="en-US" dirty="0" smtClean="0"/>
              <a:t>) adapted from </a:t>
            </a:r>
            <a:r>
              <a:rPr lang="en-US" dirty="0" err="1" smtClean="0"/>
              <a:t>Jolleys</a:t>
            </a:r>
            <a:r>
              <a:rPr lang="en-US" dirty="0" smtClean="0"/>
              <a:t> et al., ES&amp;T,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07680" y="2322794"/>
            <a:ext cx="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70520" y="5198689"/>
            <a:ext cx="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077" y="5486463"/>
            <a:ext cx="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1077" y="5866216"/>
            <a:ext cx="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0.02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210148" y="2692127"/>
            <a:ext cx="1648931" cy="12524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14420" y="3028468"/>
            <a:ext cx="60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4-8x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8" grpId="0"/>
      <p:bldP spid="10" grpId="0"/>
      <p:bldP spid="4" grpId="0" animBg="1"/>
      <p:bldP spid="11" grpId="0"/>
      <p:bldP spid="12" grpId="0"/>
      <p:bldP spid="13" grpId="0"/>
      <p:bldP spid="14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38622"/>
            <a:ext cx="9067800" cy="895234"/>
          </a:xfrm>
        </p:spPr>
        <p:txBody>
          <a:bodyPr>
            <a:noAutofit/>
          </a:bodyPr>
          <a:lstStyle/>
          <a:p>
            <a:r>
              <a:rPr lang="en-US" sz="3600" dirty="0"/>
              <a:t>Observed vs. modeled </a:t>
            </a:r>
            <a:r>
              <a:rPr lang="en-US" sz="3600" dirty="0" smtClean="0"/>
              <a:t>OA (4x and 8x Emissions)</a:t>
            </a:r>
            <a:endParaRPr lang="en-US" sz="36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6" t="8735" r="4465" b="50137"/>
          <a:stretch/>
        </p:blipFill>
        <p:spPr>
          <a:xfrm>
            <a:off x="-1083" y="1403333"/>
            <a:ext cx="4930346" cy="259492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6776" r="389" b="49158"/>
          <a:stretch/>
        </p:blipFill>
        <p:spPr>
          <a:xfrm>
            <a:off x="-16042" y="4080825"/>
            <a:ext cx="6354750" cy="278027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2" y="1516411"/>
            <a:ext cx="6100118" cy="45369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73349" y="1316429"/>
            <a:ext cx="1339703" cy="302165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6539" y="2316072"/>
            <a:ext cx="196403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Better represents peaks</a:t>
            </a:r>
            <a:endParaRPr lang="en-US" sz="2200" dirty="0"/>
          </a:p>
        </p:txBody>
      </p:sp>
      <p:sp>
        <p:nvSpPr>
          <p:cNvPr id="9" name="Oval 8"/>
          <p:cNvSpPr/>
          <p:nvPr/>
        </p:nvSpPr>
        <p:spPr>
          <a:xfrm>
            <a:off x="81515" y="2966484"/>
            <a:ext cx="2512829" cy="121578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2057" y="3069564"/>
            <a:ext cx="1694121" cy="121578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5209" y="2987886"/>
            <a:ext cx="1964033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…but overestimates downwind impacts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37194" y="5330099"/>
            <a:ext cx="196403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…and ‘short circuits’ </a:t>
            </a:r>
            <a:r>
              <a:rPr lang="en-US" sz="2200" dirty="0" err="1" smtClean="0"/>
              <a:t>svPOA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590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r="-4" b="49526"/>
          <a:stretch/>
        </p:blipFill>
        <p:spPr>
          <a:xfrm>
            <a:off x="-1" y="4126351"/>
            <a:ext cx="6435307" cy="273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5x </a:t>
            </a:r>
            <a:r>
              <a:rPr lang="en-US" dirty="0" smtClean="0"/>
              <a:t>OA Emissions (</a:t>
            </a:r>
            <a:r>
              <a:rPr lang="en-US" dirty="0" err="1" smtClean="0"/>
              <a:t>svPOA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1" t="7868" r="2557" b="48985"/>
          <a:stretch/>
        </p:blipFill>
        <p:spPr>
          <a:xfrm>
            <a:off x="2765" y="1343087"/>
            <a:ext cx="5029200" cy="270372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51" y="1549284"/>
            <a:ext cx="6098049" cy="45354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b="49796"/>
          <a:stretch/>
        </p:blipFill>
        <p:spPr>
          <a:xfrm>
            <a:off x="-2070" y="4126351"/>
            <a:ext cx="6437376" cy="2724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6060" y="2294627"/>
            <a:ext cx="16994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OA more closely matches CO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5604" y="5328250"/>
            <a:ext cx="16994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aging, model trend matches </a:t>
            </a:r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4979" y="4493538"/>
            <a:ext cx="18410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Plume rise?</a:t>
            </a:r>
          </a:p>
          <a:p>
            <a:pPr marL="342900" indent="-342900">
              <a:buAutoNum type="arabicPeriod"/>
            </a:pPr>
            <a:r>
              <a:rPr lang="en-US" dirty="0" smtClean="0"/>
              <a:t>Fire Location?</a:t>
            </a:r>
          </a:p>
          <a:p>
            <a:pPr marL="342900" indent="-342900">
              <a:buAutoNum type="arabicPeriod"/>
            </a:pPr>
            <a:r>
              <a:rPr lang="en-US" dirty="0" smtClean="0"/>
              <a:t>IVOCs?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8465" y="4433777"/>
            <a:ext cx="1096513" cy="2062716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 </a:t>
            </a:r>
            <a:r>
              <a:rPr lang="en-US" dirty="0"/>
              <a:t>and O</a:t>
            </a:r>
            <a:r>
              <a:rPr lang="en-US" baseline="-25000" dirty="0"/>
              <a:t>3</a:t>
            </a:r>
            <a:r>
              <a:rPr lang="en-US" dirty="0"/>
              <a:t> are generally well represented on </a:t>
            </a:r>
            <a:r>
              <a:rPr lang="en-US" dirty="0" smtClean="0"/>
              <a:t>8/26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not well represented on 8/29 likely due </a:t>
            </a:r>
            <a:r>
              <a:rPr lang="en-US" dirty="0"/>
              <a:t>t</a:t>
            </a:r>
            <a:r>
              <a:rPr lang="en-US" dirty="0" smtClean="0"/>
              <a:t>o model </a:t>
            </a:r>
            <a:r>
              <a:rPr lang="en-US" dirty="0"/>
              <a:t>mixing </a:t>
            </a:r>
            <a:r>
              <a:rPr lang="en-US" dirty="0" smtClean="0"/>
              <a:t>height being </a:t>
            </a:r>
            <a:r>
              <a:rPr lang="en-US" dirty="0"/>
              <a:t>too </a:t>
            </a:r>
            <a:r>
              <a:rPr lang="en-US" dirty="0" smtClean="0"/>
              <a:t>low</a:t>
            </a:r>
            <a:endParaRPr lang="en-US" dirty="0"/>
          </a:p>
          <a:p>
            <a:r>
              <a:rPr lang="en-US" dirty="0" smtClean="0"/>
              <a:t>OA </a:t>
            </a:r>
            <a:r>
              <a:rPr lang="en-US" dirty="0"/>
              <a:t>impacts near the source significantly </a:t>
            </a:r>
            <a:r>
              <a:rPr lang="en-US" dirty="0" smtClean="0"/>
              <a:t>underpredicted (4-8x)</a:t>
            </a:r>
            <a:endParaRPr lang="en-US" dirty="0"/>
          </a:p>
          <a:p>
            <a:r>
              <a:rPr lang="en-US" dirty="0" smtClean="0"/>
              <a:t>With reasonable adjustments (increased emissions and remove anthropogenic aging scheme), modeled </a:t>
            </a:r>
            <a:r>
              <a:rPr lang="en-US" dirty="0" err="1" smtClean="0"/>
              <a:t>svPOA</a:t>
            </a:r>
            <a:r>
              <a:rPr lang="en-US" dirty="0" smtClean="0"/>
              <a:t> can capture trends in observed OA (and OA/</a:t>
            </a:r>
            <a:r>
              <a:rPr lang="el-GR" dirty="0" smtClean="0">
                <a:cs typeface="Times New Roman" panose="02020603050405020304" pitchFamily="18" charset="0"/>
              </a:rPr>
              <a:t>Δ</a:t>
            </a:r>
            <a:r>
              <a:rPr lang="en-US" dirty="0" smtClean="0">
                <a:cs typeface="Times New Roman" panose="02020603050405020304" pitchFamily="18" charset="0"/>
              </a:rPr>
              <a:t>CO vs. downwind distance)</a:t>
            </a:r>
            <a:endParaRPr lang="en-US" dirty="0" smtClean="0"/>
          </a:p>
          <a:p>
            <a:r>
              <a:rPr lang="en-US" dirty="0" smtClean="0"/>
              <a:t>Modeled OM:OC and influence of anthropogenic aging scheme </a:t>
            </a:r>
            <a:r>
              <a:rPr lang="en-US" dirty="0"/>
              <a:t>suggests need for biomass burning specific model OA </a:t>
            </a:r>
            <a:r>
              <a:rPr lang="en-US" dirty="0" smtClean="0"/>
              <a:t>species and treatment, including aging, in CMAQ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Rim </a:t>
            </a:r>
            <a:r>
              <a:rPr lang="en-US" dirty="0"/>
              <a:t>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14" y="3459252"/>
            <a:ext cx="4957260" cy="3695020"/>
          </a:xfrm>
        </p:spPr>
        <p:txBody>
          <a:bodyPr>
            <a:normAutofit/>
          </a:bodyPr>
          <a:lstStyle/>
          <a:p>
            <a:r>
              <a:rPr lang="en-US" dirty="0"/>
              <a:t>Started 8/17/13 from a campfire in Stanislaus National Forest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largest wildfire in CA history</a:t>
            </a:r>
          </a:p>
          <a:p>
            <a:r>
              <a:rPr lang="en-US" dirty="0"/>
              <a:t>Fully contained on 10/24/13</a:t>
            </a:r>
          </a:p>
          <a:p>
            <a:r>
              <a:rPr lang="en-US" dirty="0"/>
              <a:t>Burned 257,314 acres</a:t>
            </a:r>
          </a:p>
          <a:p>
            <a:r>
              <a:rPr lang="en-US" dirty="0"/>
              <a:t>Cost $127 million to </a:t>
            </a:r>
            <a:r>
              <a:rPr lang="en-US" dirty="0" smtClean="0"/>
              <a:t>extinguish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Rim Fire and American Fire 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b="37059"/>
          <a:stretch/>
        </p:blipFill>
        <p:spPr bwMode="auto">
          <a:xfrm>
            <a:off x="21769" y="1289848"/>
            <a:ext cx="6486114" cy="55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lg.umbc.edu/usaq/images/currenthms_8_27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33" y="0"/>
            <a:ext cx="3943067" cy="31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424543"/>
            <a:ext cx="9024257" cy="802238"/>
          </a:xfrm>
        </p:spPr>
        <p:txBody>
          <a:bodyPr>
            <a:noAutofit/>
          </a:bodyPr>
          <a:lstStyle/>
          <a:p>
            <a:r>
              <a:rPr lang="en-US" sz="3200" dirty="0" smtClean="0"/>
              <a:t>Instrumented Field Campaigns and Modeling Approach</a:t>
            </a:r>
            <a:endParaRPr lang="en-US" sz="3200" dirty="0"/>
          </a:p>
        </p:txBody>
      </p:sp>
      <p:pic>
        <p:nvPicPr>
          <p:cNvPr id="4" name="Picture 2" descr="Flight paths of: SEAC4RS 26/27 August 2013 (37.8–44° N, 102–120° W, altitu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20942"/>
            <a:ext cx="61531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39384" y="5320355"/>
            <a:ext cx="253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Yates et al., AE, 2016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2734" y="1327021"/>
            <a:ext cx="4915422" cy="3321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Instrumented Field Campaigns</a:t>
            </a:r>
          </a:p>
          <a:p>
            <a:pPr lvl="1"/>
            <a:r>
              <a:rPr lang="en-US" dirty="0" smtClean="0"/>
              <a:t>SEAC4RS</a:t>
            </a:r>
          </a:p>
          <a:p>
            <a:pPr lvl="2"/>
            <a:r>
              <a:rPr lang="en-US" dirty="0" smtClean="0"/>
              <a:t>NASA DC-8</a:t>
            </a:r>
          </a:p>
          <a:p>
            <a:pPr lvl="2"/>
            <a:r>
              <a:rPr lang="en-US" b="1" u="sng" dirty="0" smtClean="0"/>
              <a:t>8/26</a:t>
            </a:r>
            <a:r>
              <a:rPr lang="en-US" dirty="0" smtClean="0"/>
              <a:t> and 8/27</a:t>
            </a:r>
          </a:p>
          <a:p>
            <a:pPr lvl="2"/>
            <a:r>
              <a:rPr lang="en-US" dirty="0" smtClean="0"/>
              <a:t>Trace Gases and Aerosols</a:t>
            </a:r>
          </a:p>
          <a:p>
            <a:pPr lvl="1"/>
            <a:r>
              <a:rPr lang="en-US" dirty="0" smtClean="0"/>
              <a:t>AJAX</a:t>
            </a:r>
          </a:p>
          <a:p>
            <a:pPr lvl="2"/>
            <a:r>
              <a:rPr lang="en-US" dirty="0" smtClean="0"/>
              <a:t>NASA Ames Alpha Jet</a:t>
            </a:r>
          </a:p>
          <a:p>
            <a:pPr lvl="2"/>
            <a:r>
              <a:rPr lang="en-US" b="1" u="sng" dirty="0" smtClean="0"/>
              <a:t>8/29</a:t>
            </a:r>
          </a:p>
          <a:p>
            <a:pPr lvl="2"/>
            <a:r>
              <a:rPr lang="en-US" dirty="0" smtClean="0"/>
              <a:t>GHG (CO</a:t>
            </a:r>
            <a:r>
              <a:rPr lang="en-US" baseline="-25000" dirty="0" smtClean="0"/>
              <a:t>2</a:t>
            </a:r>
            <a:r>
              <a:rPr lang="en-US" dirty="0" smtClean="0"/>
              <a:t>, CH</a:t>
            </a:r>
            <a:r>
              <a:rPr lang="en-US" baseline="-25000" dirty="0" smtClean="0"/>
              <a:t>4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Fire impacts estimated by subtracting background concentration from observed concentration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41197" y="4896319"/>
            <a:ext cx="11778551" cy="200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Modeling Approach</a:t>
            </a:r>
          </a:p>
          <a:p>
            <a:pPr lvl="1"/>
            <a:r>
              <a:rPr lang="en-US" dirty="0" smtClean="0"/>
              <a:t>August – September 2013 </a:t>
            </a:r>
          </a:p>
          <a:p>
            <a:pPr lvl="2"/>
            <a:r>
              <a:rPr lang="en-US" dirty="0" smtClean="0"/>
              <a:t>4k and 12k Simulations</a:t>
            </a:r>
          </a:p>
          <a:p>
            <a:pPr lvl="1"/>
            <a:r>
              <a:rPr lang="en-US" dirty="0" smtClean="0"/>
              <a:t>CMAQ v5.2</a:t>
            </a:r>
          </a:p>
          <a:p>
            <a:pPr lvl="2"/>
            <a:r>
              <a:rPr lang="en-US" dirty="0" smtClean="0"/>
              <a:t>Separate semi-volatile (SV) and non-volatile (NV) POA CMAQ simulations</a:t>
            </a:r>
          </a:p>
          <a:p>
            <a:pPr lvl="2"/>
            <a:r>
              <a:rPr lang="en-US" dirty="0" err="1" smtClean="0"/>
              <a:t>pcSOA</a:t>
            </a:r>
            <a:r>
              <a:rPr lang="en-US" dirty="0" smtClean="0"/>
              <a:t> (potential combustion SOA, which includes SOA from IVOCs) excluded for wildfires</a:t>
            </a:r>
          </a:p>
          <a:p>
            <a:pPr lvl="1"/>
            <a:r>
              <a:rPr lang="en-US" dirty="0" smtClean="0"/>
              <a:t>Fire emissions estimated using SMARTFIRE v2 and </a:t>
            </a:r>
            <a:r>
              <a:rPr lang="en-US" dirty="0" err="1" smtClean="0"/>
              <a:t>BlueSky</a:t>
            </a:r>
            <a:r>
              <a:rPr lang="en-US" dirty="0" smtClean="0"/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5498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Rim Fire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6" t="36500" r="29770" b="28951"/>
          <a:stretch/>
        </p:blipFill>
        <p:spPr>
          <a:xfrm>
            <a:off x="8192063" y="1834732"/>
            <a:ext cx="3245960" cy="43735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95752" y="1898898"/>
            <a:ext cx="2102286" cy="94904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95745" y="2917338"/>
            <a:ext cx="14702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78% of PM</a:t>
            </a:r>
            <a:r>
              <a:rPr lang="en-US" baseline="-25000" dirty="0" smtClean="0"/>
              <a:t>2.5</a:t>
            </a:r>
            <a:r>
              <a:rPr lang="en-US" dirty="0" smtClean="0"/>
              <a:t> is POA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99492" y="1390368"/>
            <a:ext cx="32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and TOG Speciation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6691" y="6251994"/>
            <a:ext cx="3238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Baker et al., 2016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731"/>
            <a:ext cx="7387010" cy="53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SEAC4RS observed vs. modeled CO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"/>
          <a:stretch/>
        </p:blipFill>
        <p:spPr>
          <a:xfrm>
            <a:off x="2178860" y="1460384"/>
            <a:ext cx="7927848" cy="5406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147" y="3176097"/>
            <a:ext cx="102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Transect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05337" y="3131750"/>
            <a:ext cx="102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Transect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30474" y="3015424"/>
            <a:ext cx="102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93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SEAC4RS observed vs. modeled CO (12k and 4k)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/>
          <a:stretch/>
        </p:blipFill>
        <p:spPr>
          <a:xfrm>
            <a:off x="2197768" y="1431360"/>
            <a:ext cx="7927729" cy="54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SEAC4RS observed vs. modeled O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/>
          <a:stretch/>
        </p:blipFill>
        <p:spPr>
          <a:xfrm>
            <a:off x="2188027" y="1434522"/>
            <a:ext cx="7927848" cy="54245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9312" y="4539343"/>
            <a:ext cx="859972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31864" y="4539343"/>
            <a:ext cx="1649294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66947" y="4186989"/>
            <a:ext cx="179671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Obs within </a:t>
            </a:r>
            <a:r>
              <a:rPr lang="en-US" sz="2200" dirty="0" smtClean="0"/>
              <a:t>model </a:t>
            </a:r>
            <a:r>
              <a:rPr lang="en-US" sz="2200" dirty="0" smtClean="0"/>
              <a:t>mixing height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5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AJAX observed vs. modeled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8385"/>
          <a:stretch/>
        </p:blipFill>
        <p:spPr>
          <a:xfrm>
            <a:off x="130626" y="1353112"/>
            <a:ext cx="7626824" cy="55048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6" t="18346" r="19329" b="15413"/>
          <a:stretch/>
        </p:blipFill>
        <p:spPr>
          <a:xfrm>
            <a:off x="7718271" y="2070890"/>
            <a:ext cx="4457746" cy="4607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17676" y="1537106"/>
            <a:ext cx="3299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Modeled Impacts at </a:t>
            </a:r>
            <a:r>
              <a:rPr lang="en-US" dirty="0" err="1"/>
              <a:t>Donnel</a:t>
            </a:r>
            <a:r>
              <a:rPr lang="en-US" dirty="0"/>
              <a:t> Vista</a:t>
            </a:r>
          </a:p>
        </p:txBody>
      </p:sp>
      <p:sp>
        <p:nvSpPr>
          <p:cNvPr id="7" name="Oval 6"/>
          <p:cNvSpPr/>
          <p:nvPr/>
        </p:nvSpPr>
        <p:spPr>
          <a:xfrm>
            <a:off x="3514052" y="4508863"/>
            <a:ext cx="1256068" cy="64929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57140" y="2644510"/>
            <a:ext cx="1092954" cy="14820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81695" y="4279510"/>
            <a:ext cx="179671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Obs above </a:t>
            </a:r>
            <a:r>
              <a:rPr lang="en-US" sz="2200" dirty="0" smtClean="0"/>
              <a:t>model </a:t>
            </a:r>
            <a:r>
              <a:rPr lang="en-US" sz="2200" dirty="0" smtClean="0"/>
              <a:t>mixing height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797310" y="2743472"/>
            <a:ext cx="179671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Model mixing </a:t>
            </a:r>
            <a:r>
              <a:rPr lang="en-US" sz="2200" dirty="0" smtClean="0"/>
              <a:t>height too low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96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SEAC4RS observed vs. modeled </a:t>
            </a:r>
            <a:r>
              <a:rPr lang="en-US" dirty="0" smtClean="0"/>
              <a:t>PM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37177" r="34991" b="28026"/>
          <a:stretch/>
        </p:blipFill>
        <p:spPr>
          <a:xfrm>
            <a:off x="10114410" y="1903277"/>
            <a:ext cx="1677099" cy="4404949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/>
          <a:stretch/>
        </p:blipFill>
        <p:spPr>
          <a:xfrm>
            <a:off x="1730238" y="1317286"/>
            <a:ext cx="7937213" cy="5540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435" y="1476545"/>
            <a:ext cx="239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CMAQ PM</a:t>
            </a:r>
            <a:r>
              <a:rPr lang="en-US" baseline="-25000" dirty="0" smtClean="0"/>
              <a:t>2.5</a:t>
            </a:r>
            <a:r>
              <a:rPr lang="en-US" dirty="0" smtClean="0"/>
              <a:t> Speciation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0347" y="6345483"/>
            <a:ext cx="239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Baker et al.,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16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FE70935-261B-4DFC-A7E9-6CD1A5D342E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7625179-6698-45E1-A466-0C92562931C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7D4391D-7688-483F-AE4A-C85242BE70F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1A8806D-8711-47AD-973B-808021980C6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39C6AB4-7983-45E1-B563-C12B6C00610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56E05BA-5C75-479F-84D0-252E14CD40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569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Assessment of Air Quality Impacts from the 2013 Rim Fire</vt:lpstr>
      <vt:lpstr>2013 Rim Fire</vt:lpstr>
      <vt:lpstr>Instrumented Field Campaigns and Modeling Approach</vt:lpstr>
      <vt:lpstr>Rim Fire Emissions</vt:lpstr>
      <vt:lpstr>SEAC4RS observed vs. modeled CO</vt:lpstr>
      <vt:lpstr>SEAC4RS observed vs. modeled CO (12k and 4k)</vt:lpstr>
      <vt:lpstr>SEAC4RS observed vs. modeled O3</vt:lpstr>
      <vt:lpstr>AJAX observed vs. modeled O3</vt:lpstr>
      <vt:lpstr>SEAC4RS observed vs. modeled PM1</vt:lpstr>
      <vt:lpstr>SEAC4RS observed vs. modeled OA</vt:lpstr>
      <vt:lpstr>Do fires produce SOA?</vt:lpstr>
      <vt:lpstr>Rim Fire OA</vt:lpstr>
      <vt:lpstr>OA vs. Downwind Distance</vt:lpstr>
      <vt:lpstr>OA vs. Downwind Distance</vt:lpstr>
      <vt:lpstr>OA vs. ΔCO</vt:lpstr>
      <vt:lpstr>Observed vs. modeled OA (4x and 8x Emissions)</vt:lpstr>
      <vt:lpstr>Maybe 5x OA Emissions (svPOA)?</vt:lpstr>
      <vt:lpstr>Conclusions</vt:lpstr>
      <vt:lpstr>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Tarpley, Keith</dc:creator>
  <cp:lastModifiedBy>Matt</cp:lastModifiedBy>
  <cp:revision>37</cp:revision>
  <dcterms:created xsi:type="dcterms:W3CDTF">2016-06-28T14:09:22Z</dcterms:created>
  <dcterms:modified xsi:type="dcterms:W3CDTF">2016-10-25T02:12:01Z</dcterms:modified>
</cp:coreProperties>
</file>