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378" r:id="rId3"/>
    <p:sldId id="379" r:id="rId4"/>
    <p:sldId id="380" r:id="rId5"/>
    <p:sldId id="381" r:id="rId6"/>
    <p:sldId id="382" r:id="rId7"/>
    <p:sldId id="383" r:id="rId8"/>
    <p:sldId id="395" r:id="rId9"/>
    <p:sldId id="385" r:id="rId10"/>
    <p:sldId id="386" r:id="rId11"/>
    <p:sldId id="387" r:id="rId12"/>
    <p:sldId id="388" r:id="rId13"/>
    <p:sldId id="389" r:id="rId14"/>
    <p:sldId id="390" r:id="rId15"/>
    <p:sldId id="394" r:id="rId16"/>
    <p:sldId id="392" r:id="rId17"/>
    <p:sldId id="393" r:id="rId1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E71A"/>
    <a:srgbClr val="5FFF1D"/>
    <a:srgbClr val="214A89"/>
    <a:srgbClr val="E8E8E8"/>
    <a:srgbClr val="FFFFFF"/>
    <a:srgbClr val="6091D5"/>
    <a:srgbClr val="1E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041" autoAdjust="0"/>
  </p:normalViewPr>
  <p:slideViewPr>
    <p:cSldViewPr snapToGrid="0" snapToObjects="1">
      <p:cViewPr varScale="1">
        <p:scale>
          <a:sx n="66" d="100"/>
          <a:sy n="66" d="100"/>
        </p:scale>
        <p:origin x="13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E063358-16DD-D54A-9389-AD3EE82C1C69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37F650C-FC29-B34D-9090-D38745CAC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32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64BB54F-1679-1E4C-B106-70A9DBD3EF54}" type="datetime1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662BC02-158A-E748-AADE-9FBB1E4D5C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4A8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1"/>
            <a:ext cx="86868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214A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0"/>
            <a:ext cx="4268788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4600"/>
            <a:ext cx="4270375" cy="930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78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4601"/>
            <a:ext cx="86868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228600" y="131384"/>
            <a:ext cx="8686800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93pt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28600" y="6084382"/>
            <a:ext cx="1243584" cy="5974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637252" y="6135751"/>
            <a:ext cx="7278148" cy="1313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38000">
                <a:schemeClr val="tx2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0" cmpd="sng">
            <a:solidFill>
              <a:schemeClr val="bg1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319128" y="6528626"/>
            <a:ext cx="52478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/>
                <a:cs typeface="Arial"/>
              </a:rPr>
              <a:t>AER Company Proprietary Information. ©Atmospheric and Environmental Research, Inc. (AER), 2016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62470" y="6528626"/>
            <a:ext cx="1113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446A246-FCAB-4ACA-9DB9-4A04A8F6D9DB}" type="slidenum">
              <a:rPr lang="en-US" sz="700" smtClean="0">
                <a:latin typeface="Arial"/>
                <a:cs typeface="Arial"/>
              </a:rPr>
              <a:pPr/>
              <a:t>‹#›</a:t>
            </a:fld>
            <a:endParaRPr lang="en-US" sz="7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003725" y="6528626"/>
            <a:ext cx="9954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3458BF-2C3F-4D8E-8008-8F024B5AF5D6}" type="datetime1">
              <a:rPr lang="en-US" sz="700" smtClean="0">
                <a:latin typeface="Arial"/>
                <a:cs typeface="Arial"/>
              </a:rPr>
              <a:pPr/>
              <a:t>10/24/2016</a:t>
            </a:fld>
            <a:endParaRPr lang="en-US" sz="700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214A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50" y="2933700"/>
            <a:ext cx="8591550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Calibri Light"/>
                <a:ea typeface="+mj-ea"/>
                <a:cs typeface="+mj-cs"/>
              </a:rPr>
              <a:t>SPATIAL DISTRIBUTION OF PM EMISSION FROM RESIDENTIAL COMBUSTION IN LATIN AMERICA, AFRICA, AND ASIA </a:t>
            </a:r>
            <a:endParaRPr kumimoji="1" lang="en-US" sz="2800" b="1" dirty="0">
              <a:ln w="3175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08960" y="4688026"/>
            <a:ext cx="5520689" cy="14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10000"/>
              </a:lnSpc>
            </a:pPr>
            <a:r>
              <a:rPr kumimoji="1" lang="en-US" b="1" dirty="0">
                <a:latin typeface="Arial" charset="0"/>
              </a:rPr>
              <a:t/>
            </a:r>
            <a:br>
              <a:rPr kumimoji="1" lang="en-US" b="1" dirty="0">
                <a:latin typeface="Arial" charset="0"/>
              </a:rPr>
            </a:br>
            <a:endParaRPr kumimoji="1" lang="en-US" b="1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kumimoji="1" lang="en-US" b="1" dirty="0">
                <a:latin typeface="Arial" charset="0"/>
              </a:rPr>
              <a:t>Ekbordin </a:t>
            </a:r>
            <a:r>
              <a:rPr kumimoji="1" lang="en-US" b="1" dirty="0" smtClean="0">
                <a:latin typeface="Arial" charset="0"/>
              </a:rPr>
              <a:t>Winijkul*, </a:t>
            </a:r>
            <a:r>
              <a:rPr kumimoji="1" lang="en-US" dirty="0" smtClean="0">
                <a:latin typeface="Arial" charset="0"/>
              </a:rPr>
              <a:t>Tami C Bond**, Laura Fierce***</a:t>
            </a:r>
          </a:p>
          <a:p>
            <a:pPr>
              <a:lnSpc>
                <a:spcPct val="110000"/>
              </a:lnSpc>
            </a:pPr>
            <a:r>
              <a:rPr kumimoji="1" lang="en-US" dirty="0">
                <a:latin typeface="Arial" charset="0"/>
              </a:rPr>
              <a:t>*</a:t>
            </a:r>
            <a:r>
              <a:rPr kumimoji="1" lang="en-US" dirty="0" smtClean="0">
                <a:latin typeface="Arial" charset="0"/>
              </a:rPr>
              <a:t> Atmospheric </a:t>
            </a:r>
            <a:r>
              <a:rPr kumimoji="1" lang="en-US" dirty="0">
                <a:latin typeface="Arial" charset="0"/>
              </a:rPr>
              <a:t>and Environmental Research (AER</a:t>
            </a:r>
            <a:r>
              <a:rPr kumimoji="1" lang="en-US" dirty="0" smtClean="0">
                <a:latin typeface="Arial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kumimoji="1" lang="en-US" dirty="0" smtClean="0">
                <a:latin typeface="Arial" charset="0"/>
              </a:rPr>
              <a:t>** University of Illinois at Urbana-Champaign</a:t>
            </a:r>
          </a:p>
          <a:p>
            <a:pPr>
              <a:lnSpc>
                <a:spcPct val="110000"/>
              </a:lnSpc>
            </a:pPr>
            <a:r>
              <a:rPr kumimoji="1" lang="en-US" dirty="0" smtClean="0">
                <a:latin typeface="Arial" charset="0"/>
              </a:rPr>
              <a:t>*** Brookhaven National Laboratory</a:t>
            </a:r>
            <a:endParaRPr kumimoji="1" lang="en-US" dirty="0"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13"/>
            <a:ext cx="9144000" cy="303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564789" y="2710902"/>
            <a:ext cx="1579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Photo credit: </a:t>
            </a:r>
            <a:r>
              <a:rPr lang="en-US" sz="900" dirty="0" err="1"/>
              <a:t>Radha</a:t>
            </a:r>
            <a:r>
              <a:rPr lang="en-US" sz="900" dirty="0"/>
              <a:t> </a:t>
            </a:r>
            <a:r>
              <a:rPr lang="en-US" sz="900" dirty="0" err="1"/>
              <a:t>Muthiah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Emission Characteristics in Five Land Types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21" y="871238"/>
            <a:ext cx="4710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 capita PM Emission in 5 land types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409" y="3819479"/>
            <a:ext cx="8092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Per-capita emission depends on fuel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Africa </a:t>
            </a:r>
            <a:r>
              <a:rPr lang="en-US" dirty="0" smtClean="0"/>
              <a:t>-&gt; </a:t>
            </a:r>
            <a:r>
              <a:rPr lang="en-US" dirty="0"/>
              <a:t>highest solid biomass use </a:t>
            </a:r>
            <a:r>
              <a:rPr lang="en-US" dirty="0" smtClean="0"/>
              <a:t>-&gt; </a:t>
            </a:r>
            <a:r>
              <a:rPr lang="en-US" dirty="0"/>
              <a:t>highest per-capita emission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East </a:t>
            </a:r>
            <a:r>
              <a:rPr lang="en-US" dirty="0"/>
              <a:t>Asia </a:t>
            </a:r>
            <a:r>
              <a:rPr lang="en-US" dirty="0" smtClean="0"/>
              <a:t>-&gt; </a:t>
            </a:r>
            <a:r>
              <a:rPr lang="en-US" dirty="0"/>
              <a:t>high coal </a:t>
            </a:r>
            <a:r>
              <a:rPr lang="en-US" dirty="0" smtClean="0"/>
              <a:t>-&gt; </a:t>
            </a:r>
            <a:r>
              <a:rPr lang="en-US" dirty="0"/>
              <a:t>high per-capita emission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Latin </a:t>
            </a:r>
            <a:r>
              <a:rPr lang="en-US" dirty="0"/>
              <a:t>America </a:t>
            </a:r>
            <a:r>
              <a:rPr lang="en-US" dirty="0" smtClean="0"/>
              <a:t>-&gt; </a:t>
            </a:r>
            <a:r>
              <a:rPr lang="en-US" dirty="0"/>
              <a:t>high LPG -</a:t>
            </a:r>
            <a:r>
              <a:rPr lang="en-US" dirty="0" smtClean="0"/>
              <a:t>&gt; </a:t>
            </a:r>
            <a:r>
              <a:rPr lang="en-US" dirty="0"/>
              <a:t>low per-capita emission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Urban and electrified rural with non-FAA -</a:t>
            </a:r>
            <a:r>
              <a:rPr lang="en-US" dirty="0" smtClean="0"/>
              <a:t>&gt; </a:t>
            </a:r>
            <a:r>
              <a:rPr lang="en-US" dirty="0"/>
              <a:t>using high efficiency fuels </a:t>
            </a:r>
            <a:r>
              <a:rPr lang="en-US" dirty="0" smtClean="0"/>
              <a:t>-&gt; </a:t>
            </a:r>
            <a:r>
              <a:rPr lang="en-US" dirty="0"/>
              <a:t>lower per-capita emission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Two non-electrified rural land types -</a:t>
            </a:r>
            <a:r>
              <a:rPr lang="en-US" dirty="0" smtClean="0"/>
              <a:t>&gt; </a:t>
            </a:r>
            <a:r>
              <a:rPr lang="en-US" dirty="0"/>
              <a:t>using lowest quality fuels in each country </a:t>
            </a:r>
            <a:r>
              <a:rPr lang="en-US" dirty="0" smtClean="0"/>
              <a:t>-&gt; </a:t>
            </a:r>
            <a:r>
              <a:rPr lang="en-US" dirty="0"/>
              <a:t>highest emission per-capita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9" y="1238399"/>
            <a:ext cx="4155591" cy="255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09" y="1238399"/>
            <a:ext cx="4158843" cy="255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9702" y="871238"/>
            <a:ext cx="43583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PM Emission in 5 land 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79" y="3484347"/>
            <a:ext cx="54864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TOTAL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8733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Distribution of Emission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753" y="4744818"/>
            <a:ext cx="82169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Developed based on stove types and spatial distribution of population and resources in 5 land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emission in areas that have both high population and forest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east coast of China, part of India, main island of Indonesia, and some areas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Lower emission are mostly electrified with non-FAA with lower population.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34" y="928590"/>
            <a:ext cx="8218131" cy="3743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8" y="2508812"/>
            <a:ext cx="3010560" cy="2515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Reduction Scenarios (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85388"/>
            <a:ext cx="7886700" cy="157079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Scenario 1: Cleanest </a:t>
            </a:r>
            <a:r>
              <a:rPr lang="en-US" sz="2000" b="1" dirty="0">
                <a:solidFill>
                  <a:srgbClr val="FF0000"/>
                </a:solidFill>
              </a:rPr>
              <a:t>Current Stove Scenario</a:t>
            </a:r>
          </a:p>
          <a:p>
            <a:pPr lvl="1"/>
            <a:r>
              <a:rPr lang="en-US" sz="1800" dirty="0"/>
              <a:t>Same spatial distribution of fuels as baseline</a:t>
            </a:r>
          </a:p>
          <a:p>
            <a:pPr lvl="1"/>
            <a:r>
              <a:rPr lang="en-US" sz="1800" dirty="0"/>
              <a:t>Use cleanest stoves in each land types instead of traditional stoves </a:t>
            </a:r>
          </a:p>
          <a:p>
            <a:pPr lvl="2"/>
            <a:r>
              <a:rPr lang="en-US" sz="1600" dirty="0"/>
              <a:t>Commercially available &amp; broad acceptability demonstrated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555" y="2203970"/>
            <a:ext cx="1930823" cy="3150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883" y="2400825"/>
            <a:ext cx="2134068" cy="2820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480" y="5309472"/>
            <a:ext cx="2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Three-stone fire </a:t>
            </a:r>
          </a:p>
          <a:p>
            <a:pPr algn="ctr"/>
            <a:r>
              <a:rPr lang="en-US" sz="1600" dirty="0"/>
              <a:t>(Traditional stove: baseline scenario)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280" y="5309931"/>
            <a:ext cx="26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Philips Fan Stove</a:t>
            </a:r>
          </a:p>
          <a:p>
            <a:pPr algn="ctr"/>
            <a:r>
              <a:rPr lang="en-US" sz="1600" dirty="0"/>
              <a:t>(Improved stove with fan: electrified land types)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8166" y="5354345"/>
            <a:ext cx="26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Rocket Stove</a:t>
            </a:r>
          </a:p>
          <a:p>
            <a:pPr algn="ctr"/>
            <a:r>
              <a:rPr lang="en-US" sz="1600" dirty="0"/>
              <a:t>(Improved stove: non-electrified land types)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178" y="2063261"/>
            <a:ext cx="7835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of stove improvement (Note: the choice differs by fuel and land type)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87080" y="2845672"/>
            <a:ext cx="3860800" cy="254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4380" y="2845672"/>
            <a:ext cx="749300" cy="8763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1178" y="4738488"/>
            <a:ext cx="3010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 = 16%, PM = 8g/kg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0618" y="4943255"/>
            <a:ext cx="3010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 = 40%, PM = 0.5g/kg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9480" y="5077564"/>
            <a:ext cx="19659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 = 30%, PM = 4g/kg</a:t>
            </a:r>
          </a:p>
        </p:txBody>
      </p:sp>
    </p:spTree>
    <p:extLst>
      <p:ext uri="{BB962C8B-B14F-4D97-AF65-F5344CB8AC3E}">
        <p14:creationId xmlns:p14="http://schemas.microsoft.com/office/powerpoint/2010/main" val="24841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Reduction Scenarios </a:t>
            </a:r>
            <a:r>
              <a:rPr lang="en-US" dirty="0" smtClean="0"/>
              <a:t>(2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831881"/>
            <a:ext cx="8065899" cy="204068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Scenario 2: Fuel </a:t>
            </a:r>
            <a:r>
              <a:rPr lang="en-US" sz="2000" b="1" dirty="0">
                <a:solidFill>
                  <a:srgbClr val="00B050"/>
                </a:solidFill>
              </a:rPr>
              <a:t>Switching Scenario</a:t>
            </a:r>
          </a:p>
          <a:p>
            <a:pPr lvl="1"/>
            <a:r>
              <a:rPr lang="en-US" sz="1800" dirty="0"/>
              <a:t>Users adopt the cleanest possible fuels</a:t>
            </a:r>
          </a:p>
          <a:p>
            <a:pPr lvl="2"/>
            <a:r>
              <a:rPr lang="en-US" sz="1600" dirty="0"/>
              <a:t>Switching to electricity in electrified areas and LPG in non-electrified areas</a:t>
            </a:r>
          </a:p>
          <a:p>
            <a:pPr lvl="2"/>
            <a:r>
              <a:rPr lang="en-US" sz="1600" dirty="0"/>
              <a:t>No switching for free fuels (fuelwood in FAA &amp; agricultural waste and dung)</a:t>
            </a:r>
          </a:p>
          <a:p>
            <a:pPr lvl="1"/>
            <a:r>
              <a:rPr lang="en-US" sz="1800" dirty="0"/>
              <a:t>Use traditional stoves for new fuels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4251" y="3147669"/>
            <a:ext cx="2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Three-stone fire </a:t>
            </a:r>
          </a:p>
          <a:p>
            <a:pPr algn="ctr"/>
            <a:r>
              <a:rPr lang="en-US" sz="1600" dirty="0"/>
              <a:t>(Traditional stove: baseline scenario)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08" y="4122241"/>
            <a:ext cx="4114800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68" y="2072203"/>
            <a:ext cx="2644140" cy="1381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9446" y="3465749"/>
            <a:ext cx="251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Electric stove </a:t>
            </a:r>
          </a:p>
          <a:p>
            <a:pPr algn="ctr"/>
            <a:r>
              <a:rPr lang="en-US" sz="1600" dirty="0"/>
              <a:t>(electrified land types)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7281" y="5829997"/>
            <a:ext cx="485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LPG stove (non-electrified land types)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519334"/>
            <a:ext cx="783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of fuel switching</a:t>
            </a:r>
          </a:p>
          <a:p>
            <a:r>
              <a:rPr lang="en-US" sz="1600" dirty="0"/>
              <a:t>(Note: the choice differs by fuel and land type)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72420" y="2624136"/>
            <a:ext cx="1315509" cy="974572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68471" y="3577121"/>
            <a:ext cx="554429" cy="49387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7" y="3287249"/>
            <a:ext cx="3000375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967" y="5516060"/>
            <a:ext cx="3010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 = 16%, PM = 8g/kg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1108" y="5637549"/>
            <a:ext cx="314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 = 55%, PM = 0.4g/kg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3239" y="3204313"/>
            <a:ext cx="314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 = 75%, PM = 0g/kg</a:t>
            </a:r>
          </a:p>
        </p:txBody>
      </p:sp>
    </p:spTree>
    <p:extLst>
      <p:ext uri="{BB962C8B-B14F-4D97-AF65-F5344CB8AC3E}">
        <p14:creationId xmlns:p14="http://schemas.microsoft.com/office/powerpoint/2010/main" val="19243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Emission Reduction Scenarios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1468" y="1408649"/>
            <a:ext cx="3035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Land Types</a:t>
            </a:r>
          </a:p>
          <a:p>
            <a:r>
              <a:rPr lang="en-US" sz="1600" b="1" dirty="0" smtClean="0"/>
              <a:t>URB</a:t>
            </a:r>
            <a:r>
              <a:rPr lang="en-US" sz="1600" dirty="0" smtClean="0"/>
              <a:t> </a:t>
            </a:r>
            <a:r>
              <a:rPr lang="en-US" sz="1600" dirty="0"/>
              <a:t>= Urban </a:t>
            </a:r>
          </a:p>
          <a:p>
            <a:r>
              <a:rPr lang="en-US" sz="1600" b="1" dirty="0"/>
              <a:t>ERNF</a:t>
            </a:r>
            <a:r>
              <a:rPr lang="en-US" sz="1600" dirty="0"/>
              <a:t> = Electrified Rural with  Non-Forest Access</a:t>
            </a:r>
          </a:p>
          <a:p>
            <a:r>
              <a:rPr lang="en-US" sz="1600" b="1" dirty="0"/>
              <a:t>ERFA</a:t>
            </a:r>
            <a:r>
              <a:rPr lang="en-US" sz="1600" dirty="0"/>
              <a:t> = Electrified Rural with Forest Access</a:t>
            </a:r>
          </a:p>
          <a:p>
            <a:r>
              <a:rPr lang="en-US" sz="1600" b="1" dirty="0"/>
              <a:t>NRNF</a:t>
            </a:r>
            <a:r>
              <a:rPr lang="en-US" sz="1600" dirty="0"/>
              <a:t> = Non-electrified Rural with Non-Forest Access</a:t>
            </a:r>
          </a:p>
          <a:p>
            <a:r>
              <a:rPr lang="en-US" sz="1600" b="1" dirty="0"/>
              <a:t>NRFA</a:t>
            </a:r>
            <a:r>
              <a:rPr lang="en-US" sz="1600" dirty="0"/>
              <a:t> = Non-electrified Rural with Forest Access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676" y="797292"/>
            <a:ext cx="49986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Current cleanest stove and Fuel Switching scenarios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3" y="1135308"/>
            <a:ext cx="4988071" cy="32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4216782"/>
            <a:ext cx="8514169" cy="190505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Scenario 1: Cleaner </a:t>
            </a:r>
            <a:r>
              <a:rPr lang="en-US" sz="1600" dirty="0">
                <a:solidFill>
                  <a:srgbClr val="FF0000"/>
                </a:solidFill>
              </a:rPr>
              <a:t>stove (red line) </a:t>
            </a:r>
            <a:r>
              <a:rPr lang="en-US" sz="1600" dirty="0"/>
              <a:t>-- higher reduction in forest access land </a:t>
            </a:r>
            <a:endParaRPr lang="en-US" sz="1400" dirty="0"/>
          </a:p>
          <a:p>
            <a:pPr lvl="1"/>
            <a:r>
              <a:rPr lang="en-US" sz="1400" dirty="0"/>
              <a:t>Especially in the electrified land types where improved stoves with fan can be used</a:t>
            </a:r>
          </a:p>
          <a:p>
            <a:pPr lvl="1"/>
            <a:r>
              <a:rPr lang="en-US" sz="1400" dirty="0"/>
              <a:t>Overall PM reduction of 72</a:t>
            </a:r>
            <a:r>
              <a:rPr lang="en-US" sz="1400" dirty="0" smtClean="0"/>
              <a:t>%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00B050"/>
                </a:solidFill>
              </a:rPr>
              <a:t>Scenario 2: Fuel </a:t>
            </a:r>
            <a:r>
              <a:rPr lang="en-US" sz="1600" dirty="0">
                <a:solidFill>
                  <a:srgbClr val="00B050"/>
                </a:solidFill>
              </a:rPr>
              <a:t>switching (green line) </a:t>
            </a:r>
            <a:r>
              <a:rPr lang="en-US" sz="1600" dirty="0"/>
              <a:t>-- higher reduction in non-forest access land </a:t>
            </a:r>
          </a:p>
          <a:p>
            <a:pPr lvl="1"/>
            <a:r>
              <a:rPr lang="en-US" sz="1400" dirty="0"/>
              <a:t>Users do not have access to free fuels and assumed to be more willing to switch to cleaner fuels</a:t>
            </a:r>
          </a:p>
          <a:p>
            <a:pPr lvl="1"/>
            <a:r>
              <a:rPr lang="en-US" sz="1400" dirty="0"/>
              <a:t>Users are not adopting cleaner fuels if they have forest access</a:t>
            </a:r>
          </a:p>
          <a:p>
            <a:pPr lvl="1"/>
            <a:r>
              <a:rPr lang="en-US" sz="1400" dirty="0"/>
              <a:t>Overall PM reduction of </a:t>
            </a:r>
            <a:r>
              <a:rPr lang="en-US" sz="1400" dirty="0" smtClean="0"/>
              <a:t>25%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3676850" y="1437560"/>
            <a:ext cx="362198" cy="2234811"/>
            <a:chOff x="3676850" y="1437560"/>
            <a:chExt cx="362198" cy="2234811"/>
          </a:xfrm>
        </p:grpSpPr>
        <p:sp>
          <p:nvSpPr>
            <p:cNvPr id="4" name="Oval 3"/>
            <p:cNvSpPr/>
            <p:nvPr/>
          </p:nvSpPr>
          <p:spPr>
            <a:xfrm>
              <a:off x="3676850" y="1437560"/>
              <a:ext cx="314073" cy="10938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02164" y="2030932"/>
              <a:ext cx="336884" cy="996798"/>
            </a:xfrm>
            <a:prstGeom prst="ellipse">
              <a:avLst/>
            </a:prstGeom>
            <a:noFill/>
            <a:ln>
              <a:solidFill>
                <a:srgbClr val="56E71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53854" y="3257142"/>
              <a:ext cx="227444" cy="4152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08172" y="3108959"/>
            <a:ext cx="324620" cy="894724"/>
            <a:chOff x="2408172" y="3108959"/>
            <a:chExt cx="324620" cy="894724"/>
          </a:xfrm>
        </p:grpSpPr>
        <p:sp>
          <p:nvSpPr>
            <p:cNvPr id="11" name="Oval 10"/>
            <p:cNvSpPr/>
            <p:nvPr/>
          </p:nvSpPr>
          <p:spPr>
            <a:xfrm>
              <a:off x="2408172" y="3108959"/>
              <a:ext cx="314073" cy="7245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26465" y="3330340"/>
              <a:ext cx="306327" cy="673343"/>
            </a:xfrm>
            <a:prstGeom prst="ellipse">
              <a:avLst/>
            </a:prstGeom>
            <a:noFill/>
            <a:ln>
              <a:solidFill>
                <a:srgbClr val="56E71A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98811" y="3794501"/>
              <a:ext cx="132794" cy="2036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8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62526"/>
            <a:ext cx="8686800" cy="5006475"/>
          </a:xfrm>
        </p:spPr>
        <p:txBody>
          <a:bodyPr>
            <a:normAutofit/>
          </a:bodyPr>
          <a:lstStyle/>
          <a:p>
            <a:r>
              <a:rPr lang="en-US" sz="2400" dirty="0"/>
              <a:t>Developed method to distribute national-level fuel consumption among 5 land types and 4 major end-uses for Asia, Africa, and Latin </a:t>
            </a:r>
            <a:r>
              <a:rPr lang="en-US" sz="2400" dirty="0" smtClean="0"/>
              <a:t>America</a:t>
            </a:r>
            <a:endParaRPr lang="en-US" sz="2400" dirty="0"/>
          </a:p>
          <a:p>
            <a:r>
              <a:rPr lang="en-US" sz="2400" dirty="0" smtClean="0"/>
              <a:t>Estimated emission </a:t>
            </a:r>
            <a:r>
              <a:rPr lang="en-US" sz="2400" dirty="0"/>
              <a:t>reduction from 2 mitigation </a:t>
            </a:r>
            <a:r>
              <a:rPr lang="en-US" sz="2400" dirty="0" smtClean="0"/>
              <a:t>scenarios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Scenario 1</a:t>
            </a:r>
            <a:r>
              <a:rPr lang="en-US" sz="2000" dirty="0" smtClean="0"/>
              <a:t>: Cleaner Stove provides higher reduction &amp; highest reduction in electrified forest access area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Scenario 2</a:t>
            </a:r>
            <a:r>
              <a:rPr lang="en-US" sz="2000" dirty="0" smtClean="0"/>
              <a:t>: Cleaner Fuel has negligible reduction in forest access area due to assumption of free fuels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Current Inventory: Gridded emission of 5km x 5km is available for Asia, Africa, and Latin America</a:t>
            </a:r>
          </a:p>
          <a:p>
            <a:pPr lvl="1"/>
            <a:r>
              <a:rPr lang="en-US" sz="2000" dirty="0" smtClean="0"/>
              <a:t>PM, BC, OC, NOx, CO, CO</a:t>
            </a:r>
            <a:r>
              <a:rPr lang="en-US" sz="1600" dirty="0" smtClean="0"/>
              <a:t>2</a:t>
            </a:r>
            <a:r>
              <a:rPr lang="en-US" sz="2000" dirty="0" smtClean="0"/>
              <a:t>, CH</a:t>
            </a:r>
            <a:r>
              <a:rPr lang="en-US" sz="1600" dirty="0" smtClean="0"/>
              <a:t>4</a:t>
            </a:r>
            <a:r>
              <a:rPr lang="en-US" sz="2000" dirty="0" smtClean="0"/>
              <a:t>, NMHC</a:t>
            </a:r>
          </a:p>
          <a:p>
            <a:pPr lvl="1"/>
            <a:r>
              <a:rPr lang="en-US" sz="2000" dirty="0" smtClean="0"/>
              <a:t>Base year 2010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800" dirty="0"/>
              <a:t>Bond research group, University of Illinois at Urbana-Champaign</a:t>
            </a:r>
          </a:p>
          <a:p>
            <a:r>
              <a:rPr lang="en-US" sz="2800" dirty="0"/>
              <a:t>Clean Air </a:t>
            </a:r>
            <a:r>
              <a:rPr lang="en-US" sz="2800"/>
              <a:t>Task </a:t>
            </a:r>
            <a:r>
              <a:rPr lang="en-US" sz="2800" smtClean="0"/>
              <a:t>Force</a:t>
            </a:r>
          </a:p>
          <a:p>
            <a:r>
              <a:rPr lang="en-US" sz="2800" smtClean="0"/>
              <a:t>USEPA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5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  <a:p>
            <a:r>
              <a:rPr lang="en-US" dirty="0"/>
              <a:t>ewinijkul@aer.com</a:t>
            </a:r>
          </a:p>
        </p:txBody>
      </p:sp>
      <p:pic>
        <p:nvPicPr>
          <p:cNvPr id="1026" name="Picture 2" descr="http://bluesource.com/images/secondary/c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5" y="379896"/>
            <a:ext cx="8640222" cy="2456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715" y="387646"/>
            <a:ext cx="375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credit: http://bluesource.com/Efficient-Cook-Stoves</a:t>
            </a:r>
          </a:p>
        </p:txBody>
      </p:sp>
    </p:spTree>
    <p:extLst>
      <p:ext uri="{BB962C8B-B14F-4D97-AF65-F5344CB8AC3E}">
        <p14:creationId xmlns:p14="http://schemas.microsoft.com/office/powerpoint/2010/main" val="1953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Residential Emission &amp; Key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4610"/>
            <a:ext cx="7886700" cy="5726865"/>
          </a:xfrm>
        </p:spPr>
        <p:txBody>
          <a:bodyPr>
            <a:normAutofit/>
          </a:bodyPr>
          <a:lstStyle/>
          <a:p>
            <a:r>
              <a:rPr lang="en-US" sz="2000" dirty="0"/>
              <a:t>Residential Sector</a:t>
            </a:r>
          </a:p>
          <a:p>
            <a:pPr lvl="1"/>
            <a:r>
              <a:rPr lang="en-US" sz="1800" dirty="0"/>
              <a:t>Account for 44% of global energy consumption (all fuels) in 2010 [</a:t>
            </a:r>
            <a:r>
              <a:rPr lang="en-US" sz="1800" i="1" dirty="0"/>
              <a:t>IEA</a:t>
            </a:r>
            <a:r>
              <a:rPr lang="en-US" sz="1800" dirty="0"/>
              <a:t>, 2012]</a:t>
            </a:r>
          </a:p>
          <a:p>
            <a:pPr lvl="1"/>
            <a:r>
              <a:rPr lang="en-US" sz="1800" dirty="0"/>
              <a:t>Significant combustion source of PM, BC, OC, CO, CO2, and HC on a global scale [</a:t>
            </a:r>
            <a:r>
              <a:rPr lang="en-US" sz="1800" i="1" dirty="0" smtClean="0"/>
              <a:t>Bond et </a:t>
            </a:r>
            <a:r>
              <a:rPr lang="en-US" sz="1800" i="1" dirty="0"/>
              <a:t>al</a:t>
            </a:r>
            <a:r>
              <a:rPr lang="en-US" sz="1800" dirty="0"/>
              <a:t>., 2004; </a:t>
            </a:r>
            <a:r>
              <a:rPr lang="en-US" sz="1800" i="1" dirty="0"/>
              <a:t>EDGAR</a:t>
            </a:r>
            <a:r>
              <a:rPr lang="en-US" sz="1800" dirty="0"/>
              <a:t>, 2014</a:t>
            </a:r>
            <a:r>
              <a:rPr lang="en-US" sz="1800" dirty="0" smtClean="0"/>
              <a:t>]</a:t>
            </a:r>
          </a:p>
          <a:p>
            <a:pPr lvl="1"/>
            <a:endParaRPr lang="en-US" sz="1800" dirty="0"/>
          </a:p>
          <a:p>
            <a:r>
              <a:rPr lang="en-US" sz="2000" dirty="0"/>
              <a:t>Current emission inventories of residential sector</a:t>
            </a:r>
          </a:p>
          <a:p>
            <a:pPr lvl="1"/>
            <a:r>
              <a:rPr lang="en-US" sz="1800" dirty="0"/>
              <a:t>Based on simple calculation </a:t>
            </a:r>
          </a:p>
          <a:p>
            <a:pPr lvl="2"/>
            <a:r>
              <a:rPr lang="en-US" sz="1600" dirty="0"/>
              <a:t>Fuel consumption x </a:t>
            </a:r>
            <a:r>
              <a:rPr lang="en-US" sz="1600" dirty="0" smtClean="0"/>
              <a:t>Emission Factors </a:t>
            </a:r>
            <a:r>
              <a:rPr lang="en-US" sz="1600" dirty="0"/>
              <a:t>of Stoves</a:t>
            </a:r>
          </a:p>
          <a:p>
            <a:pPr lvl="1"/>
            <a:r>
              <a:rPr lang="en-US" sz="1800" dirty="0"/>
              <a:t>Not consider end-use: cooking, heating</a:t>
            </a:r>
          </a:p>
          <a:p>
            <a:pPr lvl="1"/>
            <a:r>
              <a:rPr lang="en-US" sz="1800" dirty="0" smtClean="0"/>
              <a:t>Spatial </a:t>
            </a:r>
            <a:r>
              <a:rPr lang="en-US" sz="1800" dirty="0"/>
              <a:t>distribution of emission based on population and urban/rural at most, not consider availability of fuels in the area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Future projection: assume </a:t>
            </a:r>
            <a:r>
              <a:rPr lang="en-US" sz="1800" dirty="0"/>
              <a:t>100% replacement of </a:t>
            </a:r>
            <a:r>
              <a:rPr lang="en-US" sz="1800" dirty="0" smtClean="0"/>
              <a:t>fuels </a:t>
            </a:r>
            <a:r>
              <a:rPr lang="en-US" sz="1800" dirty="0"/>
              <a:t>which is hardly </a:t>
            </a:r>
            <a:r>
              <a:rPr lang="en-US" sz="1800" dirty="0" smtClean="0"/>
              <a:t>possible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96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994610"/>
            <a:ext cx="7886700" cy="5726865"/>
          </a:xfrm>
        </p:spPr>
        <p:txBody>
          <a:bodyPr>
            <a:noAutofit/>
          </a:bodyPr>
          <a:lstStyle/>
          <a:p>
            <a:r>
              <a:rPr lang="en-US" sz="2400" dirty="0"/>
              <a:t>Estimate Potential Reduction in Residential Emission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000" dirty="0"/>
              <a:t>Provide spatial distribution of residential fuel, population, and end-use that aids in spatially distributed residential emission.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Provide estimation of more realistic emission reductions from different policy options.</a:t>
            </a:r>
          </a:p>
          <a:p>
            <a:endParaRPr lang="en-US" sz="1050" b="1" dirty="0"/>
          </a:p>
          <a:p>
            <a:endParaRPr lang="en-US" sz="1050" b="1" dirty="0"/>
          </a:p>
          <a:p>
            <a:endParaRPr lang="en-US" sz="1050" b="1" dirty="0"/>
          </a:p>
          <a:p>
            <a:endParaRPr lang="en-US" sz="1050" b="1" dirty="0"/>
          </a:p>
          <a:p>
            <a:r>
              <a:rPr lang="en-US" sz="2400" b="1" dirty="0"/>
              <a:t>Study area: </a:t>
            </a:r>
            <a:r>
              <a:rPr lang="en-US" sz="2400" dirty="0"/>
              <a:t>128 countries in Asia, Africa, and Latin America (92% of global biomass consumption in residential sector)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10" y="4541140"/>
            <a:ext cx="5762054" cy="2276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35" y="2270570"/>
            <a:ext cx="5756529" cy="2281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27" y="0"/>
            <a:ext cx="5762054" cy="2270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940469"/>
            <a:ext cx="1446910" cy="1413962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</a:t>
            </a:r>
            <a:br>
              <a:rPr lang="en-US" dirty="0"/>
            </a:br>
            <a:r>
              <a:rPr lang="en-US" dirty="0"/>
              <a:t>GIS </a:t>
            </a:r>
            <a:br>
              <a:rPr lang="en-US" dirty="0"/>
            </a:br>
            <a:r>
              <a:rPr lang="en-US" dirty="0"/>
              <a:t>Maps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2500" y="8128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Urban Land Types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2500" y="2845912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Night Light Map – Electrified Land Types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2500" y="530653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Forest Access Land Types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814111"/>
            <a:ext cx="216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i="1" dirty="0"/>
              <a:t>CIESIN</a:t>
            </a:r>
            <a:r>
              <a:rPr lang="en-US" sz="1600" dirty="0"/>
              <a:t> [2004]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782" y="4105273"/>
            <a:ext cx="2555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i="1" dirty="0"/>
              <a:t>NOAA-NGDC</a:t>
            </a:r>
            <a:r>
              <a:rPr lang="en-US" sz="1600" dirty="0"/>
              <a:t> [2014]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0782" y="6386892"/>
            <a:ext cx="246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i="1" dirty="0"/>
              <a:t>EC</a:t>
            </a:r>
            <a:r>
              <a:rPr lang="en-US" sz="1600" dirty="0"/>
              <a:t> [2003]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017" y="3570331"/>
            <a:ext cx="1451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maps with </a:t>
            </a:r>
          </a:p>
          <a:p>
            <a:r>
              <a:rPr lang="en-US" dirty="0"/>
              <a:t>cells 2.5 </a:t>
            </a:r>
            <a:r>
              <a:rPr lang="en-US" dirty="0" smtClean="0"/>
              <a:t>arc-min </a:t>
            </a:r>
            <a:endParaRPr lang="en-US" dirty="0"/>
          </a:p>
          <a:p>
            <a:r>
              <a:rPr lang="en-US" dirty="0"/>
              <a:t>on each side </a:t>
            </a:r>
          </a:p>
          <a:p>
            <a:r>
              <a:rPr lang="en-US" dirty="0"/>
              <a:t>(5 km at equator)</a:t>
            </a:r>
          </a:p>
        </p:txBody>
      </p:sp>
    </p:spTree>
    <p:extLst>
      <p:ext uri="{BB962C8B-B14F-4D97-AF65-F5344CB8AC3E}">
        <p14:creationId xmlns:p14="http://schemas.microsoft.com/office/powerpoint/2010/main" val="154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1" y="274638"/>
            <a:ext cx="8981269" cy="805932"/>
          </a:xfrm>
        </p:spPr>
        <p:txBody>
          <a:bodyPr>
            <a:normAutofit fontScale="90000"/>
          </a:bodyPr>
          <a:lstStyle/>
          <a:p>
            <a:r>
              <a:rPr lang="en-US" dirty="0"/>
              <a:t>Spatial Distribution of Population &amp; Resource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8040" y="1254880"/>
            <a:ext cx="2925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A &amp; 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electricity: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Urban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Electrified rural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Non-electrified rural</a:t>
            </a:r>
          </a:p>
          <a:p>
            <a:endParaRPr lang="en-US" dirty="0"/>
          </a:p>
          <a:p>
            <a:r>
              <a:rPr lang="en-US" dirty="0"/>
              <a:t>Step 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</a:t>
            </a:r>
            <a:r>
              <a:rPr lang="en-US" dirty="0" err="1"/>
              <a:t>fuelwood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Forest Access Area (FAA)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Non-FAA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8040" y="4536863"/>
            <a:ext cx="2925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Assumptions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fuels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Fuelwood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agricultural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2166" y="881829"/>
            <a:ext cx="759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Matching population with resources availability in 5 land types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6" y="1469973"/>
            <a:ext cx="5742930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Distribution of Land Types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636" y="931440"/>
            <a:ext cx="7964489" cy="3380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0322" y="4323106"/>
            <a:ext cx="814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UNF = Urban with non-forest access, ERNF = Electrified Rural with Non-Forest Access, ERFA = Electrified Rural with Forest Access, NRNF = Non-electrified Rural with Non-Forest Access, NRFA = Non-electrified Rural with Forest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636" y="4784771"/>
            <a:ext cx="8159302" cy="1694136"/>
          </a:xfrm>
        </p:spPr>
        <p:txBody>
          <a:bodyPr>
            <a:noAutofit/>
          </a:bodyPr>
          <a:lstStyle/>
          <a:p>
            <a:r>
              <a:rPr lang="en-US" sz="1400" dirty="0"/>
              <a:t>Large portions of the world are classified as non-electrified (grey and green)</a:t>
            </a:r>
          </a:p>
          <a:p>
            <a:r>
              <a:rPr lang="en-US" sz="1400" dirty="0"/>
              <a:t>Large clusters of electrified land types in East Asia, South Asia, and Latin America </a:t>
            </a:r>
          </a:p>
          <a:p>
            <a:r>
              <a:rPr lang="en-US" sz="1400" dirty="0"/>
              <a:t>The green land types are areas where wood is available but electricity is not, and wood is likely to become the main fuel </a:t>
            </a:r>
          </a:p>
          <a:p>
            <a:r>
              <a:rPr lang="en-US" sz="1400" dirty="0"/>
              <a:t>Gray areas indicate energy poverty: lack both electricity and readily available wood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88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0570"/>
            <a:ext cx="8686800" cy="4888431"/>
          </a:xfrm>
        </p:spPr>
        <p:txBody>
          <a:bodyPr>
            <a:noAutofit/>
          </a:bodyPr>
          <a:lstStyle/>
          <a:p>
            <a:r>
              <a:rPr lang="en-US" sz="2800" dirty="0"/>
              <a:t>Energy Consumption from IEA [2012]</a:t>
            </a:r>
          </a:p>
          <a:p>
            <a:pPr lvl="1"/>
            <a:r>
              <a:rPr lang="en-US" sz="2400" dirty="0"/>
              <a:t>National level</a:t>
            </a:r>
          </a:p>
          <a:p>
            <a:pPr lvl="1"/>
            <a:r>
              <a:rPr lang="en-US" sz="2400" dirty="0"/>
              <a:t>Fuel Types</a:t>
            </a:r>
          </a:p>
          <a:p>
            <a:pPr lvl="1"/>
            <a:r>
              <a:rPr lang="en-US" sz="2400" dirty="0"/>
              <a:t>Consumption</a:t>
            </a:r>
          </a:p>
          <a:p>
            <a:r>
              <a:rPr lang="en-US" sz="2800" dirty="0"/>
              <a:t>Estimated Per-capita Energy Consumption in 4 end-uses</a:t>
            </a:r>
          </a:p>
          <a:p>
            <a:pPr lvl="1"/>
            <a:r>
              <a:rPr lang="en-US" sz="2400" dirty="0"/>
              <a:t>Cooking: literature review</a:t>
            </a:r>
          </a:p>
          <a:p>
            <a:pPr lvl="1"/>
            <a:r>
              <a:rPr lang="en-US" sz="2400" dirty="0"/>
              <a:t>Lighting: literature review</a:t>
            </a:r>
          </a:p>
          <a:p>
            <a:pPr lvl="1"/>
            <a:r>
              <a:rPr lang="en-US" sz="2400" dirty="0"/>
              <a:t>Heating: linear relationship between energy consumption and heating degree days</a:t>
            </a:r>
          </a:p>
          <a:p>
            <a:pPr lvl="1"/>
            <a:r>
              <a:rPr lang="en-US" sz="2400" dirty="0"/>
              <a:t>Others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05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Distribution of National Fuel </a:t>
            </a:r>
            <a:r>
              <a:rPr lang="en-US" dirty="0" smtClean="0"/>
              <a:t>Consumption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80570"/>
            <a:ext cx="8686800" cy="4888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Spatial Distribution of fuel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Previous inventories </a:t>
            </a:r>
          </a:p>
          <a:p>
            <a:pPr lvl="1"/>
            <a:r>
              <a:rPr lang="en-US" dirty="0" smtClean="0"/>
              <a:t>Select only clean fuels to distribute in urban area</a:t>
            </a:r>
          </a:p>
          <a:p>
            <a:r>
              <a:rPr lang="en-US" dirty="0" smtClean="0"/>
              <a:t>This inventory</a:t>
            </a:r>
            <a:endParaRPr lang="en-US" dirty="0"/>
          </a:p>
          <a:p>
            <a:pPr lvl="1"/>
            <a:r>
              <a:rPr lang="en-US" dirty="0"/>
              <a:t>Step </a:t>
            </a:r>
            <a:r>
              <a:rPr lang="en-US" dirty="0" smtClean="0"/>
              <a:t>1: Distribute </a:t>
            </a:r>
            <a:r>
              <a:rPr lang="en-US" dirty="0"/>
              <a:t>fuelwood to forest access area </a:t>
            </a:r>
          </a:p>
          <a:p>
            <a:pPr lvl="1"/>
            <a:r>
              <a:rPr lang="en-US" dirty="0"/>
              <a:t>Step </a:t>
            </a:r>
            <a:r>
              <a:rPr lang="en-US" dirty="0" smtClean="0"/>
              <a:t>2: Distribute others </a:t>
            </a:r>
            <a:r>
              <a:rPr lang="en-US" dirty="0"/>
              <a:t>&amp; remaining </a:t>
            </a:r>
            <a:r>
              <a:rPr lang="en-US" dirty="0" smtClean="0"/>
              <a:t>fuelwood    </a:t>
            </a:r>
          </a:p>
          <a:p>
            <a:pPr marL="457200" lvl="1" indent="0">
              <a:buNone/>
            </a:pPr>
            <a:r>
              <a:rPr lang="en-US" dirty="0" smtClean="0"/>
              <a:t>                by efficiencies</a:t>
            </a:r>
            <a:endParaRPr lang="en-US" dirty="0"/>
          </a:p>
          <a:p>
            <a:pPr lvl="4"/>
            <a:r>
              <a:rPr lang="en-US" dirty="0"/>
              <a:t>Urban</a:t>
            </a:r>
          </a:p>
          <a:p>
            <a:pPr lvl="4"/>
            <a:r>
              <a:rPr lang="en-US" dirty="0"/>
              <a:t>Electrified rural</a:t>
            </a:r>
          </a:p>
          <a:p>
            <a:pPr lvl="4"/>
            <a:r>
              <a:rPr lang="en-US" dirty="0"/>
              <a:t>Non-electrified rural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05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Distribution of National Fuel </a:t>
            </a:r>
            <a:r>
              <a:rPr lang="en-US" dirty="0" smtClean="0"/>
              <a:t>Consumption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994611"/>
            <a:ext cx="7886700" cy="9232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Emission Calculation</a:t>
            </a:r>
          </a:p>
          <a:p>
            <a:pPr lvl="1"/>
            <a:r>
              <a:rPr lang="en-US" dirty="0"/>
              <a:t>Assume all stoves are traditional stoves (baseline)</a:t>
            </a:r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71044" y="3134778"/>
            <a:ext cx="6255143" cy="3329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/>
              <a:t>Em</a:t>
            </a:r>
            <a:r>
              <a:rPr lang="en-US" sz="1400" i="1" dirty="0"/>
              <a:t> </a:t>
            </a:r>
            <a:r>
              <a:rPr lang="en-US" sz="1400" dirty="0"/>
              <a:t>is emission in grams</a:t>
            </a:r>
          </a:p>
          <a:p>
            <a:r>
              <a:rPr lang="en-US" sz="1400" b="1" i="1" dirty="0"/>
              <a:t>P</a:t>
            </a:r>
            <a:r>
              <a:rPr lang="en-US" sz="1400" dirty="0"/>
              <a:t> is the population</a:t>
            </a:r>
          </a:p>
          <a:p>
            <a:r>
              <a:rPr lang="en-US" sz="1400" b="1" i="1" dirty="0" err="1"/>
              <a:t>f</a:t>
            </a:r>
            <a:r>
              <a:rPr lang="en-US" sz="1000" b="1" i="1" dirty="0" err="1"/>
              <a:t>j,k</a:t>
            </a:r>
            <a:r>
              <a:rPr lang="en-US" sz="1400" i="1" dirty="0"/>
              <a:t> </a:t>
            </a:r>
            <a:r>
              <a:rPr lang="en-US" sz="1400" dirty="0"/>
              <a:t>is the fraction of population for whom fuel k supplies end-use j</a:t>
            </a:r>
          </a:p>
          <a:p>
            <a:r>
              <a:rPr lang="en-US" sz="1400" b="1" i="1" dirty="0" err="1"/>
              <a:t>UE</a:t>
            </a:r>
            <a:r>
              <a:rPr lang="en-US" sz="900" b="1" i="1" dirty="0" err="1"/>
              <a:t>j</a:t>
            </a:r>
            <a:r>
              <a:rPr lang="en-US" sz="1200" dirty="0"/>
              <a:t> </a:t>
            </a:r>
            <a:r>
              <a:rPr lang="en-US" sz="1400" dirty="0"/>
              <a:t>is the per-capita useful energy in MJ required for end-use j</a:t>
            </a:r>
          </a:p>
          <a:p>
            <a:r>
              <a:rPr lang="en-US" sz="1400" b="1" i="1" dirty="0" err="1"/>
              <a:t>ƞ</a:t>
            </a:r>
            <a:r>
              <a:rPr lang="en-US" sz="900" b="1" i="1" dirty="0" err="1"/>
              <a:t>j,k</a:t>
            </a:r>
            <a:r>
              <a:rPr lang="en-US" sz="1400" i="1" dirty="0"/>
              <a:t> </a:t>
            </a:r>
            <a:r>
              <a:rPr lang="en-US" sz="1400" dirty="0"/>
              <a:t>is the thermal efficiency of the device used</a:t>
            </a:r>
          </a:p>
          <a:p>
            <a:r>
              <a:rPr lang="en-US" sz="1400" b="1" i="1" dirty="0" err="1"/>
              <a:t>LHV</a:t>
            </a:r>
            <a:r>
              <a:rPr lang="en-US" sz="900" b="1" i="1" dirty="0" err="1"/>
              <a:t>k</a:t>
            </a:r>
            <a:r>
              <a:rPr lang="en-US" sz="1400" dirty="0"/>
              <a:t> is the lower heating value of fuel k in MJ (kg fuel)-1</a:t>
            </a:r>
          </a:p>
          <a:p>
            <a:r>
              <a:rPr lang="en-US" sz="1400" b="1" i="1" dirty="0" err="1"/>
              <a:t>EF</a:t>
            </a:r>
            <a:r>
              <a:rPr lang="en-US" sz="900" b="1" i="1" dirty="0" err="1"/>
              <a:t>j,k</a:t>
            </a:r>
            <a:r>
              <a:rPr lang="en-US" sz="1400" dirty="0"/>
              <a:t> are measured in grams of pollutant per kilogram of fuel burned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The term in brackets gives the mass of fuel k used by one person for end-use j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306" y="2250949"/>
            <a:ext cx="3119167" cy="694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34526" y="2270199"/>
            <a:ext cx="156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 = end-uses</a:t>
            </a:r>
          </a:p>
          <a:p>
            <a:r>
              <a:rPr lang="en-US" dirty="0"/>
              <a:t>k</a:t>
            </a:r>
            <a:r>
              <a:rPr lang="en-US" dirty="0" smtClean="0"/>
              <a:t> = fuels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13472</TotalTime>
  <Words>1247</Words>
  <Application>Microsoft Office PowerPoint</Application>
  <PresentationFormat>On-screen Show (4:3)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Residential Emission &amp; Key Problems</vt:lpstr>
      <vt:lpstr>Study Objectives</vt:lpstr>
      <vt:lpstr>Global  GIS  Maps</vt:lpstr>
      <vt:lpstr>Spatial Distribution of Population &amp; Resource</vt:lpstr>
      <vt:lpstr>Spatial Distribution of Land Types</vt:lpstr>
      <vt:lpstr>Distribution of National Fuel Consumption (1)</vt:lpstr>
      <vt:lpstr>Distribution of National Fuel Consumption (2)</vt:lpstr>
      <vt:lpstr>Emission Calculation</vt:lpstr>
      <vt:lpstr>Emission Characteristics in Five Land Types</vt:lpstr>
      <vt:lpstr>Spatial Distribution of Emission </vt:lpstr>
      <vt:lpstr>Emission Reduction Scenarios (1)</vt:lpstr>
      <vt:lpstr>Emission Reduction Scenarios (2)</vt:lpstr>
      <vt:lpstr>Global Emission Reduction Scenarios</vt:lpstr>
      <vt:lpstr>Conclusion &amp; Availability</vt:lpstr>
      <vt:lpstr>Acknowledgements</vt:lpstr>
      <vt:lpstr>Questions</vt:lpstr>
    </vt:vector>
  </TitlesOfParts>
  <Company>AER,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Natasha Gilson</dc:creator>
  <cp:lastModifiedBy>Ekbordin Winijkul</cp:lastModifiedBy>
  <cp:revision>183</cp:revision>
  <cp:lastPrinted>2013-08-19T14:17:58Z</cp:lastPrinted>
  <dcterms:created xsi:type="dcterms:W3CDTF">2013-08-12T18:40:03Z</dcterms:created>
  <dcterms:modified xsi:type="dcterms:W3CDTF">2016-10-24T10:22:12Z</dcterms:modified>
</cp:coreProperties>
</file>