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Lst>
  <p:notesMasterIdLst>
    <p:notesMasterId r:id="rId27"/>
  </p:notesMasterIdLst>
  <p:handoutMasterIdLst>
    <p:handoutMasterId r:id="rId28"/>
  </p:handoutMasterIdLst>
  <p:sldIdLst>
    <p:sldId id="256" r:id="rId3"/>
    <p:sldId id="344" r:id="rId4"/>
    <p:sldId id="330" r:id="rId5"/>
    <p:sldId id="355" r:id="rId6"/>
    <p:sldId id="298" r:id="rId7"/>
    <p:sldId id="299" r:id="rId8"/>
    <p:sldId id="317" r:id="rId9"/>
    <p:sldId id="353" r:id="rId10"/>
    <p:sldId id="354" r:id="rId11"/>
    <p:sldId id="332" r:id="rId12"/>
    <p:sldId id="333" r:id="rId13"/>
    <p:sldId id="346" r:id="rId14"/>
    <p:sldId id="347" r:id="rId15"/>
    <p:sldId id="345" r:id="rId16"/>
    <p:sldId id="349" r:id="rId17"/>
    <p:sldId id="336" r:id="rId18"/>
    <p:sldId id="352" r:id="rId19"/>
    <p:sldId id="338" r:id="rId20"/>
    <p:sldId id="339" r:id="rId21"/>
    <p:sldId id="348" r:id="rId22"/>
    <p:sldId id="343" r:id="rId23"/>
    <p:sldId id="356" r:id="rId24"/>
    <p:sldId id="350" r:id="rId25"/>
    <p:sldId id="351" r:id="rId26"/>
  </p:sldIdLst>
  <p:sldSz cx="9144000" cy="6858000" type="screen4x3"/>
  <p:notesSz cx="6881813" cy="9296400"/>
  <p:defaultTextStyle>
    <a:defPPr>
      <a:defRPr lang="en-US"/>
    </a:defPPr>
    <a:lvl1pPr algn="l" defTabSz="457200" rtl="0" fontAlgn="base">
      <a:spcBef>
        <a:spcPct val="0"/>
      </a:spcBef>
      <a:spcAft>
        <a:spcPct val="0"/>
      </a:spcAft>
      <a:defRPr kern="1200">
        <a:solidFill>
          <a:schemeClr val="tx1"/>
        </a:solidFill>
        <a:latin typeface="Arial" pitchFamily="-109" charset="0"/>
        <a:ea typeface="ＭＳ Ｐゴシック" pitchFamily="-109" charset="-128"/>
        <a:cs typeface="ＭＳ Ｐゴシック" pitchFamily="-109" charset="-128"/>
      </a:defRPr>
    </a:lvl1pPr>
    <a:lvl2pPr marL="457200" algn="l" defTabSz="457200" rtl="0" fontAlgn="base">
      <a:spcBef>
        <a:spcPct val="0"/>
      </a:spcBef>
      <a:spcAft>
        <a:spcPct val="0"/>
      </a:spcAft>
      <a:defRPr kern="1200">
        <a:solidFill>
          <a:schemeClr val="tx1"/>
        </a:solidFill>
        <a:latin typeface="Arial" pitchFamily="-109" charset="0"/>
        <a:ea typeface="ＭＳ Ｐゴシック" pitchFamily="-109" charset="-128"/>
        <a:cs typeface="ＭＳ Ｐゴシック" pitchFamily="-109" charset="-128"/>
      </a:defRPr>
    </a:lvl2pPr>
    <a:lvl3pPr marL="914400" algn="l" defTabSz="457200" rtl="0" fontAlgn="base">
      <a:spcBef>
        <a:spcPct val="0"/>
      </a:spcBef>
      <a:spcAft>
        <a:spcPct val="0"/>
      </a:spcAft>
      <a:defRPr kern="1200">
        <a:solidFill>
          <a:schemeClr val="tx1"/>
        </a:solidFill>
        <a:latin typeface="Arial" pitchFamily="-109" charset="0"/>
        <a:ea typeface="ＭＳ Ｐゴシック" pitchFamily="-109" charset="-128"/>
        <a:cs typeface="ＭＳ Ｐゴシック" pitchFamily="-109" charset="-128"/>
      </a:defRPr>
    </a:lvl3pPr>
    <a:lvl4pPr marL="1371600" algn="l" defTabSz="457200" rtl="0" fontAlgn="base">
      <a:spcBef>
        <a:spcPct val="0"/>
      </a:spcBef>
      <a:spcAft>
        <a:spcPct val="0"/>
      </a:spcAft>
      <a:defRPr kern="1200">
        <a:solidFill>
          <a:schemeClr val="tx1"/>
        </a:solidFill>
        <a:latin typeface="Arial" pitchFamily="-109" charset="0"/>
        <a:ea typeface="ＭＳ Ｐゴシック" pitchFamily="-109" charset="-128"/>
        <a:cs typeface="ＭＳ Ｐゴシック" pitchFamily="-109" charset="-128"/>
      </a:defRPr>
    </a:lvl4pPr>
    <a:lvl5pPr marL="1828800" algn="l" defTabSz="457200" rtl="0" fontAlgn="base">
      <a:spcBef>
        <a:spcPct val="0"/>
      </a:spcBef>
      <a:spcAft>
        <a:spcPct val="0"/>
      </a:spcAft>
      <a:defRPr kern="1200">
        <a:solidFill>
          <a:schemeClr val="tx1"/>
        </a:solidFill>
        <a:latin typeface="Arial" pitchFamily="-109" charset="0"/>
        <a:ea typeface="ＭＳ Ｐゴシック" pitchFamily="-109" charset="-128"/>
        <a:cs typeface="ＭＳ Ｐゴシック" pitchFamily="-109" charset="-128"/>
      </a:defRPr>
    </a:lvl5pPr>
    <a:lvl6pPr marL="2286000" algn="l" defTabSz="457200" rtl="0" eaLnBrk="1" latinLnBrk="0" hangingPunct="1">
      <a:defRPr kern="1200">
        <a:solidFill>
          <a:schemeClr val="tx1"/>
        </a:solidFill>
        <a:latin typeface="Arial" pitchFamily="-109" charset="0"/>
        <a:ea typeface="ＭＳ Ｐゴシック" pitchFamily="-109" charset="-128"/>
        <a:cs typeface="ＭＳ Ｐゴシック" pitchFamily="-109" charset="-128"/>
      </a:defRPr>
    </a:lvl6pPr>
    <a:lvl7pPr marL="2743200" algn="l" defTabSz="457200" rtl="0" eaLnBrk="1" latinLnBrk="0" hangingPunct="1">
      <a:defRPr kern="1200">
        <a:solidFill>
          <a:schemeClr val="tx1"/>
        </a:solidFill>
        <a:latin typeface="Arial" pitchFamily="-109" charset="0"/>
        <a:ea typeface="ＭＳ Ｐゴシック" pitchFamily="-109" charset="-128"/>
        <a:cs typeface="ＭＳ Ｐゴシック" pitchFamily="-109" charset="-128"/>
      </a:defRPr>
    </a:lvl7pPr>
    <a:lvl8pPr marL="3200400" algn="l" defTabSz="457200" rtl="0" eaLnBrk="1" latinLnBrk="0" hangingPunct="1">
      <a:defRPr kern="1200">
        <a:solidFill>
          <a:schemeClr val="tx1"/>
        </a:solidFill>
        <a:latin typeface="Arial" pitchFamily="-109" charset="0"/>
        <a:ea typeface="ＭＳ Ｐゴシック" pitchFamily="-109" charset="-128"/>
        <a:cs typeface="ＭＳ Ｐゴシック" pitchFamily="-109" charset="-128"/>
      </a:defRPr>
    </a:lvl8pPr>
    <a:lvl9pPr marL="3657600" algn="l" defTabSz="457200" rtl="0" eaLnBrk="1" latinLnBrk="0" hangingPunct="1">
      <a:defRPr kern="1200">
        <a:solidFill>
          <a:schemeClr val="tx1"/>
        </a:solidFill>
        <a:latin typeface="Arial" pitchFamily="-109" charset="0"/>
        <a:ea typeface="ＭＳ Ｐゴシック" pitchFamily="-109" charset="-128"/>
        <a:cs typeface="ＭＳ Ｐゴシック" pitchFamily="-109" charset="-128"/>
      </a:defRPr>
    </a:lvl9pPr>
  </p:defaultTextStyle>
  <p:extLst>
    <p:ext uri="{521415D9-36F7-43E2-AB2F-B90AF26B5E84}">
      <p14:sectionLst xmlns:p14="http://schemas.microsoft.com/office/powerpoint/2010/main">
        <p14:section name="Default Section" id="{1AB506D9-898B-451C-8D22-4C7B53ED8E8D}">
          <p14:sldIdLst>
            <p14:sldId id="256"/>
            <p14:sldId id="344"/>
            <p14:sldId id="330"/>
            <p14:sldId id="355"/>
            <p14:sldId id="298"/>
            <p14:sldId id="299"/>
            <p14:sldId id="317"/>
            <p14:sldId id="353"/>
            <p14:sldId id="354"/>
            <p14:sldId id="332"/>
            <p14:sldId id="333"/>
            <p14:sldId id="346"/>
            <p14:sldId id="347"/>
            <p14:sldId id="345"/>
            <p14:sldId id="349"/>
            <p14:sldId id="336"/>
            <p14:sldId id="352"/>
            <p14:sldId id="338"/>
            <p14:sldId id="339"/>
            <p14:sldId id="348"/>
            <p14:sldId id="343"/>
            <p14:sldId id="356"/>
            <p14:sldId id="350"/>
            <p14:sldId id="35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62" autoAdjust="0"/>
    <p:restoredTop sz="93979" autoAdjust="0"/>
  </p:normalViewPr>
  <p:slideViewPr>
    <p:cSldViewPr snapToGrid="0" snapToObjects="1">
      <p:cViewPr varScale="1">
        <p:scale>
          <a:sx n="65" d="100"/>
          <a:sy n="65" d="100"/>
        </p:scale>
        <p:origin x="836" y="32"/>
      </p:cViewPr>
      <p:guideLst>
        <p:guide orient="horz" pos="2160"/>
        <p:guide pos="2880"/>
      </p:guideLst>
    </p:cSldViewPr>
  </p:slideViewPr>
  <p:outlineViewPr>
    <p:cViewPr>
      <p:scale>
        <a:sx n="33" d="100"/>
        <a:sy n="33" d="100"/>
      </p:scale>
      <p:origin x="0" y="1602"/>
    </p:cViewPr>
  </p:outlineViewPr>
  <p:notesTextViewPr>
    <p:cViewPr>
      <p:scale>
        <a:sx n="100" d="100"/>
        <a:sy n="100" d="100"/>
      </p:scale>
      <p:origin x="0" y="0"/>
    </p:cViewPr>
  </p:notesTextViewPr>
  <p:sorterViewPr>
    <p:cViewPr>
      <p:scale>
        <a:sx n="100" d="100"/>
        <a:sy n="100" d="100"/>
      </p:scale>
      <p:origin x="0" y="2604"/>
    </p:cViewPr>
  </p:sorterViewPr>
  <p:notesViewPr>
    <p:cSldViewPr snapToGrid="0" snapToObjects="1">
      <p:cViewPr varScale="1">
        <p:scale>
          <a:sx n="82" d="100"/>
          <a:sy n="82" d="100"/>
        </p:scale>
        <p:origin x="-1926" y="-102"/>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D:\Study\Dissertation\Global%20Ozone%20Peak%20Shift%20Projects\CAM-Chem%20Evaluation_Remote_Obs_From_Owen\Obs_CAM-chem_1980-2010.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Study\Dissertation\Global%20Ozone%20Peak%20Shift%20Projects\CAM-Chem%20Evaluation_Remote_Obs_From_Owen\Obs_CAM-chem_1980-2010.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ZZ-PC\Study\Dissertation\Global%20Ozone%20Peak%20Shift%20Projects\CAM-Chem%20Evaluation_Remote_Obs_From_Owen\Obs_CAM-chem_1980-2010.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Study\Dissertation\Global%20Ozone%20Peak%20Shift%20Projects\CAM-Chem%20Evaluation_Remote_Obs_From_Owen\Obs_CAM-chem_1980-2010.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Study\Dissertation\Global%20Ozone%20Peak%20Shift%20Projects\CAM-Chem%20Evaluation_Remote_Obs_From_Owen\Obs_CAM-chem_1980-2010.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Study\Dissertation\Global%20Ozone%20Peak%20Shift%20Projects\CAM-Chem%20Evaluation_Remote_Obs_From_Owen\Obs_CAM-chem_1980-201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a:t>Barrow</a:t>
            </a:r>
          </a:p>
        </c:rich>
      </c:tx>
      <c:layout>
        <c:manualLayout>
          <c:xMode val="edge"/>
          <c:yMode val="edge"/>
          <c:x val="0.41707505144314883"/>
          <c:y val="0"/>
        </c:manualLayout>
      </c:layout>
      <c:overlay val="0"/>
    </c:title>
    <c:autoTitleDeleted val="0"/>
    <c:plotArea>
      <c:layout>
        <c:manualLayout>
          <c:layoutTarget val="inner"/>
          <c:xMode val="edge"/>
          <c:yMode val="edge"/>
          <c:x val="8.2970389176971665E-2"/>
          <c:y val="0.10220577720920815"/>
          <c:w val="0.88778495830341442"/>
          <c:h val="0.76275381761370042"/>
        </c:manualLayout>
      </c:layout>
      <c:lineChart>
        <c:grouping val="standard"/>
        <c:varyColors val="0"/>
        <c:ser>
          <c:idx val="0"/>
          <c:order val="0"/>
          <c:tx>
            <c:v>Model</c:v>
          </c:tx>
          <c:trendline>
            <c:spPr>
              <a:ln>
                <a:noFill/>
              </a:ln>
            </c:spPr>
            <c:trendlineType val="linear"/>
            <c:dispRSqr val="0"/>
            <c:dispEq val="0"/>
          </c:trendline>
          <c:errBars>
            <c:errDir val="y"/>
            <c:errBarType val="both"/>
            <c:errValType val="cust"/>
            <c:noEndCap val="0"/>
            <c:plus>
              <c:numRef>
                <c:f>('Monthly Mean'!$U$4,'Monthly Mean'!$U$6)</c:f>
                <c:numCache>
                  <c:formatCode>General</c:formatCode>
                  <c:ptCount val="2"/>
                  <c:pt idx="0">
                    <c:v>1.8804291666666693</c:v>
                  </c:pt>
                  <c:pt idx="1">
                    <c:v>1.884780833333334</c:v>
                  </c:pt>
                </c:numCache>
              </c:numRef>
            </c:plus>
            <c:minus>
              <c:numRef>
                <c:f>('Monthly Mean'!$T$4,'Monthly Mean'!$T$6)</c:f>
                <c:numCache>
                  <c:formatCode>General</c:formatCode>
                  <c:ptCount val="2"/>
                  <c:pt idx="0">
                    <c:v>1.6442708333333336</c:v>
                  </c:pt>
                  <c:pt idx="1">
                    <c:v>1.7374191666666654</c:v>
                  </c:pt>
                </c:numCache>
              </c:numRef>
            </c:minus>
            <c:spPr>
              <a:ln w="19050">
                <a:solidFill>
                  <a:srgbClr val="0070C0"/>
                </a:solidFill>
              </a:ln>
            </c:spPr>
          </c:errBars>
          <c:cat>
            <c:numRef>
              <c:f>'DailyMax Monthly Mean'!$S$4:$T$4</c:f>
              <c:numCache>
                <c:formatCode>General</c:formatCode>
                <c:ptCount val="2"/>
                <c:pt idx="0">
                  <c:v>1980</c:v>
                </c:pt>
                <c:pt idx="1">
                  <c:v>2010</c:v>
                </c:pt>
              </c:numCache>
            </c:numRef>
          </c:cat>
          <c:val>
            <c:numRef>
              <c:f>('Monthly Mean'!$W$4,'Monthly Mean'!$W$6)</c:f>
              <c:numCache>
                <c:formatCode>General</c:formatCode>
                <c:ptCount val="2"/>
                <c:pt idx="0">
                  <c:v>30.157970833333334</c:v>
                </c:pt>
                <c:pt idx="1">
                  <c:v>31.955119166666666</c:v>
                </c:pt>
              </c:numCache>
            </c:numRef>
          </c:val>
          <c:smooth val="0"/>
          <c:extLst>
            <c:ext xmlns:c16="http://schemas.microsoft.com/office/drawing/2014/chart" uri="{C3380CC4-5D6E-409C-BE32-E72D297353CC}">
              <c16:uniqueId val="{00000000-7BEE-4BBB-8E39-CFAA204723B5}"/>
            </c:ext>
          </c:extLst>
        </c:ser>
        <c:ser>
          <c:idx val="1"/>
          <c:order val="1"/>
          <c:tx>
            <c:v>Obs</c:v>
          </c:tx>
          <c:errBars>
            <c:errDir val="y"/>
            <c:errBarType val="both"/>
            <c:errValType val="cust"/>
            <c:noEndCap val="0"/>
            <c:plus>
              <c:numRef>
                <c:f>('Monthly Mean'!$U$3,'Monthly Mean'!$U$5)</c:f>
                <c:numCache>
                  <c:formatCode>General</c:formatCode>
                  <c:ptCount val="2"/>
                  <c:pt idx="0">
                    <c:v>0.73336666666666517</c:v>
                  </c:pt>
                  <c:pt idx="1">
                    <c:v>1.1458666666666666</c:v>
                  </c:pt>
                </c:numCache>
              </c:numRef>
            </c:plus>
            <c:minus>
              <c:numRef>
                <c:f>('Monthly Mean'!$T$3,'Monthly Mean'!$T$5)</c:f>
                <c:numCache>
                  <c:formatCode>General</c:formatCode>
                  <c:ptCount val="2"/>
                  <c:pt idx="0">
                    <c:v>0.73333333333333428</c:v>
                  </c:pt>
                  <c:pt idx="1">
                    <c:v>1.595833333333335</c:v>
                  </c:pt>
                </c:numCache>
              </c:numRef>
            </c:minus>
            <c:spPr>
              <a:ln w="19050">
                <a:solidFill>
                  <a:srgbClr val="C00000"/>
                </a:solidFill>
              </a:ln>
            </c:spPr>
          </c:errBars>
          <c:val>
            <c:numRef>
              <c:f>('Monthly Mean'!$W$3,'Monthly Mean'!$W$5)</c:f>
              <c:numCache>
                <c:formatCode>General</c:formatCode>
                <c:ptCount val="2"/>
                <c:pt idx="0">
                  <c:v>26.408333333333335</c:v>
                </c:pt>
                <c:pt idx="1">
                  <c:v>26.995833333333334</c:v>
                </c:pt>
              </c:numCache>
            </c:numRef>
          </c:val>
          <c:smooth val="0"/>
          <c:extLst>
            <c:ext xmlns:c16="http://schemas.microsoft.com/office/drawing/2014/chart" uri="{C3380CC4-5D6E-409C-BE32-E72D297353CC}">
              <c16:uniqueId val="{00000001-7BEE-4BBB-8E39-CFAA204723B5}"/>
            </c:ext>
          </c:extLst>
        </c:ser>
        <c:dLbls>
          <c:showLegendKey val="0"/>
          <c:showVal val="0"/>
          <c:showCatName val="0"/>
          <c:showSerName val="0"/>
          <c:showPercent val="0"/>
          <c:showBubbleSize val="0"/>
        </c:dLbls>
        <c:marker val="1"/>
        <c:smooth val="0"/>
        <c:axId val="68544768"/>
        <c:axId val="68562944"/>
      </c:lineChart>
      <c:catAx>
        <c:axId val="68544768"/>
        <c:scaling>
          <c:orientation val="minMax"/>
        </c:scaling>
        <c:delete val="0"/>
        <c:axPos val="b"/>
        <c:numFmt formatCode="General" sourceLinked="1"/>
        <c:majorTickMark val="out"/>
        <c:minorTickMark val="none"/>
        <c:tickLblPos val="nextTo"/>
        <c:crossAx val="68562944"/>
        <c:crosses val="autoZero"/>
        <c:auto val="1"/>
        <c:lblAlgn val="ctr"/>
        <c:lblOffset val="100"/>
        <c:noMultiLvlLbl val="0"/>
      </c:catAx>
      <c:valAx>
        <c:axId val="68562944"/>
        <c:scaling>
          <c:orientation val="minMax"/>
          <c:max val="34"/>
          <c:min val="22"/>
        </c:scaling>
        <c:delete val="0"/>
        <c:axPos val="l"/>
        <c:numFmt formatCode="General" sourceLinked="1"/>
        <c:majorTickMark val="out"/>
        <c:minorTickMark val="none"/>
        <c:tickLblPos val="nextTo"/>
        <c:crossAx val="68544768"/>
        <c:crosses val="autoZero"/>
        <c:crossBetween val="between"/>
        <c:majorUnit val="3"/>
      </c:valAx>
    </c:plotArea>
    <c:legend>
      <c:legendPos val="r"/>
      <c:legendEntry>
        <c:idx val="2"/>
        <c:delete val="1"/>
      </c:legendEntry>
      <c:layout>
        <c:manualLayout>
          <c:xMode val="edge"/>
          <c:yMode val="edge"/>
          <c:x val="0.24532744201894802"/>
          <c:y val="0.6142223829795127"/>
          <c:w val="0.72256094399300741"/>
          <c:h val="0.19502759632021863"/>
        </c:manualLayout>
      </c:layout>
      <c:overlay val="0"/>
    </c:legend>
    <c:plotVisOnly val="1"/>
    <c:dispBlanksAs val="gap"/>
    <c:showDLblsOverMax val="0"/>
  </c:chart>
  <c:spPr>
    <a:ln>
      <a:noFill/>
    </a:ln>
  </c:spPr>
  <c:txPr>
    <a:bodyPr/>
    <a:lstStyle/>
    <a:p>
      <a:pPr>
        <a:defRPr sz="1800">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a:t>Hohenpeissenberg</a:t>
            </a:r>
          </a:p>
        </c:rich>
      </c:tx>
      <c:layout>
        <c:manualLayout>
          <c:xMode val="edge"/>
          <c:yMode val="edge"/>
          <c:x val="0.20492416896163843"/>
          <c:y val="2.7226120685239592E-3"/>
        </c:manualLayout>
      </c:layout>
      <c:overlay val="0"/>
    </c:title>
    <c:autoTitleDeleted val="0"/>
    <c:plotArea>
      <c:layout>
        <c:manualLayout>
          <c:layoutTarget val="inner"/>
          <c:xMode val="edge"/>
          <c:yMode val="edge"/>
          <c:x val="8.3296630723688647E-2"/>
          <c:y val="0.11750024446234582"/>
          <c:w val="0.89611890250283122"/>
          <c:h val="0.75149235698119488"/>
        </c:manualLayout>
      </c:layout>
      <c:lineChart>
        <c:grouping val="standard"/>
        <c:varyColors val="0"/>
        <c:ser>
          <c:idx val="0"/>
          <c:order val="0"/>
          <c:tx>
            <c:v>Model</c:v>
          </c:tx>
          <c:errBars>
            <c:errDir val="y"/>
            <c:errBarType val="both"/>
            <c:errValType val="cust"/>
            <c:noEndCap val="0"/>
            <c:plus>
              <c:numRef>
                <c:f>('Monthly Mean'!$U$24,'Monthly Mean'!$U$26)</c:f>
                <c:numCache>
                  <c:formatCode>General</c:formatCode>
                  <c:ptCount val="2"/>
                  <c:pt idx="0">
                    <c:v>0.99538916666666921</c:v>
                  </c:pt>
                  <c:pt idx="1">
                    <c:v>0.94899999999999807</c:v>
                  </c:pt>
                </c:numCache>
              </c:numRef>
            </c:plus>
            <c:minus>
              <c:numRef>
                <c:f>('Monthly Mean'!$T$24,'Monthly Mean'!$T$26)</c:f>
                <c:numCache>
                  <c:formatCode>General</c:formatCode>
                  <c:ptCount val="2"/>
                  <c:pt idx="0">
                    <c:v>1.6691108333333347</c:v>
                  </c:pt>
                  <c:pt idx="1">
                    <c:v>1.3586000000000027</c:v>
                  </c:pt>
                </c:numCache>
              </c:numRef>
            </c:minus>
            <c:spPr>
              <a:ln w="19050">
                <a:solidFill>
                  <a:srgbClr val="0070C0"/>
                </a:solidFill>
              </a:ln>
            </c:spPr>
          </c:errBars>
          <c:cat>
            <c:numRef>
              <c:f>'DailyMax Monthly Mean'!$S$4:$T$4</c:f>
              <c:numCache>
                <c:formatCode>General</c:formatCode>
                <c:ptCount val="2"/>
                <c:pt idx="0">
                  <c:v>1980</c:v>
                </c:pt>
                <c:pt idx="1">
                  <c:v>2010</c:v>
                </c:pt>
              </c:numCache>
            </c:numRef>
          </c:cat>
          <c:val>
            <c:numRef>
              <c:f>('Monthly Mean'!$W$24,'Monthly Mean'!$W$26)</c:f>
              <c:numCache>
                <c:formatCode>General</c:formatCode>
                <c:ptCount val="2"/>
                <c:pt idx="0">
                  <c:v>43.664310833333332</c:v>
                </c:pt>
                <c:pt idx="1">
                  <c:v>50.4315</c:v>
                </c:pt>
              </c:numCache>
            </c:numRef>
          </c:val>
          <c:smooth val="0"/>
          <c:extLst>
            <c:ext xmlns:c16="http://schemas.microsoft.com/office/drawing/2014/chart" uri="{C3380CC4-5D6E-409C-BE32-E72D297353CC}">
              <c16:uniqueId val="{00000000-93EA-4BAA-859B-F08CC0A53983}"/>
            </c:ext>
          </c:extLst>
        </c:ser>
        <c:ser>
          <c:idx val="1"/>
          <c:order val="1"/>
          <c:tx>
            <c:v>Obs</c:v>
          </c:tx>
          <c:errBars>
            <c:errDir val="y"/>
            <c:errBarType val="both"/>
            <c:errValType val="cust"/>
            <c:noEndCap val="0"/>
            <c:plus>
              <c:numRef>
                <c:f>('Monthly Mean'!$U$23,'Monthly Mean'!$U$25)</c:f>
                <c:numCache>
                  <c:formatCode>General</c:formatCode>
                  <c:ptCount val="2"/>
                  <c:pt idx="0">
                    <c:v>3.7560125000000042</c:v>
                  </c:pt>
                  <c:pt idx="1">
                    <c:v>2.8136816666666675</c:v>
                  </c:pt>
                </c:numCache>
              </c:numRef>
            </c:plus>
            <c:minus>
              <c:numRef>
                <c:f>('Monthly Mean'!$T$23,'Monthly Mean'!$T$25)</c:f>
                <c:numCache>
                  <c:formatCode>General</c:formatCode>
                  <c:ptCount val="2"/>
                  <c:pt idx="0">
                    <c:v>2.8894874999999978</c:v>
                  </c:pt>
                  <c:pt idx="1">
                    <c:v>1.7653183333333331</c:v>
                  </c:pt>
                </c:numCache>
              </c:numRef>
            </c:minus>
            <c:spPr>
              <a:ln w="19050">
                <a:solidFill>
                  <a:srgbClr val="C00000"/>
                </a:solidFill>
              </a:ln>
            </c:spPr>
          </c:errBars>
          <c:val>
            <c:numRef>
              <c:f>('Monthly Mean'!$W$23,'Monthly Mean'!$W$25)</c:f>
              <c:numCache>
                <c:formatCode>General</c:formatCode>
                <c:ptCount val="2"/>
                <c:pt idx="0">
                  <c:v>34.658187499999997</c:v>
                </c:pt>
                <c:pt idx="1">
                  <c:v>40.577218333333334</c:v>
                </c:pt>
              </c:numCache>
            </c:numRef>
          </c:val>
          <c:smooth val="0"/>
          <c:extLst>
            <c:ext xmlns:c16="http://schemas.microsoft.com/office/drawing/2014/chart" uri="{C3380CC4-5D6E-409C-BE32-E72D297353CC}">
              <c16:uniqueId val="{00000001-93EA-4BAA-859B-F08CC0A53983}"/>
            </c:ext>
          </c:extLst>
        </c:ser>
        <c:dLbls>
          <c:showLegendKey val="0"/>
          <c:showVal val="0"/>
          <c:showCatName val="0"/>
          <c:showSerName val="0"/>
          <c:showPercent val="0"/>
          <c:showBubbleSize val="0"/>
        </c:dLbls>
        <c:marker val="1"/>
        <c:smooth val="0"/>
        <c:axId val="68573824"/>
        <c:axId val="68575616"/>
      </c:lineChart>
      <c:catAx>
        <c:axId val="68573824"/>
        <c:scaling>
          <c:orientation val="minMax"/>
        </c:scaling>
        <c:delete val="0"/>
        <c:axPos val="b"/>
        <c:numFmt formatCode="General" sourceLinked="1"/>
        <c:majorTickMark val="out"/>
        <c:minorTickMark val="none"/>
        <c:tickLblPos val="nextTo"/>
        <c:crossAx val="68575616"/>
        <c:crosses val="autoZero"/>
        <c:auto val="1"/>
        <c:lblAlgn val="ctr"/>
        <c:lblOffset val="100"/>
        <c:noMultiLvlLbl val="0"/>
      </c:catAx>
      <c:valAx>
        <c:axId val="68575616"/>
        <c:scaling>
          <c:orientation val="minMax"/>
          <c:max val="54"/>
          <c:min val="32"/>
        </c:scaling>
        <c:delete val="0"/>
        <c:axPos val="l"/>
        <c:numFmt formatCode="General" sourceLinked="1"/>
        <c:majorTickMark val="out"/>
        <c:minorTickMark val="none"/>
        <c:tickLblPos val="nextTo"/>
        <c:crossAx val="68573824"/>
        <c:crosses val="autoZero"/>
        <c:crossBetween val="between"/>
        <c:majorUnit val="5"/>
      </c:valAx>
    </c:plotArea>
    <c:plotVisOnly val="1"/>
    <c:dispBlanksAs val="gap"/>
    <c:showDLblsOverMax val="0"/>
  </c:chart>
  <c:spPr>
    <a:ln>
      <a:noFill/>
    </a:ln>
  </c:spPr>
  <c:txPr>
    <a:bodyPr/>
    <a:lstStyle/>
    <a:p>
      <a:pPr>
        <a:defRPr sz="1800">
          <a:latin typeface="Arial" panose="020B0604020202020204" pitchFamily="34" charset="0"/>
          <a:cs typeface="Arial" panose="020B06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dirty="0"/>
              <a:t>Whiteface Mountain</a:t>
            </a:r>
          </a:p>
        </c:rich>
      </c:tx>
      <c:layout>
        <c:manualLayout>
          <c:xMode val="edge"/>
          <c:yMode val="edge"/>
          <c:x val="0.21045824366551855"/>
          <c:y val="0"/>
        </c:manualLayout>
      </c:layout>
      <c:overlay val="0"/>
    </c:title>
    <c:autoTitleDeleted val="0"/>
    <c:plotArea>
      <c:layout>
        <c:manualLayout>
          <c:layoutTarget val="inner"/>
          <c:xMode val="edge"/>
          <c:yMode val="edge"/>
          <c:x val="0.11164397671763321"/>
          <c:y val="9.0009258273881024E-2"/>
          <c:w val="0.88867224561776115"/>
          <c:h val="0.79008065805035532"/>
        </c:manualLayout>
      </c:layout>
      <c:lineChart>
        <c:grouping val="standard"/>
        <c:varyColors val="0"/>
        <c:ser>
          <c:idx val="0"/>
          <c:order val="0"/>
          <c:tx>
            <c:v>Model</c:v>
          </c:tx>
          <c:errBars>
            <c:errDir val="y"/>
            <c:errBarType val="both"/>
            <c:errValType val="cust"/>
            <c:noEndCap val="0"/>
            <c:plus>
              <c:numRef>
                <c:f>('Monthly Mean'!$U$29,'Monthly Mean'!$U$31)</c:f>
                <c:numCache>
                  <c:formatCode>General</c:formatCode>
                  <c:ptCount val="2"/>
                  <c:pt idx="0">
                    <c:v>1.1529091666666602</c:v>
                  </c:pt>
                  <c:pt idx="1">
                    <c:v>1.2497200000000035</c:v>
                  </c:pt>
                </c:numCache>
              </c:numRef>
            </c:plus>
            <c:minus>
              <c:numRef>
                <c:f>('Monthly Mean'!$T$29,'Monthly Mean'!$T$31)</c:f>
                <c:numCache>
                  <c:formatCode>General</c:formatCode>
                  <c:ptCount val="2"/>
                  <c:pt idx="0">
                    <c:v>1.5629908333333375</c:v>
                  </c:pt>
                  <c:pt idx="1">
                    <c:v>1.5853800000000007</c:v>
                  </c:pt>
                </c:numCache>
              </c:numRef>
            </c:minus>
            <c:spPr>
              <a:ln w="19050">
                <a:solidFill>
                  <a:srgbClr val="0070C0"/>
                </a:solidFill>
              </a:ln>
            </c:spPr>
          </c:errBars>
          <c:cat>
            <c:numRef>
              <c:f>'DailyMax Monthly Mean'!$S$4:$T$4</c:f>
              <c:numCache>
                <c:formatCode>General</c:formatCode>
                <c:ptCount val="2"/>
                <c:pt idx="0">
                  <c:v>1980</c:v>
                </c:pt>
                <c:pt idx="1">
                  <c:v>2010</c:v>
                </c:pt>
              </c:numCache>
            </c:numRef>
          </c:cat>
          <c:val>
            <c:numRef>
              <c:f>('Monthly Mean'!$W$29,'Monthly Mean'!$W$31)</c:f>
              <c:numCache>
                <c:formatCode>General</c:formatCode>
                <c:ptCount val="2"/>
                <c:pt idx="0">
                  <c:v>49.50229083333334</c:v>
                </c:pt>
                <c:pt idx="1">
                  <c:v>48.505279999999999</c:v>
                </c:pt>
              </c:numCache>
            </c:numRef>
          </c:val>
          <c:smooth val="0"/>
          <c:extLst>
            <c:ext xmlns:c16="http://schemas.microsoft.com/office/drawing/2014/chart" uri="{C3380CC4-5D6E-409C-BE32-E72D297353CC}">
              <c16:uniqueId val="{00000000-1B4B-4CF6-BE05-6214F836150C}"/>
            </c:ext>
          </c:extLst>
        </c:ser>
        <c:ser>
          <c:idx val="1"/>
          <c:order val="1"/>
          <c:tx>
            <c:v>Obs</c:v>
          </c:tx>
          <c:errBars>
            <c:errDir val="y"/>
            <c:errBarType val="both"/>
            <c:errValType val="cust"/>
            <c:noEndCap val="0"/>
            <c:plus>
              <c:numRef>
                <c:f>('Monthly Mean'!$U$28,'Monthly Mean'!$U$30)</c:f>
                <c:numCache>
                  <c:formatCode>General</c:formatCode>
                  <c:ptCount val="2"/>
                  <c:pt idx="0">
                    <c:v>5.3167974999999998</c:v>
                  </c:pt>
                  <c:pt idx="1">
                    <c:v>2.0268999999999977</c:v>
                  </c:pt>
                </c:numCache>
              </c:numRef>
            </c:plus>
            <c:minus>
              <c:numRef>
                <c:f>('Monthly Mean'!$T$28,'Monthly Mean'!$T$30)</c:f>
                <c:numCache>
                  <c:formatCode>General</c:formatCode>
                  <c:ptCount val="2"/>
                  <c:pt idx="0">
                    <c:v>5.2672025000000033</c:v>
                  </c:pt>
                  <c:pt idx="1">
                    <c:v>2.6058999999999983</c:v>
                  </c:pt>
                </c:numCache>
              </c:numRef>
            </c:minus>
            <c:spPr>
              <a:ln w="19050">
                <a:solidFill>
                  <a:srgbClr val="C00000"/>
                </a:solidFill>
              </a:ln>
            </c:spPr>
          </c:errBars>
          <c:val>
            <c:numRef>
              <c:f>('Monthly Mean'!$W$28,'Monthly Mean'!$W$30)</c:f>
              <c:numCache>
                <c:formatCode>General</c:formatCode>
                <c:ptCount val="2"/>
                <c:pt idx="0">
                  <c:v>38.618002500000003</c:v>
                </c:pt>
                <c:pt idx="1">
                  <c:v>36.918900000000001</c:v>
                </c:pt>
              </c:numCache>
            </c:numRef>
          </c:val>
          <c:smooth val="0"/>
          <c:extLst>
            <c:ext xmlns:c16="http://schemas.microsoft.com/office/drawing/2014/chart" uri="{C3380CC4-5D6E-409C-BE32-E72D297353CC}">
              <c16:uniqueId val="{00000001-1B4B-4CF6-BE05-6214F836150C}"/>
            </c:ext>
          </c:extLst>
        </c:ser>
        <c:dLbls>
          <c:showLegendKey val="0"/>
          <c:showVal val="0"/>
          <c:showCatName val="0"/>
          <c:showSerName val="0"/>
          <c:showPercent val="0"/>
          <c:showBubbleSize val="0"/>
        </c:dLbls>
        <c:marker val="1"/>
        <c:smooth val="0"/>
        <c:axId val="68749568"/>
        <c:axId val="68759552"/>
      </c:lineChart>
      <c:catAx>
        <c:axId val="68749568"/>
        <c:scaling>
          <c:orientation val="minMax"/>
        </c:scaling>
        <c:delete val="0"/>
        <c:axPos val="b"/>
        <c:numFmt formatCode="General" sourceLinked="1"/>
        <c:majorTickMark val="out"/>
        <c:minorTickMark val="none"/>
        <c:tickLblPos val="nextTo"/>
        <c:crossAx val="68759552"/>
        <c:crosses val="autoZero"/>
        <c:auto val="1"/>
        <c:lblAlgn val="ctr"/>
        <c:lblOffset val="100"/>
        <c:noMultiLvlLbl val="0"/>
      </c:catAx>
      <c:valAx>
        <c:axId val="68759552"/>
        <c:scaling>
          <c:orientation val="minMax"/>
          <c:max val="54"/>
          <c:min val="32"/>
        </c:scaling>
        <c:delete val="0"/>
        <c:axPos val="l"/>
        <c:numFmt formatCode="General" sourceLinked="1"/>
        <c:majorTickMark val="out"/>
        <c:minorTickMark val="none"/>
        <c:tickLblPos val="nextTo"/>
        <c:crossAx val="68749568"/>
        <c:crosses val="autoZero"/>
        <c:crossBetween val="between"/>
        <c:majorUnit val="5"/>
      </c:valAx>
    </c:plotArea>
    <c:plotVisOnly val="1"/>
    <c:dispBlanksAs val="gap"/>
    <c:showDLblsOverMax val="0"/>
  </c:chart>
  <c:spPr>
    <a:ln>
      <a:noFill/>
    </a:ln>
  </c:spPr>
  <c:txPr>
    <a:bodyPr/>
    <a:lstStyle/>
    <a:p>
      <a:pPr>
        <a:defRPr sz="1800">
          <a:latin typeface="Arial" panose="020B0604020202020204" pitchFamily="34" charset="0"/>
          <a:cs typeface="Arial"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a:t>Manua Loa</a:t>
            </a:r>
          </a:p>
        </c:rich>
      </c:tx>
      <c:layout>
        <c:manualLayout>
          <c:xMode val="edge"/>
          <c:yMode val="edge"/>
          <c:x val="0.37720281973842723"/>
          <c:y val="0"/>
        </c:manualLayout>
      </c:layout>
      <c:overlay val="0"/>
    </c:title>
    <c:autoTitleDeleted val="0"/>
    <c:plotArea>
      <c:layout>
        <c:manualLayout>
          <c:layoutTarget val="inner"/>
          <c:xMode val="edge"/>
          <c:yMode val="edge"/>
          <c:x val="7.8347112860892382E-2"/>
          <c:y val="8.5691223815966056E-2"/>
          <c:w val="0.91340266841644802"/>
          <c:h val="0.82609133220883102"/>
        </c:manualLayout>
      </c:layout>
      <c:lineChart>
        <c:grouping val="standard"/>
        <c:varyColors val="0"/>
        <c:ser>
          <c:idx val="0"/>
          <c:order val="0"/>
          <c:tx>
            <c:v>Model</c:v>
          </c:tx>
          <c:errBars>
            <c:errDir val="y"/>
            <c:errBarType val="both"/>
            <c:errValType val="cust"/>
            <c:noEndCap val="0"/>
            <c:plus>
              <c:numRef>
                <c:f>('Monthly Mean'!$U$9,'Monthly Mean'!$U$11)</c:f>
                <c:numCache>
                  <c:formatCode>General</c:formatCode>
                  <c:ptCount val="2"/>
                  <c:pt idx="0">
                    <c:v>5.1761874999999975</c:v>
                  </c:pt>
                  <c:pt idx="1">
                    <c:v>6.2404000000000082</c:v>
                  </c:pt>
                </c:numCache>
              </c:numRef>
            </c:plus>
            <c:minus>
              <c:numRef>
                <c:f>('Monthly Mean'!$T$9,'Monthly Mean'!$T$11)</c:f>
                <c:numCache>
                  <c:formatCode>General</c:formatCode>
                  <c:ptCount val="2"/>
                  <c:pt idx="0">
                    <c:v>3.0357125000000025</c:v>
                  </c:pt>
                  <c:pt idx="1">
                    <c:v>3.6397999999999939</c:v>
                  </c:pt>
                </c:numCache>
              </c:numRef>
            </c:minus>
            <c:spPr>
              <a:ln w="19050">
                <a:solidFill>
                  <a:srgbClr val="0070C0"/>
                </a:solidFill>
              </a:ln>
            </c:spPr>
          </c:errBars>
          <c:cat>
            <c:numRef>
              <c:f>'DailyMax Monthly Mean'!$S$4:$T$4</c:f>
              <c:numCache>
                <c:formatCode>General</c:formatCode>
                <c:ptCount val="2"/>
                <c:pt idx="0">
                  <c:v>1980</c:v>
                </c:pt>
                <c:pt idx="1">
                  <c:v>2010</c:v>
                </c:pt>
              </c:numCache>
            </c:numRef>
          </c:cat>
          <c:val>
            <c:numRef>
              <c:f>('Monthly Mean'!$W$9,'Monthly Mean'!$W$11)</c:f>
              <c:numCache>
                <c:formatCode>General</c:formatCode>
                <c:ptCount val="2"/>
                <c:pt idx="0">
                  <c:v>43.286312500000001</c:v>
                </c:pt>
                <c:pt idx="1">
                  <c:v>49.145099999999992</c:v>
                </c:pt>
              </c:numCache>
            </c:numRef>
          </c:val>
          <c:smooth val="0"/>
          <c:extLst>
            <c:ext xmlns:c16="http://schemas.microsoft.com/office/drawing/2014/chart" uri="{C3380CC4-5D6E-409C-BE32-E72D297353CC}">
              <c16:uniqueId val="{00000000-F464-4B40-891B-928028968F97}"/>
            </c:ext>
          </c:extLst>
        </c:ser>
        <c:ser>
          <c:idx val="1"/>
          <c:order val="1"/>
          <c:tx>
            <c:v>Obs</c:v>
          </c:tx>
          <c:errBars>
            <c:errDir val="y"/>
            <c:errBarType val="both"/>
            <c:errValType val="cust"/>
            <c:noEndCap val="0"/>
            <c:plus>
              <c:numRef>
                <c:f>('Monthly Mean'!$U$8,'Monthly Mean'!$U$10)</c:f>
                <c:numCache>
                  <c:formatCode>General</c:formatCode>
                  <c:ptCount val="2"/>
                  <c:pt idx="0">
                    <c:v>2.6437166666666698</c:v>
                  </c:pt>
                  <c:pt idx="1">
                    <c:v>3.9708333333333243</c:v>
                  </c:pt>
                </c:numCache>
              </c:numRef>
            </c:plus>
            <c:minus>
              <c:numRef>
                <c:f>('Monthly Mean'!$T$8,'Monthly Mean'!$T$10)</c:f>
                <c:numCache>
                  <c:formatCode>General</c:formatCode>
                  <c:ptCount val="2"/>
                  <c:pt idx="0">
                    <c:v>0.9562833333333316</c:v>
                  </c:pt>
                  <c:pt idx="1">
                    <c:v>2.0624666666666727</c:v>
                  </c:pt>
                </c:numCache>
              </c:numRef>
            </c:minus>
            <c:spPr>
              <a:ln w="19050">
                <a:solidFill>
                  <a:srgbClr val="C00000"/>
                </a:solidFill>
              </a:ln>
            </c:spPr>
          </c:errBars>
          <c:val>
            <c:numRef>
              <c:f>('Monthly Mean'!$W$8,'Monthly Mean'!$W$10)</c:f>
              <c:numCache>
                <c:formatCode>General</c:formatCode>
                <c:ptCount val="2"/>
                <c:pt idx="0">
                  <c:v>38.664583333333333</c:v>
                </c:pt>
                <c:pt idx="1">
                  <c:v>42.054166666666674</c:v>
                </c:pt>
              </c:numCache>
            </c:numRef>
          </c:val>
          <c:smooth val="0"/>
          <c:extLst>
            <c:ext xmlns:c16="http://schemas.microsoft.com/office/drawing/2014/chart" uri="{C3380CC4-5D6E-409C-BE32-E72D297353CC}">
              <c16:uniqueId val="{00000001-F464-4B40-891B-928028968F97}"/>
            </c:ext>
          </c:extLst>
        </c:ser>
        <c:dLbls>
          <c:showLegendKey val="0"/>
          <c:showVal val="0"/>
          <c:showCatName val="0"/>
          <c:showSerName val="0"/>
          <c:showPercent val="0"/>
          <c:showBubbleSize val="0"/>
        </c:dLbls>
        <c:marker val="1"/>
        <c:smooth val="0"/>
        <c:axId val="68777856"/>
        <c:axId val="68779392"/>
      </c:lineChart>
      <c:catAx>
        <c:axId val="68777856"/>
        <c:scaling>
          <c:orientation val="minMax"/>
        </c:scaling>
        <c:delete val="0"/>
        <c:axPos val="b"/>
        <c:numFmt formatCode="General" sourceLinked="1"/>
        <c:majorTickMark val="out"/>
        <c:minorTickMark val="none"/>
        <c:tickLblPos val="nextTo"/>
        <c:crossAx val="68779392"/>
        <c:crosses val="autoZero"/>
        <c:auto val="1"/>
        <c:lblAlgn val="ctr"/>
        <c:lblOffset val="100"/>
        <c:noMultiLvlLbl val="0"/>
      </c:catAx>
      <c:valAx>
        <c:axId val="68779392"/>
        <c:scaling>
          <c:orientation val="minMax"/>
          <c:max val="56"/>
          <c:min val="35"/>
        </c:scaling>
        <c:delete val="0"/>
        <c:axPos val="l"/>
        <c:numFmt formatCode="General" sourceLinked="1"/>
        <c:majorTickMark val="out"/>
        <c:minorTickMark val="none"/>
        <c:tickLblPos val="nextTo"/>
        <c:crossAx val="68777856"/>
        <c:crosses val="autoZero"/>
        <c:crossBetween val="between"/>
        <c:majorUnit val="5"/>
      </c:valAx>
    </c:plotArea>
    <c:plotVisOnly val="1"/>
    <c:dispBlanksAs val="gap"/>
    <c:showDLblsOverMax val="0"/>
  </c:chart>
  <c:spPr>
    <a:ln>
      <a:noFill/>
    </a:ln>
  </c:spPr>
  <c:txPr>
    <a:bodyPr/>
    <a:lstStyle/>
    <a:p>
      <a:pPr>
        <a:defRPr sz="1800">
          <a:latin typeface="Arial" panose="020B0604020202020204" pitchFamily="34" charset="0"/>
          <a:cs typeface="Arial" panose="020B0604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a:t>Samoa</a:t>
            </a:r>
          </a:p>
        </c:rich>
      </c:tx>
      <c:layout>
        <c:manualLayout>
          <c:xMode val="edge"/>
          <c:yMode val="edge"/>
          <c:x val="0.43024772353043356"/>
          <c:y val="0"/>
        </c:manualLayout>
      </c:layout>
      <c:overlay val="0"/>
    </c:title>
    <c:autoTitleDeleted val="0"/>
    <c:plotArea>
      <c:layout>
        <c:manualLayout>
          <c:layoutTarget val="inner"/>
          <c:xMode val="edge"/>
          <c:yMode val="edge"/>
          <c:x val="0.10470565543818078"/>
          <c:y val="0.1180052146832587"/>
          <c:w val="0.89529311019528668"/>
          <c:h val="0.73571954050477928"/>
        </c:manualLayout>
      </c:layout>
      <c:lineChart>
        <c:grouping val="standard"/>
        <c:varyColors val="0"/>
        <c:ser>
          <c:idx val="0"/>
          <c:order val="0"/>
          <c:tx>
            <c:v>Model</c:v>
          </c:tx>
          <c:errBars>
            <c:errDir val="y"/>
            <c:errBarType val="both"/>
            <c:errValType val="cust"/>
            <c:noEndCap val="0"/>
            <c:plus>
              <c:numRef>
                <c:f>('Monthly Mean'!$U$14,'Monthly Mean'!$U$16)</c:f>
                <c:numCache>
                  <c:formatCode>General</c:formatCode>
                  <c:ptCount val="2"/>
                  <c:pt idx="0">
                    <c:v>1.3564241666666632</c:v>
                  </c:pt>
                  <c:pt idx="1">
                    <c:v>1.313482999999998</c:v>
                  </c:pt>
                </c:numCache>
              </c:numRef>
            </c:plus>
            <c:minus>
              <c:numRef>
                <c:f>('Monthly Mean'!$T$14,'Monthly Mean'!$T$16)</c:f>
                <c:numCache>
                  <c:formatCode>General</c:formatCode>
                  <c:ptCount val="2"/>
                  <c:pt idx="0">
                    <c:v>0.8794758333333359</c:v>
                  </c:pt>
                  <c:pt idx="1">
                    <c:v>1.1539170000000034</c:v>
                  </c:pt>
                </c:numCache>
              </c:numRef>
            </c:minus>
            <c:spPr>
              <a:ln w="19050">
                <a:solidFill>
                  <a:srgbClr val="0070C0"/>
                </a:solidFill>
              </a:ln>
            </c:spPr>
          </c:errBars>
          <c:cat>
            <c:numRef>
              <c:f>'DailyMax Monthly Mean'!$S$4:$T$4</c:f>
              <c:numCache>
                <c:formatCode>General</c:formatCode>
                <c:ptCount val="2"/>
                <c:pt idx="0">
                  <c:v>1980</c:v>
                </c:pt>
                <c:pt idx="1">
                  <c:v>2010</c:v>
                </c:pt>
              </c:numCache>
            </c:numRef>
          </c:cat>
          <c:val>
            <c:numRef>
              <c:f>('Monthly Mean'!$W$14,'Monthly Mean'!$W$16)</c:f>
              <c:numCache>
                <c:formatCode>General</c:formatCode>
                <c:ptCount val="2"/>
                <c:pt idx="0">
                  <c:v>11.902175833333336</c:v>
                </c:pt>
                <c:pt idx="1">
                  <c:v>13.401917000000003</c:v>
                </c:pt>
              </c:numCache>
            </c:numRef>
          </c:val>
          <c:smooth val="0"/>
          <c:extLst>
            <c:ext xmlns:c16="http://schemas.microsoft.com/office/drawing/2014/chart" uri="{C3380CC4-5D6E-409C-BE32-E72D297353CC}">
              <c16:uniqueId val="{00000000-EB38-4FEF-A535-DBB595F6C4B5}"/>
            </c:ext>
          </c:extLst>
        </c:ser>
        <c:ser>
          <c:idx val="1"/>
          <c:order val="1"/>
          <c:tx>
            <c:v>Obs</c:v>
          </c:tx>
          <c:errBars>
            <c:errDir val="y"/>
            <c:errBarType val="both"/>
            <c:errValType val="cust"/>
            <c:noEndCap val="0"/>
            <c:plus>
              <c:numRef>
                <c:f>('Monthly Mean'!$U$13,'Monthly Mean'!$U$15)</c:f>
                <c:numCache>
                  <c:formatCode>General</c:formatCode>
                  <c:ptCount val="2"/>
                  <c:pt idx="0">
                    <c:v>1.0874999999999968</c:v>
                  </c:pt>
                  <c:pt idx="1">
                    <c:v>0.82496666666666663</c:v>
                  </c:pt>
                </c:numCache>
              </c:numRef>
            </c:plus>
            <c:minus>
              <c:numRef>
                <c:f>('Monthly Mean'!$T$13,'Monthly Mean'!$T$15)</c:f>
                <c:numCache>
                  <c:formatCode>General</c:formatCode>
                  <c:ptCount val="2"/>
                  <c:pt idx="0">
                    <c:v>0.47920000000000229</c:v>
                  </c:pt>
                  <c:pt idx="1">
                    <c:v>0.98333333333333428</c:v>
                  </c:pt>
                </c:numCache>
              </c:numRef>
            </c:minus>
            <c:spPr>
              <a:ln w="19050">
                <a:solidFill>
                  <a:srgbClr val="C00000"/>
                </a:solidFill>
              </a:ln>
            </c:spPr>
          </c:errBars>
          <c:val>
            <c:numRef>
              <c:f>('Monthly Mean'!$W$13,'Monthly Mean'!$W$15)</c:f>
              <c:numCache>
                <c:formatCode>General</c:formatCode>
                <c:ptCount val="2"/>
                <c:pt idx="0">
                  <c:v>13.637500000000003</c:v>
                </c:pt>
                <c:pt idx="1">
                  <c:v>13.583333333333334</c:v>
                </c:pt>
              </c:numCache>
            </c:numRef>
          </c:val>
          <c:smooth val="0"/>
          <c:extLst>
            <c:ext xmlns:c16="http://schemas.microsoft.com/office/drawing/2014/chart" uri="{C3380CC4-5D6E-409C-BE32-E72D297353CC}">
              <c16:uniqueId val="{00000001-EB38-4FEF-A535-DBB595F6C4B5}"/>
            </c:ext>
          </c:extLst>
        </c:ser>
        <c:dLbls>
          <c:showLegendKey val="0"/>
          <c:showVal val="0"/>
          <c:showCatName val="0"/>
          <c:showSerName val="0"/>
          <c:showPercent val="0"/>
          <c:showBubbleSize val="0"/>
        </c:dLbls>
        <c:marker val="1"/>
        <c:smooth val="0"/>
        <c:axId val="68814336"/>
        <c:axId val="68815872"/>
      </c:lineChart>
      <c:catAx>
        <c:axId val="68814336"/>
        <c:scaling>
          <c:orientation val="minMax"/>
        </c:scaling>
        <c:delete val="0"/>
        <c:axPos val="b"/>
        <c:numFmt formatCode="General" sourceLinked="1"/>
        <c:majorTickMark val="out"/>
        <c:minorTickMark val="none"/>
        <c:tickLblPos val="nextTo"/>
        <c:crossAx val="68815872"/>
        <c:crosses val="autoZero"/>
        <c:auto val="1"/>
        <c:lblAlgn val="ctr"/>
        <c:lblOffset val="100"/>
        <c:noMultiLvlLbl val="0"/>
      </c:catAx>
      <c:valAx>
        <c:axId val="68815872"/>
        <c:scaling>
          <c:orientation val="minMax"/>
          <c:max val="16"/>
          <c:min val="10"/>
        </c:scaling>
        <c:delete val="0"/>
        <c:axPos val="l"/>
        <c:numFmt formatCode="General" sourceLinked="1"/>
        <c:majorTickMark val="out"/>
        <c:minorTickMark val="none"/>
        <c:tickLblPos val="nextTo"/>
        <c:crossAx val="68814336"/>
        <c:crosses val="autoZero"/>
        <c:crossBetween val="between"/>
        <c:majorUnit val="2"/>
      </c:valAx>
    </c:plotArea>
    <c:plotVisOnly val="1"/>
    <c:dispBlanksAs val="gap"/>
    <c:showDLblsOverMax val="0"/>
  </c:chart>
  <c:spPr>
    <a:ln>
      <a:noFill/>
    </a:ln>
  </c:spPr>
  <c:txPr>
    <a:bodyPr/>
    <a:lstStyle/>
    <a:p>
      <a:pPr>
        <a:defRPr sz="1800">
          <a:latin typeface="Arial" panose="020B0604020202020204" pitchFamily="34" charset="0"/>
          <a:cs typeface="Arial" panose="020B0604020202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a:t>South Pole </a:t>
            </a:r>
          </a:p>
        </c:rich>
      </c:tx>
      <c:layout>
        <c:manualLayout>
          <c:xMode val="edge"/>
          <c:yMode val="edge"/>
          <c:x val="0.36859610130573223"/>
          <c:y val="0"/>
        </c:manualLayout>
      </c:layout>
      <c:overlay val="0"/>
    </c:title>
    <c:autoTitleDeleted val="0"/>
    <c:plotArea>
      <c:layout>
        <c:manualLayout>
          <c:layoutTarget val="inner"/>
          <c:xMode val="edge"/>
          <c:yMode val="edge"/>
          <c:x val="7.8746546623522776E-2"/>
          <c:y val="9.0009258273881024E-2"/>
          <c:w val="0.89900147489155957"/>
          <c:h val="0.82177329775091601"/>
        </c:manualLayout>
      </c:layout>
      <c:lineChart>
        <c:grouping val="standard"/>
        <c:varyColors val="0"/>
        <c:ser>
          <c:idx val="0"/>
          <c:order val="0"/>
          <c:tx>
            <c:v>Model</c:v>
          </c:tx>
          <c:errBars>
            <c:errDir val="y"/>
            <c:errBarType val="both"/>
            <c:errValType val="cust"/>
            <c:noEndCap val="0"/>
            <c:plus>
              <c:numRef>
                <c:f>('Monthly Mean'!$U$19,'Monthly Mean'!$U$21)</c:f>
                <c:numCache>
                  <c:formatCode>General</c:formatCode>
                  <c:ptCount val="2"/>
                  <c:pt idx="0">
                    <c:v>1.4462816666666676</c:v>
                  </c:pt>
                  <c:pt idx="1">
                    <c:v>1.4361283333333326</c:v>
                  </c:pt>
                </c:numCache>
              </c:numRef>
            </c:plus>
            <c:minus>
              <c:numRef>
                <c:f>('Monthly Mean'!$T$19,'Monthly Mean'!$T$21)</c:f>
                <c:numCache>
                  <c:formatCode>General</c:formatCode>
                  <c:ptCount val="2"/>
                  <c:pt idx="0">
                    <c:v>0.994018333333333</c:v>
                  </c:pt>
                  <c:pt idx="1">
                    <c:v>1.0497716666666683</c:v>
                  </c:pt>
                </c:numCache>
              </c:numRef>
            </c:minus>
            <c:spPr>
              <a:ln w="19050">
                <a:solidFill>
                  <a:srgbClr val="0070C0"/>
                </a:solidFill>
              </a:ln>
            </c:spPr>
          </c:errBars>
          <c:cat>
            <c:numRef>
              <c:f>'DailyMax Monthly Mean'!$S$4:$T$4</c:f>
              <c:numCache>
                <c:formatCode>General</c:formatCode>
                <c:ptCount val="2"/>
                <c:pt idx="0">
                  <c:v>1980</c:v>
                </c:pt>
                <c:pt idx="1">
                  <c:v>2010</c:v>
                </c:pt>
              </c:numCache>
            </c:numRef>
          </c:cat>
          <c:val>
            <c:numRef>
              <c:f>('Monthly Mean'!$W$19,'Monthly Mean'!$W$21)</c:f>
              <c:numCache>
                <c:formatCode>General</c:formatCode>
                <c:ptCount val="2"/>
                <c:pt idx="0">
                  <c:v>19.634418333333333</c:v>
                </c:pt>
                <c:pt idx="1">
                  <c:v>20.973271666666669</c:v>
                </c:pt>
              </c:numCache>
            </c:numRef>
          </c:val>
          <c:smooth val="0"/>
          <c:extLst>
            <c:ext xmlns:c16="http://schemas.microsoft.com/office/drawing/2014/chart" uri="{C3380CC4-5D6E-409C-BE32-E72D297353CC}">
              <c16:uniqueId val="{00000000-EC4A-4C94-974C-3487A7BDEABE}"/>
            </c:ext>
          </c:extLst>
        </c:ser>
        <c:ser>
          <c:idx val="1"/>
          <c:order val="1"/>
          <c:tx>
            <c:v>Obs</c:v>
          </c:tx>
          <c:errBars>
            <c:errDir val="y"/>
            <c:errBarType val="both"/>
            <c:errValType val="cust"/>
            <c:noEndCap val="0"/>
            <c:plus>
              <c:numRef>
                <c:f>('Monthly Mean'!$U$18,'Monthly Mean'!$U$20)</c:f>
                <c:numCache>
                  <c:formatCode>General</c:formatCode>
                  <c:ptCount val="2"/>
                  <c:pt idx="0">
                    <c:v>1.3833666666666637</c:v>
                  </c:pt>
                  <c:pt idx="1">
                    <c:v>0.6291000000000011</c:v>
                  </c:pt>
                </c:numCache>
              </c:numRef>
            </c:plus>
            <c:minus>
              <c:numRef>
                <c:f>('Monthly Mean'!$T$18,'Monthly Mean'!$T$20)</c:f>
                <c:numCache>
                  <c:formatCode>General</c:formatCode>
                  <c:ptCount val="2"/>
                  <c:pt idx="0">
                    <c:v>1.533333333333335</c:v>
                  </c:pt>
                  <c:pt idx="1">
                    <c:v>1.1208999999999989</c:v>
                  </c:pt>
                </c:numCache>
              </c:numRef>
            </c:minus>
            <c:spPr>
              <a:ln w="19050">
                <a:solidFill>
                  <a:srgbClr val="C00000"/>
                </a:solidFill>
              </a:ln>
            </c:spPr>
          </c:errBars>
          <c:val>
            <c:numRef>
              <c:f>('Monthly Mean'!$W$18,'Monthly Mean'!$W$20)</c:f>
              <c:numCache>
                <c:formatCode>General</c:formatCode>
                <c:ptCount val="2"/>
                <c:pt idx="0">
                  <c:v>29.133333333333336</c:v>
                </c:pt>
                <c:pt idx="1">
                  <c:v>29.479199999999999</c:v>
                </c:pt>
              </c:numCache>
            </c:numRef>
          </c:val>
          <c:smooth val="0"/>
          <c:extLst>
            <c:ext xmlns:c16="http://schemas.microsoft.com/office/drawing/2014/chart" uri="{C3380CC4-5D6E-409C-BE32-E72D297353CC}">
              <c16:uniqueId val="{00000001-EC4A-4C94-974C-3487A7BDEABE}"/>
            </c:ext>
          </c:extLst>
        </c:ser>
        <c:dLbls>
          <c:showLegendKey val="0"/>
          <c:showVal val="0"/>
          <c:showCatName val="0"/>
          <c:showSerName val="0"/>
          <c:showPercent val="0"/>
          <c:showBubbleSize val="0"/>
        </c:dLbls>
        <c:marker val="1"/>
        <c:smooth val="0"/>
        <c:axId val="68842624"/>
        <c:axId val="68844160"/>
      </c:lineChart>
      <c:catAx>
        <c:axId val="68842624"/>
        <c:scaling>
          <c:orientation val="minMax"/>
        </c:scaling>
        <c:delete val="0"/>
        <c:axPos val="b"/>
        <c:numFmt formatCode="General" sourceLinked="1"/>
        <c:majorTickMark val="out"/>
        <c:minorTickMark val="none"/>
        <c:tickLblPos val="nextTo"/>
        <c:crossAx val="68844160"/>
        <c:crosses val="autoZero"/>
        <c:auto val="1"/>
        <c:lblAlgn val="ctr"/>
        <c:lblOffset val="100"/>
        <c:noMultiLvlLbl val="0"/>
      </c:catAx>
      <c:valAx>
        <c:axId val="68844160"/>
        <c:scaling>
          <c:orientation val="minMax"/>
          <c:max val="32"/>
          <c:min val="12"/>
        </c:scaling>
        <c:delete val="0"/>
        <c:axPos val="l"/>
        <c:numFmt formatCode="General" sourceLinked="1"/>
        <c:majorTickMark val="out"/>
        <c:minorTickMark val="none"/>
        <c:tickLblPos val="nextTo"/>
        <c:crossAx val="68842624"/>
        <c:crosses val="autoZero"/>
        <c:crossBetween val="between"/>
        <c:majorUnit val="5"/>
      </c:valAx>
    </c:plotArea>
    <c:plotVisOnly val="1"/>
    <c:dispBlanksAs val="gap"/>
    <c:showDLblsOverMax val="0"/>
  </c:chart>
  <c:spPr>
    <a:ln>
      <a:noFill/>
    </a:ln>
  </c:spPr>
  <c:txPr>
    <a:bodyPr/>
    <a:lstStyle/>
    <a:p>
      <a:pPr>
        <a:defRPr sz="1800">
          <a:latin typeface="Arial" panose="020B0604020202020204" pitchFamily="34" charset="0"/>
          <a:cs typeface="Arial" panose="020B0604020202020204" pitchFamily="34"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808C04A8-F018-401E-8334-4C28364561E4}" type="datetimeFigureOut">
              <a:rPr lang="en-US" smtClean="0"/>
              <a:t>10/26/2016</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15CCF4CD-2BCC-458D-BE2E-4C64DF3E4087}" type="slidenum">
              <a:rPr lang="en-US" smtClean="0"/>
              <a:t>‹#›</a:t>
            </a:fld>
            <a:endParaRPr lang="en-US"/>
          </a:p>
        </p:txBody>
      </p:sp>
    </p:spTree>
    <p:extLst>
      <p:ext uri="{BB962C8B-B14F-4D97-AF65-F5344CB8AC3E}">
        <p14:creationId xmlns:p14="http://schemas.microsoft.com/office/powerpoint/2010/main" val="379239028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231553A9-7B22-4A08-BF2C-2B4FE56F2A5C}" type="datetimeFigureOut">
              <a:rPr lang="en-US" smtClean="0"/>
              <a:t>10/26/2016</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C022E041-B4E6-4844-BE17-ADF09A22418D}" type="slidenum">
              <a:rPr lang="en-US" smtClean="0"/>
              <a:t>‹#›</a:t>
            </a:fld>
            <a:endParaRPr lang="en-US"/>
          </a:p>
        </p:txBody>
      </p:sp>
    </p:spTree>
    <p:extLst>
      <p:ext uri="{BB962C8B-B14F-4D97-AF65-F5344CB8AC3E}">
        <p14:creationId xmlns:p14="http://schemas.microsoft.com/office/powerpoint/2010/main" val="51815667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8037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Tree>
    <p:extLst>
      <p:ext uri="{BB962C8B-B14F-4D97-AF65-F5344CB8AC3E}">
        <p14:creationId xmlns:p14="http://schemas.microsoft.com/office/powerpoint/2010/main" val="3089871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Tree>
    <p:extLst>
      <p:ext uri="{BB962C8B-B14F-4D97-AF65-F5344CB8AC3E}">
        <p14:creationId xmlns:p14="http://schemas.microsoft.com/office/powerpoint/2010/main" val="3089871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666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44036" name="Notes Placeholder 2"/>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endParaRPr lang="en-US" altLang="en-US" smtClean="0"/>
          </a:p>
        </p:txBody>
      </p:sp>
      <p:sp>
        <p:nvSpPr>
          <p:cNvPr id="44037" name="Slide Number Placeholder 3"/>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C695D050-8ACD-4EC9-BB80-4D1DC755C390}" type="slidenum">
              <a:rPr kumimoji="0" lang="en-US" altLang="en-US" sz="1200" b="0" i="0" u="sng"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17</a:t>
            </a:fld>
            <a:endParaRPr kumimoji="0" lang="en-US" altLang="en-US" sz="1200" b="0" i="0" u="sng"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35249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0" dirty="0" smtClean="0"/>
              <a:t> We compare the O3 trend from 1980 to 2010 at six long-term remotes sites between model outputs and observations, and found that the model reproduces the trend well. </a:t>
            </a:r>
          </a:p>
          <a:p>
            <a:r>
              <a:rPr lang="en-US" baseline="0" dirty="0" smtClean="0"/>
              <a:t>2. By comparing </a:t>
            </a:r>
            <a:r>
              <a:rPr lang="en-US" sz="1200" kern="1200" dirty="0" smtClean="0">
                <a:solidFill>
                  <a:schemeClr val="tx1"/>
                </a:solidFill>
                <a:effectLst/>
                <a:latin typeface="+mn-lt"/>
                <a:ea typeface="+mn-ea"/>
                <a:cs typeface="+mn-cs"/>
              </a:rPr>
              <a:t>model output with multi-year </a:t>
            </a:r>
            <a:r>
              <a:rPr lang="en-US" sz="1200" kern="1200" dirty="0" err="1" smtClean="0">
                <a:solidFill>
                  <a:schemeClr val="tx1"/>
                </a:solidFill>
                <a:effectLst/>
                <a:latin typeface="+mn-lt"/>
                <a:ea typeface="+mn-ea"/>
                <a:cs typeface="+mn-cs"/>
              </a:rPr>
              <a:t>ozonesonde</a:t>
            </a:r>
            <a:r>
              <a:rPr lang="en-US" sz="1200" kern="1200" dirty="0" smtClean="0">
                <a:solidFill>
                  <a:schemeClr val="tx1"/>
                </a:solidFill>
                <a:effectLst/>
                <a:latin typeface="+mn-lt"/>
                <a:ea typeface="+mn-ea"/>
                <a:cs typeface="+mn-cs"/>
              </a:rPr>
              <a:t> data, satellite data, aircraft campaigns, and ground-based observation data, though with a tendency to overestimate surface O</a:t>
            </a:r>
            <a:r>
              <a:rPr lang="en-US" sz="1200" kern="1200" baseline="-25000" dirty="0" smtClean="0">
                <a:solidFill>
                  <a:schemeClr val="tx1"/>
                </a:solidFill>
                <a:effectLst/>
                <a:latin typeface="+mn-lt"/>
                <a:ea typeface="+mn-ea"/>
                <a:cs typeface="+mn-cs"/>
              </a:rPr>
              <a:t>3</a:t>
            </a:r>
            <a:endParaRPr lang="en-US" dirty="0"/>
          </a:p>
        </p:txBody>
      </p:sp>
    </p:spTree>
    <p:extLst>
      <p:ext uri="{BB962C8B-B14F-4D97-AF65-F5344CB8AC3E}">
        <p14:creationId xmlns:p14="http://schemas.microsoft.com/office/powerpoint/2010/main" val="1234901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smtClean="0">
                <a:solidFill>
                  <a:schemeClr val="tx1"/>
                </a:solidFill>
                <a:effectLst/>
                <a:latin typeface="+mn-lt"/>
                <a:ea typeface="+mn-ea"/>
                <a:cs typeface="+mn-cs"/>
              </a:rPr>
              <a:t>Then</a:t>
            </a:r>
            <a:r>
              <a:rPr lang="en-US" sz="1200" kern="1200" baseline="0" dirty="0" smtClean="0">
                <a:solidFill>
                  <a:schemeClr val="tx1"/>
                </a:solidFill>
                <a:effectLst/>
                <a:latin typeface="+mn-lt"/>
                <a:ea typeface="+mn-ea"/>
                <a:cs typeface="+mn-cs"/>
              </a:rPr>
              <a:t> we take a look at the global O3 burden changes at different latitudinal bands. </a:t>
            </a:r>
            <a:endParaRPr lang="en-US" dirty="0"/>
          </a:p>
        </p:txBody>
      </p:sp>
    </p:spTree>
    <p:extLst>
      <p:ext uri="{BB962C8B-B14F-4D97-AF65-F5344CB8AC3E}">
        <p14:creationId xmlns:p14="http://schemas.microsoft.com/office/powerpoint/2010/main" val="324505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2720328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3089871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anose="05000000000000000000" pitchFamily="2" charset="2"/>
              <a:buChar char="Ø"/>
            </a:pPr>
            <a:r>
              <a:rPr lang="en-US" sz="1200" dirty="0" smtClean="0"/>
              <a:t>Ozone precursors are increasing globally from 1980 to 2010.</a:t>
            </a:r>
          </a:p>
          <a:p>
            <a:pPr marL="342900" indent="-342900">
              <a:buFont typeface="Wingdings" panose="05000000000000000000" pitchFamily="2" charset="2"/>
              <a:buChar char="Ø"/>
            </a:pPr>
            <a:r>
              <a:rPr lang="en-US" sz="1200" dirty="0" smtClean="0"/>
              <a:t>CO &amp; NMVOCs increases at south of 30˚N, but decreases north of this latitude from 1980 to 2010.</a:t>
            </a:r>
          </a:p>
          <a:p>
            <a:pPr marL="342900" indent="-342900">
              <a:buFont typeface="Wingdings" panose="05000000000000000000" pitchFamily="2" charset="2"/>
              <a:buChar char="Ø"/>
            </a:pPr>
            <a:r>
              <a:rPr lang="en-US" sz="1200" dirty="0" smtClean="0"/>
              <a:t>NO</a:t>
            </a:r>
            <a:r>
              <a:rPr lang="en-US" sz="1200" baseline="-25000" dirty="0" smtClean="0"/>
              <a:t>x</a:t>
            </a:r>
            <a:r>
              <a:rPr lang="en-US" sz="1200" dirty="0" smtClean="0"/>
              <a:t> increase south of 40˚N, but decreases north.</a:t>
            </a:r>
          </a:p>
          <a:p>
            <a:pPr marL="342900" indent="-342900">
              <a:buFont typeface="Wingdings" panose="05000000000000000000" pitchFamily="2" charset="2"/>
              <a:buChar char="Ø"/>
            </a:pPr>
            <a:r>
              <a:rPr lang="en-US" sz="1200" dirty="0" smtClean="0"/>
              <a:t>The peak emission regions</a:t>
            </a:r>
            <a:r>
              <a:rPr lang="en-US" sz="1200" baseline="0" dirty="0" smtClean="0"/>
              <a:t> shifts southwards. </a:t>
            </a:r>
            <a:endParaRPr lang="en-US" sz="1200" dirty="0" smtClean="0"/>
          </a:p>
          <a:p>
            <a:pPr marL="342900" indent="-342900">
              <a:buFont typeface="Wingdings" panose="05000000000000000000" pitchFamily="2" charset="2"/>
              <a:buChar char="Ø"/>
            </a:pPr>
            <a:endParaRPr lang="en-US" sz="1200" dirty="0" smtClean="0"/>
          </a:p>
        </p:txBody>
      </p:sp>
    </p:spTree>
    <p:extLst>
      <p:ext uri="{BB962C8B-B14F-4D97-AF65-F5344CB8AC3E}">
        <p14:creationId xmlns:p14="http://schemas.microsoft.com/office/powerpoint/2010/main" val="324505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Tree>
    <p:extLst>
      <p:ext uri="{BB962C8B-B14F-4D97-AF65-F5344CB8AC3E}">
        <p14:creationId xmlns:p14="http://schemas.microsoft.com/office/powerpoint/2010/main" val="324505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anose="05000000000000000000" pitchFamily="2" charset="2"/>
              <a:buChar char="Ø"/>
            </a:pPr>
            <a:endParaRPr lang="en-US" sz="1200" dirty="0" smtClean="0"/>
          </a:p>
        </p:txBody>
      </p:sp>
    </p:spTree>
    <p:extLst>
      <p:ext uri="{BB962C8B-B14F-4D97-AF65-F5344CB8AC3E}">
        <p14:creationId xmlns:p14="http://schemas.microsoft.com/office/powerpoint/2010/main" val="1087435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Tree>
    <p:extLst>
      <p:ext uri="{BB962C8B-B14F-4D97-AF65-F5344CB8AC3E}">
        <p14:creationId xmlns:p14="http://schemas.microsoft.com/office/powerpoint/2010/main" val="324505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All</a:t>
            </a:r>
            <a:r>
              <a:rPr lang="en-US" baseline="0" dirty="0" smtClean="0"/>
              <a:t> the models are run for consecutive five years and we use four years average for the data analysis. We apply the same meteorology for all the simulations, neglecting the effects of climate change or variability. </a:t>
            </a:r>
          </a:p>
          <a:p>
            <a:pPr marL="228600" indent="-228600">
              <a:buAutoNum type="arabicPeriod"/>
            </a:pPr>
            <a:endParaRPr lang="en-US" baseline="0" dirty="0" smtClean="0"/>
          </a:p>
          <a:p>
            <a:pPr marL="228600" indent="-228600">
              <a:buAutoNum type="arabicPeriod"/>
            </a:pPr>
            <a:r>
              <a:rPr lang="en-US" baseline="0" dirty="0" smtClean="0"/>
              <a:t>Explain the three sensitivity scenarios. </a:t>
            </a:r>
            <a:endParaRPr lang="en-US" dirty="0"/>
          </a:p>
        </p:txBody>
      </p:sp>
    </p:spTree>
    <p:extLst>
      <p:ext uri="{BB962C8B-B14F-4D97-AF65-F5344CB8AC3E}">
        <p14:creationId xmlns:p14="http://schemas.microsoft.com/office/powerpoint/2010/main" val="324505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a:t>
            </a:r>
            <a:r>
              <a:rPr lang="en-US" baseline="0" dirty="0" smtClean="0"/>
              <a:t> </a:t>
            </a:r>
            <a:r>
              <a:rPr lang="en-US" sz="1200" dirty="0" smtClean="0">
                <a:latin typeface="Arial" panose="020B0604020202020204" pitchFamily="34" charset="0"/>
                <a:ea typeface="Times New Roman" pitchFamily="-109" charset="0"/>
                <a:cs typeface="Arial" panose="020B0604020202020204" pitchFamily="34" charset="0"/>
              </a:rPr>
              <a:t>Global B</a:t>
            </a:r>
            <a:r>
              <a:rPr lang="en-US" sz="1200" baseline="-25000" dirty="0" smtClean="0">
                <a:latin typeface="Arial" panose="020B0604020202020204" pitchFamily="34" charset="0"/>
                <a:ea typeface="Times New Roman" pitchFamily="-109" charset="0"/>
                <a:cs typeface="Arial" panose="020B0604020202020204" pitchFamily="34" charset="0"/>
              </a:rPr>
              <a:t>O3</a:t>
            </a:r>
            <a:r>
              <a:rPr lang="en-US" sz="1200" dirty="0" smtClean="0">
                <a:latin typeface="Arial" panose="020B0604020202020204" pitchFamily="34" charset="0"/>
                <a:ea typeface="Times New Roman" pitchFamily="-109" charset="0"/>
                <a:cs typeface="Arial" panose="020B0604020202020204" pitchFamily="34" charset="0"/>
              </a:rPr>
              <a:t> have increased by 28.12 Tg from 1980 to 2010, with NH accounting for 57%.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latin typeface="Arial" panose="020B0604020202020204" pitchFamily="34" charset="0"/>
              <a:ea typeface="Times New Roman" pitchFamily="-109"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ea typeface="Times New Roman" pitchFamily="-109" charset="0"/>
                <a:cs typeface="Arial" panose="020B0604020202020204" pitchFamily="34" charset="0"/>
              </a:rPr>
              <a:t>2. slightly greater than the combined influence of the change in </a:t>
            </a:r>
            <a:r>
              <a:rPr lang="en-US" sz="1200" b="1" dirty="0" smtClean="0">
                <a:solidFill>
                  <a:schemeClr val="tx1"/>
                </a:solidFill>
                <a:latin typeface="Arial" panose="020B0604020202020204" pitchFamily="34" charset="0"/>
                <a:ea typeface="Times New Roman" pitchFamily="-109" charset="0"/>
                <a:cs typeface="Arial" panose="020B0604020202020204" pitchFamily="34" charset="0"/>
              </a:rPr>
              <a:t>emission magnitude </a:t>
            </a:r>
            <a:r>
              <a:rPr lang="en-US" sz="1200" dirty="0" smtClean="0">
                <a:latin typeface="Arial" panose="020B0604020202020204" pitchFamily="34" charset="0"/>
                <a:ea typeface="Times New Roman" pitchFamily="-109" charset="0"/>
                <a:cs typeface="Arial" panose="020B0604020202020204" pitchFamily="34" charset="0"/>
              </a:rPr>
              <a:t>(8.59 Tg) and the </a:t>
            </a:r>
            <a:r>
              <a:rPr lang="en-US" sz="1200" b="1" dirty="0" smtClean="0">
                <a:solidFill>
                  <a:srgbClr val="7030A0"/>
                </a:solidFill>
                <a:latin typeface="Arial" panose="020B0604020202020204" pitchFamily="34" charset="0"/>
                <a:ea typeface="Times New Roman" pitchFamily="-109" charset="0"/>
                <a:cs typeface="Arial" panose="020B0604020202020204" pitchFamily="34" charset="0"/>
              </a:rPr>
              <a:t>global CH</a:t>
            </a:r>
            <a:r>
              <a:rPr lang="en-US" sz="1200" b="1" baseline="-25000" dirty="0" smtClean="0">
                <a:solidFill>
                  <a:srgbClr val="7030A0"/>
                </a:solidFill>
                <a:latin typeface="Arial" panose="020B0604020202020204" pitchFamily="34" charset="0"/>
                <a:ea typeface="Times New Roman" pitchFamily="-109" charset="0"/>
                <a:cs typeface="Arial" panose="020B0604020202020204" pitchFamily="34" charset="0"/>
              </a:rPr>
              <a:t>4</a:t>
            </a:r>
            <a:r>
              <a:rPr lang="en-US" sz="1200" b="1" dirty="0" smtClean="0">
                <a:solidFill>
                  <a:srgbClr val="7030A0"/>
                </a:solidFill>
                <a:latin typeface="Arial" panose="020B0604020202020204" pitchFamily="34" charset="0"/>
                <a:ea typeface="Times New Roman" pitchFamily="-109" charset="0"/>
                <a:cs typeface="Arial" panose="020B0604020202020204" pitchFamily="34" charset="0"/>
              </a:rPr>
              <a:t> change </a:t>
            </a:r>
            <a:r>
              <a:rPr lang="en-US" sz="1200" dirty="0" smtClean="0">
                <a:latin typeface="Arial" panose="020B0604020202020204" pitchFamily="34" charset="0"/>
                <a:ea typeface="Times New Roman" pitchFamily="-109" charset="0"/>
                <a:cs typeface="Arial" panose="020B0604020202020204" pitchFamily="34" charset="0"/>
              </a:rPr>
              <a:t>(7.48 Tg)</a:t>
            </a:r>
          </a:p>
        </p:txBody>
      </p:sp>
    </p:spTree>
    <p:extLst>
      <p:ext uri="{BB962C8B-B14F-4D97-AF65-F5344CB8AC3E}">
        <p14:creationId xmlns:p14="http://schemas.microsoft.com/office/powerpoint/2010/main" val="2223454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6632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38963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2" name="Picture 13"/>
          <p:cNvPicPr>
            <a:picLocks noChangeArrowheads="1"/>
          </p:cNvPicPr>
          <p:nvPr userDrawn="1"/>
        </p:nvPicPr>
        <p:blipFill>
          <a:blip r:embed="rId2">
            <a:lum bright="99000"/>
          </a:blip>
          <a:srcRect/>
          <a:stretch>
            <a:fillRect/>
          </a:stretch>
        </p:blipFill>
        <p:spPr bwMode="auto">
          <a:xfrm>
            <a:off x="0" y="0"/>
            <a:ext cx="9144000" cy="6858000"/>
          </a:xfrm>
          <a:prstGeom prst="rect">
            <a:avLst/>
          </a:prstGeom>
          <a:solidFill>
            <a:schemeClr val="bg1"/>
          </a:solid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4DF8418-4A22-4D9F-9813-D5B8079FBC1F}" type="slidenum">
              <a:rPr lang="en-US" altLang="en-US"/>
              <a:pPr>
                <a:defRPr/>
              </a:pPr>
              <a:t>‹#›</a:t>
            </a:fld>
            <a:endParaRPr lang="en-US" altLang="en-US"/>
          </a:p>
        </p:txBody>
      </p:sp>
    </p:spTree>
    <p:extLst>
      <p:ext uri="{BB962C8B-B14F-4D97-AF65-F5344CB8AC3E}">
        <p14:creationId xmlns:p14="http://schemas.microsoft.com/office/powerpoint/2010/main" val="1714425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29398E-7C21-4DA9-B9D5-547B5CA5CE29}" type="slidenum">
              <a:rPr lang="en-US" altLang="en-US"/>
              <a:pPr>
                <a:defRPr/>
              </a:pPr>
              <a:t>‹#›</a:t>
            </a:fld>
            <a:endParaRPr lang="en-US" altLang="en-US"/>
          </a:p>
        </p:txBody>
      </p:sp>
    </p:spTree>
    <p:extLst>
      <p:ext uri="{BB962C8B-B14F-4D97-AF65-F5344CB8AC3E}">
        <p14:creationId xmlns:p14="http://schemas.microsoft.com/office/powerpoint/2010/main" val="179823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5CD17A-85DB-4082-BC30-B1E62D0A826F}" type="slidenum">
              <a:rPr lang="en-US" altLang="en-US"/>
              <a:pPr>
                <a:defRPr/>
              </a:pPr>
              <a:t>‹#›</a:t>
            </a:fld>
            <a:endParaRPr lang="en-US" altLang="en-US"/>
          </a:p>
        </p:txBody>
      </p:sp>
    </p:spTree>
    <p:extLst>
      <p:ext uri="{BB962C8B-B14F-4D97-AF65-F5344CB8AC3E}">
        <p14:creationId xmlns:p14="http://schemas.microsoft.com/office/powerpoint/2010/main" val="2705659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402D3B-DF44-4919-9550-2E3C4B51A6E1}" type="slidenum">
              <a:rPr lang="en-US" altLang="en-US"/>
              <a:pPr>
                <a:defRPr/>
              </a:pPr>
              <a:t>‹#›</a:t>
            </a:fld>
            <a:endParaRPr lang="en-US" altLang="en-US"/>
          </a:p>
        </p:txBody>
      </p:sp>
    </p:spTree>
    <p:extLst>
      <p:ext uri="{BB962C8B-B14F-4D97-AF65-F5344CB8AC3E}">
        <p14:creationId xmlns:p14="http://schemas.microsoft.com/office/powerpoint/2010/main" val="1005285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98B87A-477E-4750-9B77-1DE1A4F1BF80}" type="slidenum">
              <a:rPr lang="en-US" altLang="en-US"/>
              <a:pPr>
                <a:defRPr/>
              </a:pPr>
              <a:t>‹#›</a:t>
            </a:fld>
            <a:endParaRPr lang="en-US" altLang="en-US"/>
          </a:p>
        </p:txBody>
      </p:sp>
    </p:spTree>
    <p:extLst>
      <p:ext uri="{BB962C8B-B14F-4D97-AF65-F5344CB8AC3E}">
        <p14:creationId xmlns:p14="http://schemas.microsoft.com/office/powerpoint/2010/main" val="1265168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94AD16-BFAC-4F67-BC7B-346C81D23A41}" type="slidenum">
              <a:rPr lang="en-US" altLang="en-US"/>
              <a:pPr>
                <a:defRPr/>
              </a:pPr>
              <a:t>‹#›</a:t>
            </a:fld>
            <a:endParaRPr lang="en-US" altLang="en-US"/>
          </a:p>
        </p:txBody>
      </p:sp>
    </p:spTree>
    <p:extLst>
      <p:ext uri="{BB962C8B-B14F-4D97-AF65-F5344CB8AC3E}">
        <p14:creationId xmlns:p14="http://schemas.microsoft.com/office/powerpoint/2010/main" val="4246443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6D97BB-7565-419D-914A-6701328041E6}" type="slidenum">
              <a:rPr lang="en-US" altLang="en-US"/>
              <a:pPr>
                <a:defRPr/>
              </a:pPr>
              <a:t>‹#›</a:t>
            </a:fld>
            <a:endParaRPr lang="en-US" altLang="en-US"/>
          </a:p>
        </p:txBody>
      </p:sp>
    </p:spTree>
    <p:extLst>
      <p:ext uri="{BB962C8B-B14F-4D97-AF65-F5344CB8AC3E}">
        <p14:creationId xmlns:p14="http://schemas.microsoft.com/office/powerpoint/2010/main" val="609432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C1244C4-E3D4-4EC0-A74D-D09E1B01EF83}" type="slidenum">
              <a:rPr lang="en-US" altLang="en-US"/>
              <a:pPr>
                <a:defRPr/>
              </a:pPr>
              <a:t>‹#›</a:t>
            </a:fld>
            <a:endParaRPr lang="en-US" altLang="en-US"/>
          </a:p>
        </p:txBody>
      </p:sp>
    </p:spTree>
    <p:extLst>
      <p:ext uri="{BB962C8B-B14F-4D97-AF65-F5344CB8AC3E}">
        <p14:creationId xmlns:p14="http://schemas.microsoft.com/office/powerpoint/2010/main" val="1896691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13DFDB-D21B-4D58-8321-73C63456B187}" type="slidenum">
              <a:rPr lang="en-US" altLang="en-US"/>
              <a:pPr>
                <a:defRPr/>
              </a:pPr>
              <a:t>‹#›</a:t>
            </a:fld>
            <a:endParaRPr lang="en-US" altLang="en-US"/>
          </a:p>
        </p:txBody>
      </p:sp>
    </p:spTree>
    <p:extLst>
      <p:ext uri="{BB962C8B-B14F-4D97-AF65-F5344CB8AC3E}">
        <p14:creationId xmlns:p14="http://schemas.microsoft.com/office/powerpoint/2010/main" val="4263340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A9E4DA-F469-49AF-BE93-81362C34C800}" type="slidenum">
              <a:rPr lang="en-US" altLang="en-US"/>
              <a:pPr>
                <a:defRPr/>
              </a:pPr>
              <a:t>‹#›</a:t>
            </a:fld>
            <a:endParaRPr lang="en-US" altLang="en-US"/>
          </a:p>
        </p:txBody>
      </p:sp>
    </p:spTree>
    <p:extLst>
      <p:ext uri="{BB962C8B-B14F-4D97-AF65-F5344CB8AC3E}">
        <p14:creationId xmlns:p14="http://schemas.microsoft.com/office/powerpoint/2010/main" val="3639051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FCB962-DC55-4421-AF26-51F18A53C768}" type="slidenum">
              <a:rPr lang="en-US" altLang="en-US"/>
              <a:pPr>
                <a:defRPr/>
              </a:pPr>
              <a:t>‹#›</a:t>
            </a:fld>
            <a:endParaRPr lang="en-US" altLang="en-US"/>
          </a:p>
        </p:txBody>
      </p:sp>
    </p:spTree>
    <p:extLst>
      <p:ext uri="{BB962C8B-B14F-4D97-AF65-F5344CB8AC3E}">
        <p14:creationId xmlns:p14="http://schemas.microsoft.com/office/powerpoint/2010/main" val="3656349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6D1DAB-B054-4D06-A774-B13DC65F9C8C}" type="slidenum">
              <a:rPr lang="en-US" altLang="en-US"/>
              <a:pPr>
                <a:defRPr/>
              </a:pPr>
              <a:t>‹#›</a:t>
            </a:fld>
            <a:endParaRPr lang="en-US" altLang="en-US"/>
          </a:p>
        </p:txBody>
      </p:sp>
    </p:spTree>
    <p:extLst>
      <p:ext uri="{BB962C8B-B14F-4D97-AF65-F5344CB8AC3E}">
        <p14:creationId xmlns:p14="http://schemas.microsoft.com/office/powerpoint/2010/main" val="2639064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4456F52-7BEE-4293-8DB0-675A85301C73}" type="slidenum">
              <a:rPr lang="en-US" altLang="en-US"/>
              <a:pPr>
                <a:defRPr/>
              </a:pPr>
              <a:t>‹#›</a:t>
            </a:fld>
            <a:endParaRPr lang="en-US" altLang="en-US"/>
          </a:p>
        </p:txBody>
      </p:sp>
    </p:spTree>
    <p:extLst>
      <p:ext uri="{BB962C8B-B14F-4D97-AF65-F5344CB8AC3E}">
        <p14:creationId xmlns:p14="http://schemas.microsoft.com/office/powerpoint/2010/main" val="466191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66B521-711B-4A42-AA0E-77EE60362DE5}" type="slidenum">
              <a:rPr lang="en-US" altLang="en-US"/>
              <a:pPr>
                <a:defRPr/>
              </a:pPr>
              <a:t>‹#›</a:t>
            </a:fld>
            <a:endParaRPr lang="en-US" altLang="en-US"/>
          </a:p>
        </p:txBody>
      </p:sp>
    </p:spTree>
    <p:extLst>
      <p:ext uri="{BB962C8B-B14F-4D97-AF65-F5344CB8AC3E}">
        <p14:creationId xmlns:p14="http://schemas.microsoft.com/office/powerpoint/2010/main" val="40582951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2.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035050" y="274638"/>
            <a:ext cx="76517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1035050" y="1600200"/>
            <a:ext cx="7651750" cy="3924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Box 2"/>
          <p:cNvSpPr txBox="1"/>
          <p:nvPr userDrawn="1"/>
        </p:nvSpPr>
        <p:spPr>
          <a:xfrm>
            <a:off x="8652303" y="6572468"/>
            <a:ext cx="648602" cy="369332"/>
          </a:xfrm>
          <a:prstGeom prst="rect">
            <a:avLst/>
          </a:prstGeom>
          <a:noFill/>
        </p:spPr>
        <p:txBody>
          <a:bodyPr wrap="square" rtlCol="0">
            <a:spAutoFit/>
          </a:bodyPr>
          <a:lstStyle/>
          <a:p>
            <a:fld id="{C6AEE38E-DB7D-4EE0-BDA1-B4263F855B39}" type="slidenum">
              <a:rPr lang="en-US" b="1" smtClean="0"/>
              <a:t>‹#›</a:t>
            </a:fld>
            <a:endParaRPr lang="en-US" b="1"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1" r:id="rId3"/>
  </p:sldLayoutIdLst>
  <p:timing>
    <p:tnLst>
      <p:par>
        <p:cTn id="1" dur="indefinite" restart="never" nodeType="tmRoot"/>
      </p:par>
    </p:tnLst>
  </p:timing>
  <p:hf hdr="0" ftr="0" dt="0"/>
  <p:txStyles>
    <p:titleStyle>
      <a:lvl1pPr algn="l" defTabSz="457200" rtl="0" eaLnBrk="1" fontAlgn="base" hangingPunct="1">
        <a:spcBef>
          <a:spcPct val="0"/>
        </a:spcBef>
        <a:spcAft>
          <a:spcPct val="0"/>
        </a:spcAft>
        <a:defRPr sz="3100" kern="1200">
          <a:solidFill>
            <a:schemeClr val="accent1"/>
          </a:solidFill>
          <a:latin typeface="Times New Roman"/>
          <a:ea typeface="ＭＳ Ｐゴシック" pitchFamily="-109" charset="-128"/>
          <a:cs typeface="Times New Roman"/>
        </a:defRPr>
      </a:lvl1pPr>
      <a:lvl2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2pPr>
      <a:lvl3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3pPr>
      <a:lvl4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4pPr>
      <a:lvl5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5pPr>
      <a:lvl6pPr marL="4572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6pPr>
      <a:lvl7pPr marL="9144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7pPr>
      <a:lvl8pPr marL="13716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8pPr>
      <a:lvl9pPr marL="18288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9pPr>
    </p:titleStyle>
    <p:bodyStyle>
      <a:lvl1pPr marL="342900" indent="-342900" algn="l" defTabSz="457200" rtl="0" eaLnBrk="1" fontAlgn="base" hangingPunct="1">
        <a:spcBef>
          <a:spcPct val="20000"/>
        </a:spcBef>
        <a:spcAft>
          <a:spcPct val="0"/>
        </a:spcAft>
        <a:buClr>
          <a:schemeClr val="accent1"/>
        </a:buClr>
        <a:buFont typeface="Wingdings" pitchFamily="-109" charset="2"/>
        <a:buChar char="§"/>
        <a:defRPr sz="2700" kern="1200">
          <a:solidFill>
            <a:schemeClr val="tx1"/>
          </a:solidFill>
          <a:latin typeface="Times New Roman"/>
          <a:ea typeface="ＭＳ Ｐゴシック" pitchFamily="-109" charset="-128"/>
          <a:cs typeface="Times New Roman"/>
        </a:defRPr>
      </a:lvl1pPr>
      <a:lvl2pPr marL="742950" indent="-285750" algn="l" defTabSz="457200" rtl="0" eaLnBrk="1" fontAlgn="base" hangingPunct="1">
        <a:spcBef>
          <a:spcPct val="20000"/>
        </a:spcBef>
        <a:spcAft>
          <a:spcPct val="0"/>
        </a:spcAft>
        <a:buClr>
          <a:schemeClr val="accent1"/>
        </a:buClr>
        <a:buSzPct val="90000"/>
        <a:buFont typeface="Arial" pitchFamily="-109" charset="0"/>
        <a:buChar char="•"/>
        <a:defRPr sz="2400" kern="1200">
          <a:solidFill>
            <a:schemeClr val="tx1"/>
          </a:solidFill>
          <a:latin typeface="Times New Roman"/>
          <a:ea typeface="ＭＳ Ｐゴシック" pitchFamily="-109" charset="-128"/>
          <a:cs typeface="Times New Roman"/>
        </a:defRPr>
      </a:lvl2pPr>
      <a:lvl3pPr marL="1143000" indent="-228600" algn="l" defTabSz="457200" rtl="0" eaLnBrk="1" fontAlgn="base" hangingPunct="1">
        <a:spcBef>
          <a:spcPct val="20000"/>
        </a:spcBef>
        <a:spcAft>
          <a:spcPct val="0"/>
        </a:spcAft>
        <a:buClr>
          <a:schemeClr val="accent1"/>
        </a:buClr>
        <a:buFont typeface="Wingdings" pitchFamily="-109" charset="2"/>
        <a:buChar char="§"/>
        <a:defRPr sz="2000" kern="1200">
          <a:solidFill>
            <a:schemeClr val="tx1"/>
          </a:solidFill>
          <a:latin typeface="Times New Roman"/>
          <a:ea typeface="ＭＳ Ｐゴシック" pitchFamily="-109" charset="-128"/>
          <a:cs typeface="Times New Roman"/>
        </a:defRPr>
      </a:lvl3pPr>
      <a:lvl4pPr marL="1600200" indent="-228600" algn="l" defTabSz="457200" rtl="0" eaLnBrk="1" fontAlgn="base" hangingPunct="1">
        <a:spcBef>
          <a:spcPct val="20000"/>
        </a:spcBef>
        <a:spcAft>
          <a:spcPct val="0"/>
        </a:spcAft>
        <a:buClr>
          <a:schemeClr val="accent1"/>
        </a:buClr>
        <a:buFont typeface="Arial" pitchFamily="-109" charset="0"/>
        <a:buChar char="•"/>
        <a:defRPr sz="2000" kern="1200">
          <a:solidFill>
            <a:schemeClr val="tx1"/>
          </a:solidFill>
          <a:latin typeface="Times New Roman"/>
          <a:ea typeface="ＭＳ Ｐゴシック" pitchFamily="-109" charset="-128"/>
          <a:cs typeface="Times New Roman"/>
        </a:defRPr>
      </a:lvl4pPr>
      <a:lvl5pPr marL="2057400" indent="-228600" algn="l" defTabSz="457200" rtl="0" eaLnBrk="1" fontAlgn="base" hangingPunct="1">
        <a:spcBef>
          <a:spcPct val="20000"/>
        </a:spcBef>
        <a:spcAft>
          <a:spcPct val="0"/>
        </a:spcAft>
        <a:buClr>
          <a:schemeClr val="accent1"/>
        </a:buClr>
        <a:buFont typeface="Arial" pitchFamily="-109" charset="0"/>
        <a:buChar char="»"/>
        <a:defRPr sz="2000" kern="1200">
          <a:solidFill>
            <a:schemeClr val="tx1"/>
          </a:solidFill>
          <a:latin typeface="Times New Roman"/>
          <a:ea typeface="ＭＳ Ｐゴシック" pitchFamily="-109" charset="-128"/>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u="none">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u="none">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A4C0636E-96F5-485C-8C5E-EC2FBFFAEECD}" type="slidenum">
              <a:rPr lang="en-US" altLang="en-US"/>
              <a:pPr>
                <a:defRPr/>
              </a:pPr>
              <a:t>‹#›</a:t>
            </a:fld>
            <a:endParaRPr lang="en-US" altLang="en-US"/>
          </a:p>
        </p:txBody>
      </p:sp>
    </p:spTree>
    <p:extLst>
      <p:ext uri="{BB962C8B-B14F-4D97-AF65-F5344CB8AC3E}">
        <p14:creationId xmlns:p14="http://schemas.microsoft.com/office/powerpoint/2010/main" val="209688723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5"/>
          <p:cNvSpPr txBox="1">
            <a:spLocks noChangeArrowheads="1"/>
          </p:cNvSpPr>
          <p:nvPr/>
        </p:nvSpPr>
        <p:spPr bwMode="auto">
          <a:xfrm>
            <a:off x="3657600" y="5029200"/>
            <a:ext cx="5486400" cy="1189038"/>
          </a:xfrm>
          <a:prstGeom prst="rect">
            <a:avLst/>
          </a:prstGeom>
          <a:noFill/>
          <a:ln w="9525">
            <a:noFill/>
            <a:miter lim="800000"/>
            <a:headEnd/>
            <a:tailEnd/>
          </a:ln>
        </p:spPr>
        <p:txBody>
          <a:bodyPr>
            <a:prstTxWarp prst="textNoShape">
              <a:avLst/>
            </a:prstTxWarp>
            <a:spAutoFit/>
          </a:bodyPr>
          <a:lstStyle/>
          <a:p>
            <a:r>
              <a:rPr lang="en-US" sz="3200">
                <a:solidFill>
                  <a:srgbClr val="FFFFFF"/>
                </a:solidFill>
                <a:latin typeface="Times New Roman" pitchFamily="-109" charset="0"/>
                <a:ea typeface="Times New Roman" pitchFamily="-109" charset="0"/>
                <a:cs typeface="Times New Roman" pitchFamily="-109" charset="0"/>
              </a:rPr>
              <a:t>Title</a:t>
            </a:r>
            <a:endParaRPr lang="en-US" sz="2400">
              <a:solidFill>
                <a:srgbClr val="FFFFFF"/>
              </a:solidFill>
              <a:latin typeface="Times New Roman" pitchFamily="-109" charset="0"/>
              <a:ea typeface="Times New Roman" pitchFamily="-109" charset="0"/>
              <a:cs typeface="Times New Roman" pitchFamily="-109" charset="0"/>
            </a:endParaRPr>
          </a:p>
          <a:p>
            <a:r>
              <a:rPr lang="en-US" sz="2000">
                <a:solidFill>
                  <a:srgbClr val="FFFFFF"/>
                </a:solidFill>
                <a:latin typeface="Times New Roman" pitchFamily="-109" charset="0"/>
                <a:ea typeface="Times New Roman" pitchFamily="-109" charset="0"/>
                <a:cs typeface="Times New Roman" pitchFamily="-109" charset="0"/>
              </a:rPr>
              <a:t>Carolina First Steering Committee</a:t>
            </a:r>
            <a:endParaRPr lang="en-US" sz="2400">
              <a:solidFill>
                <a:srgbClr val="FFFFFF"/>
              </a:solidFill>
              <a:latin typeface="Times New Roman" pitchFamily="-109" charset="0"/>
              <a:ea typeface="Times New Roman" pitchFamily="-109" charset="0"/>
              <a:cs typeface="Times New Roman" pitchFamily="-109" charset="0"/>
            </a:endParaRPr>
          </a:p>
          <a:p>
            <a:r>
              <a:rPr lang="en-US" sz="2000">
                <a:solidFill>
                  <a:srgbClr val="FFFFFF"/>
                </a:solidFill>
                <a:latin typeface="Times New Roman" pitchFamily="-109" charset="0"/>
                <a:ea typeface="Times New Roman" pitchFamily="-109" charset="0"/>
                <a:cs typeface="Times New Roman" pitchFamily="-109" charset="0"/>
              </a:rPr>
              <a:t>October 9, 2010</a:t>
            </a:r>
            <a:endParaRPr lang="en-US" sz="2000" b="1">
              <a:solidFill>
                <a:srgbClr val="FFFFFF"/>
              </a:solidFill>
              <a:latin typeface="Times New Roman" pitchFamily="-109" charset="0"/>
              <a:ea typeface="Times New Roman" pitchFamily="-109" charset="0"/>
              <a:cs typeface="Times New Roman" pitchFamily="-109" charset="0"/>
            </a:endParaRPr>
          </a:p>
        </p:txBody>
      </p:sp>
      <p:sp>
        <p:nvSpPr>
          <p:cNvPr id="3" name="Text Box 5"/>
          <p:cNvSpPr txBox="1">
            <a:spLocks noChangeArrowheads="1"/>
          </p:cNvSpPr>
          <p:nvPr/>
        </p:nvSpPr>
        <p:spPr bwMode="auto">
          <a:xfrm>
            <a:off x="53916" y="539592"/>
            <a:ext cx="9143245" cy="5262979"/>
          </a:xfrm>
          <a:prstGeom prst="rect">
            <a:avLst/>
          </a:prstGeom>
          <a:noFill/>
          <a:ln w="9525">
            <a:noFill/>
            <a:miter lim="800000"/>
            <a:headEnd/>
            <a:tailEnd/>
          </a:ln>
        </p:spPr>
        <p:txBody>
          <a:bodyPr wrap="square">
            <a:prstTxWarp prst="textNoShape">
              <a:avLst/>
            </a:prstTxWarp>
            <a:spAutoFit/>
          </a:bodyPr>
          <a:lstStyle/>
          <a:p>
            <a:pPr algn="ctr"/>
            <a:r>
              <a:rPr lang="en-US" sz="3200" b="1" dirty="0" smtClean="0">
                <a:solidFill>
                  <a:srgbClr val="0070C0"/>
                </a:solidFill>
              </a:rPr>
              <a:t>Equatorward redistribution of emissions dominates the 1980 to 2010 tropospheric ozone change</a:t>
            </a:r>
            <a:endParaRPr lang="en-US" sz="3200" b="1" dirty="0" smtClean="0">
              <a:solidFill>
                <a:srgbClr val="0070C0"/>
              </a:solidFill>
              <a:latin typeface="Arial" panose="020B0604020202020204" pitchFamily="34" charset="0"/>
              <a:cs typeface="Arial" panose="020B0604020202020204" pitchFamily="34" charset="0"/>
            </a:endParaRPr>
          </a:p>
          <a:p>
            <a:pPr algn="ctr"/>
            <a:endParaRPr lang="en-US" sz="2400" dirty="0" smtClean="0">
              <a:latin typeface="Arial" panose="020B0604020202020204" pitchFamily="34" charset="0"/>
              <a:cs typeface="Arial" panose="020B0604020202020204" pitchFamily="34" charset="0"/>
            </a:endParaRPr>
          </a:p>
          <a:p>
            <a:pPr algn="ctr"/>
            <a:r>
              <a:rPr lang="en-US" sz="2400" dirty="0" err="1" smtClean="0">
                <a:latin typeface="Arial" panose="020B0604020202020204" pitchFamily="34" charset="0"/>
                <a:cs typeface="Arial" panose="020B0604020202020204" pitchFamily="34" charset="0"/>
              </a:rPr>
              <a:t>Yuqiang</a:t>
            </a:r>
            <a:r>
              <a:rPr lang="en-US" sz="2400" dirty="0" smtClean="0">
                <a:latin typeface="Arial" panose="020B0604020202020204" pitchFamily="34" charset="0"/>
                <a:cs typeface="Arial" panose="020B0604020202020204" pitchFamily="34" charset="0"/>
              </a:rPr>
              <a:t> Zhang</a:t>
            </a:r>
            <a:r>
              <a:rPr lang="en-US" sz="2400" baseline="30000" dirty="0" smtClean="0">
                <a:latin typeface="Arial" panose="020B0604020202020204" pitchFamily="34" charset="0"/>
                <a:cs typeface="Arial" panose="020B0604020202020204" pitchFamily="34" charset="0"/>
              </a:rPr>
              <a:t>1,2</a:t>
            </a:r>
            <a:r>
              <a:rPr lang="en-US" sz="2400" dirty="0" smtClean="0">
                <a:latin typeface="Arial" panose="020B0604020202020204" pitchFamily="34" charset="0"/>
                <a:cs typeface="Arial" panose="020B0604020202020204" pitchFamily="34" charset="0"/>
              </a:rPr>
              <a:t>, Owen R, Cooper</a:t>
            </a:r>
            <a:r>
              <a:rPr lang="en-US" sz="2400" baseline="30000" dirty="0" smtClean="0">
                <a:latin typeface="Arial" panose="020B0604020202020204" pitchFamily="34" charset="0"/>
                <a:cs typeface="Arial" panose="020B0604020202020204" pitchFamily="34" charset="0"/>
              </a:rPr>
              <a:t>3,4</a:t>
            </a:r>
            <a:r>
              <a:rPr lang="en-US" sz="2400" dirty="0" smtClean="0">
                <a:latin typeface="Arial" panose="020B0604020202020204" pitchFamily="34" charset="0"/>
                <a:cs typeface="Arial" panose="020B0604020202020204" pitchFamily="34" charset="0"/>
              </a:rPr>
              <a:t>, Audrey Gaudel</a:t>
            </a:r>
            <a:r>
              <a:rPr lang="en-US" sz="2400" baseline="30000" dirty="0">
                <a:latin typeface="Arial" panose="020B0604020202020204" pitchFamily="34" charset="0"/>
                <a:cs typeface="Arial" panose="020B0604020202020204" pitchFamily="34" charset="0"/>
              </a:rPr>
              <a:t>3,4</a:t>
            </a:r>
            <a:r>
              <a:rPr lang="en-US" sz="2400" dirty="0" smtClean="0">
                <a:latin typeface="Arial" panose="020B0604020202020204" pitchFamily="34" charset="0"/>
                <a:cs typeface="Arial" panose="020B0604020202020204" pitchFamily="34" charset="0"/>
              </a:rPr>
              <a:t>, Anne M. Thompson</a:t>
            </a:r>
            <a:r>
              <a:rPr lang="en-US" sz="2400" baseline="30000" dirty="0" smtClean="0">
                <a:latin typeface="Arial" panose="020B0604020202020204" pitchFamily="34" charset="0"/>
                <a:cs typeface="Arial" panose="020B0604020202020204" pitchFamily="34" charset="0"/>
              </a:rPr>
              <a:t>5</a:t>
            </a:r>
            <a:r>
              <a:rPr lang="en-US" sz="2400" dirty="0" smtClean="0">
                <a:latin typeface="Arial" panose="020B0604020202020204" pitchFamily="34" charset="0"/>
                <a:cs typeface="Arial" panose="020B0604020202020204" pitchFamily="34" charset="0"/>
              </a:rPr>
              <a:t>, Philippe Nedelec</a:t>
            </a:r>
            <a:r>
              <a:rPr lang="en-US" sz="2400" baseline="30000" dirty="0" smtClean="0">
                <a:latin typeface="Arial" panose="020B0604020202020204" pitchFamily="34" charset="0"/>
                <a:cs typeface="Arial" panose="020B0604020202020204" pitchFamily="34" charset="0"/>
              </a:rPr>
              <a:t>6</a:t>
            </a:r>
            <a:r>
              <a:rPr lang="en-US" sz="2400" dirty="0" smtClean="0">
                <a:latin typeface="Arial" panose="020B0604020202020204" pitchFamily="34" charset="0"/>
                <a:cs typeface="Arial" panose="020B0604020202020204" pitchFamily="34" charset="0"/>
              </a:rPr>
              <a:t>, Shin-</a:t>
            </a:r>
            <a:r>
              <a:rPr lang="en-US" sz="2400" dirty="0" err="1" smtClean="0">
                <a:latin typeface="Arial" panose="020B0604020202020204" pitchFamily="34" charset="0"/>
                <a:cs typeface="Arial" panose="020B0604020202020204" pitchFamily="34" charset="0"/>
              </a:rPr>
              <a:t>Ya</a:t>
            </a:r>
            <a:r>
              <a:rPr lang="en-US" sz="2400" dirty="0" smtClean="0">
                <a:latin typeface="Arial" panose="020B0604020202020204" pitchFamily="34" charset="0"/>
                <a:cs typeface="Arial" panose="020B0604020202020204" pitchFamily="34" charset="0"/>
              </a:rPr>
              <a:t> Ogino</a:t>
            </a:r>
            <a:r>
              <a:rPr lang="en-US" sz="2400" baseline="30000" dirty="0" smtClean="0">
                <a:latin typeface="Arial" panose="020B0604020202020204" pitchFamily="34" charset="0"/>
                <a:cs typeface="Arial" panose="020B0604020202020204" pitchFamily="34" charset="0"/>
              </a:rPr>
              <a:t>7</a:t>
            </a:r>
            <a:r>
              <a:rPr lang="en-US" sz="2400" dirty="0" smtClean="0">
                <a:latin typeface="Arial" panose="020B0604020202020204" pitchFamily="34" charset="0"/>
                <a:cs typeface="Arial" panose="020B0604020202020204" pitchFamily="34" charset="0"/>
              </a:rPr>
              <a:t>, J. Jason West</a:t>
            </a:r>
            <a:r>
              <a:rPr lang="en-US" sz="2400" baseline="30000" dirty="0" smtClean="0">
                <a:latin typeface="Arial" panose="020B0604020202020204" pitchFamily="34" charset="0"/>
                <a:cs typeface="Arial" panose="020B0604020202020204" pitchFamily="34" charset="0"/>
              </a:rPr>
              <a:t>1</a:t>
            </a:r>
          </a:p>
          <a:p>
            <a:pPr algn="ctr"/>
            <a:endParaRPr lang="en-US" sz="2400" dirty="0" smtClean="0">
              <a:latin typeface="Arial" panose="020B0604020202020204" pitchFamily="34" charset="0"/>
              <a:cs typeface="Arial" panose="020B0604020202020204" pitchFamily="34" charset="0"/>
            </a:endParaRPr>
          </a:p>
          <a:p>
            <a:pPr algn="ctr"/>
            <a:r>
              <a:rPr lang="en-US" baseline="30000" dirty="0" smtClean="0">
                <a:latin typeface="Arial" panose="020B0604020202020204" pitchFamily="34" charset="0"/>
                <a:cs typeface="Arial" panose="020B0604020202020204" pitchFamily="34" charset="0"/>
              </a:rPr>
              <a:t>1 </a:t>
            </a:r>
            <a:r>
              <a:rPr lang="en-US" dirty="0" smtClean="0">
                <a:latin typeface="Arial" panose="020B0604020202020204" pitchFamily="34" charset="0"/>
                <a:cs typeface="Arial" panose="020B0604020202020204" pitchFamily="34" charset="0"/>
              </a:rPr>
              <a:t>Environmental </a:t>
            </a:r>
            <a:r>
              <a:rPr lang="en-US" dirty="0">
                <a:latin typeface="Arial" panose="020B0604020202020204" pitchFamily="34" charset="0"/>
                <a:cs typeface="Arial" panose="020B0604020202020204" pitchFamily="34" charset="0"/>
              </a:rPr>
              <a:t>Sciences and </a:t>
            </a:r>
            <a:r>
              <a:rPr lang="en-US" dirty="0" smtClean="0">
                <a:latin typeface="Arial" panose="020B0604020202020204" pitchFamily="34" charset="0"/>
                <a:cs typeface="Arial" panose="020B0604020202020204" pitchFamily="34" charset="0"/>
              </a:rPr>
              <a:t>Engineering, </a:t>
            </a:r>
            <a:r>
              <a:rPr lang="en-US" dirty="0">
                <a:latin typeface="Arial" panose="020B0604020202020204" pitchFamily="34" charset="0"/>
                <a:cs typeface="Arial" panose="020B0604020202020204" pitchFamily="34" charset="0"/>
              </a:rPr>
              <a:t>University of North Carolina at Chapel </a:t>
            </a:r>
            <a:r>
              <a:rPr lang="en-US" dirty="0" smtClean="0">
                <a:latin typeface="Arial" panose="020B0604020202020204" pitchFamily="34" charset="0"/>
                <a:cs typeface="Arial" panose="020B0604020202020204" pitchFamily="34" charset="0"/>
              </a:rPr>
              <a:t>Hill</a:t>
            </a:r>
          </a:p>
          <a:p>
            <a:pPr algn="ctr"/>
            <a:r>
              <a:rPr lang="en-US" baseline="30000" dirty="0" smtClean="0">
                <a:latin typeface="Arial" panose="020B0604020202020204" pitchFamily="34" charset="0"/>
                <a:cs typeface="Arial" panose="020B0604020202020204" pitchFamily="34" charset="0"/>
              </a:rPr>
              <a:t>2 </a:t>
            </a:r>
            <a:r>
              <a:rPr lang="en-US" dirty="0" smtClean="0">
                <a:latin typeface="Arial" panose="020B0604020202020204" pitchFamily="34" charset="0"/>
                <a:cs typeface="Arial" panose="020B0604020202020204" pitchFamily="34" charset="0"/>
              </a:rPr>
              <a:t>now at US Environmental Protection Agency </a:t>
            </a:r>
          </a:p>
          <a:p>
            <a:pPr algn="ctr"/>
            <a:r>
              <a:rPr lang="en-US" baseline="30000" dirty="0" smtClean="0">
                <a:latin typeface="Arial" panose="020B0604020202020204" pitchFamily="34" charset="0"/>
                <a:cs typeface="Arial" panose="020B0604020202020204" pitchFamily="34" charset="0"/>
              </a:rPr>
              <a:t>3</a:t>
            </a:r>
            <a:r>
              <a:rPr lang="en-US" dirty="0" smtClean="0">
                <a:latin typeface="Arial" panose="020B0604020202020204" pitchFamily="34" charset="0"/>
                <a:cs typeface="Arial" panose="020B0604020202020204" pitchFamily="34" charset="0"/>
              </a:rPr>
              <a:t> Cooperative </a:t>
            </a:r>
            <a:r>
              <a:rPr lang="en-US" dirty="0">
                <a:latin typeface="Arial" panose="020B0604020202020204" pitchFamily="34" charset="0"/>
                <a:cs typeface="Arial" panose="020B0604020202020204" pitchFamily="34" charset="0"/>
              </a:rPr>
              <a:t>Institute for Research in </a:t>
            </a:r>
            <a:r>
              <a:rPr lang="en-US" dirty="0" smtClean="0">
                <a:latin typeface="Arial" panose="020B0604020202020204" pitchFamily="34" charset="0"/>
                <a:cs typeface="Arial" panose="020B0604020202020204" pitchFamily="34" charset="0"/>
              </a:rPr>
              <a:t>Environmental </a:t>
            </a:r>
            <a:r>
              <a:rPr lang="en-US" dirty="0">
                <a:latin typeface="Arial" panose="020B0604020202020204" pitchFamily="34" charset="0"/>
                <a:cs typeface="Arial" panose="020B0604020202020204" pitchFamily="34" charset="0"/>
              </a:rPr>
              <a:t>Sciences, University of </a:t>
            </a:r>
            <a:r>
              <a:rPr lang="en-US" dirty="0" smtClean="0">
                <a:latin typeface="Arial" panose="020B0604020202020204" pitchFamily="34" charset="0"/>
                <a:cs typeface="Arial" panose="020B0604020202020204" pitchFamily="34" charset="0"/>
              </a:rPr>
              <a:t>Colorado </a:t>
            </a:r>
            <a:endParaRPr lang="en-US" dirty="0">
              <a:latin typeface="Arial" panose="020B0604020202020204" pitchFamily="34" charset="0"/>
              <a:cs typeface="Arial" panose="020B0604020202020204" pitchFamily="34" charset="0"/>
            </a:endParaRPr>
          </a:p>
          <a:p>
            <a:pPr algn="ctr"/>
            <a:r>
              <a:rPr lang="en-US" baseline="30000" dirty="0" smtClean="0">
                <a:latin typeface="Arial" panose="020B0604020202020204" pitchFamily="34" charset="0"/>
                <a:cs typeface="Arial" panose="020B0604020202020204" pitchFamily="34" charset="0"/>
              </a:rPr>
              <a:t>4</a:t>
            </a:r>
            <a:r>
              <a:rPr lang="en-US" dirty="0" smtClean="0">
                <a:latin typeface="Arial" panose="020B0604020202020204" pitchFamily="34" charset="0"/>
                <a:cs typeface="Arial" panose="020B0604020202020204" pitchFamily="34" charset="0"/>
              </a:rPr>
              <a:t> Chemical </a:t>
            </a:r>
            <a:r>
              <a:rPr lang="en-US" dirty="0">
                <a:latin typeface="Arial" panose="020B0604020202020204" pitchFamily="34" charset="0"/>
                <a:cs typeface="Arial" panose="020B0604020202020204" pitchFamily="34" charset="0"/>
              </a:rPr>
              <a:t>Sciences Division, NOAA Earth System Research </a:t>
            </a:r>
            <a:r>
              <a:rPr lang="en-US" dirty="0" smtClean="0">
                <a:latin typeface="Arial" panose="020B0604020202020204" pitchFamily="34" charset="0"/>
                <a:cs typeface="Arial" panose="020B0604020202020204" pitchFamily="34" charset="0"/>
              </a:rPr>
              <a:t>Laboratory</a:t>
            </a:r>
          </a:p>
          <a:p>
            <a:pPr algn="ctr"/>
            <a:r>
              <a:rPr lang="en-US" baseline="30000" dirty="0" smtClean="0">
                <a:latin typeface="Arial" panose="020B0604020202020204" pitchFamily="34" charset="0"/>
                <a:cs typeface="Arial" panose="020B0604020202020204" pitchFamily="34" charset="0"/>
              </a:rPr>
              <a:t>5</a:t>
            </a:r>
            <a:r>
              <a:rPr lang="en-US" dirty="0" smtClean="0">
                <a:latin typeface="Arial" panose="020B0604020202020204" pitchFamily="34" charset="0"/>
                <a:cs typeface="Arial" panose="020B0604020202020204" pitchFamily="34" charset="0"/>
              </a:rPr>
              <a:t> NASA Goddard Space Flight Center</a:t>
            </a:r>
          </a:p>
          <a:p>
            <a:pPr algn="ctr"/>
            <a:r>
              <a:rPr lang="en-US" baseline="30000" dirty="0" smtClean="0">
                <a:latin typeface="Arial" panose="020B0604020202020204" pitchFamily="34" charset="0"/>
                <a:cs typeface="Arial" panose="020B0604020202020204" pitchFamily="34" charset="0"/>
              </a:rPr>
              <a:t>6</a:t>
            </a:r>
            <a:r>
              <a:rPr lang="en-US" dirty="0" smtClean="0">
                <a:latin typeface="Arial" panose="020B0604020202020204" pitchFamily="34" charset="0"/>
                <a:cs typeface="Arial" panose="020B0604020202020204" pitchFamily="34" charset="0"/>
              </a:rPr>
              <a:t> CNRS </a:t>
            </a:r>
            <a:r>
              <a:rPr lang="en-US" dirty="0" err="1" smtClean="0">
                <a:latin typeface="Arial" panose="020B0604020202020204" pitchFamily="34" charset="0"/>
                <a:cs typeface="Arial" panose="020B0604020202020204" pitchFamily="34" charset="0"/>
              </a:rPr>
              <a:t>Universite</a:t>
            </a:r>
            <a:r>
              <a:rPr lang="en-US" dirty="0" smtClean="0">
                <a:latin typeface="Arial" panose="020B0604020202020204" pitchFamily="34" charset="0"/>
                <a:cs typeface="Arial" panose="020B0604020202020204" pitchFamily="34" charset="0"/>
              </a:rPr>
              <a:t> Paul Sabatier Toulouse</a:t>
            </a:r>
            <a:endParaRPr lang="en-US" dirty="0">
              <a:latin typeface="Arial" panose="020B0604020202020204" pitchFamily="34" charset="0"/>
              <a:cs typeface="Arial" panose="020B0604020202020204" pitchFamily="34" charset="0"/>
            </a:endParaRPr>
          </a:p>
          <a:p>
            <a:pPr algn="ctr"/>
            <a:r>
              <a:rPr lang="en-US" baseline="30000" dirty="0" smtClean="0">
                <a:latin typeface="Arial" panose="020B0604020202020204" pitchFamily="34" charset="0"/>
                <a:cs typeface="Arial" panose="020B0604020202020204" pitchFamily="34" charset="0"/>
              </a:rPr>
              <a:t>7</a:t>
            </a:r>
            <a:r>
              <a:rPr lang="en-US" dirty="0" smtClean="0">
                <a:latin typeface="Arial" panose="020B0604020202020204" pitchFamily="34" charset="0"/>
                <a:cs typeface="Arial" panose="020B0604020202020204" pitchFamily="34" charset="0"/>
              </a:rPr>
              <a:t> Japan Agency for Marine-Earth Science and Technology</a:t>
            </a: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p:txBody>
      </p:sp>
      <p:pic>
        <p:nvPicPr>
          <p:cNvPr id="6" name="Picture 5"/>
          <p:cNvPicPr>
            <a:picLocks noChangeAspect="1" noChangeArrowheads="1"/>
          </p:cNvPicPr>
          <p:nvPr/>
        </p:nvPicPr>
        <p:blipFill>
          <a:blip r:embed="rId3"/>
          <a:srcRect/>
          <a:stretch>
            <a:fillRect/>
          </a:stretch>
        </p:blipFill>
        <p:spPr bwMode="auto">
          <a:xfrm>
            <a:off x="381000" y="5967413"/>
            <a:ext cx="2316163" cy="636587"/>
          </a:xfrm>
          <a:prstGeom prst="rect">
            <a:avLst/>
          </a:prstGeom>
          <a:noFill/>
          <a:ln w="9525">
            <a:noFill/>
            <a:miter lim="800000"/>
            <a:headEnd/>
            <a:tailEnd/>
          </a:ln>
        </p:spPr>
      </p:pic>
      <p:sp>
        <p:nvSpPr>
          <p:cNvPr id="2" name="TextBox 1"/>
          <p:cNvSpPr txBox="1"/>
          <p:nvPr/>
        </p:nvSpPr>
        <p:spPr>
          <a:xfrm>
            <a:off x="4541156" y="6286626"/>
            <a:ext cx="4455066" cy="369332"/>
          </a:xfrm>
          <a:prstGeom prst="rect">
            <a:avLst/>
          </a:prstGeom>
          <a:noFill/>
          <a:ln>
            <a:solidFill>
              <a:srgbClr val="C00000"/>
            </a:solidFill>
          </a:ln>
        </p:spPr>
        <p:txBody>
          <a:bodyPr wrap="none" rtlCol="0">
            <a:spAutoFit/>
          </a:bodyPr>
          <a:lstStyle/>
          <a:p>
            <a:pPr algn="r"/>
            <a:r>
              <a:rPr lang="en-US" b="1" i="1" dirty="0">
                <a:solidFill>
                  <a:srgbClr val="0070C0"/>
                </a:solidFill>
                <a:latin typeface="Arial" panose="020B0604020202020204" pitchFamily="34" charset="0"/>
                <a:cs typeface="Arial" panose="020B0604020202020204" pitchFamily="34" charset="0"/>
              </a:rPr>
              <a:t>Paper in press with </a:t>
            </a:r>
            <a:r>
              <a:rPr lang="en-US" b="1" i="1" dirty="0" smtClean="0">
                <a:solidFill>
                  <a:srgbClr val="0070C0"/>
                </a:solidFill>
                <a:latin typeface="Arial" panose="020B0604020202020204" pitchFamily="34" charset="0"/>
                <a:cs typeface="Arial" panose="020B0604020202020204" pitchFamily="34" charset="0"/>
              </a:rPr>
              <a:t>Nature Geoscience</a:t>
            </a:r>
            <a:endParaRPr lang="en-US" b="1" i="1" dirty="0">
              <a:solidFill>
                <a:srgbClr val="0070C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7478"/>
    </mc:Choice>
    <mc:Fallback xmlns="">
      <p:transition spd="slow" advTm="17478"/>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p:nvPr/>
        </p:nvPicPr>
        <p:blipFill>
          <a:blip r:embed="rId3"/>
          <a:stretch>
            <a:fillRect/>
          </a:stretch>
        </p:blipFill>
        <p:spPr>
          <a:xfrm>
            <a:off x="412954" y="735276"/>
            <a:ext cx="7924800" cy="4547491"/>
          </a:xfrm>
          <a:prstGeom prst="rect">
            <a:avLst/>
          </a:prstGeom>
        </p:spPr>
      </p:pic>
      <p:sp>
        <p:nvSpPr>
          <p:cNvPr id="21" name="Text Placeholder 2"/>
          <p:cNvSpPr txBox="1">
            <a:spLocks/>
          </p:cNvSpPr>
          <p:nvPr/>
        </p:nvSpPr>
        <p:spPr bwMode="auto">
          <a:xfrm>
            <a:off x="35587" y="5786869"/>
            <a:ext cx="8638856" cy="1215863"/>
          </a:xfrm>
          <a:prstGeom prst="rect">
            <a:avLst/>
          </a:prstGeom>
          <a:solidFill>
            <a:schemeClr val="bg1"/>
          </a:solidFill>
          <a:ln w="9525">
            <a:noFill/>
            <a:miter lim="800000"/>
            <a:headEnd/>
            <a:tailEnd/>
          </a:ln>
        </p:spPr>
        <p:txBody>
          <a:bodyPr>
            <a:prstTxWarp prst="textNoShape">
              <a:avLst/>
            </a:prstTxWarp>
          </a:bodyPr>
          <a:lstStyle/>
          <a:p>
            <a:pPr marL="457200" indent="-457200" algn="just">
              <a:spcBef>
                <a:spcPct val="20000"/>
              </a:spcBef>
              <a:buClr>
                <a:schemeClr val="accent1"/>
              </a:buClr>
              <a:buFont typeface="Wingdings" panose="05000000000000000000" pitchFamily="2" charset="2"/>
              <a:buChar char="Ø"/>
            </a:pPr>
            <a:r>
              <a:rPr lang="en-US" sz="2100" dirty="0">
                <a:latin typeface="Arial" panose="020B0604020202020204" pitchFamily="34" charset="0"/>
                <a:ea typeface="Times New Roman" pitchFamily="-109" charset="0"/>
                <a:cs typeface="Arial" panose="020B0604020202020204" pitchFamily="34" charset="0"/>
              </a:rPr>
              <a:t>O</a:t>
            </a:r>
            <a:r>
              <a:rPr lang="en-US" sz="2100" baseline="-25000" dirty="0">
                <a:latin typeface="Arial" panose="020B0604020202020204" pitchFamily="34" charset="0"/>
                <a:ea typeface="Times New Roman" pitchFamily="-109" charset="0"/>
                <a:cs typeface="Arial" panose="020B0604020202020204" pitchFamily="34" charset="0"/>
              </a:rPr>
              <a:t>3</a:t>
            </a:r>
            <a:r>
              <a:rPr lang="en-US" sz="2100" dirty="0">
                <a:latin typeface="Arial" panose="020B0604020202020204" pitchFamily="34" charset="0"/>
                <a:ea typeface="Times New Roman" pitchFamily="-109" charset="0"/>
                <a:cs typeface="Arial" panose="020B0604020202020204" pitchFamily="34" charset="0"/>
              </a:rPr>
              <a:t> increases </a:t>
            </a:r>
            <a:r>
              <a:rPr lang="en-US" sz="2100" dirty="0" smtClean="0">
                <a:latin typeface="Arial" panose="020B0604020202020204" pitchFamily="34" charset="0"/>
                <a:ea typeface="Times New Roman" pitchFamily="-109" charset="0"/>
                <a:cs typeface="Arial" panose="020B0604020202020204" pitchFamily="34" charset="0"/>
              </a:rPr>
              <a:t>most </a:t>
            </a:r>
            <a:r>
              <a:rPr lang="en-US" sz="2100" dirty="0">
                <a:latin typeface="Arial" panose="020B0604020202020204" pitchFamily="34" charset="0"/>
                <a:ea typeface="Times New Roman" pitchFamily="-109" charset="0"/>
                <a:cs typeface="Arial" panose="020B0604020202020204" pitchFamily="34" charset="0"/>
              </a:rPr>
              <a:t>over 0°N-35°N </a:t>
            </a:r>
            <a:r>
              <a:rPr lang="en-US" sz="2100" dirty="0" smtClean="0">
                <a:latin typeface="Arial" panose="020B0604020202020204" pitchFamily="34" charset="0"/>
                <a:ea typeface="Times New Roman" pitchFamily="-109" charset="0"/>
                <a:cs typeface="Arial" panose="020B0604020202020204" pitchFamily="34" charset="0"/>
              </a:rPr>
              <a:t>from the surface to the upper troposphere, and </a:t>
            </a:r>
            <a:r>
              <a:rPr lang="en-US" sz="2100" dirty="0">
                <a:latin typeface="Arial" panose="020B0604020202020204" pitchFamily="34" charset="0"/>
                <a:ea typeface="Times New Roman" pitchFamily="-109" charset="0"/>
                <a:cs typeface="Arial" panose="020B0604020202020204" pitchFamily="34" charset="0"/>
              </a:rPr>
              <a:t>over </a:t>
            </a:r>
            <a:r>
              <a:rPr lang="en-US" sz="2100" dirty="0" smtClean="0">
                <a:latin typeface="Arial" panose="020B0604020202020204" pitchFamily="34" charset="0"/>
                <a:ea typeface="Times New Roman" pitchFamily="-109" charset="0"/>
                <a:cs typeface="Arial" panose="020B0604020202020204" pitchFamily="34" charset="0"/>
              </a:rPr>
              <a:t>30°S-0°S</a:t>
            </a:r>
          </a:p>
          <a:p>
            <a:pPr marL="457200" indent="-457200" algn="just">
              <a:spcBef>
                <a:spcPct val="20000"/>
              </a:spcBef>
              <a:buClr>
                <a:schemeClr val="accent1"/>
              </a:buClr>
              <a:buFont typeface="Wingdings" panose="05000000000000000000" pitchFamily="2" charset="2"/>
              <a:buChar char="Ø"/>
            </a:pPr>
            <a:r>
              <a:rPr lang="en-US" sz="2100" dirty="0" smtClean="0">
                <a:latin typeface="Arial" panose="020B0604020202020204" pitchFamily="34" charset="0"/>
                <a:cs typeface="Arial" panose="020B0604020202020204" pitchFamily="34" charset="0"/>
              </a:rPr>
              <a:t>The spatial distribution change best explains the overall change. </a:t>
            </a:r>
            <a:endParaRPr lang="en-US" sz="2100" dirty="0" smtClean="0">
              <a:latin typeface="Arial" panose="020B0604020202020204" pitchFamily="34" charset="0"/>
              <a:ea typeface="Times New Roman" pitchFamily="-109" charset="0"/>
              <a:cs typeface="Arial" panose="020B0604020202020204" pitchFamily="34" charset="0"/>
            </a:endParaRPr>
          </a:p>
          <a:p>
            <a:pPr marL="457200" indent="-457200" algn="just">
              <a:spcBef>
                <a:spcPct val="20000"/>
              </a:spcBef>
              <a:buClr>
                <a:schemeClr val="accent1"/>
              </a:buClr>
              <a:buFont typeface="Wingdings" panose="05000000000000000000" pitchFamily="2" charset="2"/>
              <a:buChar char="Ø"/>
            </a:pPr>
            <a:endParaRPr lang="en-US" sz="2100" dirty="0">
              <a:latin typeface="Arial" panose="020B0604020202020204" pitchFamily="34" charset="0"/>
              <a:ea typeface="Times New Roman" pitchFamily="-109" charset="0"/>
              <a:cs typeface="Arial" panose="020B0604020202020204" pitchFamily="34" charset="0"/>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8" name="Group 7"/>
          <p:cNvGrpSpPr/>
          <p:nvPr/>
        </p:nvGrpSpPr>
        <p:grpSpPr>
          <a:xfrm>
            <a:off x="1027453" y="811535"/>
            <a:ext cx="5113902" cy="2448307"/>
            <a:chOff x="36000546" y="5304909"/>
            <a:chExt cx="7235580" cy="4075457"/>
          </a:xfrm>
        </p:grpSpPr>
        <p:sp>
          <p:nvSpPr>
            <p:cNvPr id="11" name="TextBox 10"/>
            <p:cNvSpPr txBox="1"/>
            <p:nvPr/>
          </p:nvSpPr>
          <p:spPr>
            <a:xfrm>
              <a:off x="36000546" y="5304909"/>
              <a:ext cx="1085518" cy="563558"/>
            </a:xfrm>
            <a:prstGeom prst="rect">
              <a:avLst/>
            </a:prstGeom>
            <a:solidFill>
              <a:schemeClr val="bg1"/>
            </a:solidFill>
          </p:spPr>
          <p:txBody>
            <a:bodyPr wrap="square" rtlCol="0">
              <a:spAutoFit/>
            </a:bodyPr>
            <a:lstStyle/>
            <a:p>
              <a:r>
                <a:rPr lang="en-US" sz="1600" b="1" dirty="0" smtClean="0">
                  <a:solidFill>
                    <a:srgbClr val="FF0000"/>
                  </a:solidFill>
                  <a:latin typeface="Arial" panose="020B0604020202020204" pitchFamily="34" charset="0"/>
                  <a:cs typeface="Arial" panose="020B0604020202020204" pitchFamily="34" charset="0"/>
                </a:rPr>
                <a:t>Total</a:t>
              </a:r>
              <a:endParaRPr lang="en-US" sz="1600" b="1" dirty="0">
                <a:solidFill>
                  <a:srgbClr val="FF0000"/>
                </a:solidFill>
                <a:latin typeface="Arial" panose="020B0604020202020204" pitchFamily="34" charset="0"/>
                <a:cs typeface="Arial" panose="020B0604020202020204" pitchFamily="34" charset="0"/>
              </a:endParaRPr>
            </a:p>
          </p:txBody>
        </p:sp>
        <p:sp>
          <p:nvSpPr>
            <p:cNvPr id="12" name="TextBox 11"/>
            <p:cNvSpPr txBox="1"/>
            <p:nvPr/>
          </p:nvSpPr>
          <p:spPr>
            <a:xfrm>
              <a:off x="41315886" y="5305155"/>
              <a:ext cx="1920240" cy="973418"/>
            </a:xfrm>
            <a:prstGeom prst="rect">
              <a:avLst/>
            </a:prstGeom>
            <a:solidFill>
              <a:schemeClr val="bg1"/>
            </a:solidFill>
          </p:spPr>
          <p:txBody>
            <a:bodyPr wrap="square" rtlCol="0">
              <a:spAutoFit/>
            </a:bodyPr>
            <a:lstStyle/>
            <a:p>
              <a:r>
                <a:rPr lang="en-US" sz="1600" b="1" dirty="0" smtClean="0">
                  <a:solidFill>
                    <a:srgbClr val="FF0000"/>
                  </a:solidFill>
                  <a:latin typeface="Arial" panose="020B0604020202020204" pitchFamily="34" charset="0"/>
                  <a:cs typeface="Arial" panose="020B0604020202020204" pitchFamily="34" charset="0"/>
                </a:rPr>
                <a:t>Spatial </a:t>
              </a:r>
            </a:p>
            <a:p>
              <a:r>
                <a:rPr lang="en-US" sz="1600" b="1" dirty="0" smtClean="0">
                  <a:solidFill>
                    <a:srgbClr val="FF0000"/>
                  </a:solidFill>
                  <a:latin typeface="Arial" panose="020B0604020202020204" pitchFamily="34" charset="0"/>
                  <a:cs typeface="Arial" panose="020B0604020202020204" pitchFamily="34" charset="0"/>
                </a:rPr>
                <a:t>distribution</a:t>
              </a:r>
              <a:endParaRPr lang="en-US" sz="1600" b="1" dirty="0">
                <a:solidFill>
                  <a:srgbClr val="FF0000"/>
                </a:solidFill>
                <a:latin typeface="Arial" panose="020B0604020202020204" pitchFamily="34" charset="0"/>
                <a:cs typeface="Arial" panose="020B0604020202020204" pitchFamily="34" charset="0"/>
              </a:endParaRPr>
            </a:p>
          </p:txBody>
        </p:sp>
        <p:sp>
          <p:nvSpPr>
            <p:cNvPr id="13" name="TextBox 12"/>
            <p:cNvSpPr txBox="1"/>
            <p:nvPr/>
          </p:nvSpPr>
          <p:spPr>
            <a:xfrm>
              <a:off x="36084798" y="8832554"/>
              <a:ext cx="1737360" cy="532069"/>
            </a:xfrm>
            <a:prstGeom prst="rect">
              <a:avLst/>
            </a:prstGeom>
            <a:solidFill>
              <a:schemeClr val="bg1"/>
            </a:solidFill>
          </p:spPr>
          <p:txBody>
            <a:bodyPr wrap="square" rtlCol="0">
              <a:spAutoFit/>
            </a:bodyPr>
            <a:lstStyle/>
            <a:p>
              <a:r>
                <a:rPr lang="en-US" sz="1600" b="1" dirty="0" smtClean="0">
                  <a:solidFill>
                    <a:srgbClr val="FF0000"/>
                  </a:solidFill>
                  <a:latin typeface="Arial" panose="020B0604020202020204" pitchFamily="34" charset="0"/>
                  <a:cs typeface="Arial" panose="020B0604020202020204" pitchFamily="34" charset="0"/>
                </a:rPr>
                <a:t>Magnitude</a:t>
              </a:r>
              <a:endParaRPr lang="en-US" sz="1600" b="1" dirty="0">
                <a:solidFill>
                  <a:srgbClr val="FF0000"/>
                </a:solidFill>
                <a:latin typeface="Arial" panose="020B0604020202020204" pitchFamily="34" charset="0"/>
                <a:cs typeface="Arial" panose="020B0604020202020204" pitchFamily="34" charset="0"/>
              </a:endParaRPr>
            </a:p>
          </p:txBody>
        </p:sp>
        <p:sp>
          <p:nvSpPr>
            <p:cNvPr id="14" name="TextBox 13"/>
            <p:cNvSpPr txBox="1"/>
            <p:nvPr/>
          </p:nvSpPr>
          <p:spPr>
            <a:xfrm>
              <a:off x="41315886" y="8816808"/>
              <a:ext cx="1787372" cy="563558"/>
            </a:xfrm>
            <a:prstGeom prst="rect">
              <a:avLst/>
            </a:prstGeom>
            <a:solidFill>
              <a:schemeClr val="bg1"/>
            </a:solidFill>
          </p:spPr>
          <p:txBody>
            <a:bodyPr wrap="square" rtlCol="0">
              <a:spAutoFit/>
            </a:bodyPr>
            <a:lstStyle/>
            <a:p>
              <a:r>
                <a:rPr lang="en-US" sz="1600" b="1" dirty="0" smtClean="0">
                  <a:solidFill>
                    <a:srgbClr val="FF0000"/>
                  </a:solidFill>
                  <a:latin typeface="Arial" panose="020B0604020202020204" pitchFamily="34" charset="0"/>
                  <a:cs typeface="Arial" panose="020B0604020202020204" pitchFamily="34" charset="0"/>
                </a:rPr>
                <a:t>Global CH</a:t>
              </a:r>
              <a:r>
                <a:rPr lang="en-US" sz="1600" b="1" baseline="-25000" dirty="0" smtClean="0">
                  <a:solidFill>
                    <a:srgbClr val="FF0000"/>
                  </a:solidFill>
                  <a:latin typeface="Arial" panose="020B0604020202020204" pitchFamily="34" charset="0"/>
                  <a:cs typeface="Arial" panose="020B0604020202020204" pitchFamily="34" charset="0"/>
                </a:rPr>
                <a:t>4</a:t>
              </a:r>
              <a:endParaRPr lang="en-US" sz="1600" b="1" dirty="0">
                <a:solidFill>
                  <a:srgbClr val="FF0000"/>
                </a:solidFill>
                <a:latin typeface="Arial" panose="020B0604020202020204" pitchFamily="34" charset="0"/>
                <a:cs typeface="Arial" panose="020B0604020202020204" pitchFamily="34" charset="0"/>
              </a:endParaRPr>
            </a:p>
          </p:txBody>
        </p:sp>
      </p:grpSp>
      <p:sp>
        <p:nvSpPr>
          <p:cNvPr id="18" name="Title 1"/>
          <p:cNvSpPr txBox="1">
            <a:spLocks/>
          </p:cNvSpPr>
          <p:nvPr/>
        </p:nvSpPr>
        <p:spPr bwMode="auto">
          <a:xfrm>
            <a:off x="-1" y="0"/>
            <a:ext cx="9388699" cy="8359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100" kern="1200">
                <a:solidFill>
                  <a:schemeClr val="accent1"/>
                </a:solidFill>
                <a:latin typeface="Times New Roman"/>
                <a:ea typeface="ＭＳ Ｐゴシック" pitchFamily="-109" charset="-128"/>
                <a:cs typeface="Times New Roman"/>
              </a:defRPr>
            </a:lvl1pPr>
            <a:lvl2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2pPr>
            <a:lvl3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3pPr>
            <a:lvl4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4pPr>
            <a:lvl5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5pPr>
            <a:lvl6pPr marL="4572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6pPr>
            <a:lvl7pPr marL="9144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7pPr>
            <a:lvl8pPr marL="13716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8pPr>
            <a:lvl9pPr marL="18288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9pPr>
          </a:lstStyle>
          <a:p>
            <a:pPr algn="just">
              <a:spcBef>
                <a:spcPct val="20000"/>
              </a:spcBef>
              <a:buClr>
                <a:schemeClr val="accent1"/>
              </a:buClr>
            </a:pPr>
            <a:r>
              <a:rPr lang="en-US" sz="3000" b="1" dirty="0">
                <a:latin typeface="Arial" panose="020B0604020202020204" pitchFamily="34" charset="0"/>
                <a:ea typeface="Times New Roman" pitchFamily="-109" charset="0"/>
                <a:cs typeface="Arial" panose="020B0604020202020204" pitchFamily="34" charset="0"/>
              </a:rPr>
              <a:t>Zonal distributions of tropospheric </a:t>
            </a:r>
            <a:r>
              <a:rPr lang="en-US" sz="3000" b="1" dirty="0" smtClean="0">
                <a:latin typeface="Arial" panose="020B0604020202020204" pitchFamily="34" charset="0"/>
                <a:ea typeface="Times New Roman" pitchFamily="-109" charset="0"/>
                <a:cs typeface="Arial" panose="020B0604020202020204" pitchFamily="34" charset="0"/>
              </a:rPr>
              <a:t>O</a:t>
            </a:r>
            <a:r>
              <a:rPr lang="en-US" sz="3000" b="1" baseline="-25000" dirty="0" smtClean="0">
                <a:latin typeface="Arial" panose="020B0604020202020204" pitchFamily="34" charset="0"/>
                <a:ea typeface="Times New Roman" pitchFamily="-109" charset="0"/>
                <a:cs typeface="Arial" panose="020B0604020202020204" pitchFamily="34" charset="0"/>
              </a:rPr>
              <a:t>3 </a:t>
            </a:r>
            <a:r>
              <a:rPr lang="en-US" sz="3000" b="1" dirty="0" smtClean="0">
                <a:latin typeface="Arial" panose="020B0604020202020204" pitchFamily="34" charset="0"/>
                <a:ea typeface="Times New Roman" pitchFamily="-109" charset="0"/>
                <a:cs typeface="Arial" panose="020B0604020202020204" pitchFamily="34" charset="0"/>
              </a:rPr>
              <a:t>changes </a:t>
            </a:r>
            <a:endParaRPr lang="en-US" sz="3000" b="1" dirty="0">
              <a:latin typeface="Arial" panose="020B0604020202020204" pitchFamily="34" charset="0"/>
              <a:ea typeface="Times New Roman" pitchFamily="-109" charset="0"/>
              <a:cs typeface="Arial" panose="020B0604020202020204" pitchFamily="34" charset="0"/>
            </a:endParaRPr>
          </a:p>
        </p:txBody>
      </p:sp>
      <p:sp>
        <p:nvSpPr>
          <p:cNvPr id="15" name="TextBox 14"/>
          <p:cNvSpPr txBox="1"/>
          <p:nvPr/>
        </p:nvSpPr>
        <p:spPr>
          <a:xfrm>
            <a:off x="1228479" y="5021624"/>
            <a:ext cx="6811967" cy="338554"/>
          </a:xfrm>
          <a:prstGeom prst="rect">
            <a:avLst/>
          </a:prstGeom>
          <a:solidFill>
            <a:schemeClr val="bg1"/>
          </a:solidFill>
        </p:spPr>
        <p:txBody>
          <a:bodyPr wrap="square" rtlCol="0">
            <a:spAutoFit/>
          </a:bodyPr>
          <a:lstStyle/>
          <a:p>
            <a:r>
              <a:rPr lang="en-US" sz="1600" b="1" dirty="0" smtClean="0"/>
              <a:t>                Latitude                                                    </a:t>
            </a:r>
            <a:r>
              <a:rPr lang="en-US" sz="1600" b="1" dirty="0" err="1" smtClean="0"/>
              <a:t>Latitude</a:t>
            </a:r>
            <a:endParaRPr lang="en-US" sz="1600" b="1" dirty="0"/>
          </a:p>
        </p:txBody>
      </p:sp>
      <p:pic>
        <p:nvPicPr>
          <p:cNvPr id="27" name="Picture 26"/>
          <p:cNvPicPr>
            <a:picLocks noChangeAspect="1"/>
          </p:cNvPicPr>
          <p:nvPr/>
        </p:nvPicPr>
        <p:blipFill rotWithShape="1">
          <a:blip r:embed="rId3"/>
          <a:srcRect l="24917" t="94259" r="19234" b="54"/>
          <a:stretch/>
        </p:blipFill>
        <p:spPr>
          <a:xfrm>
            <a:off x="1927125" y="5282767"/>
            <a:ext cx="5891635" cy="530329"/>
          </a:xfrm>
          <a:prstGeom prst="rect">
            <a:avLst/>
          </a:prstGeom>
        </p:spPr>
      </p:pic>
    </p:spTree>
    <p:extLst>
      <p:ext uri="{BB962C8B-B14F-4D97-AF65-F5344CB8AC3E}">
        <p14:creationId xmlns:p14="http://schemas.microsoft.com/office/powerpoint/2010/main" val="15050532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3"/>
          <a:stretch>
            <a:fillRect/>
          </a:stretch>
        </p:blipFill>
        <p:spPr>
          <a:xfrm>
            <a:off x="383458" y="722365"/>
            <a:ext cx="8455742" cy="4793533"/>
          </a:xfrm>
          <a:prstGeom prst="rect">
            <a:avLst/>
          </a:prstGeom>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TextBox 23"/>
          <p:cNvSpPr txBox="1"/>
          <p:nvPr/>
        </p:nvSpPr>
        <p:spPr>
          <a:xfrm>
            <a:off x="1411617" y="1002570"/>
            <a:ext cx="767212" cy="338554"/>
          </a:xfrm>
          <a:prstGeom prst="rect">
            <a:avLst/>
          </a:prstGeom>
          <a:solidFill>
            <a:schemeClr val="bg1"/>
          </a:solidFill>
        </p:spPr>
        <p:txBody>
          <a:bodyPr wrap="square" rtlCol="0">
            <a:spAutoFit/>
          </a:bodyPr>
          <a:lstStyle/>
          <a:p>
            <a:r>
              <a:rPr lang="en-US" sz="1600" b="1" dirty="0" smtClean="0">
                <a:solidFill>
                  <a:srgbClr val="FF0000"/>
                </a:solidFill>
                <a:latin typeface="Arial" panose="020B0604020202020204" pitchFamily="34" charset="0"/>
                <a:cs typeface="Arial" panose="020B0604020202020204" pitchFamily="34" charset="0"/>
              </a:rPr>
              <a:t>Total</a:t>
            </a:r>
            <a:endParaRPr lang="en-US" sz="1600" b="1" dirty="0">
              <a:solidFill>
                <a:srgbClr val="FF0000"/>
              </a:solidFill>
              <a:latin typeface="Arial" panose="020B0604020202020204" pitchFamily="34" charset="0"/>
              <a:cs typeface="Arial" panose="020B0604020202020204" pitchFamily="34" charset="0"/>
            </a:endParaRPr>
          </a:p>
        </p:txBody>
      </p:sp>
      <p:sp>
        <p:nvSpPr>
          <p:cNvPr id="25" name="TextBox 24"/>
          <p:cNvSpPr txBox="1"/>
          <p:nvPr/>
        </p:nvSpPr>
        <p:spPr>
          <a:xfrm>
            <a:off x="5354460" y="992087"/>
            <a:ext cx="1357171" cy="552101"/>
          </a:xfrm>
          <a:prstGeom prst="rect">
            <a:avLst/>
          </a:prstGeom>
          <a:solidFill>
            <a:schemeClr val="bg1"/>
          </a:solidFill>
        </p:spPr>
        <p:txBody>
          <a:bodyPr wrap="square" rtlCol="0">
            <a:spAutoFit/>
          </a:bodyPr>
          <a:lstStyle/>
          <a:p>
            <a:r>
              <a:rPr lang="en-US" sz="1600" b="1" dirty="0" smtClean="0">
                <a:solidFill>
                  <a:srgbClr val="FF0000"/>
                </a:solidFill>
                <a:latin typeface="Arial" panose="020B0604020202020204" pitchFamily="34" charset="0"/>
                <a:cs typeface="Arial" panose="020B0604020202020204" pitchFamily="34" charset="0"/>
              </a:rPr>
              <a:t>Spatial </a:t>
            </a:r>
          </a:p>
          <a:p>
            <a:r>
              <a:rPr lang="en-US" sz="1600" b="1" dirty="0" smtClean="0">
                <a:solidFill>
                  <a:srgbClr val="FF0000"/>
                </a:solidFill>
                <a:latin typeface="Arial" panose="020B0604020202020204" pitchFamily="34" charset="0"/>
                <a:cs typeface="Arial" panose="020B0604020202020204" pitchFamily="34" charset="0"/>
              </a:rPr>
              <a:t>distribution</a:t>
            </a:r>
            <a:endParaRPr lang="en-US" sz="1600" b="1" dirty="0">
              <a:solidFill>
                <a:srgbClr val="FF0000"/>
              </a:solidFill>
              <a:latin typeface="Arial" panose="020B0604020202020204" pitchFamily="34" charset="0"/>
              <a:cs typeface="Arial" panose="020B0604020202020204" pitchFamily="34" charset="0"/>
            </a:endParaRPr>
          </a:p>
        </p:txBody>
      </p:sp>
      <p:sp>
        <p:nvSpPr>
          <p:cNvPr id="26" name="TextBox 25"/>
          <p:cNvSpPr txBox="1"/>
          <p:nvPr/>
        </p:nvSpPr>
        <p:spPr>
          <a:xfrm>
            <a:off x="1326802" y="3054499"/>
            <a:ext cx="1227917" cy="319637"/>
          </a:xfrm>
          <a:prstGeom prst="rect">
            <a:avLst/>
          </a:prstGeom>
          <a:solidFill>
            <a:schemeClr val="bg1"/>
          </a:solidFill>
        </p:spPr>
        <p:txBody>
          <a:bodyPr wrap="square" rtlCol="0">
            <a:spAutoFit/>
          </a:bodyPr>
          <a:lstStyle/>
          <a:p>
            <a:r>
              <a:rPr lang="en-US" sz="1600" b="1" dirty="0" smtClean="0">
                <a:solidFill>
                  <a:srgbClr val="FF0000"/>
                </a:solidFill>
                <a:latin typeface="Arial" panose="020B0604020202020204" pitchFamily="34" charset="0"/>
                <a:cs typeface="Arial" panose="020B0604020202020204" pitchFamily="34" charset="0"/>
              </a:rPr>
              <a:t>Magnitude</a:t>
            </a:r>
            <a:endParaRPr lang="en-US" sz="1600" b="1" dirty="0">
              <a:solidFill>
                <a:srgbClr val="FF0000"/>
              </a:solidFill>
              <a:latin typeface="Arial" panose="020B0604020202020204" pitchFamily="34" charset="0"/>
              <a:cs typeface="Arial" panose="020B0604020202020204" pitchFamily="34" charset="0"/>
            </a:endParaRPr>
          </a:p>
        </p:txBody>
      </p:sp>
      <p:sp>
        <p:nvSpPr>
          <p:cNvPr id="27" name="TextBox 26"/>
          <p:cNvSpPr txBox="1"/>
          <p:nvPr/>
        </p:nvSpPr>
        <p:spPr>
          <a:xfrm>
            <a:off x="5354460" y="3056803"/>
            <a:ext cx="1263264" cy="338554"/>
          </a:xfrm>
          <a:prstGeom prst="rect">
            <a:avLst/>
          </a:prstGeom>
          <a:solidFill>
            <a:schemeClr val="bg1"/>
          </a:solidFill>
        </p:spPr>
        <p:txBody>
          <a:bodyPr wrap="square" rtlCol="0">
            <a:spAutoFit/>
          </a:bodyPr>
          <a:lstStyle/>
          <a:p>
            <a:r>
              <a:rPr lang="en-US" sz="1600" b="1" dirty="0" smtClean="0">
                <a:solidFill>
                  <a:srgbClr val="FF0000"/>
                </a:solidFill>
                <a:latin typeface="Arial" panose="020B0604020202020204" pitchFamily="34" charset="0"/>
                <a:cs typeface="Arial" panose="020B0604020202020204" pitchFamily="34" charset="0"/>
              </a:rPr>
              <a:t>Global CH</a:t>
            </a:r>
            <a:r>
              <a:rPr lang="en-US" sz="1600" b="1" baseline="-25000" dirty="0" smtClean="0">
                <a:solidFill>
                  <a:srgbClr val="FF0000"/>
                </a:solidFill>
                <a:latin typeface="Arial" panose="020B0604020202020204" pitchFamily="34" charset="0"/>
                <a:cs typeface="Arial" panose="020B0604020202020204" pitchFamily="34" charset="0"/>
              </a:rPr>
              <a:t>4</a:t>
            </a:r>
            <a:endParaRPr lang="en-US" sz="1600" b="1" dirty="0">
              <a:solidFill>
                <a:srgbClr val="FF0000"/>
              </a:solidFill>
              <a:latin typeface="Arial" panose="020B0604020202020204" pitchFamily="34" charset="0"/>
              <a:cs typeface="Arial" panose="020B0604020202020204" pitchFamily="34" charset="0"/>
            </a:endParaRPr>
          </a:p>
        </p:txBody>
      </p:sp>
      <p:sp>
        <p:nvSpPr>
          <p:cNvPr id="18" name="Title 1"/>
          <p:cNvSpPr txBox="1">
            <a:spLocks/>
          </p:cNvSpPr>
          <p:nvPr/>
        </p:nvSpPr>
        <p:spPr bwMode="auto">
          <a:xfrm>
            <a:off x="-1" y="-19050"/>
            <a:ext cx="8705089" cy="8359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100" kern="1200">
                <a:solidFill>
                  <a:schemeClr val="accent1"/>
                </a:solidFill>
                <a:latin typeface="Times New Roman"/>
                <a:ea typeface="ＭＳ Ｐゴシック" pitchFamily="-109" charset="-128"/>
                <a:cs typeface="Times New Roman"/>
              </a:defRPr>
            </a:lvl1pPr>
            <a:lvl2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2pPr>
            <a:lvl3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3pPr>
            <a:lvl4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4pPr>
            <a:lvl5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5pPr>
            <a:lvl6pPr marL="4572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6pPr>
            <a:lvl7pPr marL="9144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7pPr>
            <a:lvl8pPr marL="13716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8pPr>
            <a:lvl9pPr marL="18288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9pPr>
          </a:lstStyle>
          <a:p>
            <a:pPr algn="just">
              <a:spcBef>
                <a:spcPct val="20000"/>
              </a:spcBef>
              <a:buClr>
                <a:schemeClr val="accent1"/>
              </a:buClr>
            </a:pPr>
            <a:r>
              <a:rPr lang="en-US" sz="2900" b="1" dirty="0">
                <a:latin typeface="Arial" panose="020B0604020202020204" pitchFamily="34" charset="0"/>
                <a:ea typeface="Times New Roman" pitchFamily="-109" charset="0"/>
                <a:cs typeface="Arial" panose="020B0604020202020204" pitchFamily="34" charset="0"/>
              </a:rPr>
              <a:t>Zonal distributions of tropospheric </a:t>
            </a:r>
            <a:r>
              <a:rPr lang="en-US" sz="2900" b="1" dirty="0" err="1" smtClean="0">
                <a:latin typeface="Arial" panose="020B0604020202020204" pitchFamily="34" charset="0"/>
                <a:ea typeface="Times New Roman" pitchFamily="-109" charset="0"/>
                <a:cs typeface="Arial" panose="020B0604020202020204" pitchFamily="34" charset="0"/>
              </a:rPr>
              <a:t>NO</a:t>
            </a:r>
            <a:r>
              <a:rPr lang="en-US" sz="2900" b="1" baseline="-25000" dirty="0" err="1" smtClean="0">
                <a:latin typeface="Arial" panose="020B0604020202020204" pitchFamily="34" charset="0"/>
                <a:ea typeface="Times New Roman" pitchFamily="-109" charset="0"/>
                <a:cs typeface="Arial" panose="020B0604020202020204" pitchFamily="34" charset="0"/>
              </a:rPr>
              <a:t>y</a:t>
            </a:r>
            <a:r>
              <a:rPr lang="en-US" sz="2900" b="1" baseline="-25000" dirty="0" smtClean="0">
                <a:latin typeface="Arial" panose="020B0604020202020204" pitchFamily="34" charset="0"/>
                <a:ea typeface="Times New Roman" pitchFamily="-109" charset="0"/>
                <a:cs typeface="Arial" panose="020B0604020202020204" pitchFamily="34" charset="0"/>
              </a:rPr>
              <a:t> </a:t>
            </a:r>
            <a:r>
              <a:rPr lang="en-US" sz="2900" b="1" dirty="0" smtClean="0">
                <a:latin typeface="Arial" panose="020B0604020202020204" pitchFamily="34" charset="0"/>
                <a:ea typeface="Times New Roman" pitchFamily="-109" charset="0"/>
                <a:cs typeface="Arial" panose="020B0604020202020204" pitchFamily="34" charset="0"/>
              </a:rPr>
              <a:t>changes </a:t>
            </a:r>
            <a:endParaRPr lang="en-US" sz="2900" b="1" dirty="0">
              <a:latin typeface="Arial" panose="020B0604020202020204" pitchFamily="34" charset="0"/>
              <a:ea typeface="Times New Roman" pitchFamily="-109" charset="0"/>
              <a:cs typeface="Arial" panose="020B0604020202020204" pitchFamily="34" charset="0"/>
            </a:endParaRPr>
          </a:p>
        </p:txBody>
      </p:sp>
      <p:sp>
        <p:nvSpPr>
          <p:cNvPr id="3" name="TextBox 2"/>
          <p:cNvSpPr txBox="1"/>
          <p:nvPr/>
        </p:nvSpPr>
        <p:spPr>
          <a:xfrm>
            <a:off x="1474291" y="5097284"/>
            <a:ext cx="6811967" cy="338554"/>
          </a:xfrm>
          <a:prstGeom prst="rect">
            <a:avLst/>
          </a:prstGeom>
          <a:solidFill>
            <a:schemeClr val="bg1"/>
          </a:solidFill>
        </p:spPr>
        <p:txBody>
          <a:bodyPr wrap="square" rtlCol="0">
            <a:spAutoFit/>
          </a:bodyPr>
          <a:lstStyle/>
          <a:p>
            <a:r>
              <a:rPr lang="en-US" sz="1600" b="1" dirty="0" smtClean="0"/>
              <a:t>                Latitude                                                         </a:t>
            </a:r>
            <a:r>
              <a:rPr lang="en-US" sz="1600" b="1" dirty="0" err="1" smtClean="0"/>
              <a:t>Latitude</a:t>
            </a:r>
            <a:endParaRPr lang="en-US" sz="1600" b="1" dirty="0"/>
          </a:p>
        </p:txBody>
      </p:sp>
      <p:pic>
        <p:nvPicPr>
          <p:cNvPr id="17" name="Picture 16"/>
          <p:cNvPicPr>
            <a:picLocks noChangeAspect="1"/>
          </p:cNvPicPr>
          <p:nvPr/>
        </p:nvPicPr>
        <p:blipFill rotWithShape="1">
          <a:blip r:embed="rId3"/>
          <a:srcRect l="29102" t="90975" r="22036"/>
          <a:stretch/>
        </p:blipFill>
        <p:spPr>
          <a:xfrm>
            <a:off x="2477725" y="5397917"/>
            <a:ext cx="5561489" cy="599768"/>
          </a:xfrm>
          <a:prstGeom prst="rect">
            <a:avLst/>
          </a:prstGeom>
        </p:spPr>
      </p:pic>
      <p:sp>
        <p:nvSpPr>
          <p:cNvPr id="21" name="Text Placeholder 2"/>
          <p:cNvSpPr txBox="1">
            <a:spLocks/>
          </p:cNvSpPr>
          <p:nvPr/>
        </p:nvSpPr>
        <p:spPr bwMode="auto">
          <a:xfrm>
            <a:off x="-33715" y="5820690"/>
            <a:ext cx="8738804" cy="1091381"/>
          </a:xfrm>
          <a:prstGeom prst="rect">
            <a:avLst/>
          </a:prstGeom>
          <a:solidFill>
            <a:schemeClr val="bg1"/>
          </a:solidFill>
          <a:ln w="9525">
            <a:noFill/>
            <a:miter lim="800000"/>
            <a:headEnd/>
            <a:tailEnd/>
          </a:ln>
        </p:spPr>
        <p:txBody>
          <a:bodyPr>
            <a:prstTxWarp prst="textNoShape">
              <a:avLst/>
            </a:prstTxWarp>
          </a:bodyPr>
          <a:lstStyle/>
          <a:p>
            <a:pPr marL="457200" indent="-457200" algn="just">
              <a:spcBef>
                <a:spcPct val="20000"/>
              </a:spcBef>
              <a:buClr>
                <a:schemeClr val="accent1"/>
              </a:buClr>
              <a:buFont typeface="Wingdings" panose="05000000000000000000" pitchFamily="2" charset="2"/>
              <a:buChar char="Ø"/>
            </a:pPr>
            <a:r>
              <a:rPr lang="en-US" sz="2000" dirty="0" smtClean="0">
                <a:latin typeface="Arial" panose="020B0604020202020204" pitchFamily="34" charset="0"/>
                <a:cs typeface="Arial" panose="020B0604020202020204" pitchFamily="34" charset="0"/>
              </a:rPr>
              <a:t>Emission </a:t>
            </a:r>
            <a:r>
              <a:rPr lang="en-US" sz="2000" dirty="0">
                <a:latin typeface="Arial" panose="020B0604020202020204" pitchFamily="34" charset="0"/>
                <a:cs typeface="Arial" panose="020B0604020202020204" pitchFamily="34" charset="0"/>
              </a:rPr>
              <a:t>increases </a:t>
            </a:r>
            <a:r>
              <a:rPr lang="en-US" sz="2000" dirty="0" smtClean="0">
                <a:latin typeface="Arial" panose="020B0604020202020204" pitchFamily="34" charset="0"/>
                <a:cs typeface="Arial" panose="020B0604020202020204" pitchFamily="34" charset="0"/>
              </a:rPr>
              <a:t>&lt;35ºN </a:t>
            </a:r>
            <a:r>
              <a:rPr lang="en-US" sz="2000" dirty="0">
                <a:latin typeface="Arial" panose="020B0604020202020204" pitchFamily="34" charset="0"/>
                <a:cs typeface="Arial" panose="020B0604020202020204" pitchFamily="34" charset="0"/>
              </a:rPr>
              <a:t>are transported efficiently </a:t>
            </a:r>
            <a:r>
              <a:rPr lang="en-US" sz="2000" dirty="0" smtClean="0">
                <a:latin typeface="Arial" panose="020B0604020202020204" pitchFamily="34" charset="0"/>
                <a:cs typeface="Arial" panose="020B0604020202020204" pitchFamily="34" charset="0"/>
              </a:rPr>
              <a:t>upward, </a:t>
            </a:r>
            <a:r>
              <a:rPr lang="en-US" sz="2000" dirty="0">
                <a:latin typeface="Arial" panose="020B0604020202020204" pitchFamily="34" charset="0"/>
                <a:cs typeface="Arial" panose="020B0604020202020204" pitchFamily="34" charset="0"/>
              </a:rPr>
              <a:t>due to strong </a:t>
            </a:r>
            <a:r>
              <a:rPr lang="en-US" sz="2000" dirty="0" smtClean="0">
                <a:latin typeface="Arial" panose="020B0604020202020204" pitchFamily="34" charset="0"/>
                <a:cs typeface="Arial" panose="020B0604020202020204" pitchFamily="34" charset="0"/>
              </a:rPr>
              <a:t>Hadley cell convection.</a:t>
            </a:r>
            <a:endParaRPr lang="en-US" sz="2000" dirty="0">
              <a:latin typeface="Arial" panose="020B0604020202020204" pitchFamily="34" charset="0"/>
              <a:cs typeface="Arial" panose="020B0604020202020204" pitchFamily="34" charset="0"/>
            </a:endParaRPr>
          </a:p>
          <a:p>
            <a:pPr marL="457200" indent="-457200" algn="just">
              <a:spcBef>
                <a:spcPct val="20000"/>
              </a:spcBef>
              <a:buClr>
                <a:schemeClr val="accent1"/>
              </a:buClr>
              <a:buFont typeface="Wingdings" panose="05000000000000000000" pitchFamily="2" charset="2"/>
              <a:buChar char="Ø"/>
            </a:pPr>
            <a:r>
              <a:rPr lang="en-US" sz="2000" dirty="0">
                <a:latin typeface="Arial" panose="020B0604020202020204" pitchFamily="34" charset="0"/>
                <a:cs typeface="Arial" panose="020B0604020202020204" pitchFamily="34" charset="0"/>
              </a:rPr>
              <a:t>Emission decreases </a:t>
            </a:r>
            <a:r>
              <a:rPr lang="en-US" sz="2000" dirty="0" smtClean="0">
                <a:latin typeface="Arial" panose="020B0604020202020204" pitchFamily="34" charset="0"/>
                <a:cs typeface="Arial" panose="020B0604020202020204" pitchFamily="34" charset="0"/>
              </a:rPr>
              <a:t>&gt;35ºN </a:t>
            </a:r>
            <a:r>
              <a:rPr lang="en-US" sz="2000" dirty="0">
                <a:latin typeface="Arial" panose="020B0604020202020204" pitchFamily="34" charset="0"/>
                <a:cs typeface="Arial" panose="020B0604020202020204" pitchFamily="34" charset="0"/>
              </a:rPr>
              <a:t>stay at higher latitudes and lower </a:t>
            </a:r>
            <a:r>
              <a:rPr lang="en-US" sz="2000" dirty="0" smtClean="0">
                <a:latin typeface="Arial" panose="020B0604020202020204" pitchFamily="34" charset="0"/>
                <a:cs typeface="Arial" panose="020B0604020202020204" pitchFamily="34" charset="0"/>
              </a:rPr>
              <a:t>elevation. </a:t>
            </a:r>
            <a:endParaRPr lang="en-US" sz="2000" dirty="0">
              <a:latin typeface="Arial" panose="020B0604020202020204" pitchFamily="34" charset="0"/>
              <a:ea typeface="Times New Roman" pitchFamily="-109" charset="0"/>
              <a:cs typeface="Arial" panose="020B0604020202020204" pitchFamily="34" charset="0"/>
            </a:endParaRPr>
          </a:p>
        </p:txBody>
      </p:sp>
    </p:spTree>
    <p:extLst>
      <p:ext uri="{BB962C8B-B14F-4D97-AF65-F5344CB8AC3E}">
        <p14:creationId xmlns:p14="http://schemas.microsoft.com/office/powerpoint/2010/main" val="19941638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33329"/>
          <a:stretch/>
        </p:blipFill>
        <p:spPr bwMode="auto">
          <a:xfrm>
            <a:off x="-12296" y="502724"/>
            <a:ext cx="8947145" cy="3046721"/>
          </a:xfrm>
          <a:prstGeom prst="rect">
            <a:avLst/>
          </a:prstGeom>
          <a:noFill/>
          <a:ln>
            <a:noFill/>
          </a:ln>
          <a:extLst/>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6624"/>
          <a:stretch/>
        </p:blipFill>
        <p:spPr bwMode="auto">
          <a:xfrm>
            <a:off x="2418731" y="3604807"/>
            <a:ext cx="4503174" cy="3063173"/>
          </a:xfrm>
          <a:prstGeom prst="rect">
            <a:avLst/>
          </a:prstGeom>
          <a:noFill/>
          <a:ln>
            <a:noFill/>
          </a:ln>
          <a:extLst/>
        </p:spPr>
      </p:pic>
      <p:sp>
        <p:nvSpPr>
          <p:cNvPr id="5" name="TextBox 4"/>
          <p:cNvSpPr txBox="1"/>
          <p:nvPr/>
        </p:nvSpPr>
        <p:spPr>
          <a:xfrm>
            <a:off x="329359" y="398582"/>
            <a:ext cx="1332292" cy="400110"/>
          </a:xfrm>
          <a:prstGeom prst="rect">
            <a:avLst/>
          </a:prstGeom>
          <a:solidFill>
            <a:schemeClr val="bg1"/>
          </a:solidFill>
        </p:spPr>
        <p:txBody>
          <a:bodyPr wrap="square" rtlCol="0">
            <a:spAutoFit/>
          </a:bodyPr>
          <a:lstStyle/>
          <a:p>
            <a:r>
              <a:rPr lang="en-US" sz="2000" b="1" dirty="0" smtClean="0">
                <a:solidFill>
                  <a:srgbClr val="FF0000"/>
                </a:solidFill>
                <a:latin typeface="Arial" panose="020B0604020202020204" pitchFamily="34" charset="0"/>
                <a:cs typeface="Arial" panose="020B0604020202020204" pitchFamily="34" charset="0"/>
              </a:rPr>
              <a:t>OMI/MLS</a:t>
            </a:r>
            <a:endParaRPr lang="en-US" sz="2000" b="1"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4773540" y="388750"/>
            <a:ext cx="1932060" cy="400110"/>
          </a:xfrm>
          <a:prstGeom prst="rect">
            <a:avLst/>
          </a:prstGeom>
          <a:solidFill>
            <a:schemeClr val="bg1"/>
          </a:solidFill>
        </p:spPr>
        <p:txBody>
          <a:bodyPr wrap="square" rtlCol="0">
            <a:spAutoFit/>
          </a:bodyPr>
          <a:lstStyle/>
          <a:p>
            <a:r>
              <a:rPr lang="en-US" sz="2000" b="1" dirty="0" smtClean="0">
                <a:solidFill>
                  <a:srgbClr val="FF0000"/>
                </a:solidFill>
                <a:latin typeface="Arial" panose="020B0604020202020204" pitchFamily="34" charset="0"/>
                <a:cs typeface="Arial" panose="020B0604020202020204" pitchFamily="34" charset="0"/>
              </a:rPr>
              <a:t>Modeled 2010</a:t>
            </a:r>
            <a:endParaRPr lang="en-US" sz="2000" b="1" dirty="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2733345" y="3510117"/>
            <a:ext cx="2477751" cy="400110"/>
          </a:xfrm>
          <a:prstGeom prst="rect">
            <a:avLst/>
          </a:prstGeom>
          <a:solidFill>
            <a:schemeClr val="bg1"/>
          </a:solidFill>
        </p:spPr>
        <p:txBody>
          <a:bodyPr wrap="square" rtlCol="0">
            <a:spAutoFit/>
          </a:bodyPr>
          <a:lstStyle/>
          <a:p>
            <a:r>
              <a:rPr lang="en-US" sz="2000" b="1" dirty="0" smtClean="0">
                <a:solidFill>
                  <a:srgbClr val="FF0000"/>
                </a:solidFill>
                <a:latin typeface="Arial" panose="020B0604020202020204" pitchFamily="34" charset="0"/>
                <a:cs typeface="Arial" panose="020B0604020202020204" pitchFamily="34" charset="0"/>
              </a:rPr>
              <a:t>Model - OMI/MLS</a:t>
            </a:r>
            <a:endParaRPr lang="en-US" sz="2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32986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0211"/>
          <a:stretch/>
        </p:blipFill>
        <p:spPr bwMode="auto">
          <a:xfrm>
            <a:off x="-11306" y="839096"/>
            <a:ext cx="7918306" cy="3428104"/>
          </a:xfrm>
          <a:prstGeom prst="rect">
            <a:avLst/>
          </a:prstGeom>
          <a:noFill/>
        </p:spPr>
      </p:pic>
      <p:sp>
        <p:nvSpPr>
          <p:cNvPr id="3" name="Text Placeholder 2"/>
          <p:cNvSpPr txBox="1">
            <a:spLocks/>
          </p:cNvSpPr>
          <p:nvPr/>
        </p:nvSpPr>
        <p:spPr bwMode="auto">
          <a:xfrm>
            <a:off x="-14051" y="117970"/>
            <a:ext cx="8738804" cy="540793"/>
          </a:xfrm>
          <a:prstGeom prst="rect">
            <a:avLst/>
          </a:prstGeom>
          <a:solidFill>
            <a:schemeClr val="bg1"/>
          </a:solidFill>
          <a:ln w="9525">
            <a:noFill/>
            <a:miter lim="800000"/>
            <a:headEnd/>
            <a:tailEnd/>
          </a:ln>
        </p:spPr>
        <p:txBody>
          <a:bodyPr>
            <a:prstTxWarp prst="textNoShape">
              <a:avLst/>
            </a:prstTxWarp>
          </a:bodyPr>
          <a:lstStyle/>
          <a:p>
            <a:pPr algn="just">
              <a:spcBef>
                <a:spcPct val="20000"/>
              </a:spcBef>
              <a:buClr>
                <a:schemeClr val="accent1"/>
              </a:buClr>
            </a:pPr>
            <a:r>
              <a:rPr lang="en-US" sz="2400" dirty="0" smtClean="0">
                <a:latin typeface="Arial" panose="020B0604020202020204" pitchFamily="34" charset="0"/>
                <a:cs typeface="Arial" panose="020B0604020202020204" pitchFamily="34" charset="0"/>
              </a:rPr>
              <a:t>11-year OMI/MLS satellite O</a:t>
            </a:r>
            <a:r>
              <a:rPr lang="en-US" sz="2400" baseline="-25000" dirty="0" smtClean="0">
                <a:latin typeface="Arial" panose="020B0604020202020204" pitchFamily="34" charset="0"/>
                <a:cs typeface="Arial" panose="020B0604020202020204" pitchFamily="34" charset="0"/>
              </a:rPr>
              <a:t>3</a:t>
            </a:r>
            <a:r>
              <a:rPr lang="en-US" sz="2400" dirty="0" smtClean="0">
                <a:latin typeface="Arial" panose="020B0604020202020204" pitchFamily="34" charset="0"/>
                <a:cs typeface="Arial" panose="020B0604020202020204" pitchFamily="34" charset="0"/>
              </a:rPr>
              <a:t> column trends (2004-2015), white circles show statistically significant positive trends. </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r="48683" b="53716"/>
          <a:stretch/>
        </p:blipFill>
        <p:spPr bwMode="auto">
          <a:xfrm>
            <a:off x="3224982" y="3801789"/>
            <a:ext cx="6007510" cy="2924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2"/>
          <p:cNvSpPr txBox="1">
            <a:spLocks/>
          </p:cNvSpPr>
          <p:nvPr/>
        </p:nvSpPr>
        <p:spPr bwMode="auto">
          <a:xfrm>
            <a:off x="246503" y="4783376"/>
            <a:ext cx="2880161" cy="1233966"/>
          </a:xfrm>
          <a:prstGeom prst="rect">
            <a:avLst/>
          </a:prstGeom>
          <a:solidFill>
            <a:schemeClr val="bg1"/>
          </a:solidFill>
          <a:ln w="9525">
            <a:noFill/>
            <a:miter lim="800000"/>
            <a:headEnd/>
            <a:tailEnd/>
          </a:ln>
        </p:spPr>
        <p:txBody>
          <a:bodyPr>
            <a:prstTxWarp prst="textNoShape">
              <a:avLst/>
            </a:prstTxWarp>
          </a:bodyPr>
          <a:lstStyle/>
          <a:p>
            <a:pPr>
              <a:spcBef>
                <a:spcPct val="20000"/>
              </a:spcBef>
              <a:buClr>
                <a:schemeClr val="accent1"/>
              </a:buClr>
            </a:pPr>
            <a:r>
              <a:rPr lang="en-US" sz="2400" dirty="0" smtClean="0">
                <a:latin typeface="Arial" panose="020B0604020202020204" pitchFamily="34" charset="0"/>
                <a:cs typeface="Arial" panose="020B0604020202020204" pitchFamily="34" charset="0"/>
              </a:rPr>
              <a:t>Modeled O</a:t>
            </a:r>
            <a:r>
              <a:rPr lang="en-US" sz="2400" baseline="-25000" dirty="0" smtClean="0">
                <a:latin typeface="Arial" panose="020B0604020202020204" pitchFamily="34" charset="0"/>
                <a:cs typeface="Arial" panose="020B0604020202020204" pitchFamily="34" charset="0"/>
              </a:rPr>
              <a:t>3</a:t>
            </a:r>
            <a:r>
              <a:rPr lang="en-US" sz="2400" dirty="0" smtClean="0">
                <a:latin typeface="Arial" panose="020B0604020202020204" pitchFamily="34" charset="0"/>
                <a:cs typeface="Arial" panose="020B0604020202020204" pitchFamily="34" charset="0"/>
              </a:rPr>
              <a:t> burden change (1980 to 2010)</a:t>
            </a:r>
          </a:p>
        </p:txBody>
      </p:sp>
    </p:spTree>
    <p:extLst>
      <p:ext uri="{BB962C8B-B14F-4D97-AF65-F5344CB8AC3E}">
        <p14:creationId xmlns:p14="http://schemas.microsoft.com/office/powerpoint/2010/main" val="320914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9709" r="50181"/>
          <a:stretch/>
        </p:blipFill>
        <p:spPr>
          <a:xfrm>
            <a:off x="-294973" y="692552"/>
            <a:ext cx="6843257" cy="5105263"/>
          </a:xfrm>
          <a:prstGeom prst="rect">
            <a:avLst/>
          </a:prstGeom>
        </p:spPr>
      </p:pic>
      <p:sp>
        <p:nvSpPr>
          <p:cNvPr id="3" name="Text Placeholder 2"/>
          <p:cNvSpPr txBox="1">
            <a:spLocks/>
          </p:cNvSpPr>
          <p:nvPr/>
        </p:nvSpPr>
        <p:spPr bwMode="auto">
          <a:xfrm>
            <a:off x="-14051" y="5565050"/>
            <a:ext cx="8738804" cy="1091381"/>
          </a:xfrm>
          <a:prstGeom prst="rect">
            <a:avLst/>
          </a:prstGeom>
          <a:solidFill>
            <a:schemeClr val="bg1"/>
          </a:solidFill>
          <a:ln w="9525">
            <a:noFill/>
            <a:miter lim="800000"/>
            <a:headEnd/>
            <a:tailEnd/>
          </a:ln>
        </p:spPr>
        <p:txBody>
          <a:bodyPr>
            <a:prstTxWarp prst="textNoShape">
              <a:avLst/>
            </a:prstTxWarp>
          </a:bodyPr>
          <a:lstStyle/>
          <a:p>
            <a:pPr algn="just">
              <a:spcBef>
                <a:spcPct val="20000"/>
              </a:spcBef>
              <a:buClr>
                <a:schemeClr val="accent1"/>
              </a:buClr>
            </a:pPr>
            <a:r>
              <a:rPr lang="en-US" sz="1900" dirty="0" smtClean="0">
                <a:latin typeface="Arial" panose="020B0604020202020204" pitchFamily="34" charset="0"/>
                <a:cs typeface="Arial" panose="020B0604020202020204" pitchFamily="34" charset="0"/>
              </a:rPr>
              <a:t>IAGOS commercial aircraft O</a:t>
            </a:r>
            <a:r>
              <a:rPr lang="en-US" sz="1900" baseline="-25000" dirty="0" smtClean="0">
                <a:latin typeface="Arial" panose="020B0604020202020204" pitchFamily="34" charset="0"/>
                <a:cs typeface="Arial" panose="020B0604020202020204" pitchFamily="34" charset="0"/>
              </a:rPr>
              <a:t>3</a:t>
            </a:r>
            <a:r>
              <a:rPr lang="en-US" sz="1900" dirty="0" smtClean="0">
                <a:latin typeface="Arial" panose="020B0604020202020204" pitchFamily="34" charset="0"/>
                <a:cs typeface="Arial" panose="020B0604020202020204" pitchFamily="34" charset="0"/>
              </a:rPr>
              <a:t> profiles to/from several airports (incl. Hong Kong, Bangkok, Hanoi, Ho Chi Minh City, Guangzhou), SHADOZ </a:t>
            </a:r>
            <a:r>
              <a:rPr lang="en-US" sz="1900" dirty="0" err="1" smtClean="0">
                <a:latin typeface="Arial" panose="020B0604020202020204" pitchFamily="34" charset="0"/>
                <a:cs typeface="Arial" panose="020B0604020202020204" pitchFamily="34" charset="0"/>
              </a:rPr>
              <a:t>ozonesondes</a:t>
            </a:r>
            <a:r>
              <a:rPr lang="en-US" sz="1900" dirty="0" smtClean="0">
                <a:latin typeface="Arial" panose="020B0604020202020204" pitchFamily="34" charset="0"/>
                <a:cs typeface="Arial" panose="020B0604020202020204" pitchFamily="34" charset="0"/>
              </a:rPr>
              <a:t> over Hanoi.</a:t>
            </a:r>
          </a:p>
          <a:p>
            <a:pPr marL="457200" indent="-457200" algn="just">
              <a:spcBef>
                <a:spcPct val="20000"/>
              </a:spcBef>
              <a:buClr>
                <a:schemeClr val="accent1"/>
              </a:buClr>
              <a:buFont typeface="Wingdings" panose="05000000000000000000" pitchFamily="2" charset="2"/>
              <a:buChar char="Ø"/>
            </a:pPr>
            <a:endParaRPr lang="en-US" sz="1900" dirty="0" smtClean="0">
              <a:latin typeface="Arial" panose="020B0604020202020204" pitchFamily="34" charset="0"/>
              <a:cs typeface="Arial" panose="020B0604020202020204" pitchFamily="34" charset="0"/>
            </a:endParaRPr>
          </a:p>
          <a:p>
            <a:pPr marL="457200" indent="-457200" algn="just">
              <a:spcBef>
                <a:spcPct val="20000"/>
              </a:spcBef>
              <a:buClr>
                <a:schemeClr val="accent1"/>
              </a:buClr>
              <a:buFont typeface="Wingdings" panose="05000000000000000000" pitchFamily="2" charset="2"/>
              <a:buChar char="Ø"/>
            </a:pPr>
            <a:endParaRPr lang="en-US" sz="1900" dirty="0">
              <a:latin typeface="Arial" panose="020B0604020202020204" pitchFamily="34" charset="0"/>
              <a:cs typeface="Arial" panose="020B0604020202020204" pitchFamily="34" charset="0"/>
            </a:endParaRPr>
          </a:p>
          <a:p>
            <a:pPr algn="just">
              <a:spcBef>
                <a:spcPct val="20000"/>
              </a:spcBef>
              <a:buClr>
                <a:schemeClr val="accent1"/>
              </a:buClr>
            </a:pPr>
            <a:r>
              <a:rPr lang="en-US" sz="19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ea typeface="Times New Roman" pitchFamily="-109" charset="0"/>
              <a:cs typeface="Arial" panose="020B0604020202020204" pitchFamily="34" charset="0"/>
            </a:endParaRPr>
          </a:p>
        </p:txBody>
      </p:sp>
      <p:sp>
        <p:nvSpPr>
          <p:cNvPr id="4" name="TextBox 3"/>
          <p:cNvSpPr txBox="1"/>
          <p:nvPr/>
        </p:nvSpPr>
        <p:spPr>
          <a:xfrm>
            <a:off x="6872749" y="2281084"/>
            <a:ext cx="2137688" cy="1569660"/>
          </a:xfrm>
          <a:prstGeom prst="rect">
            <a:avLst/>
          </a:prstGeom>
          <a:noFill/>
        </p:spPr>
        <p:txBody>
          <a:bodyPr wrap="square" rtlCol="0">
            <a:spAutoFit/>
          </a:bodyPr>
          <a:lstStyle/>
          <a:p>
            <a:r>
              <a:rPr lang="en-US" sz="2400" dirty="0">
                <a:solidFill>
                  <a:srgbClr val="C00000"/>
                </a:solidFill>
                <a:latin typeface="Arial" panose="020B0604020202020204" pitchFamily="34" charset="0"/>
                <a:cs typeface="Arial" panose="020B0604020202020204" pitchFamily="34" charset="0"/>
              </a:rPr>
              <a:t>First observed significant O</a:t>
            </a:r>
            <a:r>
              <a:rPr lang="en-US" sz="2400" baseline="-25000" dirty="0">
                <a:solidFill>
                  <a:srgbClr val="C00000"/>
                </a:solidFill>
                <a:latin typeface="Arial" panose="020B0604020202020204" pitchFamily="34" charset="0"/>
                <a:cs typeface="Arial" panose="020B0604020202020204" pitchFamily="34" charset="0"/>
              </a:rPr>
              <a:t>3</a:t>
            </a:r>
            <a:r>
              <a:rPr lang="en-US" sz="2400" dirty="0">
                <a:solidFill>
                  <a:srgbClr val="C00000"/>
                </a:solidFill>
                <a:latin typeface="Arial" panose="020B0604020202020204" pitchFamily="34" charset="0"/>
                <a:cs typeface="Arial" panose="020B0604020202020204" pitchFamily="34" charset="0"/>
              </a:rPr>
              <a:t> increase over SE Asia.</a:t>
            </a:r>
            <a:endParaRPr lang="en-US" sz="2400" dirty="0">
              <a:solidFill>
                <a:srgbClr val="C00000"/>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3203" t="10056" r="52367" b="83422"/>
          <a:stretch/>
        </p:blipFill>
        <p:spPr>
          <a:xfrm>
            <a:off x="1541124" y="1109606"/>
            <a:ext cx="4695289" cy="657341"/>
          </a:xfrm>
          <a:prstGeom prst="rect">
            <a:avLst/>
          </a:prstGeom>
          <a:solidFill>
            <a:schemeClr val="bg1"/>
          </a:solidFill>
          <a:effectLst>
            <a:outerShdw blurRad="50800" dist="50800" dir="5400000" algn="ctr" rotWithShape="0">
              <a:schemeClr val="bg1"/>
            </a:outerShdw>
          </a:effectLst>
        </p:spPr>
      </p:pic>
      <p:sp>
        <p:nvSpPr>
          <p:cNvPr id="6" name="Title 1"/>
          <p:cNvSpPr txBox="1">
            <a:spLocks/>
          </p:cNvSpPr>
          <p:nvPr/>
        </p:nvSpPr>
        <p:spPr bwMode="auto">
          <a:xfrm>
            <a:off x="-1" y="-19050"/>
            <a:ext cx="8705089" cy="8359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100" kern="1200">
                <a:solidFill>
                  <a:schemeClr val="accent1"/>
                </a:solidFill>
                <a:latin typeface="Times New Roman"/>
                <a:ea typeface="ＭＳ Ｐゴシック" pitchFamily="-109" charset="-128"/>
                <a:cs typeface="Times New Roman"/>
              </a:defRPr>
            </a:lvl1pPr>
            <a:lvl2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2pPr>
            <a:lvl3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3pPr>
            <a:lvl4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4pPr>
            <a:lvl5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5pPr>
            <a:lvl6pPr marL="4572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6pPr>
            <a:lvl7pPr marL="9144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7pPr>
            <a:lvl8pPr marL="13716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8pPr>
            <a:lvl9pPr marL="18288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9pPr>
          </a:lstStyle>
          <a:p>
            <a:pPr algn="just">
              <a:spcBef>
                <a:spcPct val="20000"/>
              </a:spcBef>
              <a:buClr>
                <a:schemeClr val="accent1"/>
              </a:buClr>
            </a:pPr>
            <a:r>
              <a:rPr lang="en-US" sz="2900" b="1" dirty="0" smtClean="0">
                <a:latin typeface="Arial" panose="020B0604020202020204" pitchFamily="34" charset="0"/>
                <a:ea typeface="Times New Roman" pitchFamily="-109" charset="0"/>
                <a:cs typeface="Arial" panose="020B0604020202020204" pitchFamily="34" charset="0"/>
              </a:rPr>
              <a:t>SE Asia ozone profiles</a:t>
            </a:r>
            <a:endParaRPr lang="en-US" sz="2900" b="1" dirty="0">
              <a:latin typeface="Arial" panose="020B0604020202020204" pitchFamily="34" charset="0"/>
              <a:ea typeface="Times New Roman" pitchFamily="-109" charset="0"/>
              <a:cs typeface="Arial" panose="020B0604020202020204" pitchFamily="34" charset="0"/>
            </a:endParaRPr>
          </a:p>
        </p:txBody>
      </p:sp>
    </p:spTree>
    <p:extLst>
      <p:ext uri="{BB962C8B-B14F-4D97-AF65-F5344CB8AC3E}">
        <p14:creationId xmlns:p14="http://schemas.microsoft.com/office/powerpoint/2010/main" val="1949294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bwMode="auto">
          <a:xfrm>
            <a:off x="-3652" y="85226"/>
            <a:ext cx="5200568" cy="555540"/>
          </a:xfrm>
          <a:prstGeom prst="rect">
            <a:avLst/>
          </a:prstGeom>
          <a:solidFill>
            <a:schemeClr val="bg1"/>
          </a:solidFill>
          <a:ln w="9525">
            <a:noFill/>
            <a:miter lim="800000"/>
            <a:headEnd/>
            <a:tailEnd/>
          </a:ln>
        </p:spPr>
        <p:txBody>
          <a:bodyPr>
            <a:prstTxWarp prst="textNoShape">
              <a:avLst/>
            </a:prstTxWarp>
          </a:bodyPr>
          <a:lstStyle/>
          <a:p>
            <a:pPr>
              <a:spcBef>
                <a:spcPct val="20000"/>
              </a:spcBef>
              <a:buClr>
                <a:schemeClr val="accent1"/>
              </a:buClr>
            </a:pPr>
            <a:r>
              <a:rPr lang="en-US" sz="2200" dirty="0" smtClean="0">
                <a:latin typeface="Arial" panose="020B0604020202020204" pitchFamily="34" charset="0"/>
                <a:cs typeface="Arial" panose="020B0604020202020204" pitchFamily="34" charset="0"/>
              </a:rPr>
              <a:t>Change in NO</a:t>
            </a:r>
            <a:r>
              <a:rPr lang="en-US" sz="2200" baseline="-25000"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emissions (1980-2010)</a:t>
            </a:r>
          </a:p>
        </p:txBody>
      </p:sp>
      <p:sp>
        <p:nvSpPr>
          <p:cNvPr id="8" name="Text Placeholder 2"/>
          <p:cNvSpPr txBox="1">
            <a:spLocks/>
          </p:cNvSpPr>
          <p:nvPr/>
        </p:nvSpPr>
        <p:spPr bwMode="auto">
          <a:xfrm>
            <a:off x="129885" y="3388838"/>
            <a:ext cx="4335789" cy="555540"/>
          </a:xfrm>
          <a:prstGeom prst="rect">
            <a:avLst/>
          </a:prstGeom>
          <a:solidFill>
            <a:schemeClr val="bg1"/>
          </a:solidFill>
          <a:ln w="9525">
            <a:noFill/>
            <a:miter lim="800000"/>
            <a:headEnd/>
            <a:tailEnd/>
          </a:ln>
        </p:spPr>
        <p:txBody>
          <a:bodyPr>
            <a:prstTxWarp prst="textNoShape">
              <a:avLst/>
            </a:prstTxWarp>
          </a:bodyPr>
          <a:lstStyle/>
          <a:p>
            <a:pPr>
              <a:spcBef>
                <a:spcPct val="20000"/>
              </a:spcBef>
              <a:buClr>
                <a:schemeClr val="accent1"/>
              </a:buClr>
            </a:pPr>
            <a:r>
              <a:rPr lang="en-US" sz="2200" dirty="0" smtClean="0">
                <a:latin typeface="Arial" panose="020B0604020202020204" pitchFamily="34" charset="0"/>
                <a:cs typeface="Arial" panose="020B0604020202020204" pitchFamily="34" charset="0"/>
              </a:rPr>
              <a:t>Sensitivity of O</a:t>
            </a:r>
            <a:r>
              <a:rPr lang="en-US" sz="2200" baseline="-25000" dirty="0" smtClean="0">
                <a:latin typeface="Arial" panose="020B0604020202020204" pitchFamily="34" charset="0"/>
                <a:cs typeface="Arial" panose="020B0604020202020204" pitchFamily="34" charset="0"/>
              </a:rPr>
              <a:t>3</a:t>
            </a:r>
            <a:r>
              <a:rPr lang="en-US" sz="2200" dirty="0" smtClean="0">
                <a:latin typeface="Arial" panose="020B0604020202020204" pitchFamily="34" charset="0"/>
                <a:cs typeface="Arial" panose="020B0604020202020204" pitchFamily="34" charset="0"/>
              </a:rPr>
              <a:t> burden to NO</a:t>
            </a:r>
            <a:r>
              <a:rPr lang="en-US" sz="2200" baseline="-25000"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emissions (West et al. 2009)</a:t>
            </a:r>
          </a:p>
        </p:txBody>
      </p:sp>
      <p:pic>
        <p:nvPicPr>
          <p:cNvPr id="5" name="Picture 4"/>
          <p:cNvPicPr>
            <a:picLocks noChangeAspect="1"/>
          </p:cNvPicPr>
          <p:nvPr/>
        </p:nvPicPr>
        <p:blipFill>
          <a:blip r:embed="rId2"/>
          <a:stretch>
            <a:fillRect/>
          </a:stretch>
        </p:blipFill>
        <p:spPr>
          <a:xfrm>
            <a:off x="97985" y="4171148"/>
            <a:ext cx="4352737" cy="2562412"/>
          </a:xfrm>
          <a:prstGeom prst="rect">
            <a:avLst/>
          </a:prstGeom>
        </p:spPr>
      </p:pic>
      <p:pic>
        <p:nvPicPr>
          <p:cNvPr id="3" name="Picture 2"/>
          <p:cNvPicPr>
            <a:picLocks noChangeAspect="1"/>
          </p:cNvPicPr>
          <p:nvPr/>
        </p:nvPicPr>
        <p:blipFill>
          <a:blip r:embed="rId3"/>
          <a:stretch>
            <a:fillRect/>
          </a:stretch>
        </p:blipFill>
        <p:spPr>
          <a:xfrm>
            <a:off x="73169" y="494777"/>
            <a:ext cx="4422344" cy="2613119"/>
          </a:xfrm>
          <a:prstGeom prst="rect">
            <a:avLst/>
          </a:prstGeom>
        </p:spPr>
      </p:pic>
      <p:pic>
        <p:nvPicPr>
          <p:cNvPr id="10" name="Picture 9"/>
          <p:cNvPicPr>
            <a:picLocks noChangeAspect="1"/>
          </p:cNvPicPr>
          <p:nvPr/>
        </p:nvPicPr>
        <p:blipFill>
          <a:blip r:embed="rId4"/>
          <a:stretch>
            <a:fillRect/>
          </a:stretch>
        </p:blipFill>
        <p:spPr>
          <a:xfrm>
            <a:off x="4572334" y="2413863"/>
            <a:ext cx="4417681" cy="2600643"/>
          </a:xfrm>
          <a:prstGeom prst="rect">
            <a:avLst/>
          </a:prstGeom>
        </p:spPr>
      </p:pic>
      <p:sp>
        <p:nvSpPr>
          <p:cNvPr id="11" name="Bent Arrow 10"/>
          <p:cNvSpPr/>
          <p:nvPr/>
        </p:nvSpPr>
        <p:spPr>
          <a:xfrm rot="5400000">
            <a:off x="5405357" y="-60616"/>
            <a:ext cx="917331" cy="2583378"/>
          </a:xfrm>
          <a:prstGeom prst="bentArrow">
            <a:avLst>
              <a:gd name="adj1" fmla="val 25000"/>
              <a:gd name="adj2" fmla="val 25000"/>
              <a:gd name="adj3" fmla="val 25000"/>
              <a:gd name="adj4" fmla="val 47070"/>
            </a:avLst>
          </a:prstGeom>
          <a:gradFill>
            <a:gsLst>
              <a:gs pos="100000">
                <a:srgbClr val="7030A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Bent Arrow 11"/>
          <p:cNvSpPr/>
          <p:nvPr/>
        </p:nvSpPr>
        <p:spPr>
          <a:xfrm rot="5400000" flipH="1">
            <a:off x="5489354" y="4192183"/>
            <a:ext cx="940723" cy="2774764"/>
          </a:xfrm>
          <a:prstGeom prst="bentArrow">
            <a:avLst>
              <a:gd name="adj1" fmla="val 25000"/>
              <a:gd name="adj2" fmla="val 25000"/>
              <a:gd name="adj3" fmla="val 25000"/>
              <a:gd name="adj4" fmla="val 36087"/>
            </a:avLst>
          </a:prstGeom>
          <a:gradFill>
            <a:gsLst>
              <a:gs pos="100000">
                <a:srgbClr val="7030A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ext Placeholder 2"/>
          <p:cNvSpPr txBox="1">
            <a:spLocks/>
          </p:cNvSpPr>
          <p:nvPr/>
        </p:nvSpPr>
        <p:spPr bwMode="auto">
          <a:xfrm>
            <a:off x="4884602" y="1717446"/>
            <a:ext cx="4121179" cy="555540"/>
          </a:xfrm>
          <a:prstGeom prst="rect">
            <a:avLst/>
          </a:prstGeom>
          <a:solidFill>
            <a:schemeClr val="bg1"/>
          </a:solidFill>
          <a:ln w="9525">
            <a:noFill/>
            <a:miter lim="800000"/>
            <a:headEnd/>
            <a:tailEnd/>
          </a:ln>
        </p:spPr>
        <p:txBody>
          <a:bodyPr>
            <a:prstTxWarp prst="textNoShape">
              <a:avLst/>
            </a:prstTxWarp>
          </a:bodyPr>
          <a:lstStyle/>
          <a:p>
            <a:pPr>
              <a:spcBef>
                <a:spcPct val="20000"/>
              </a:spcBef>
              <a:buClr>
                <a:schemeClr val="accent1"/>
              </a:buClr>
            </a:pPr>
            <a:r>
              <a:rPr lang="en-US" sz="2200" dirty="0" smtClean="0">
                <a:latin typeface="Arial" panose="020B0604020202020204" pitchFamily="34" charset="0"/>
                <a:cs typeface="Arial" panose="020B0604020202020204" pitchFamily="34" charset="0"/>
              </a:rPr>
              <a:t>Change in O</a:t>
            </a:r>
            <a:r>
              <a:rPr lang="en-US" sz="2200" baseline="-25000" dirty="0" smtClean="0">
                <a:latin typeface="Arial" panose="020B0604020202020204" pitchFamily="34" charset="0"/>
                <a:cs typeface="Arial" panose="020B0604020202020204" pitchFamily="34" charset="0"/>
              </a:rPr>
              <a:t>3</a:t>
            </a:r>
            <a:r>
              <a:rPr lang="en-US" sz="2200" dirty="0" smtClean="0">
                <a:latin typeface="Arial" panose="020B0604020202020204" pitchFamily="34" charset="0"/>
                <a:cs typeface="Arial" panose="020B0604020202020204" pitchFamily="34" charset="0"/>
              </a:rPr>
              <a:t> burden due to regional emission changes</a:t>
            </a:r>
          </a:p>
        </p:txBody>
      </p:sp>
    </p:spTree>
    <p:extLst>
      <p:ext uri="{BB962C8B-B14F-4D97-AF65-F5344CB8AC3E}">
        <p14:creationId xmlns:p14="http://schemas.microsoft.com/office/powerpoint/2010/main" val="198297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831246" y="0"/>
            <a:ext cx="7651711" cy="8359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100" kern="1200">
                <a:solidFill>
                  <a:schemeClr val="accent1"/>
                </a:solidFill>
                <a:latin typeface="Times New Roman"/>
                <a:ea typeface="ＭＳ Ｐゴシック" pitchFamily="-109" charset="-128"/>
                <a:cs typeface="Times New Roman"/>
              </a:defRPr>
            </a:lvl1pPr>
            <a:lvl2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2pPr>
            <a:lvl3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3pPr>
            <a:lvl4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4pPr>
            <a:lvl5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5pPr>
            <a:lvl6pPr marL="4572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6pPr>
            <a:lvl7pPr marL="9144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7pPr>
            <a:lvl8pPr marL="13716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8pPr>
            <a:lvl9pPr marL="18288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9pPr>
          </a:lstStyle>
          <a:p>
            <a:r>
              <a:rPr lang="en-US" sz="3000" b="1" dirty="0" smtClean="0">
                <a:latin typeface="Arial" panose="020B0604020202020204" pitchFamily="34" charset="0"/>
                <a:cs typeface="Arial" panose="020B0604020202020204" pitchFamily="34" charset="0"/>
              </a:rPr>
              <a:t>Conclusions</a:t>
            </a:r>
            <a:endParaRPr lang="en-US" sz="3000" b="1" dirty="0">
              <a:latin typeface="Arial" panose="020B0604020202020204" pitchFamily="34" charset="0"/>
              <a:cs typeface="Arial" panose="020B0604020202020204" pitchFamily="34" charset="0"/>
            </a:endParaRPr>
          </a:p>
        </p:txBody>
      </p:sp>
      <p:sp>
        <p:nvSpPr>
          <p:cNvPr id="3" name="Text Placeholder 2"/>
          <p:cNvSpPr txBox="1">
            <a:spLocks/>
          </p:cNvSpPr>
          <p:nvPr/>
        </p:nvSpPr>
        <p:spPr bwMode="auto">
          <a:xfrm>
            <a:off x="1" y="843087"/>
            <a:ext cx="9026386" cy="5789941"/>
          </a:xfrm>
          <a:prstGeom prst="rect">
            <a:avLst/>
          </a:prstGeom>
          <a:solidFill>
            <a:schemeClr val="bg1"/>
          </a:solidFill>
          <a:ln w="9525">
            <a:noFill/>
            <a:miter lim="800000"/>
            <a:headEnd/>
            <a:tailEnd/>
          </a:ln>
        </p:spPr>
        <p:txBody>
          <a:bodyPr>
            <a:prstTxWarp prst="textNoShape">
              <a:avLst/>
            </a:prstTxWarp>
          </a:bodyPr>
          <a:lstStyle/>
          <a:p>
            <a:pPr marL="457200" indent="-457200">
              <a:spcBef>
                <a:spcPts val="1800"/>
              </a:spcBef>
              <a:buClr>
                <a:schemeClr val="accent1"/>
              </a:buClr>
              <a:buFont typeface="+mj-lt"/>
              <a:buAutoNum type="arabicParenR"/>
            </a:pPr>
            <a:r>
              <a:rPr lang="en-US" sz="2200" dirty="0">
                <a:latin typeface="Arial" panose="020B0604020202020204" pitchFamily="34" charset="0"/>
                <a:cs typeface="Arial" panose="020B0604020202020204" pitchFamily="34" charset="0"/>
              </a:rPr>
              <a:t>Changes in the </a:t>
            </a:r>
            <a:r>
              <a:rPr lang="en-US" sz="2200" b="1" dirty="0">
                <a:solidFill>
                  <a:srgbClr val="C00000"/>
                </a:solidFill>
                <a:latin typeface="Arial" panose="020B0604020202020204" pitchFamily="34" charset="0"/>
                <a:cs typeface="Arial" panose="020B0604020202020204" pitchFamily="34" charset="0"/>
              </a:rPr>
              <a:t>spatial distribution of global anthropogenic emissions </a:t>
            </a:r>
            <a:r>
              <a:rPr lang="en-US" sz="2200" dirty="0" smtClean="0">
                <a:latin typeface="Arial" panose="020B0604020202020204" pitchFamily="34" charset="0"/>
                <a:cs typeface="Arial" panose="020B0604020202020204" pitchFamily="34" charset="0"/>
              </a:rPr>
              <a:t>dominate </a:t>
            </a:r>
            <a:r>
              <a:rPr lang="en-US" sz="2200" dirty="0">
                <a:latin typeface="Arial" panose="020B0604020202020204" pitchFamily="34" charset="0"/>
                <a:cs typeface="Arial" panose="020B0604020202020204" pitchFamily="34" charset="0"/>
              </a:rPr>
              <a:t>the </a:t>
            </a:r>
            <a:r>
              <a:rPr lang="en-US" sz="2200" dirty="0" smtClean="0">
                <a:latin typeface="Arial" panose="020B0604020202020204" pitchFamily="34" charset="0"/>
                <a:cs typeface="Arial" panose="020B0604020202020204" pitchFamily="34" charset="0"/>
              </a:rPr>
              <a:t>1980-2010 </a:t>
            </a:r>
            <a:r>
              <a:rPr lang="en-US" sz="2200" dirty="0">
                <a:latin typeface="Arial" panose="020B0604020202020204" pitchFamily="34" charset="0"/>
                <a:cs typeface="Arial" panose="020B0604020202020204" pitchFamily="34" charset="0"/>
              </a:rPr>
              <a:t>tropospheric O</a:t>
            </a:r>
            <a:r>
              <a:rPr lang="en-US" sz="2200" baseline="-25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burden change, </a:t>
            </a:r>
            <a:r>
              <a:rPr lang="en-US" sz="2200" dirty="0" smtClean="0">
                <a:latin typeface="Arial" panose="020B0604020202020204" pitchFamily="34" charset="0"/>
                <a:cs typeface="Arial" panose="020B0604020202020204" pitchFamily="34" charset="0"/>
              </a:rPr>
              <a:t>slightly </a:t>
            </a:r>
            <a:r>
              <a:rPr lang="en-US" sz="2200" dirty="0">
                <a:latin typeface="Arial" panose="020B0604020202020204" pitchFamily="34" charset="0"/>
                <a:cs typeface="Arial" panose="020B0604020202020204" pitchFamily="34" charset="0"/>
              </a:rPr>
              <a:t>larger than the combined effect of the global emission magnitude and global CH</a:t>
            </a:r>
            <a:r>
              <a:rPr lang="en-US" sz="2200" baseline="-25000" dirty="0">
                <a:latin typeface="Arial" panose="020B0604020202020204" pitchFamily="34" charset="0"/>
                <a:cs typeface="Arial" panose="020B0604020202020204" pitchFamily="34" charset="0"/>
              </a:rPr>
              <a:t>4</a:t>
            </a:r>
            <a:r>
              <a:rPr lang="en-US" sz="2200" dirty="0">
                <a:latin typeface="Arial" panose="020B0604020202020204" pitchFamily="34" charset="0"/>
                <a:cs typeface="Arial" panose="020B0604020202020204" pitchFamily="34" charset="0"/>
              </a:rPr>
              <a:t> change</a:t>
            </a:r>
            <a:r>
              <a:rPr lang="en-US" sz="2200" dirty="0" smtClean="0">
                <a:latin typeface="Arial" panose="020B0604020202020204" pitchFamily="34" charset="0"/>
                <a:ea typeface="Times New Roman" pitchFamily="-109" charset="0"/>
                <a:cs typeface="Arial" panose="020B0604020202020204" pitchFamily="34" charset="0"/>
              </a:rPr>
              <a:t>.</a:t>
            </a:r>
          </a:p>
          <a:p>
            <a:pPr marL="457200" indent="-457200">
              <a:spcBef>
                <a:spcPts val="1800"/>
              </a:spcBef>
              <a:buClr>
                <a:schemeClr val="accent1"/>
              </a:buClr>
              <a:buFont typeface="+mj-lt"/>
              <a:buAutoNum type="arabicParenR"/>
            </a:pPr>
            <a:r>
              <a:rPr lang="en-US" sz="2200" dirty="0" smtClean="0">
                <a:latin typeface="Arial" panose="020B0604020202020204" pitchFamily="34" charset="0"/>
                <a:cs typeface="Arial" panose="020B0604020202020204" pitchFamily="34" charset="0"/>
              </a:rPr>
              <a:t>O</a:t>
            </a:r>
            <a:r>
              <a:rPr lang="en-US" sz="2200" baseline="-25000" dirty="0" smtClean="0">
                <a:latin typeface="Arial" panose="020B0604020202020204" pitchFamily="34" charset="0"/>
                <a:cs typeface="Arial" panose="020B0604020202020204" pitchFamily="34" charset="0"/>
              </a:rPr>
              <a:t>3</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production is much more sensitive to emissions from </a:t>
            </a:r>
            <a:r>
              <a:rPr lang="en-US" sz="2200" dirty="0" smtClean="0">
                <a:latin typeface="Arial" panose="020B0604020202020204" pitchFamily="34" charset="0"/>
                <a:cs typeface="Arial" panose="020B0604020202020204" pitchFamily="34" charset="0"/>
              </a:rPr>
              <a:t>tropical and subtropical </a:t>
            </a:r>
            <a:r>
              <a:rPr lang="en-US" sz="2200" dirty="0">
                <a:latin typeface="Arial" panose="020B0604020202020204" pitchFamily="34" charset="0"/>
                <a:cs typeface="Arial" panose="020B0604020202020204" pitchFamily="34" charset="0"/>
              </a:rPr>
              <a:t>regions due to </a:t>
            </a:r>
            <a:r>
              <a:rPr lang="en-US" sz="2200" b="1" dirty="0">
                <a:solidFill>
                  <a:srgbClr val="C00000"/>
                </a:solidFill>
                <a:latin typeface="Arial" panose="020B0604020202020204" pitchFamily="34" charset="0"/>
                <a:cs typeface="Arial" panose="020B0604020202020204" pitchFamily="34" charset="0"/>
              </a:rPr>
              <a:t>strong photochemical rates, NO</a:t>
            </a:r>
            <a:r>
              <a:rPr lang="en-US" sz="2200" b="1" baseline="-25000" dirty="0">
                <a:solidFill>
                  <a:srgbClr val="C00000"/>
                </a:solidFill>
                <a:latin typeface="Arial" panose="020B0604020202020204" pitchFamily="34" charset="0"/>
                <a:cs typeface="Arial" panose="020B0604020202020204" pitchFamily="34" charset="0"/>
              </a:rPr>
              <a:t>x</a:t>
            </a:r>
            <a:r>
              <a:rPr lang="en-US" sz="2200" b="1" dirty="0">
                <a:solidFill>
                  <a:srgbClr val="C00000"/>
                </a:solidFill>
                <a:latin typeface="Arial" panose="020B0604020202020204" pitchFamily="34" charset="0"/>
                <a:cs typeface="Arial" panose="020B0604020202020204" pitchFamily="34" charset="0"/>
              </a:rPr>
              <a:t>-sensitivity, and strong convection</a:t>
            </a:r>
            <a:r>
              <a:rPr lang="en-US" sz="2200" dirty="0">
                <a:latin typeface="Arial" panose="020B0604020202020204" pitchFamily="34" charset="0"/>
                <a:cs typeface="Arial" panose="020B0604020202020204" pitchFamily="34" charset="0"/>
              </a:rPr>
              <a:t>, despite </a:t>
            </a:r>
            <a:r>
              <a:rPr lang="en-US" sz="2200" dirty="0" smtClean="0">
                <a:latin typeface="Arial" panose="020B0604020202020204" pitchFamily="34" charset="0"/>
                <a:cs typeface="Arial" panose="020B0604020202020204" pitchFamily="34" charset="0"/>
              </a:rPr>
              <a:t>a shorter </a:t>
            </a:r>
            <a:r>
              <a:rPr lang="en-US" sz="2200" dirty="0">
                <a:latin typeface="Arial" panose="020B0604020202020204" pitchFamily="34" charset="0"/>
                <a:cs typeface="Arial" panose="020B0604020202020204" pitchFamily="34" charset="0"/>
              </a:rPr>
              <a:t>O</a:t>
            </a:r>
            <a:r>
              <a:rPr lang="en-US" sz="2200" baseline="-25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lifetime.</a:t>
            </a:r>
          </a:p>
          <a:p>
            <a:pPr marL="457200" indent="-457200">
              <a:spcBef>
                <a:spcPts val="1800"/>
              </a:spcBef>
              <a:buClr>
                <a:schemeClr val="accent1"/>
              </a:buClr>
              <a:buFont typeface="+mj-lt"/>
              <a:buAutoNum type="arabicParenR"/>
            </a:pPr>
            <a:r>
              <a:rPr lang="en-US" sz="2200" dirty="0" smtClean="0">
                <a:latin typeface="Arial" panose="020B0604020202020204" pitchFamily="34" charset="0"/>
                <a:cs typeface="Arial" panose="020B0604020202020204" pitchFamily="34" charset="0"/>
              </a:rPr>
              <a:t>Emissions </a:t>
            </a:r>
            <a:r>
              <a:rPr lang="en-US" sz="2200" dirty="0">
                <a:latin typeface="Arial" panose="020B0604020202020204" pitchFamily="34" charset="0"/>
                <a:cs typeface="Arial" panose="020B0604020202020204" pitchFamily="34" charset="0"/>
              </a:rPr>
              <a:t>increases from </a:t>
            </a:r>
            <a:r>
              <a:rPr lang="en-US" sz="2200" b="1" dirty="0">
                <a:solidFill>
                  <a:srgbClr val="C00000"/>
                </a:solidFill>
                <a:latin typeface="Arial" panose="020B0604020202020204" pitchFamily="34" charset="0"/>
                <a:cs typeface="Arial" panose="020B0604020202020204" pitchFamily="34" charset="0"/>
              </a:rPr>
              <a:t>South and Southeast Asia </a:t>
            </a:r>
            <a:r>
              <a:rPr lang="en-US" sz="2200" dirty="0">
                <a:latin typeface="Arial" panose="020B0604020202020204" pitchFamily="34" charset="0"/>
                <a:cs typeface="Arial" panose="020B0604020202020204" pitchFamily="34" charset="0"/>
              </a:rPr>
              <a:t>may be particularly important for the global B</a:t>
            </a:r>
            <a:r>
              <a:rPr lang="en-US" sz="2200" baseline="-25000" dirty="0">
                <a:latin typeface="Arial" panose="020B0604020202020204" pitchFamily="34" charset="0"/>
                <a:cs typeface="Arial" panose="020B0604020202020204" pitchFamily="34" charset="0"/>
              </a:rPr>
              <a:t>O3 </a:t>
            </a:r>
            <a:r>
              <a:rPr lang="en-US" sz="2200" dirty="0">
                <a:latin typeface="Arial" panose="020B0604020202020204" pitchFamily="34" charset="0"/>
                <a:cs typeface="Arial" panose="020B0604020202020204" pitchFamily="34" charset="0"/>
              </a:rPr>
              <a:t>increase. </a:t>
            </a:r>
            <a:endParaRPr lang="en-US" sz="2200" dirty="0" smtClean="0">
              <a:latin typeface="Arial" panose="020B0604020202020204" pitchFamily="34" charset="0"/>
              <a:cs typeface="Arial" panose="020B0604020202020204" pitchFamily="34" charset="0"/>
            </a:endParaRPr>
          </a:p>
          <a:p>
            <a:pPr marL="457200" indent="-457200">
              <a:spcBef>
                <a:spcPts val="1800"/>
              </a:spcBef>
              <a:buClr>
                <a:schemeClr val="accent1"/>
              </a:buClr>
              <a:buFont typeface="+mj-lt"/>
              <a:buAutoNum type="arabicParenR"/>
            </a:pPr>
            <a:r>
              <a:rPr lang="en-US" sz="2200" b="1" dirty="0" smtClean="0">
                <a:solidFill>
                  <a:srgbClr val="C00000"/>
                </a:solidFill>
                <a:latin typeface="Arial" panose="020B0604020202020204" pitchFamily="34" charset="0"/>
                <a:cs typeface="Arial" panose="020B0604020202020204" pitchFamily="34" charset="0"/>
              </a:rPr>
              <a:t>The future </a:t>
            </a:r>
            <a:r>
              <a:rPr lang="en-US" sz="2200" b="1" dirty="0">
                <a:solidFill>
                  <a:srgbClr val="C00000"/>
                </a:solidFill>
                <a:latin typeface="Arial" panose="020B0604020202020204" pitchFamily="34" charset="0"/>
                <a:cs typeface="Arial" panose="020B0604020202020204" pitchFamily="34" charset="0"/>
              </a:rPr>
              <a:t>ozone burden will be determined mainly by emissions from the </a:t>
            </a:r>
            <a:r>
              <a:rPr lang="en-US" sz="2200" b="1" dirty="0" smtClean="0">
                <a:solidFill>
                  <a:srgbClr val="C00000"/>
                </a:solidFill>
                <a:latin typeface="Arial" panose="020B0604020202020204" pitchFamily="34" charset="0"/>
                <a:cs typeface="Arial" panose="020B0604020202020204" pitchFamily="34" charset="0"/>
              </a:rPr>
              <a:t>tropics and subtropics.</a:t>
            </a:r>
          </a:p>
          <a:p>
            <a:pPr marL="457200" indent="-457200">
              <a:spcBef>
                <a:spcPts val="1800"/>
              </a:spcBef>
              <a:buClr>
                <a:schemeClr val="accent1"/>
              </a:buClr>
              <a:buFont typeface="+mj-lt"/>
              <a:buAutoNum type="arabicParenR"/>
            </a:pPr>
            <a:r>
              <a:rPr lang="en-US" sz="2200" b="1" dirty="0" smtClean="0">
                <a:solidFill>
                  <a:srgbClr val="C00000"/>
                </a:solidFill>
                <a:latin typeface="Arial" panose="020B0604020202020204" pitchFamily="34" charset="0"/>
                <a:ea typeface="Times New Roman" pitchFamily="-109" charset="0"/>
                <a:cs typeface="Arial" panose="020B0604020202020204" pitchFamily="34" charset="0"/>
              </a:rPr>
              <a:t>A continued equatorward shift may cause </a:t>
            </a:r>
            <a:r>
              <a:rPr lang="en-US" sz="2200" b="1" dirty="0">
                <a:solidFill>
                  <a:srgbClr val="C00000"/>
                </a:solidFill>
                <a:latin typeface="Arial" panose="020B0604020202020204" pitchFamily="34" charset="0"/>
                <a:cs typeface="Arial" panose="020B0604020202020204" pitchFamily="34" charset="0"/>
              </a:rPr>
              <a:t>B</a:t>
            </a:r>
            <a:r>
              <a:rPr lang="en-US" sz="2200" b="1" baseline="-25000" dirty="0">
                <a:solidFill>
                  <a:srgbClr val="C00000"/>
                </a:solidFill>
                <a:latin typeface="Arial" panose="020B0604020202020204" pitchFamily="34" charset="0"/>
                <a:cs typeface="Arial" panose="020B0604020202020204" pitchFamily="34" charset="0"/>
              </a:rPr>
              <a:t>O3 </a:t>
            </a:r>
            <a:r>
              <a:rPr lang="en-US" sz="2200" b="1" dirty="0" smtClean="0">
                <a:solidFill>
                  <a:srgbClr val="C00000"/>
                </a:solidFill>
                <a:latin typeface="Arial" panose="020B0604020202020204" pitchFamily="34" charset="0"/>
                <a:cs typeface="Arial" panose="020B0604020202020204" pitchFamily="34" charset="0"/>
              </a:rPr>
              <a:t>to increase, even if global emissions decrease.  </a:t>
            </a:r>
            <a:endParaRPr lang="en-US" sz="2200" b="1" dirty="0" smtClean="0">
              <a:solidFill>
                <a:srgbClr val="C00000"/>
              </a:solidFill>
              <a:latin typeface="Arial" panose="020B0604020202020204" pitchFamily="34" charset="0"/>
              <a:ea typeface="Times New Roman" pitchFamily="-109" charset="0"/>
              <a:cs typeface="Arial" panose="020B0604020202020204" pitchFamily="34" charset="0"/>
            </a:endParaRPr>
          </a:p>
        </p:txBody>
      </p:sp>
      <p:sp>
        <p:nvSpPr>
          <p:cNvPr id="4" name="Text Box 1029"/>
          <p:cNvSpPr txBox="1">
            <a:spLocks noChangeArrowheads="1"/>
          </p:cNvSpPr>
          <p:nvPr/>
        </p:nvSpPr>
        <p:spPr bwMode="auto">
          <a:xfrm>
            <a:off x="1917184" y="6432973"/>
            <a:ext cx="54798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000" b="1" i="1" dirty="0" smtClean="0">
                <a:solidFill>
                  <a:srgbClr val="0070C0"/>
                </a:solidFill>
                <a:latin typeface="Arial" panose="020B0604020202020204" pitchFamily="34" charset="0"/>
                <a:ea typeface="+mn-ea"/>
                <a:cs typeface="Arial" panose="020B0604020202020204" pitchFamily="34" charset="0"/>
              </a:rPr>
              <a:t>Y. Zhang et al., Nature Geoscience, in press</a:t>
            </a:r>
            <a:endParaRPr kumimoji="0" lang="en-US" altLang="en-US" sz="2000" b="1" i="1"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648835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0" y="0"/>
            <a:ext cx="9144000" cy="762000"/>
          </a:xfrm>
          <a:noFill/>
        </p:spPr>
        <p:txBody>
          <a:bodyPr/>
          <a:lstStyle/>
          <a:p>
            <a:pPr algn="l" eaLnBrk="1" hangingPunct="1"/>
            <a:r>
              <a:rPr lang="en-US" altLang="en-US" sz="3200" b="1" dirty="0" smtClean="0">
                <a:solidFill>
                  <a:srgbClr val="0070C0"/>
                </a:solidFill>
                <a:latin typeface="Tahoma" panose="020B0604030504040204" pitchFamily="34" charset="0"/>
              </a:rPr>
              <a:t>Thank you</a:t>
            </a:r>
          </a:p>
        </p:txBody>
      </p:sp>
      <p:sp>
        <p:nvSpPr>
          <p:cNvPr id="11267" name="Rectangle 3"/>
          <p:cNvSpPr>
            <a:spLocks noGrp="1" noChangeArrowheads="1"/>
          </p:cNvSpPr>
          <p:nvPr>
            <p:ph type="body" idx="4294967295"/>
          </p:nvPr>
        </p:nvSpPr>
        <p:spPr>
          <a:xfrm>
            <a:off x="381000" y="1424762"/>
            <a:ext cx="8610600" cy="4366437"/>
          </a:xfrm>
        </p:spPr>
        <p:txBody>
          <a:bodyPr/>
          <a:lstStyle/>
          <a:p>
            <a:pPr marL="0" indent="0" eaLnBrk="1" hangingPunct="1">
              <a:spcBef>
                <a:spcPts val="0"/>
              </a:spcBef>
              <a:buFontTx/>
              <a:buNone/>
              <a:defRPr/>
            </a:pPr>
            <a:r>
              <a:rPr lang="en-US" sz="2100" dirty="0" smtClean="0">
                <a:latin typeface="Arial" charset="0"/>
              </a:rPr>
              <a:t>Thanks for help, data, and analysis tools from: Jerry </a:t>
            </a:r>
            <a:r>
              <a:rPr lang="en-US" sz="2100" dirty="0" err="1" smtClean="0">
                <a:latin typeface="Arial" charset="0"/>
              </a:rPr>
              <a:t>Ziemke</a:t>
            </a:r>
            <a:r>
              <a:rPr lang="en-US" sz="2100" dirty="0" smtClean="0">
                <a:latin typeface="Arial" charset="0"/>
              </a:rPr>
              <a:t>, Louisa Emmons, Simone </a:t>
            </a:r>
            <a:r>
              <a:rPr lang="en-US" sz="2100" dirty="0" err="1" smtClean="0">
                <a:latin typeface="Arial" charset="0"/>
              </a:rPr>
              <a:t>Tilmes</a:t>
            </a:r>
            <a:r>
              <a:rPr lang="en-US" sz="2100" dirty="0" smtClean="0">
                <a:latin typeface="Arial" charset="0"/>
              </a:rPr>
              <a:t>, Jim Schwab, and Paul Young.   </a:t>
            </a:r>
          </a:p>
          <a:p>
            <a:pPr marL="0" indent="0" eaLnBrk="1" hangingPunct="1">
              <a:spcBef>
                <a:spcPts val="0"/>
              </a:spcBef>
              <a:buFontTx/>
              <a:buNone/>
              <a:defRPr/>
            </a:pPr>
            <a:endParaRPr lang="en-US" sz="2100" dirty="0">
              <a:latin typeface="Arial" charset="0"/>
            </a:endParaRPr>
          </a:p>
          <a:p>
            <a:pPr marL="0" indent="0" eaLnBrk="1" hangingPunct="1">
              <a:spcBef>
                <a:spcPts val="0"/>
              </a:spcBef>
              <a:buFontTx/>
              <a:buNone/>
              <a:defRPr/>
            </a:pPr>
            <a:endParaRPr lang="en-US" sz="2100" dirty="0" smtClean="0">
              <a:latin typeface="Arial" charset="0"/>
            </a:endParaRPr>
          </a:p>
          <a:p>
            <a:pPr marL="0" indent="0" eaLnBrk="1" hangingPunct="1">
              <a:spcBef>
                <a:spcPts val="1200"/>
              </a:spcBef>
              <a:buFontTx/>
              <a:buNone/>
              <a:defRPr/>
            </a:pPr>
            <a:r>
              <a:rPr lang="en-US" sz="2100" dirty="0" smtClean="0">
                <a:latin typeface="Arial" charset="0"/>
              </a:rPr>
              <a:t>Funding Sources:</a:t>
            </a:r>
          </a:p>
          <a:p>
            <a:pPr eaLnBrk="1" hangingPunct="1">
              <a:spcBef>
                <a:spcPts val="0"/>
              </a:spcBef>
              <a:defRPr/>
            </a:pPr>
            <a:r>
              <a:rPr lang="en-US" sz="2100" dirty="0" smtClean="0">
                <a:latin typeface="Arial" charset="0"/>
              </a:rPr>
              <a:t>EPA STAR Grant #834285</a:t>
            </a:r>
          </a:p>
          <a:p>
            <a:pPr eaLnBrk="1" hangingPunct="1">
              <a:spcBef>
                <a:spcPts val="0"/>
              </a:spcBef>
              <a:defRPr/>
            </a:pPr>
            <a:r>
              <a:rPr lang="en-US" sz="2100" dirty="0" smtClean="0">
                <a:latin typeface="Arial" charset="0"/>
              </a:rPr>
              <a:t>NIEHS Grant #1 R21 ES022600-01 </a:t>
            </a:r>
          </a:p>
          <a:p>
            <a:pPr eaLnBrk="1" hangingPunct="1">
              <a:spcBef>
                <a:spcPts val="1200"/>
              </a:spcBef>
              <a:defRPr/>
            </a:pPr>
            <a:endParaRPr lang="en-US" sz="2100" dirty="0">
              <a:latin typeface="Arial" charset="0"/>
            </a:endParaRPr>
          </a:p>
        </p:txBody>
      </p:sp>
      <p:pic>
        <p:nvPicPr>
          <p:cNvPr id="43012" name="Picture 4" descr="C:\WINDOWS\Desktop\April Powerpoint\August\Starblo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087688"/>
            <a:ext cx="2181225"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1"/>
          <p:cNvSpPr txBox="1">
            <a:spLocks noChangeArrowheads="1"/>
          </p:cNvSpPr>
          <p:nvPr/>
        </p:nvSpPr>
        <p:spPr bwMode="auto">
          <a:xfrm>
            <a:off x="8258175" y="3656013"/>
            <a:ext cx="7334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t>834285</a:t>
            </a:r>
          </a:p>
        </p:txBody>
      </p:sp>
      <p:sp>
        <p:nvSpPr>
          <p:cNvPr id="43014" name="Text Box 1029"/>
          <p:cNvSpPr txBox="1">
            <a:spLocks noChangeArrowheads="1"/>
          </p:cNvSpPr>
          <p:nvPr/>
        </p:nvSpPr>
        <p:spPr bwMode="auto">
          <a:xfrm>
            <a:off x="1371600" y="5965825"/>
            <a:ext cx="678338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smtClean="0">
                <a:ln>
                  <a:noFill/>
                </a:ln>
                <a:solidFill>
                  <a:srgbClr val="0070C0"/>
                </a:solidFill>
                <a:effectLst/>
                <a:uLnTx/>
                <a:uFillTx/>
                <a:latin typeface="Tahoma" panose="020B0604030504040204" pitchFamily="34" charset="0"/>
                <a:ea typeface="+mn-ea"/>
                <a:cs typeface="Tahoma" panose="020B0604030504040204" pitchFamily="34" charset="0"/>
              </a:rPr>
              <a:t>UNC Climate Health and Air Quality Lab</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smtClean="0">
                <a:ln>
                  <a:noFill/>
                </a:ln>
                <a:solidFill>
                  <a:srgbClr val="0070C0"/>
                </a:solidFill>
                <a:effectLst/>
                <a:uLnTx/>
                <a:uFillTx/>
                <a:latin typeface="Tahoma" panose="020B0604030504040204" pitchFamily="34" charset="0"/>
                <a:ea typeface="+mn-ea"/>
                <a:cs typeface="Tahoma" panose="020B0604030504040204" pitchFamily="34" charset="0"/>
              </a:rPr>
              <a:t>www.unc.edu/~jjwest</a:t>
            </a:r>
          </a:p>
        </p:txBody>
      </p:sp>
    </p:spTree>
    <p:extLst>
      <p:ext uri="{BB962C8B-B14F-4D97-AF65-F5344CB8AC3E}">
        <p14:creationId xmlns:p14="http://schemas.microsoft.com/office/powerpoint/2010/main" val="14026867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831246" y="0"/>
            <a:ext cx="7651711" cy="8359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100" kern="1200">
                <a:solidFill>
                  <a:schemeClr val="accent1"/>
                </a:solidFill>
                <a:latin typeface="Times New Roman"/>
                <a:ea typeface="ＭＳ Ｐゴシック" pitchFamily="-109" charset="-128"/>
                <a:cs typeface="Times New Roman"/>
              </a:defRPr>
            </a:lvl1pPr>
            <a:lvl2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2pPr>
            <a:lvl3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3pPr>
            <a:lvl4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4pPr>
            <a:lvl5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5pPr>
            <a:lvl6pPr marL="4572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6pPr>
            <a:lvl7pPr marL="9144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7pPr>
            <a:lvl8pPr marL="13716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8pPr>
            <a:lvl9pPr marL="18288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9pPr>
          </a:lstStyle>
          <a:p>
            <a:r>
              <a:rPr lang="en-US" sz="3200" dirty="0" smtClean="0">
                <a:latin typeface="Arial" panose="020B0604020202020204" pitchFamily="34" charset="0"/>
                <a:cs typeface="Arial" panose="020B0604020202020204" pitchFamily="34" charset="0"/>
              </a:rPr>
              <a:t>Model evaluation</a:t>
            </a:r>
            <a:endParaRPr lang="en-US" sz="3200" dirty="0">
              <a:latin typeface="Arial" panose="020B0604020202020204" pitchFamily="34" charset="0"/>
              <a:cs typeface="Arial" panose="020B0604020202020204" pitchFamily="34" charset="0"/>
            </a:endParaRPr>
          </a:p>
        </p:txBody>
      </p:sp>
      <p:graphicFrame>
        <p:nvGraphicFramePr>
          <p:cNvPr id="33" name="Chart 32"/>
          <p:cNvGraphicFramePr/>
          <p:nvPr>
            <p:extLst>
              <p:ext uri="{D42A27DB-BD31-4B8C-83A1-F6EECF244321}">
                <p14:modId xmlns:p14="http://schemas.microsoft.com/office/powerpoint/2010/main" val="715418751"/>
              </p:ext>
            </p:extLst>
          </p:nvPr>
        </p:nvGraphicFramePr>
        <p:xfrm>
          <a:off x="132418" y="812802"/>
          <a:ext cx="2926080" cy="21945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 name="Chart 34"/>
          <p:cNvGraphicFramePr/>
          <p:nvPr>
            <p:extLst>
              <p:ext uri="{D42A27DB-BD31-4B8C-83A1-F6EECF244321}">
                <p14:modId xmlns:p14="http://schemas.microsoft.com/office/powerpoint/2010/main" val="1117942499"/>
              </p:ext>
            </p:extLst>
          </p:nvPr>
        </p:nvGraphicFramePr>
        <p:xfrm>
          <a:off x="3116648" y="904242"/>
          <a:ext cx="2926080" cy="21945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6" name="Chart 35"/>
          <p:cNvGraphicFramePr/>
          <p:nvPr>
            <p:extLst>
              <p:ext uri="{D42A27DB-BD31-4B8C-83A1-F6EECF244321}">
                <p14:modId xmlns:p14="http://schemas.microsoft.com/office/powerpoint/2010/main" val="571885541"/>
              </p:ext>
            </p:extLst>
          </p:nvPr>
        </p:nvGraphicFramePr>
        <p:xfrm>
          <a:off x="6198011" y="812802"/>
          <a:ext cx="2926080" cy="21945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7" name="Chart 36"/>
          <p:cNvGraphicFramePr/>
          <p:nvPr>
            <p:extLst>
              <p:ext uri="{D42A27DB-BD31-4B8C-83A1-F6EECF244321}">
                <p14:modId xmlns:p14="http://schemas.microsoft.com/office/powerpoint/2010/main" val="2934535636"/>
              </p:ext>
            </p:extLst>
          </p:nvPr>
        </p:nvGraphicFramePr>
        <p:xfrm>
          <a:off x="134063" y="3056790"/>
          <a:ext cx="2926080" cy="219456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8" name="Chart 37"/>
          <p:cNvGraphicFramePr/>
          <p:nvPr>
            <p:extLst>
              <p:ext uri="{D42A27DB-BD31-4B8C-83A1-F6EECF244321}">
                <p14:modId xmlns:p14="http://schemas.microsoft.com/office/powerpoint/2010/main" val="3656491971"/>
              </p:ext>
            </p:extLst>
          </p:nvPr>
        </p:nvGraphicFramePr>
        <p:xfrm>
          <a:off x="3116648" y="3056790"/>
          <a:ext cx="2926080" cy="219456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9" name="Chart 38"/>
          <p:cNvGraphicFramePr/>
          <p:nvPr>
            <p:extLst>
              <p:ext uri="{D42A27DB-BD31-4B8C-83A1-F6EECF244321}">
                <p14:modId xmlns:p14="http://schemas.microsoft.com/office/powerpoint/2010/main" val="1638895206"/>
              </p:ext>
            </p:extLst>
          </p:nvPr>
        </p:nvGraphicFramePr>
        <p:xfrm>
          <a:off x="6194067" y="3056790"/>
          <a:ext cx="2926080" cy="2194560"/>
        </p:xfrm>
        <a:graphic>
          <a:graphicData uri="http://schemas.openxmlformats.org/drawingml/2006/chart">
            <c:chart xmlns:c="http://schemas.openxmlformats.org/drawingml/2006/chart" xmlns:r="http://schemas.openxmlformats.org/officeDocument/2006/relationships" r:id="rId8"/>
          </a:graphicData>
        </a:graphic>
      </p:graphicFrame>
      <p:sp>
        <p:nvSpPr>
          <p:cNvPr id="40" name="Text Placeholder 2"/>
          <p:cNvSpPr txBox="1">
            <a:spLocks/>
          </p:cNvSpPr>
          <p:nvPr/>
        </p:nvSpPr>
        <p:spPr bwMode="auto">
          <a:xfrm>
            <a:off x="35587" y="5338795"/>
            <a:ext cx="8638856" cy="1267755"/>
          </a:xfrm>
          <a:prstGeom prst="rect">
            <a:avLst/>
          </a:prstGeom>
          <a:solidFill>
            <a:schemeClr val="bg1"/>
          </a:solidFill>
          <a:ln w="9525">
            <a:noFill/>
            <a:miter lim="800000"/>
            <a:headEnd/>
            <a:tailEnd/>
          </a:ln>
        </p:spPr>
        <p:txBody>
          <a:bodyPr>
            <a:prstTxWarp prst="textNoShape">
              <a:avLst/>
            </a:prstTxWarp>
          </a:bodyPr>
          <a:lstStyle/>
          <a:p>
            <a:pPr marL="457200" indent="-457200" algn="just">
              <a:spcBef>
                <a:spcPct val="20000"/>
              </a:spcBef>
              <a:buClr>
                <a:schemeClr val="accent1"/>
              </a:buClr>
              <a:buFont typeface="Wingdings" panose="05000000000000000000" pitchFamily="2" charset="2"/>
              <a:buChar char="Ø"/>
            </a:pPr>
            <a:r>
              <a:rPr lang="en-US" sz="2000" dirty="0" smtClean="0">
                <a:latin typeface="Arial" panose="020B0604020202020204" pitchFamily="34" charset="0"/>
                <a:ea typeface="Times New Roman" pitchFamily="-109" charset="0"/>
                <a:cs typeface="Arial" panose="020B0604020202020204" pitchFamily="34" charset="0"/>
              </a:rPr>
              <a:t>The model reproduces the O</a:t>
            </a:r>
            <a:r>
              <a:rPr lang="en-US" sz="2000" baseline="-25000" dirty="0" smtClean="0">
                <a:latin typeface="Arial" panose="020B0604020202020204" pitchFamily="34" charset="0"/>
                <a:ea typeface="Times New Roman" pitchFamily="-109" charset="0"/>
                <a:cs typeface="Arial" panose="020B0604020202020204" pitchFamily="34" charset="0"/>
              </a:rPr>
              <a:t>3</a:t>
            </a:r>
            <a:r>
              <a:rPr lang="en-US" sz="2000" dirty="0" smtClean="0">
                <a:latin typeface="Arial" panose="020B0604020202020204" pitchFamily="34" charset="0"/>
                <a:ea typeface="Times New Roman" pitchFamily="-109" charset="0"/>
                <a:cs typeface="Arial" panose="020B0604020202020204" pitchFamily="34" charset="0"/>
              </a:rPr>
              <a:t> trend from 1980 to 2010 at six long-term remote sites well. </a:t>
            </a:r>
          </a:p>
          <a:p>
            <a:pPr marL="457200" indent="-457200" algn="just">
              <a:spcBef>
                <a:spcPct val="20000"/>
              </a:spcBef>
              <a:buClr>
                <a:schemeClr val="accent1"/>
              </a:buClr>
              <a:buFont typeface="Wingdings" panose="05000000000000000000" pitchFamily="2" charset="2"/>
              <a:buChar char="Ø"/>
            </a:pPr>
            <a:r>
              <a:rPr lang="en-US" sz="2000" dirty="0" smtClean="0">
                <a:latin typeface="Arial" panose="020B0604020202020204" pitchFamily="34" charset="0"/>
                <a:ea typeface="Times New Roman" pitchFamily="-109" charset="0"/>
                <a:cs typeface="Arial" panose="020B0604020202020204" pitchFamily="34" charset="0"/>
              </a:rPr>
              <a:t>The model also performs well for O</a:t>
            </a:r>
            <a:r>
              <a:rPr lang="en-US" sz="2000" baseline="-25000" dirty="0" smtClean="0">
                <a:latin typeface="Arial" panose="020B0604020202020204" pitchFamily="34" charset="0"/>
                <a:ea typeface="Times New Roman" pitchFamily="-109" charset="0"/>
                <a:cs typeface="Arial" panose="020B0604020202020204" pitchFamily="34" charset="0"/>
              </a:rPr>
              <a:t>3 </a:t>
            </a:r>
            <a:r>
              <a:rPr lang="en-US" sz="2000" dirty="0" smtClean="0">
                <a:latin typeface="Arial" panose="020B0604020202020204" pitchFamily="34" charset="0"/>
                <a:ea typeface="Times New Roman" pitchFamily="-109" charset="0"/>
                <a:cs typeface="Arial" panose="020B0604020202020204" pitchFamily="34" charset="0"/>
              </a:rPr>
              <a:t>seasonal, spatial, and vertical distribution in 2010. </a:t>
            </a:r>
            <a:endParaRPr lang="en-US" sz="2000" dirty="0">
              <a:latin typeface="Arial" panose="020B0604020202020204" pitchFamily="34" charset="0"/>
              <a:ea typeface="Times New Roman" pitchFamily="-109" charset="0"/>
              <a:cs typeface="Arial" panose="020B0604020202020204" pitchFamily="34" charset="0"/>
            </a:endParaRPr>
          </a:p>
        </p:txBody>
      </p:sp>
    </p:spTree>
    <p:extLst>
      <p:ext uri="{BB962C8B-B14F-4D97-AF65-F5344CB8AC3E}">
        <p14:creationId xmlns:p14="http://schemas.microsoft.com/office/powerpoint/2010/main" val="14550068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 y="624120"/>
            <a:ext cx="7042289" cy="402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bwMode="auto">
          <a:xfrm>
            <a:off x="-1" y="0"/>
            <a:ext cx="9388699" cy="8359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100" kern="1200">
                <a:solidFill>
                  <a:schemeClr val="accent1"/>
                </a:solidFill>
                <a:latin typeface="Times New Roman"/>
                <a:ea typeface="ＭＳ Ｐゴシック" pitchFamily="-109" charset="-128"/>
                <a:cs typeface="Times New Roman"/>
              </a:defRPr>
            </a:lvl1pPr>
            <a:lvl2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2pPr>
            <a:lvl3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3pPr>
            <a:lvl4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4pPr>
            <a:lvl5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5pPr>
            <a:lvl6pPr marL="4572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6pPr>
            <a:lvl7pPr marL="9144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7pPr>
            <a:lvl8pPr marL="13716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8pPr>
            <a:lvl9pPr marL="18288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9pPr>
          </a:lstStyle>
          <a:p>
            <a:pPr algn="just">
              <a:spcBef>
                <a:spcPct val="20000"/>
              </a:spcBef>
              <a:buClr>
                <a:schemeClr val="accent1"/>
              </a:buClr>
            </a:pPr>
            <a:r>
              <a:rPr lang="el-GR" sz="3000" dirty="0">
                <a:latin typeface="Arial" panose="020B0604020202020204" pitchFamily="34" charset="0"/>
                <a:ea typeface="Times New Roman" pitchFamily="-109" charset="0"/>
                <a:cs typeface="Arial" panose="020B0604020202020204" pitchFamily="34" charset="0"/>
              </a:rPr>
              <a:t>Δ</a:t>
            </a:r>
            <a:r>
              <a:rPr lang="en-US" sz="3000" dirty="0">
                <a:latin typeface="Arial" panose="020B0604020202020204" pitchFamily="34" charset="0"/>
                <a:ea typeface="Times New Roman" pitchFamily="-109" charset="0"/>
                <a:cs typeface="Arial" panose="020B0604020202020204" pitchFamily="34" charset="0"/>
              </a:rPr>
              <a:t>B</a:t>
            </a:r>
            <a:r>
              <a:rPr lang="en-US" sz="3000" baseline="-25000" dirty="0">
                <a:latin typeface="Arial" panose="020B0604020202020204" pitchFamily="34" charset="0"/>
                <a:ea typeface="Times New Roman" pitchFamily="-109" charset="0"/>
                <a:cs typeface="Arial" panose="020B0604020202020204" pitchFamily="34" charset="0"/>
              </a:rPr>
              <a:t>O3 </a:t>
            </a:r>
            <a:r>
              <a:rPr lang="en-US" sz="3000" dirty="0">
                <a:latin typeface="Arial" panose="020B0604020202020204" pitchFamily="34" charset="0"/>
                <a:ea typeface="Times New Roman" pitchFamily="-109" charset="0"/>
                <a:cs typeface="Arial" panose="020B0604020202020204" pitchFamily="34" charset="0"/>
              </a:rPr>
              <a:t>at different latitudinal bands</a:t>
            </a:r>
          </a:p>
        </p:txBody>
      </p:sp>
      <p:sp>
        <p:nvSpPr>
          <p:cNvPr id="9" name="Text Placeholder 2"/>
          <p:cNvSpPr txBox="1">
            <a:spLocks/>
          </p:cNvSpPr>
          <p:nvPr/>
        </p:nvSpPr>
        <p:spPr bwMode="auto">
          <a:xfrm>
            <a:off x="35587" y="4649465"/>
            <a:ext cx="8638856" cy="1947283"/>
          </a:xfrm>
          <a:prstGeom prst="rect">
            <a:avLst/>
          </a:prstGeom>
          <a:solidFill>
            <a:schemeClr val="bg1"/>
          </a:solidFill>
          <a:ln w="9525">
            <a:noFill/>
            <a:miter lim="800000"/>
            <a:headEnd/>
            <a:tailEnd/>
          </a:ln>
        </p:spPr>
        <p:txBody>
          <a:bodyPr>
            <a:prstTxWarp prst="textNoShape">
              <a:avLst/>
            </a:prstTxWarp>
          </a:bodyPr>
          <a:lstStyle/>
          <a:p>
            <a:pPr marL="457200" indent="-457200" algn="just">
              <a:spcBef>
                <a:spcPct val="20000"/>
              </a:spcBef>
              <a:buClr>
                <a:schemeClr val="accent1"/>
              </a:buClr>
              <a:buFont typeface="Wingdings" panose="05000000000000000000" pitchFamily="2" charset="2"/>
              <a:buChar char="Ø"/>
            </a:pPr>
            <a:r>
              <a:rPr lang="en-US" sz="2000" dirty="0" smtClean="0">
                <a:latin typeface="Arial" panose="020B0604020202020204" pitchFamily="34" charset="0"/>
                <a:ea typeface="Times New Roman" pitchFamily="-109" charset="0"/>
                <a:cs typeface="Arial" panose="020B0604020202020204" pitchFamily="34" charset="0"/>
              </a:rPr>
              <a:t>∆B</a:t>
            </a:r>
            <a:r>
              <a:rPr lang="en-US" sz="2000" baseline="-25000" dirty="0" smtClean="0">
                <a:latin typeface="Arial" panose="020B0604020202020204" pitchFamily="34" charset="0"/>
                <a:ea typeface="Times New Roman" pitchFamily="-109" charset="0"/>
                <a:cs typeface="Arial" panose="020B0604020202020204" pitchFamily="34" charset="0"/>
              </a:rPr>
              <a:t>O3</a:t>
            </a:r>
            <a:r>
              <a:rPr lang="en-US" sz="2000" dirty="0">
                <a:latin typeface="Arial" panose="020B0604020202020204" pitchFamily="34" charset="0"/>
                <a:ea typeface="Times New Roman" pitchFamily="-109" charset="0"/>
                <a:cs typeface="Arial" panose="020B0604020202020204" pitchFamily="34" charset="0"/>
              </a:rPr>
              <a:t> from 1980 to 2010 are greatest over the tropical regions, from 30ºS to </a:t>
            </a:r>
            <a:r>
              <a:rPr lang="en-US" sz="2000" dirty="0" smtClean="0">
                <a:latin typeface="Arial" panose="020B0604020202020204" pitchFamily="34" charset="0"/>
                <a:ea typeface="Times New Roman" pitchFamily="-109" charset="0"/>
                <a:cs typeface="Arial" panose="020B0604020202020204" pitchFamily="34" charset="0"/>
              </a:rPr>
              <a:t>30ºN (17.93 </a:t>
            </a:r>
            <a:r>
              <a:rPr lang="en-US" sz="2000" dirty="0" err="1" smtClean="0">
                <a:latin typeface="Arial" panose="020B0604020202020204" pitchFamily="34" charset="0"/>
                <a:ea typeface="Times New Roman" pitchFamily="-109" charset="0"/>
                <a:cs typeface="Arial" panose="020B0604020202020204" pitchFamily="34" charset="0"/>
              </a:rPr>
              <a:t>Tg</a:t>
            </a:r>
            <a:r>
              <a:rPr lang="en-US" sz="2000" dirty="0" smtClean="0">
                <a:latin typeface="Arial" panose="020B0604020202020204" pitchFamily="34" charset="0"/>
                <a:ea typeface="Times New Roman" pitchFamily="-109" charset="0"/>
                <a:cs typeface="Arial" panose="020B0604020202020204" pitchFamily="34" charset="0"/>
              </a:rPr>
              <a:t>). </a:t>
            </a:r>
          </a:p>
          <a:p>
            <a:pPr marL="457200" indent="-457200" algn="just">
              <a:spcBef>
                <a:spcPct val="20000"/>
              </a:spcBef>
              <a:buClr>
                <a:schemeClr val="accent1"/>
              </a:buClr>
              <a:buFont typeface="Wingdings" panose="05000000000000000000" pitchFamily="2" charset="2"/>
              <a:buChar char="Ø"/>
            </a:pPr>
            <a:r>
              <a:rPr lang="en-US" sz="2000" dirty="0">
                <a:latin typeface="Arial" panose="020B0604020202020204" pitchFamily="34" charset="0"/>
                <a:ea typeface="Times New Roman" pitchFamily="-109" charset="0"/>
                <a:cs typeface="Arial" panose="020B0604020202020204" pitchFamily="34" charset="0"/>
              </a:rPr>
              <a:t>For different latitudinal bands, the effect of the change in </a:t>
            </a:r>
            <a:r>
              <a:rPr lang="en-US" sz="2000" b="1" dirty="0">
                <a:solidFill>
                  <a:srgbClr val="C00000"/>
                </a:solidFill>
                <a:latin typeface="Arial" panose="020B0604020202020204" pitchFamily="34" charset="0"/>
                <a:ea typeface="Times New Roman" pitchFamily="-109" charset="0"/>
                <a:cs typeface="Arial" panose="020B0604020202020204" pitchFamily="34" charset="0"/>
              </a:rPr>
              <a:t>emission spatial distribution changes</a:t>
            </a:r>
            <a:r>
              <a:rPr lang="en-US" sz="2000" dirty="0">
                <a:latin typeface="Arial" panose="020B0604020202020204" pitchFamily="34" charset="0"/>
                <a:ea typeface="Times New Roman" pitchFamily="-109" charset="0"/>
                <a:cs typeface="Arial" panose="020B0604020202020204" pitchFamily="34" charset="0"/>
              </a:rPr>
              <a:t> is always larger than that from emission magnitude and global CH</a:t>
            </a:r>
            <a:r>
              <a:rPr lang="en-US" sz="2000" baseline="-25000" dirty="0">
                <a:latin typeface="Arial" panose="020B0604020202020204" pitchFamily="34" charset="0"/>
                <a:ea typeface="Times New Roman" pitchFamily="-109" charset="0"/>
                <a:cs typeface="Arial" panose="020B0604020202020204" pitchFamily="34" charset="0"/>
              </a:rPr>
              <a:t>4</a:t>
            </a:r>
            <a:r>
              <a:rPr lang="en-US" sz="2000" dirty="0">
                <a:latin typeface="Arial" panose="020B0604020202020204" pitchFamily="34" charset="0"/>
                <a:ea typeface="Times New Roman" pitchFamily="-109" charset="0"/>
                <a:cs typeface="Arial" panose="020B0604020202020204" pitchFamily="34" charset="0"/>
              </a:rPr>
              <a:t>, except for north of 60ºN.</a:t>
            </a:r>
          </a:p>
        </p:txBody>
      </p:sp>
    </p:spTree>
    <p:extLst>
      <p:ext uri="{BB962C8B-B14F-4D97-AF65-F5344CB8AC3E}">
        <p14:creationId xmlns:p14="http://schemas.microsoft.com/office/powerpoint/2010/main" val="2848115059"/>
      </p:ext>
    </p:extLst>
  </p:cSld>
  <p:clrMapOvr>
    <a:masterClrMapping/>
  </p:clrMapOvr>
  <mc:AlternateContent xmlns:mc="http://schemas.openxmlformats.org/markup-compatibility/2006" xmlns:p14="http://schemas.microsoft.com/office/powerpoint/2010/main">
    <mc:Choice Requires="p14">
      <p:transition spd="slow" p14:dur="2000" advTm="106804"/>
    </mc:Choice>
    <mc:Fallback xmlns="">
      <p:transition spd="slow" advTm="106804"/>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
          <p:cNvSpPr txBox="1">
            <a:spLocks/>
          </p:cNvSpPr>
          <p:nvPr/>
        </p:nvSpPr>
        <p:spPr bwMode="auto">
          <a:xfrm>
            <a:off x="27708" y="91440"/>
            <a:ext cx="8835657" cy="548640"/>
          </a:xfrm>
          <a:prstGeom prst="rect">
            <a:avLst/>
          </a:prstGeom>
          <a:solidFill>
            <a:schemeClr val="bg1"/>
          </a:solidFill>
          <a:ln w="9525">
            <a:noFill/>
            <a:miter lim="800000"/>
            <a:headEnd/>
            <a:tailEnd/>
          </a:ln>
        </p:spPr>
        <p:txBody>
          <a:bodyPr>
            <a:prstTxWarp prst="textNoShape">
              <a:avLst/>
            </a:prstTxWarp>
          </a:bodyPr>
          <a:lstStyle/>
          <a:p>
            <a:pPr>
              <a:spcBef>
                <a:spcPct val="20000"/>
              </a:spcBef>
              <a:buClr>
                <a:schemeClr val="accent1"/>
              </a:buClr>
            </a:pPr>
            <a:r>
              <a:rPr lang="en-US" sz="2600" b="1" dirty="0" smtClean="0">
                <a:solidFill>
                  <a:srgbClr val="0070C0"/>
                </a:solidFill>
                <a:latin typeface="Arial" panose="020B0604020202020204" pitchFamily="34" charset="0"/>
                <a:ea typeface="Times New Roman" pitchFamily="-109" charset="0"/>
                <a:cs typeface="Arial" panose="020B0604020202020204" pitchFamily="34" charset="0"/>
              </a:rPr>
              <a:t>Global ozone precursors shifting southwards</a:t>
            </a:r>
          </a:p>
          <a:p>
            <a:pPr>
              <a:spcBef>
                <a:spcPct val="20000"/>
              </a:spcBef>
              <a:buClr>
                <a:schemeClr val="accent1"/>
              </a:buClr>
            </a:pPr>
            <a:endParaRPr lang="en-US" sz="2600" b="1" dirty="0" smtClean="0">
              <a:solidFill>
                <a:srgbClr val="0070C0"/>
              </a:solidFill>
              <a:latin typeface="Arial" panose="020B0604020202020204" pitchFamily="34" charset="0"/>
              <a:ea typeface="Times New Roman" pitchFamily="-109" charset="0"/>
              <a:cs typeface="Arial" panose="020B0604020202020204" pitchFamily="34" charset="0"/>
            </a:endParaRPr>
          </a:p>
          <a:p>
            <a:pPr marL="342900" indent="-342900" algn="just">
              <a:spcBef>
                <a:spcPct val="20000"/>
              </a:spcBef>
              <a:buClr>
                <a:schemeClr val="accent1"/>
              </a:buClr>
              <a:buFont typeface="Wingdings" pitchFamily="-109" charset="2"/>
              <a:buChar char="§"/>
            </a:pPr>
            <a:endParaRPr lang="en-US" sz="2600" b="1" i="1" dirty="0">
              <a:solidFill>
                <a:srgbClr val="0070C0"/>
              </a:solidFill>
              <a:latin typeface="Arial" panose="020B0604020202020204" pitchFamily="34" charset="0"/>
              <a:ea typeface="Times New Roman" pitchFamily="-109" charset="0"/>
              <a:cs typeface="Arial" panose="020B0604020202020204" pitchFamily="34" charset="0"/>
            </a:endParaRPr>
          </a:p>
        </p:txBody>
      </p:sp>
      <p:sp>
        <p:nvSpPr>
          <p:cNvPr id="16" name="TextBox 15"/>
          <p:cNvSpPr txBox="1"/>
          <p:nvPr/>
        </p:nvSpPr>
        <p:spPr>
          <a:xfrm>
            <a:off x="203002" y="6500673"/>
            <a:ext cx="8940998" cy="338554"/>
          </a:xfrm>
          <a:prstGeom prst="rect">
            <a:avLst/>
          </a:prstGeom>
          <a:solidFill>
            <a:schemeClr val="bg1"/>
          </a:solidFill>
        </p:spPr>
        <p:txBody>
          <a:bodyPr wrap="square" rtlCol="0">
            <a:spAutoFit/>
          </a:bodyPr>
          <a:lstStyle/>
          <a:p>
            <a:r>
              <a:rPr lang="en-US" sz="1600" dirty="0" smtClean="0"/>
              <a:t>Anthropogenic NOx emissions (including biomass burning) from ACCMIP and RCP8.5.  </a:t>
            </a:r>
            <a:endParaRPr lang="en-US" sz="1600" dirty="0"/>
          </a:p>
        </p:txBody>
      </p:sp>
      <p:grpSp>
        <p:nvGrpSpPr>
          <p:cNvPr id="2" name="Group 1"/>
          <p:cNvGrpSpPr/>
          <p:nvPr/>
        </p:nvGrpSpPr>
        <p:grpSpPr>
          <a:xfrm>
            <a:off x="42222" y="1520010"/>
            <a:ext cx="9033432" cy="3560903"/>
            <a:chOff x="42222" y="1520010"/>
            <a:chExt cx="9033432" cy="3560903"/>
          </a:xfrm>
        </p:grpSpPr>
        <p:pic>
          <p:nvPicPr>
            <p:cNvPr id="104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54480"/>
              <a:ext cx="4503654" cy="35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42222" y="1520010"/>
              <a:ext cx="4313983" cy="2933262"/>
              <a:chOff x="42222" y="1592580"/>
              <a:chExt cx="4209143" cy="2759741"/>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2" y="1883103"/>
                <a:ext cx="4209143" cy="2469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03809" y="1592580"/>
                <a:ext cx="885967" cy="369332"/>
              </a:xfrm>
              <a:prstGeom prst="rect">
                <a:avLst/>
              </a:prstGeom>
              <a:noFill/>
            </p:spPr>
            <p:txBody>
              <a:bodyPr wrap="square" rtlCol="0">
                <a:spAutoFit/>
              </a:bodyPr>
              <a:lstStyle/>
              <a:p>
                <a:r>
                  <a:rPr lang="en-US" b="1" dirty="0" smtClean="0">
                    <a:solidFill>
                      <a:srgbClr val="C00000"/>
                    </a:solidFill>
                  </a:rPr>
                  <a:t>1950</a:t>
                </a:r>
                <a:endParaRPr lang="en-US" b="1" dirty="0">
                  <a:solidFill>
                    <a:srgbClr val="C00000"/>
                  </a:solidFill>
                </a:endParaRPr>
              </a:p>
            </p:txBody>
          </p:sp>
        </p:grpSp>
      </p:grpSp>
      <p:grpSp>
        <p:nvGrpSpPr>
          <p:cNvPr id="47" name="Group 46"/>
          <p:cNvGrpSpPr/>
          <p:nvPr/>
        </p:nvGrpSpPr>
        <p:grpSpPr>
          <a:xfrm>
            <a:off x="45720" y="1524443"/>
            <a:ext cx="9022762" cy="3556470"/>
            <a:chOff x="45720" y="1524443"/>
            <a:chExt cx="9022762" cy="3556470"/>
          </a:xfrm>
        </p:grpSpPr>
        <p:pic>
          <p:nvPicPr>
            <p:cNvPr id="4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554480"/>
              <a:ext cx="4496482" cy="35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1" name="Group 50"/>
            <p:cNvGrpSpPr/>
            <p:nvPr/>
          </p:nvGrpSpPr>
          <p:grpSpPr>
            <a:xfrm>
              <a:off x="45720" y="1524443"/>
              <a:ext cx="4311007" cy="2927018"/>
              <a:chOff x="-107739" y="1142429"/>
              <a:chExt cx="4206240" cy="2753867"/>
            </a:xfrm>
          </p:grpSpPr>
          <p:pic>
            <p:nvPicPr>
              <p:cNvPr id="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739" y="1428781"/>
                <a:ext cx="4206240" cy="2467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TextBox 52"/>
              <p:cNvSpPr txBox="1"/>
              <p:nvPr/>
            </p:nvSpPr>
            <p:spPr>
              <a:xfrm>
                <a:off x="1550435" y="1142429"/>
                <a:ext cx="885967" cy="369332"/>
              </a:xfrm>
              <a:prstGeom prst="rect">
                <a:avLst/>
              </a:prstGeom>
              <a:noFill/>
            </p:spPr>
            <p:txBody>
              <a:bodyPr wrap="square" rtlCol="0">
                <a:spAutoFit/>
              </a:bodyPr>
              <a:lstStyle/>
              <a:p>
                <a:r>
                  <a:rPr lang="en-US" b="1" dirty="0" smtClean="0">
                    <a:solidFill>
                      <a:srgbClr val="FF0000"/>
                    </a:solidFill>
                  </a:rPr>
                  <a:t>1960</a:t>
                </a:r>
                <a:endParaRPr lang="en-US" b="1" dirty="0">
                  <a:solidFill>
                    <a:srgbClr val="FF0000"/>
                  </a:solidFill>
                </a:endParaRPr>
              </a:p>
            </p:txBody>
          </p:sp>
        </p:grpSp>
      </p:grpSp>
      <p:grpSp>
        <p:nvGrpSpPr>
          <p:cNvPr id="11" name="Group 10"/>
          <p:cNvGrpSpPr/>
          <p:nvPr/>
        </p:nvGrpSpPr>
        <p:grpSpPr>
          <a:xfrm>
            <a:off x="45720" y="1524000"/>
            <a:ext cx="9029934" cy="3556913"/>
            <a:chOff x="45720" y="1524000"/>
            <a:chExt cx="9029934" cy="3556913"/>
          </a:xfrm>
        </p:grpSpPr>
        <p:pic>
          <p:nvPicPr>
            <p:cNvPr id="6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554480"/>
              <a:ext cx="4503654" cy="35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1" name="Group 60"/>
            <p:cNvGrpSpPr/>
            <p:nvPr/>
          </p:nvGrpSpPr>
          <p:grpSpPr>
            <a:xfrm>
              <a:off x="45720" y="1524000"/>
              <a:ext cx="4311007" cy="2927463"/>
              <a:chOff x="45721" y="1307492"/>
              <a:chExt cx="4206240" cy="2754284"/>
            </a:xfrm>
          </p:grpSpPr>
          <p:pic>
            <p:nvPicPr>
              <p:cNvPr id="62"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1" y="1594261"/>
                <a:ext cx="4206240" cy="2467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TextBox 62"/>
              <p:cNvSpPr txBox="1"/>
              <p:nvPr/>
            </p:nvSpPr>
            <p:spPr>
              <a:xfrm>
                <a:off x="1687269" y="1307492"/>
                <a:ext cx="885967" cy="369332"/>
              </a:xfrm>
              <a:prstGeom prst="rect">
                <a:avLst/>
              </a:prstGeom>
              <a:noFill/>
            </p:spPr>
            <p:txBody>
              <a:bodyPr wrap="square" rtlCol="0">
                <a:spAutoFit/>
              </a:bodyPr>
              <a:lstStyle/>
              <a:p>
                <a:r>
                  <a:rPr lang="en-US" b="1" dirty="0" smtClean="0">
                    <a:solidFill>
                      <a:srgbClr val="FFC000"/>
                    </a:solidFill>
                  </a:rPr>
                  <a:t>1970</a:t>
                </a:r>
                <a:endParaRPr lang="en-US" b="1" dirty="0">
                  <a:solidFill>
                    <a:srgbClr val="FFC000"/>
                  </a:solidFill>
                </a:endParaRPr>
              </a:p>
            </p:txBody>
          </p:sp>
        </p:grpSp>
      </p:grpSp>
      <p:grpSp>
        <p:nvGrpSpPr>
          <p:cNvPr id="69" name="Group 68"/>
          <p:cNvGrpSpPr/>
          <p:nvPr/>
        </p:nvGrpSpPr>
        <p:grpSpPr>
          <a:xfrm>
            <a:off x="45720" y="1527048"/>
            <a:ext cx="9022762" cy="3553865"/>
            <a:chOff x="45720" y="1527048"/>
            <a:chExt cx="9022762" cy="3553865"/>
          </a:xfrm>
        </p:grpSpPr>
        <p:pic>
          <p:nvPicPr>
            <p:cNvPr id="7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1554480"/>
              <a:ext cx="4496482" cy="35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1" name="Group 70"/>
            <p:cNvGrpSpPr/>
            <p:nvPr/>
          </p:nvGrpSpPr>
          <p:grpSpPr>
            <a:xfrm>
              <a:off x="45720" y="1527048"/>
              <a:ext cx="4311007" cy="2931526"/>
              <a:chOff x="45721" y="1592506"/>
              <a:chExt cx="4206240" cy="2758108"/>
            </a:xfrm>
          </p:grpSpPr>
          <p:pic>
            <p:nvPicPr>
              <p:cNvPr id="72"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1" y="1883099"/>
                <a:ext cx="4206240" cy="2467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TextBox 72"/>
              <p:cNvSpPr txBox="1"/>
              <p:nvPr/>
            </p:nvSpPr>
            <p:spPr>
              <a:xfrm>
                <a:off x="1705856" y="1592506"/>
                <a:ext cx="885967" cy="369332"/>
              </a:xfrm>
              <a:prstGeom prst="rect">
                <a:avLst/>
              </a:prstGeom>
              <a:noFill/>
            </p:spPr>
            <p:txBody>
              <a:bodyPr wrap="square" rtlCol="0">
                <a:spAutoFit/>
              </a:bodyPr>
              <a:lstStyle/>
              <a:p>
                <a:r>
                  <a:rPr lang="en-US" b="1" dirty="0" smtClean="0">
                    <a:solidFill>
                      <a:srgbClr val="FFFF00"/>
                    </a:solidFill>
                  </a:rPr>
                  <a:t>1980</a:t>
                </a:r>
                <a:endParaRPr lang="en-US" b="1" dirty="0">
                  <a:solidFill>
                    <a:srgbClr val="FFFF00"/>
                  </a:solidFill>
                </a:endParaRPr>
              </a:p>
            </p:txBody>
          </p:sp>
        </p:grpSp>
      </p:grpSp>
      <p:grpSp>
        <p:nvGrpSpPr>
          <p:cNvPr id="74" name="Group 73"/>
          <p:cNvGrpSpPr/>
          <p:nvPr/>
        </p:nvGrpSpPr>
        <p:grpSpPr>
          <a:xfrm>
            <a:off x="45720" y="1527048"/>
            <a:ext cx="9022763" cy="3553865"/>
            <a:chOff x="45720" y="1527048"/>
            <a:chExt cx="9022763" cy="3553865"/>
          </a:xfrm>
        </p:grpSpPr>
        <p:pic>
          <p:nvPicPr>
            <p:cNvPr id="7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0" y="1554480"/>
              <a:ext cx="4496483" cy="35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6" name="Group 75"/>
            <p:cNvGrpSpPr/>
            <p:nvPr/>
          </p:nvGrpSpPr>
          <p:grpSpPr>
            <a:xfrm>
              <a:off x="45720" y="1527048"/>
              <a:ext cx="4311007" cy="2919725"/>
              <a:chOff x="45721" y="1604308"/>
              <a:chExt cx="4206240" cy="2747004"/>
            </a:xfrm>
          </p:grpSpPr>
          <p:pic>
            <p:nvPicPr>
              <p:cNvPr id="77"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1" y="1883797"/>
                <a:ext cx="4206240" cy="2467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 name="TextBox 77"/>
              <p:cNvSpPr txBox="1"/>
              <p:nvPr/>
            </p:nvSpPr>
            <p:spPr>
              <a:xfrm>
                <a:off x="1705856" y="1604308"/>
                <a:ext cx="885967" cy="369332"/>
              </a:xfrm>
              <a:prstGeom prst="rect">
                <a:avLst/>
              </a:prstGeom>
              <a:noFill/>
            </p:spPr>
            <p:txBody>
              <a:bodyPr wrap="square" rtlCol="0">
                <a:spAutoFit/>
              </a:bodyPr>
              <a:lstStyle/>
              <a:p>
                <a:r>
                  <a:rPr lang="en-US" b="1" dirty="0" smtClean="0">
                    <a:solidFill>
                      <a:srgbClr val="92D050"/>
                    </a:solidFill>
                  </a:rPr>
                  <a:t>1990</a:t>
                </a:r>
                <a:endParaRPr lang="en-US" b="1" dirty="0">
                  <a:solidFill>
                    <a:srgbClr val="92D050"/>
                  </a:solidFill>
                </a:endParaRPr>
              </a:p>
            </p:txBody>
          </p:sp>
        </p:grpSp>
      </p:grpSp>
      <p:grpSp>
        <p:nvGrpSpPr>
          <p:cNvPr id="79" name="Group 78"/>
          <p:cNvGrpSpPr/>
          <p:nvPr/>
        </p:nvGrpSpPr>
        <p:grpSpPr>
          <a:xfrm>
            <a:off x="45720" y="1527048"/>
            <a:ext cx="9022763" cy="3553865"/>
            <a:chOff x="45720" y="1527048"/>
            <a:chExt cx="9022763" cy="3553865"/>
          </a:xfrm>
        </p:grpSpPr>
        <p:pic>
          <p:nvPicPr>
            <p:cNvPr id="80"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0" y="1554480"/>
              <a:ext cx="4496483" cy="35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1" name="Group 80"/>
            <p:cNvGrpSpPr/>
            <p:nvPr/>
          </p:nvGrpSpPr>
          <p:grpSpPr>
            <a:xfrm>
              <a:off x="45720" y="1527048"/>
              <a:ext cx="4311007" cy="2931365"/>
              <a:chOff x="45721" y="-77607"/>
              <a:chExt cx="4206240" cy="2757957"/>
            </a:xfrm>
          </p:grpSpPr>
          <p:pic>
            <p:nvPicPr>
              <p:cNvPr id="82"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1" y="214898"/>
                <a:ext cx="4206240" cy="2465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 name="TextBox 82"/>
              <p:cNvSpPr txBox="1"/>
              <p:nvPr/>
            </p:nvSpPr>
            <p:spPr>
              <a:xfrm>
                <a:off x="1728964" y="-77607"/>
                <a:ext cx="885967" cy="369332"/>
              </a:xfrm>
              <a:prstGeom prst="rect">
                <a:avLst/>
              </a:prstGeom>
              <a:noFill/>
            </p:spPr>
            <p:txBody>
              <a:bodyPr wrap="square" rtlCol="0">
                <a:spAutoFit/>
              </a:bodyPr>
              <a:lstStyle/>
              <a:p>
                <a:r>
                  <a:rPr lang="en-US" b="1" dirty="0" smtClean="0">
                    <a:solidFill>
                      <a:srgbClr val="00B0F0"/>
                    </a:solidFill>
                  </a:rPr>
                  <a:t>2000</a:t>
                </a:r>
                <a:endParaRPr lang="en-US" b="1" dirty="0">
                  <a:solidFill>
                    <a:srgbClr val="00B0F0"/>
                  </a:solidFill>
                </a:endParaRPr>
              </a:p>
            </p:txBody>
          </p:sp>
        </p:grpSp>
      </p:grpSp>
      <p:grpSp>
        <p:nvGrpSpPr>
          <p:cNvPr id="84" name="Group 83"/>
          <p:cNvGrpSpPr/>
          <p:nvPr/>
        </p:nvGrpSpPr>
        <p:grpSpPr>
          <a:xfrm>
            <a:off x="45720" y="1527048"/>
            <a:ext cx="9028378" cy="3553865"/>
            <a:chOff x="45720" y="1527048"/>
            <a:chExt cx="9028378" cy="3553865"/>
          </a:xfrm>
        </p:grpSpPr>
        <p:pic>
          <p:nvPicPr>
            <p:cNvPr id="85"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0" y="1554480"/>
              <a:ext cx="4502098" cy="35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6" name="Group 85"/>
            <p:cNvGrpSpPr/>
            <p:nvPr/>
          </p:nvGrpSpPr>
          <p:grpSpPr>
            <a:xfrm>
              <a:off x="45720" y="1527048"/>
              <a:ext cx="4315967" cy="2940114"/>
              <a:chOff x="45721" y="1259604"/>
              <a:chExt cx="3960293" cy="2581074"/>
            </a:xfrm>
          </p:grpSpPr>
          <p:pic>
            <p:nvPicPr>
              <p:cNvPr id="87" name="Picture 9"/>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721" y="1536828"/>
                <a:ext cx="3960293" cy="230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TextBox 87"/>
              <p:cNvSpPr txBox="1"/>
              <p:nvPr/>
            </p:nvSpPr>
            <p:spPr>
              <a:xfrm>
                <a:off x="1647816" y="1259604"/>
                <a:ext cx="885967" cy="324230"/>
              </a:xfrm>
              <a:prstGeom prst="rect">
                <a:avLst/>
              </a:prstGeom>
              <a:noFill/>
            </p:spPr>
            <p:txBody>
              <a:bodyPr wrap="square" rtlCol="0">
                <a:spAutoFit/>
              </a:bodyPr>
              <a:lstStyle/>
              <a:p>
                <a:r>
                  <a:rPr lang="en-US" b="1" dirty="0" smtClean="0">
                    <a:solidFill>
                      <a:srgbClr val="0070C0"/>
                    </a:solidFill>
                  </a:rPr>
                  <a:t>2010</a:t>
                </a:r>
                <a:endParaRPr lang="en-US" b="1" dirty="0">
                  <a:solidFill>
                    <a:srgbClr val="0070C0"/>
                  </a:solidFill>
                </a:endParaRPr>
              </a:p>
            </p:txBody>
          </p:sp>
        </p:grpSp>
      </p:grpSp>
    </p:spTree>
    <p:extLst>
      <p:ext uri="{BB962C8B-B14F-4D97-AF65-F5344CB8AC3E}">
        <p14:creationId xmlns:p14="http://schemas.microsoft.com/office/powerpoint/2010/main" val="3844539168"/>
      </p:ext>
    </p:extLst>
  </p:cSld>
  <p:clrMapOvr>
    <a:masterClrMapping/>
  </p:clrMapOvr>
  <mc:AlternateContent xmlns:mc="http://schemas.openxmlformats.org/markup-compatibility/2006" xmlns:p14="http://schemas.microsoft.com/office/powerpoint/2010/main">
    <mc:Choice Requires="p14">
      <p:transition spd="slow" p14:dur="2000" advTm="106804"/>
    </mc:Choice>
    <mc:Fallback xmlns="">
      <p:transition spd="slow" advTm="1068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9"/>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7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7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
          <p:cNvSpPr txBox="1">
            <a:spLocks/>
          </p:cNvSpPr>
          <p:nvPr/>
        </p:nvSpPr>
        <p:spPr bwMode="auto">
          <a:xfrm>
            <a:off x="87816" y="4876443"/>
            <a:ext cx="8638856" cy="1183373"/>
          </a:xfrm>
          <a:prstGeom prst="rect">
            <a:avLst/>
          </a:prstGeom>
          <a:solidFill>
            <a:schemeClr val="bg1"/>
          </a:solidFill>
          <a:ln w="9525">
            <a:noFill/>
            <a:miter lim="800000"/>
            <a:headEnd/>
            <a:tailEnd/>
          </a:ln>
        </p:spPr>
        <p:txBody>
          <a:bodyPr>
            <a:prstTxWarp prst="textNoShape">
              <a:avLst/>
            </a:prstTxWarp>
          </a:bodyPr>
          <a:lstStyle/>
          <a:p>
            <a:pPr marL="457200" indent="-457200" algn="just">
              <a:spcBef>
                <a:spcPct val="20000"/>
              </a:spcBef>
              <a:buClr>
                <a:schemeClr val="accent1"/>
              </a:buClr>
              <a:buFont typeface="Wingdings" panose="05000000000000000000" pitchFamily="2" charset="2"/>
              <a:buChar char="Ø"/>
            </a:pPr>
            <a:r>
              <a:rPr lang="en-US" sz="2000" dirty="0">
                <a:latin typeface="Arial" panose="020B0604020202020204" pitchFamily="34" charset="0"/>
                <a:ea typeface="Times New Roman" pitchFamily="-109" charset="0"/>
                <a:cs typeface="Arial" panose="020B0604020202020204" pitchFamily="34" charset="0"/>
              </a:rPr>
              <a:t>Strong NO</a:t>
            </a:r>
            <a:r>
              <a:rPr lang="en-US" sz="2000" baseline="-25000" dirty="0">
                <a:latin typeface="Arial" panose="020B0604020202020204" pitchFamily="34" charset="0"/>
                <a:ea typeface="Times New Roman" pitchFamily="-109" charset="0"/>
                <a:cs typeface="Arial" panose="020B0604020202020204" pitchFamily="34" charset="0"/>
              </a:rPr>
              <a:t>x</a:t>
            </a:r>
            <a:r>
              <a:rPr lang="en-US" sz="2000" dirty="0">
                <a:latin typeface="Arial" panose="020B0604020202020204" pitchFamily="34" charset="0"/>
                <a:ea typeface="Times New Roman" pitchFamily="-109" charset="0"/>
                <a:cs typeface="Arial" panose="020B0604020202020204" pitchFamily="34" charset="0"/>
              </a:rPr>
              <a:t>-sensitivity is prevalent over tropical regions, especially in the middle and upper </a:t>
            </a:r>
            <a:r>
              <a:rPr lang="en-US" sz="2000" dirty="0" smtClean="0">
                <a:latin typeface="Arial" panose="020B0604020202020204" pitchFamily="34" charset="0"/>
                <a:ea typeface="Times New Roman" pitchFamily="-109" charset="0"/>
                <a:cs typeface="Arial" panose="020B0604020202020204" pitchFamily="34" charset="0"/>
              </a:rPr>
              <a:t>troposphere (not shown here), </a:t>
            </a:r>
            <a:r>
              <a:rPr lang="en-US" sz="2000" dirty="0">
                <a:latin typeface="Arial" panose="020B0604020202020204" pitchFamily="34" charset="0"/>
                <a:ea typeface="Times New Roman" pitchFamily="-109" charset="0"/>
                <a:cs typeface="Arial" panose="020B0604020202020204" pitchFamily="34" charset="0"/>
              </a:rPr>
              <a:t>and emission trends show greater increases of NO</a:t>
            </a:r>
            <a:r>
              <a:rPr lang="en-US" sz="2000" baseline="-25000" dirty="0">
                <a:latin typeface="Arial" panose="020B0604020202020204" pitchFamily="34" charset="0"/>
                <a:ea typeface="Times New Roman" pitchFamily="-109" charset="0"/>
                <a:cs typeface="Arial" panose="020B0604020202020204" pitchFamily="34" charset="0"/>
              </a:rPr>
              <a:t>x</a:t>
            </a:r>
            <a:r>
              <a:rPr lang="en-US" sz="2000" dirty="0">
                <a:latin typeface="Arial" panose="020B0604020202020204" pitchFamily="34" charset="0"/>
                <a:ea typeface="Times New Roman" pitchFamily="-109" charset="0"/>
                <a:cs typeface="Arial" panose="020B0604020202020204" pitchFamily="34" charset="0"/>
              </a:rPr>
              <a:t> </a:t>
            </a:r>
            <a:r>
              <a:rPr lang="en-US" sz="2000" dirty="0" smtClean="0">
                <a:latin typeface="Arial" panose="020B0604020202020204" pitchFamily="34" charset="0"/>
                <a:ea typeface="Times New Roman" pitchFamily="-109" charset="0"/>
                <a:cs typeface="Arial" panose="020B0604020202020204" pitchFamily="34" charset="0"/>
              </a:rPr>
              <a:t>than </a:t>
            </a:r>
            <a:r>
              <a:rPr lang="en-US" sz="2000" dirty="0">
                <a:latin typeface="Arial" panose="020B0604020202020204" pitchFamily="34" charset="0"/>
                <a:ea typeface="Times New Roman" pitchFamily="-109" charset="0"/>
                <a:cs typeface="Arial" panose="020B0604020202020204" pitchFamily="34" charset="0"/>
              </a:rPr>
              <a:t>of </a:t>
            </a:r>
            <a:r>
              <a:rPr lang="en-US" sz="2000" dirty="0" smtClean="0">
                <a:latin typeface="Arial" panose="020B0604020202020204" pitchFamily="34" charset="0"/>
                <a:ea typeface="Times New Roman" pitchFamily="-109" charset="0"/>
                <a:cs typeface="Arial" panose="020B0604020202020204" pitchFamily="34" charset="0"/>
              </a:rPr>
              <a:t>VOCs. </a:t>
            </a: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Title 1"/>
          <p:cNvSpPr txBox="1">
            <a:spLocks/>
          </p:cNvSpPr>
          <p:nvPr/>
        </p:nvSpPr>
        <p:spPr bwMode="auto">
          <a:xfrm>
            <a:off x="-1" y="0"/>
            <a:ext cx="9388699" cy="8359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100" kern="1200">
                <a:solidFill>
                  <a:schemeClr val="accent1"/>
                </a:solidFill>
                <a:latin typeface="Times New Roman"/>
                <a:ea typeface="ＭＳ Ｐゴシック" pitchFamily="-109" charset="-128"/>
                <a:cs typeface="Times New Roman"/>
              </a:defRPr>
            </a:lvl1pPr>
            <a:lvl2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2pPr>
            <a:lvl3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3pPr>
            <a:lvl4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4pPr>
            <a:lvl5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5pPr>
            <a:lvl6pPr marL="4572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6pPr>
            <a:lvl7pPr marL="9144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7pPr>
            <a:lvl8pPr marL="13716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8pPr>
            <a:lvl9pPr marL="18288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9pPr>
          </a:lstStyle>
          <a:p>
            <a:pPr algn="just">
              <a:spcBef>
                <a:spcPct val="20000"/>
              </a:spcBef>
              <a:buClr>
                <a:schemeClr val="accent1"/>
              </a:buClr>
            </a:pPr>
            <a:r>
              <a:rPr lang="en-US" sz="3000" dirty="0">
                <a:latin typeface="Arial" panose="020B0604020202020204" pitchFamily="34" charset="0"/>
                <a:ea typeface="Times New Roman" pitchFamily="-109" charset="0"/>
                <a:cs typeface="Arial" panose="020B0604020202020204" pitchFamily="34" charset="0"/>
              </a:rPr>
              <a:t>O</a:t>
            </a:r>
            <a:r>
              <a:rPr lang="en-US" sz="3000" baseline="-25000" dirty="0">
                <a:latin typeface="Arial" panose="020B0604020202020204" pitchFamily="34" charset="0"/>
                <a:ea typeface="Times New Roman" pitchFamily="-109" charset="0"/>
                <a:cs typeface="Arial" panose="020B0604020202020204" pitchFamily="34" charset="0"/>
              </a:rPr>
              <a:t>3</a:t>
            </a:r>
            <a:r>
              <a:rPr lang="en-US" sz="3000" dirty="0">
                <a:latin typeface="Arial" panose="020B0604020202020204" pitchFamily="34" charset="0"/>
                <a:ea typeface="Times New Roman" pitchFamily="-109" charset="0"/>
                <a:cs typeface="Arial" panose="020B0604020202020204" pitchFamily="34" charset="0"/>
              </a:rPr>
              <a:t>-NO</a:t>
            </a:r>
            <a:r>
              <a:rPr lang="en-US" sz="3000" baseline="-25000" dirty="0">
                <a:latin typeface="Arial" panose="020B0604020202020204" pitchFamily="34" charset="0"/>
                <a:ea typeface="Times New Roman" pitchFamily="-109" charset="0"/>
                <a:cs typeface="Arial" panose="020B0604020202020204" pitchFamily="34" charset="0"/>
              </a:rPr>
              <a:t>x</a:t>
            </a:r>
            <a:r>
              <a:rPr lang="en-US" sz="3000" dirty="0">
                <a:latin typeface="Arial" panose="020B0604020202020204" pitchFamily="34" charset="0"/>
                <a:ea typeface="Times New Roman" pitchFamily="-109" charset="0"/>
                <a:cs typeface="Arial" panose="020B0604020202020204" pitchFamily="34" charset="0"/>
              </a:rPr>
              <a:t>-VOCs sensitivity</a:t>
            </a:r>
          </a:p>
        </p:txBody>
      </p:sp>
      <p:grpSp>
        <p:nvGrpSpPr>
          <p:cNvPr id="6" name="Group 5"/>
          <p:cNvGrpSpPr/>
          <p:nvPr/>
        </p:nvGrpSpPr>
        <p:grpSpPr>
          <a:xfrm>
            <a:off x="87816" y="1386617"/>
            <a:ext cx="8940072" cy="3150640"/>
            <a:chOff x="17266712" y="26133913"/>
            <a:chExt cx="14097000" cy="5048915"/>
          </a:xfrm>
        </p:grpSpPr>
        <p:grpSp>
          <p:nvGrpSpPr>
            <p:cNvPr id="7" name="Group 6"/>
            <p:cNvGrpSpPr/>
            <p:nvPr/>
          </p:nvGrpSpPr>
          <p:grpSpPr>
            <a:xfrm>
              <a:off x="17586960" y="26133913"/>
              <a:ext cx="13731240" cy="4565784"/>
              <a:chOff x="16964146" y="24705163"/>
              <a:chExt cx="14293070" cy="4565784"/>
            </a:xfrm>
          </p:grpSpPr>
          <p:pic>
            <p:nvPicPr>
              <p:cNvPr id="11"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8613" y="24705163"/>
                <a:ext cx="7138603" cy="4542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64146" y="24728425"/>
                <a:ext cx="7232667" cy="4542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extBox 8"/>
            <p:cNvSpPr txBox="1">
              <a:spLocks noChangeArrowheads="1"/>
            </p:cNvSpPr>
            <p:nvPr/>
          </p:nvSpPr>
          <p:spPr bwMode="auto">
            <a:xfrm>
              <a:off x="17266712" y="30570351"/>
              <a:ext cx="14097000" cy="612477"/>
            </a:xfrm>
            <a:prstGeom prst="rect">
              <a:avLst/>
            </a:prstGeom>
            <a:solidFill>
              <a:schemeClr val="bg1"/>
            </a:solidFill>
            <a:ln>
              <a:noFill/>
            </a:ln>
            <a:extLst/>
          </p:spPr>
          <p:txBody>
            <a:bodyPr wrap="square" lIns="134664" tIns="67332" rIns="134664" bIns="67332">
              <a:spAutoFit/>
            </a:bodyPr>
            <a:lstStyle/>
            <a:p>
              <a:r>
                <a:rPr lang="en-US" altLang="en-US" sz="1600" b="1" dirty="0" smtClean="0">
                  <a:solidFill>
                    <a:srgbClr val="FF0000"/>
                  </a:solidFill>
                  <a:latin typeface="Arial" charset="0"/>
                  <a:cs typeface="Arial" charset="0"/>
                </a:rPr>
                <a:t>VOC-sensitive</a:t>
              </a:r>
              <a:r>
                <a:rPr lang="en-US" altLang="en-US" sz="1600" b="1" dirty="0" smtClean="0">
                  <a:ln w="19050">
                    <a:solidFill>
                      <a:srgbClr val="FF0000"/>
                    </a:solidFill>
                  </a:ln>
                  <a:solidFill>
                    <a:srgbClr val="FF0000"/>
                  </a:solidFill>
                  <a:latin typeface="Arial" charset="0"/>
                  <a:cs typeface="Arial" charset="0"/>
                </a:rPr>
                <a:t>←</a:t>
              </a:r>
              <a:r>
                <a:rPr lang="en-US" altLang="en-US" sz="1600" b="1" dirty="0" smtClean="0">
                  <a:solidFill>
                    <a:srgbClr val="FF0000"/>
                  </a:solidFill>
                  <a:latin typeface="Arial" charset="0"/>
                  <a:cs typeface="Arial" charset="0"/>
                </a:rPr>
                <a:t>      </a:t>
              </a:r>
              <a:r>
                <a:rPr lang="en-US" altLang="en-US" sz="1600" b="1" dirty="0" smtClean="0">
                  <a:ln w="19050">
                    <a:solidFill>
                      <a:srgbClr val="FF0000"/>
                    </a:solidFill>
                  </a:ln>
                  <a:solidFill>
                    <a:srgbClr val="FF0000"/>
                  </a:solidFill>
                  <a:latin typeface="Arial" charset="0"/>
                  <a:cs typeface="Arial" charset="0"/>
                </a:rPr>
                <a:t>→ </a:t>
              </a:r>
              <a:r>
                <a:rPr lang="en-US" altLang="en-US" sz="1600" b="1" dirty="0" smtClean="0">
                  <a:solidFill>
                    <a:srgbClr val="FF0000"/>
                  </a:solidFill>
                  <a:latin typeface="Arial" charset="0"/>
                  <a:cs typeface="Arial" charset="0"/>
                </a:rPr>
                <a:t>NO</a:t>
              </a:r>
              <a:r>
                <a:rPr lang="en-US" altLang="en-US" sz="1600" b="1" baseline="-25000" dirty="0" smtClean="0">
                  <a:solidFill>
                    <a:srgbClr val="FF0000"/>
                  </a:solidFill>
                  <a:latin typeface="Arial" charset="0"/>
                  <a:cs typeface="Arial" charset="0"/>
                </a:rPr>
                <a:t>x</a:t>
              </a:r>
              <a:r>
                <a:rPr lang="en-US" altLang="en-US" sz="1600" b="1" dirty="0" smtClean="0">
                  <a:solidFill>
                    <a:srgbClr val="FF0000"/>
                  </a:solidFill>
                  <a:latin typeface="Arial" charset="0"/>
                  <a:cs typeface="Arial" charset="0"/>
                </a:rPr>
                <a:t>-sensitive              VOC-sensitive</a:t>
              </a:r>
              <a:r>
                <a:rPr lang="en-US" altLang="en-US" sz="1600" b="1" dirty="0">
                  <a:ln w="19050">
                    <a:solidFill>
                      <a:srgbClr val="FF0000"/>
                    </a:solidFill>
                  </a:ln>
                  <a:solidFill>
                    <a:srgbClr val="FF0000"/>
                  </a:solidFill>
                  <a:latin typeface="Arial" charset="0"/>
                  <a:cs typeface="Arial" charset="0"/>
                </a:rPr>
                <a:t>←</a:t>
              </a:r>
              <a:r>
                <a:rPr lang="en-US" altLang="en-US" sz="1600" b="1" dirty="0">
                  <a:solidFill>
                    <a:srgbClr val="FF0000"/>
                  </a:solidFill>
                  <a:latin typeface="Arial" charset="0"/>
                  <a:cs typeface="Arial" charset="0"/>
                </a:rPr>
                <a:t>       </a:t>
              </a:r>
              <a:r>
                <a:rPr lang="en-US" altLang="en-US" sz="1600" b="1" dirty="0" smtClean="0">
                  <a:solidFill>
                    <a:srgbClr val="FF0000"/>
                  </a:solidFill>
                  <a:latin typeface="Arial" charset="0"/>
                  <a:cs typeface="Arial" charset="0"/>
                </a:rPr>
                <a:t> </a:t>
              </a:r>
              <a:r>
                <a:rPr lang="en-US" altLang="en-US" sz="1600" b="1" dirty="0" smtClean="0">
                  <a:ln w="19050">
                    <a:solidFill>
                      <a:srgbClr val="FF0000"/>
                    </a:solidFill>
                  </a:ln>
                  <a:solidFill>
                    <a:srgbClr val="FF0000"/>
                  </a:solidFill>
                  <a:latin typeface="Arial" charset="0"/>
                  <a:cs typeface="Arial" charset="0"/>
                </a:rPr>
                <a:t>→</a:t>
              </a:r>
              <a:r>
                <a:rPr lang="en-US" altLang="en-US" sz="1600" b="1" dirty="0" smtClean="0">
                  <a:solidFill>
                    <a:srgbClr val="FF0000"/>
                  </a:solidFill>
                  <a:latin typeface="Arial" charset="0"/>
                  <a:cs typeface="Arial" charset="0"/>
                </a:rPr>
                <a:t>NO</a:t>
              </a:r>
              <a:r>
                <a:rPr lang="en-US" altLang="en-US" sz="1600" b="1" baseline="-25000" dirty="0" smtClean="0">
                  <a:solidFill>
                    <a:srgbClr val="FF0000"/>
                  </a:solidFill>
                  <a:latin typeface="Arial" charset="0"/>
                  <a:cs typeface="Arial" charset="0"/>
                </a:rPr>
                <a:t>x</a:t>
              </a:r>
              <a:r>
                <a:rPr lang="en-US" altLang="en-US" sz="1600" b="1" dirty="0" smtClean="0">
                  <a:solidFill>
                    <a:srgbClr val="FF0000"/>
                  </a:solidFill>
                  <a:latin typeface="Arial" charset="0"/>
                  <a:cs typeface="Arial" charset="0"/>
                </a:rPr>
                <a:t>-sensitive</a:t>
              </a:r>
              <a:endParaRPr lang="en-US" altLang="en-US" sz="1600" b="1" dirty="0">
                <a:solidFill>
                  <a:srgbClr val="FF0000"/>
                </a:solidFill>
                <a:latin typeface="Arial" panose="020B0604020202020204" pitchFamily="34" charset="0"/>
                <a:cs typeface="Arial" panose="020B0604020202020204" pitchFamily="34" charset="0"/>
              </a:endParaRPr>
            </a:p>
          </p:txBody>
        </p:sp>
        <p:sp>
          <p:nvSpPr>
            <p:cNvPr id="9" name="TextBox 8"/>
            <p:cNvSpPr txBox="1"/>
            <p:nvPr/>
          </p:nvSpPr>
          <p:spPr>
            <a:xfrm>
              <a:off x="19484313" y="29488758"/>
              <a:ext cx="3090938" cy="591856"/>
            </a:xfrm>
            <a:prstGeom prst="rect">
              <a:avLst/>
            </a:prstGeom>
            <a:solidFill>
              <a:schemeClr val="bg1"/>
            </a:solidFill>
          </p:spPr>
          <p:txBody>
            <a:bodyPr wrap="square" rtlCol="0">
              <a:spAutoFit/>
            </a:bodyPr>
            <a:lstStyle/>
            <a:p>
              <a:r>
                <a:rPr lang="en-US" b="1" dirty="0" smtClean="0">
                  <a:solidFill>
                    <a:schemeClr val="accent4">
                      <a:lumMod val="50000"/>
                    </a:schemeClr>
                  </a:solidFill>
                  <a:latin typeface="Arial" panose="020B0604020202020204" pitchFamily="34" charset="0"/>
                  <a:cs typeface="Arial" panose="020B0604020202020204" pitchFamily="34" charset="0"/>
                </a:rPr>
                <a:t>H</a:t>
              </a:r>
              <a:r>
                <a:rPr lang="en-US" b="1" baseline="-25000" dirty="0" smtClean="0">
                  <a:solidFill>
                    <a:schemeClr val="accent4">
                      <a:lumMod val="50000"/>
                    </a:schemeClr>
                  </a:solidFill>
                  <a:latin typeface="Arial" panose="020B0604020202020204" pitchFamily="34" charset="0"/>
                  <a:cs typeface="Arial" panose="020B0604020202020204" pitchFamily="34" charset="0"/>
                </a:rPr>
                <a:t>2</a:t>
              </a:r>
              <a:r>
                <a:rPr lang="en-US" b="1" dirty="0" smtClean="0">
                  <a:solidFill>
                    <a:schemeClr val="accent4">
                      <a:lumMod val="50000"/>
                    </a:schemeClr>
                  </a:solidFill>
                  <a:latin typeface="Arial" panose="020B0604020202020204" pitchFamily="34" charset="0"/>
                  <a:cs typeface="Arial" panose="020B0604020202020204" pitchFamily="34" charset="0"/>
                </a:rPr>
                <a:t>O</a:t>
              </a:r>
              <a:r>
                <a:rPr lang="en-US" b="1" baseline="-25000" dirty="0" smtClean="0">
                  <a:solidFill>
                    <a:schemeClr val="accent4">
                      <a:lumMod val="50000"/>
                    </a:schemeClr>
                  </a:solidFill>
                  <a:latin typeface="Arial" panose="020B0604020202020204" pitchFamily="34" charset="0"/>
                  <a:cs typeface="Arial" panose="020B0604020202020204" pitchFamily="34" charset="0"/>
                </a:rPr>
                <a:t>2</a:t>
              </a:r>
              <a:r>
                <a:rPr lang="en-US" b="1" dirty="0" smtClean="0">
                  <a:solidFill>
                    <a:schemeClr val="accent4">
                      <a:lumMod val="50000"/>
                    </a:schemeClr>
                  </a:solidFill>
                  <a:latin typeface="Arial" panose="020B0604020202020204" pitchFamily="34" charset="0"/>
                  <a:cs typeface="Arial" panose="020B0604020202020204" pitchFamily="34" charset="0"/>
                </a:rPr>
                <a:t>/HNO</a:t>
              </a:r>
              <a:r>
                <a:rPr lang="en-US" b="1" baseline="-25000" dirty="0" smtClean="0">
                  <a:solidFill>
                    <a:schemeClr val="accent4">
                      <a:lumMod val="50000"/>
                    </a:schemeClr>
                  </a:solidFill>
                  <a:latin typeface="Arial" panose="020B0604020202020204" pitchFamily="34" charset="0"/>
                  <a:cs typeface="Arial" panose="020B0604020202020204" pitchFamily="34" charset="0"/>
                </a:rPr>
                <a:t>3</a:t>
              </a:r>
              <a:r>
                <a:rPr lang="en-US" b="1" dirty="0" smtClean="0">
                  <a:solidFill>
                    <a:schemeClr val="accent4">
                      <a:lumMod val="50000"/>
                    </a:schemeClr>
                  </a:solidFill>
                  <a:latin typeface="Arial" panose="020B0604020202020204" pitchFamily="34" charset="0"/>
                  <a:cs typeface="Arial" panose="020B0604020202020204" pitchFamily="34" charset="0"/>
                </a:rPr>
                <a:t> ratio</a:t>
              </a:r>
              <a:endParaRPr lang="en-US" b="1" dirty="0">
                <a:solidFill>
                  <a:schemeClr val="accent4">
                    <a:lumMod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26387827" y="29517731"/>
              <a:ext cx="2755881" cy="591856"/>
            </a:xfrm>
            <a:prstGeom prst="rect">
              <a:avLst/>
            </a:prstGeom>
            <a:solidFill>
              <a:schemeClr val="bg1"/>
            </a:solidFill>
          </p:spPr>
          <p:txBody>
            <a:bodyPr wrap="square" rtlCol="0">
              <a:spAutoFit/>
            </a:bodyPr>
            <a:lstStyle/>
            <a:p>
              <a:r>
                <a:rPr lang="en-US" b="1" dirty="0" smtClean="0">
                  <a:solidFill>
                    <a:schemeClr val="accent4">
                      <a:lumMod val="50000"/>
                    </a:schemeClr>
                  </a:solidFill>
                  <a:latin typeface="Arial" panose="020B0604020202020204" pitchFamily="34" charset="0"/>
                  <a:cs typeface="Arial" panose="020B0604020202020204" pitchFamily="34" charset="0"/>
                </a:rPr>
                <a:t>H</a:t>
              </a:r>
              <a:r>
                <a:rPr lang="en-US" b="1" baseline="-25000" dirty="0" smtClean="0">
                  <a:solidFill>
                    <a:schemeClr val="accent4">
                      <a:lumMod val="50000"/>
                    </a:schemeClr>
                  </a:solidFill>
                  <a:latin typeface="Arial" panose="020B0604020202020204" pitchFamily="34" charset="0"/>
                  <a:cs typeface="Arial" panose="020B0604020202020204" pitchFamily="34" charset="0"/>
                </a:rPr>
                <a:t>2</a:t>
              </a:r>
              <a:r>
                <a:rPr lang="en-US" b="1" dirty="0" smtClean="0">
                  <a:solidFill>
                    <a:schemeClr val="accent4">
                      <a:lumMod val="50000"/>
                    </a:schemeClr>
                  </a:solidFill>
                  <a:latin typeface="Arial" panose="020B0604020202020204" pitchFamily="34" charset="0"/>
                  <a:cs typeface="Arial" panose="020B0604020202020204" pitchFamily="34" charset="0"/>
                </a:rPr>
                <a:t>O</a:t>
              </a:r>
              <a:r>
                <a:rPr lang="en-US" b="1" baseline="-25000" dirty="0" smtClean="0">
                  <a:solidFill>
                    <a:schemeClr val="accent4">
                      <a:lumMod val="50000"/>
                    </a:schemeClr>
                  </a:solidFill>
                  <a:latin typeface="Arial" panose="020B0604020202020204" pitchFamily="34" charset="0"/>
                  <a:cs typeface="Arial" panose="020B0604020202020204" pitchFamily="34" charset="0"/>
                </a:rPr>
                <a:t>2</a:t>
              </a:r>
              <a:r>
                <a:rPr lang="en-US" b="1" dirty="0" smtClean="0">
                  <a:solidFill>
                    <a:schemeClr val="accent4">
                      <a:lumMod val="50000"/>
                    </a:schemeClr>
                  </a:solidFill>
                  <a:latin typeface="Arial" panose="020B0604020202020204" pitchFamily="34" charset="0"/>
                  <a:cs typeface="Arial" panose="020B0604020202020204" pitchFamily="34" charset="0"/>
                </a:rPr>
                <a:t>/NO</a:t>
              </a:r>
              <a:r>
                <a:rPr lang="en-US" b="1" baseline="-25000" dirty="0">
                  <a:solidFill>
                    <a:schemeClr val="accent4">
                      <a:lumMod val="50000"/>
                    </a:schemeClr>
                  </a:solidFill>
                  <a:latin typeface="Arial" panose="020B0604020202020204" pitchFamily="34" charset="0"/>
                  <a:cs typeface="Arial" panose="020B0604020202020204" pitchFamily="34" charset="0"/>
                </a:rPr>
                <a:t>2</a:t>
              </a:r>
              <a:r>
                <a:rPr lang="en-US" b="1" dirty="0" smtClean="0">
                  <a:solidFill>
                    <a:schemeClr val="accent4">
                      <a:lumMod val="50000"/>
                    </a:schemeClr>
                  </a:solidFill>
                  <a:latin typeface="Arial" panose="020B0604020202020204" pitchFamily="34" charset="0"/>
                  <a:cs typeface="Arial" panose="020B0604020202020204" pitchFamily="34" charset="0"/>
                </a:rPr>
                <a:t> ratio</a:t>
              </a:r>
              <a:endParaRPr lang="en-US" b="1" dirty="0">
                <a:solidFill>
                  <a:schemeClr val="accent4">
                    <a:lumMod val="50000"/>
                  </a:schemeClr>
                </a:solidFill>
                <a:latin typeface="Arial" panose="020B0604020202020204" pitchFamily="34" charset="0"/>
                <a:cs typeface="Arial" panose="020B0604020202020204" pitchFamily="34" charset="0"/>
              </a:endParaRPr>
            </a:p>
          </p:txBody>
        </p:sp>
      </p:grpSp>
      <p:sp>
        <p:nvSpPr>
          <p:cNvPr id="3" name="TextBox 2"/>
          <p:cNvSpPr txBox="1"/>
          <p:nvPr/>
        </p:nvSpPr>
        <p:spPr>
          <a:xfrm>
            <a:off x="290912" y="844684"/>
            <a:ext cx="8435760" cy="430887"/>
          </a:xfrm>
          <a:prstGeom prst="rect">
            <a:avLst/>
          </a:prstGeom>
          <a:noFill/>
        </p:spPr>
        <p:txBody>
          <a:bodyPr wrap="square" rtlCol="0">
            <a:spAutoFit/>
          </a:bodyPr>
          <a:lstStyle/>
          <a:p>
            <a:r>
              <a:rPr lang="en-US" sz="2200" dirty="0"/>
              <a:t>Annual average surface </a:t>
            </a:r>
            <a:r>
              <a:rPr lang="en-US" sz="2200" dirty="0" smtClean="0"/>
              <a:t>ratios</a:t>
            </a:r>
            <a:endParaRPr lang="en-US" sz="2200" dirty="0"/>
          </a:p>
        </p:txBody>
      </p:sp>
    </p:spTree>
    <p:extLst>
      <p:ext uri="{BB962C8B-B14F-4D97-AF65-F5344CB8AC3E}">
        <p14:creationId xmlns:p14="http://schemas.microsoft.com/office/powerpoint/2010/main" val="7694543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
          <p:cNvSpPr txBox="1">
            <a:spLocks/>
          </p:cNvSpPr>
          <p:nvPr/>
        </p:nvSpPr>
        <p:spPr bwMode="auto">
          <a:xfrm>
            <a:off x="35587" y="5442510"/>
            <a:ext cx="8638856" cy="1183373"/>
          </a:xfrm>
          <a:prstGeom prst="rect">
            <a:avLst/>
          </a:prstGeom>
          <a:solidFill>
            <a:schemeClr val="bg1"/>
          </a:solidFill>
          <a:ln w="9525">
            <a:noFill/>
            <a:miter lim="800000"/>
            <a:headEnd/>
            <a:tailEnd/>
          </a:ln>
        </p:spPr>
        <p:txBody>
          <a:bodyPr>
            <a:prstTxWarp prst="textNoShape">
              <a:avLst/>
            </a:prstTxWarp>
          </a:bodyPr>
          <a:lstStyle/>
          <a:p>
            <a:pPr marL="457200" indent="-457200" algn="just">
              <a:spcBef>
                <a:spcPct val="20000"/>
              </a:spcBef>
              <a:buClr>
                <a:schemeClr val="accent1"/>
              </a:buClr>
              <a:buFont typeface="Wingdings" panose="05000000000000000000" pitchFamily="2" charset="2"/>
              <a:buChar char="Ø"/>
            </a:pPr>
            <a:r>
              <a:rPr lang="en-US" sz="2000" dirty="0">
                <a:latin typeface="Arial" panose="020B0604020202020204" pitchFamily="34" charset="0"/>
                <a:ea typeface="Times New Roman" pitchFamily="-109" charset="0"/>
                <a:cs typeface="Arial" panose="020B0604020202020204" pitchFamily="34" charset="0"/>
              </a:rPr>
              <a:t>Tropical regions have fast chemical reaction rates due to strong sunlight and </a:t>
            </a:r>
            <a:r>
              <a:rPr lang="en-US" sz="2000" dirty="0" smtClean="0">
                <a:latin typeface="Arial" panose="020B0604020202020204" pitchFamily="34" charset="0"/>
                <a:ea typeface="Times New Roman" pitchFamily="-109" charset="0"/>
                <a:cs typeface="Arial" panose="020B0604020202020204" pitchFamily="34" charset="0"/>
              </a:rPr>
              <a:t>high temperature. </a:t>
            </a: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Title 1"/>
          <p:cNvSpPr txBox="1">
            <a:spLocks/>
          </p:cNvSpPr>
          <p:nvPr/>
        </p:nvSpPr>
        <p:spPr bwMode="auto">
          <a:xfrm>
            <a:off x="-1" y="0"/>
            <a:ext cx="9388699" cy="8359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100" kern="1200">
                <a:solidFill>
                  <a:schemeClr val="accent1"/>
                </a:solidFill>
                <a:latin typeface="Times New Roman"/>
                <a:ea typeface="ＭＳ Ｐゴシック" pitchFamily="-109" charset="-128"/>
                <a:cs typeface="Times New Roman"/>
              </a:defRPr>
            </a:lvl1pPr>
            <a:lvl2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2pPr>
            <a:lvl3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3pPr>
            <a:lvl4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4pPr>
            <a:lvl5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5pPr>
            <a:lvl6pPr marL="4572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6pPr>
            <a:lvl7pPr marL="9144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7pPr>
            <a:lvl8pPr marL="13716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8pPr>
            <a:lvl9pPr marL="18288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9pPr>
          </a:lstStyle>
          <a:p>
            <a:pPr algn="just">
              <a:spcBef>
                <a:spcPct val="20000"/>
              </a:spcBef>
              <a:buClr>
                <a:schemeClr val="accent1"/>
              </a:buClr>
            </a:pPr>
            <a:r>
              <a:rPr lang="en-US" sz="3000" dirty="0">
                <a:latin typeface="Arial" panose="020B0604020202020204" pitchFamily="34" charset="0"/>
                <a:ea typeface="Times New Roman" pitchFamily="-109" charset="0"/>
                <a:cs typeface="Arial" panose="020B0604020202020204" pitchFamily="34" charset="0"/>
              </a:rPr>
              <a:t>Global O</a:t>
            </a:r>
            <a:r>
              <a:rPr lang="en-US" sz="3000" baseline="-25000" dirty="0">
                <a:latin typeface="Arial" panose="020B0604020202020204" pitchFamily="34" charset="0"/>
                <a:ea typeface="Times New Roman" pitchFamily="-109" charset="0"/>
                <a:cs typeface="Arial" panose="020B0604020202020204" pitchFamily="34" charset="0"/>
              </a:rPr>
              <a:t>3</a:t>
            </a:r>
            <a:r>
              <a:rPr lang="en-US" sz="3000" dirty="0">
                <a:latin typeface="Arial" panose="020B0604020202020204" pitchFamily="34" charset="0"/>
                <a:ea typeface="Times New Roman" pitchFamily="-109" charset="0"/>
                <a:cs typeface="Arial" panose="020B0604020202020204" pitchFamily="34" charset="0"/>
              </a:rPr>
              <a:t> chemical production and loss </a:t>
            </a:r>
            <a:r>
              <a:rPr lang="en-US" sz="3000" dirty="0" smtClean="0">
                <a:latin typeface="Arial" panose="020B0604020202020204" pitchFamily="34" charset="0"/>
                <a:ea typeface="Times New Roman" pitchFamily="-109" charset="0"/>
                <a:cs typeface="Arial" panose="020B0604020202020204" pitchFamily="34" charset="0"/>
              </a:rPr>
              <a:t>rate</a:t>
            </a:r>
            <a:endParaRPr lang="en-US" sz="3000" dirty="0">
              <a:latin typeface="Arial" panose="020B0604020202020204" pitchFamily="34" charset="0"/>
              <a:ea typeface="Times New Roman" pitchFamily="-109" charset="0"/>
              <a:cs typeface="Arial" panose="020B0604020202020204" pitchFamily="34" charset="0"/>
            </a:endParaRPr>
          </a:p>
        </p:txBody>
      </p:sp>
      <p:pic>
        <p:nvPicPr>
          <p:cNvPr id="12" name="Picture 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203" y="695321"/>
            <a:ext cx="7259624" cy="4704984"/>
          </a:xfrm>
          <a:prstGeom prst="rect">
            <a:avLst/>
          </a:prstGeom>
          <a:noFill/>
          <a:ln>
            <a:noFill/>
          </a:ln>
          <a:extLst/>
        </p:spPr>
      </p:pic>
    </p:spTree>
    <p:extLst>
      <p:ext uri="{BB962C8B-B14F-4D97-AF65-F5344CB8AC3E}">
        <p14:creationId xmlns:p14="http://schemas.microsoft.com/office/powerpoint/2010/main" val="23430816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898" y="51760"/>
            <a:ext cx="7460239" cy="5513289"/>
          </a:xfrm>
          <a:prstGeom prst="rect">
            <a:avLst/>
          </a:prstGeom>
        </p:spPr>
      </p:pic>
      <p:sp>
        <p:nvSpPr>
          <p:cNvPr id="3" name="Text Placeholder 2"/>
          <p:cNvSpPr txBox="1">
            <a:spLocks/>
          </p:cNvSpPr>
          <p:nvPr/>
        </p:nvSpPr>
        <p:spPr bwMode="auto">
          <a:xfrm>
            <a:off x="-14051" y="5565050"/>
            <a:ext cx="8738804" cy="1091381"/>
          </a:xfrm>
          <a:prstGeom prst="rect">
            <a:avLst/>
          </a:prstGeom>
          <a:solidFill>
            <a:schemeClr val="bg1"/>
          </a:solidFill>
          <a:ln w="9525">
            <a:noFill/>
            <a:miter lim="800000"/>
            <a:headEnd/>
            <a:tailEnd/>
          </a:ln>
        </p:spPr>
        <p:txBody>
          <a:bodyPr>
            <a:prstTxWarp prst="textNoShape">
              <a:avLst/>
            </a:prstTxWarp>
          </a:bodyPr>
          <a:lstStyle/>
          <a:p>
            <a:pPr marL="457200" indent="-457200" algn="just">
              <a:spcBef>
                <a:spcPct val="20000"/>
              </a:spcBef>
              <a:buClr>
                <a:schemeClr val="accent1"/>
              </a:buClr>
              <a:buFont typeface="Wingdings" panose="05000000000000000000" pitchFamily="2" charset="2"/>
              <a:buChar char="Ø"/>
            </a:pPr>
            <a:r>
              <a:rPr lang="en-US" sz="1900" dirty="0" smtClean="0">
                <a:latin typeface="Arial" panose="020B0604020202020204" pitchFamily="34" charset="0"/>
                <a:cs typeface="Arial" panose="020B0604020202020204" pitchFamily="34" charset="0"/>
              </a:rPr>
              <a:t>IAGOS commercial aircraft O</a:t>
            </a:r>
            <a:r>
              <a:rPr lang="en-US" sz="1900" baseline="-25000" dirty="0" smtClean="0">
                <a:latin typeface="Arial" panose="020B0604020202020204" pitchFamily="34" charset="0"/>
                <a:cs typeface="Arial" panose="020B0604020202020204" pitchFamily="34" charset="0"/>
              </a:rPr>
              <a:t>3</a:t>
            </a:r>
            <a:r>
              <a:rPr lang="en-US" sz="1900" dirty="0" smtClean="0">
                <a:latin typeface="Arial" panose="020B0604020202020204" pitchFamily="34" charset="0"/>
                <a:cs typeface="Arial" panose="020B0604020202020204" pitchFamily="34" charset="0"/>
              </a:rPr>
              <a:t> profiles to/from several airports (incl. Hong Kong, Bangkok, Hanoi, Ho Chi Minh City, Guangzhou), SHADOZ </a:t>
            </a:r>
            <a:r>
              <a:rPr lang="en-US" sz="1900" dirty="0" err="1" smtClean="0">
                <a:latin typeface="Arial" panose="020B0604020202020204" pitchFamily="34" charset="0"/>
                <a:cs typeface="Arial" panose="020B0604020202020204" pitchFamily="34" charset="0"/>
              </a:rPr>
              <a:t>ozonesondes</a:t>
            </a:r>
            <a:r>
              <a:rPr lang="en-US" sz="1900" dirty="0" smtClean="0">
                <a:latin typeface="Arial" panose="020B0604020202020204" pitchFamily="34" charset="0"/>
                <a:cs typeface="Arial" panose="020B0604020202020204" pitchFamily="34" charset="0"/>
              </a:rPr>
              <a:t> over Hanoi.</a:t>
            </a:r>
          </a:p>
          <a:p>
            <a:pPr marL="457200" indent="-457200" algn="just">
              <a:spcBef>
                <a:spcPct val="20000"/>
              </a:spcBef>
              <a:buClr>
                <a:schemeClr val="accent1"/>
              </a:buClr>
              <a:buFont typeface="Wingdings" panose="05000000000000000000" pitchFamily="2" charset="2"/>
              <a:buChar char="Ø"/>
            </a:pPr>
            <a:r>
              <a:rPr lang="en-US" sz="1900" dirty="0" smtClean="0">
                <a:latin typeface="Arial" panose="020B0604020202020204" pitchFamily="34" charset="0"/>
                <a:cs typeface="Arial" panose="020B0604020202020204" pitchFamily="34" charset="0"/>
              </a:rPr>
              <a:t>First observed significant O</a:t>
            </a:r>
            <a:r>
              <a:rPr lang="en-US" sz="1900" baseline="-25000" dirty="0">
                <a:latin typeface="Arial" panose="020B0604020202020204" pitchFamily="34" charset="0"/>
                <a:cs typeface="Arial" panose="020B0604020202020204" pitchFamily="34" charset="0"/>
              </a:rPr>
              <a:t>3</a:t>
            </a:r>
            <a:r>
              <a:rPr lang="en-US" sz="1900" dirty="0" smtClean="0">
                <a:latin typeface="Arial" panose="020B0604020202020204" pitchFamily="34" charset="0"/>
                <a:cs typeface="Arial" panose="020B0604020202020204" pitchFamily="34" charset="0"/>
              </a:rPr>
              <a:t> increase over SE Asia.  </a:t>
            </a:r>
          </a:p>
          <a:p>
            <a:pPr marL="457200" indent="-457200" algn="just">
              <a:spcBef>
                <a:spcPct val="20000"/>
              </a:spcBef>
              <a:buClr>
                <a:schemeClr val="accent1"/>
              </a:buClr>
              <a:buFont typeface="Wingdings" panose="05000000000000000000" pitchFamily="2" charset="2"/>
              <a:buChar char="Ø"/>
            </a:pPr>
            <a:endParaRPr lang="en-US" sz="1900" dirty="0">
              <a:latin typeface="Arial" panose="020B0604020202020204" pitchFamily="34" charset="0"/>
              <a:cs typeface="Arial" panose="020B0604020202020204" pitchFamily="34" charset="0"/>
            </a:endParaRPr>
          </a:p>
          <a:p>
            <a:pPr algn="just">
              <a:spcBef>
                <a:spcPct val="20000"/>
              </a:spcBef>
              <a:buClr>
                <a:schemeClr val="accent1"/>
              </a:buClr>
            </a:pPr>
            <a:r>
              <a:rPr lang="en-US" sz="19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ea typeface="Times New Roman" pitchFamily="-109" charset="0"/>
              <a:cs typeface="Arial" panose="020B0604020202020204" pitchFamily="34" charset="0"/>
            </a:endParaRPr>
          </a:p>
        </p:txBody>
      </p:sp>
    </p:spTree>
    <p:extLst>
      <p:ext uri="{BB962C8B-B14F-4D97-AF65-F5344CB8AC3E}">
        <p14:creationId xmlns:p14="http://schemas.microsoft.com/office/powerpoint/2010/main" val="38846621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bwMode="auto">
          <a:xfrm>
            <a:off x="-14051" y="5565050"/>
            <a:ext cx="8738804" cy="1091381"/>
          </a:xfrm>
          <a:prstGeom prst="rect">
            <a:avLst/>
          </a:prstGeom>
          <a:solidFill>
            <a:schemeClr val="bg1"/>
          </a:solidFill>
          <a:ln w="9525">
            <a:noFill/>
            <a:miter lim="800000"/>
            <a:headEnd/>
            <a:tailEnd/>
          </a:ln>
        </p:spPr>
        <p:txBody>
          <a:bodyPr>
            <a:prstTxWarp prst="textNoShape">
              <a:avLst/>
            </a:prstTxWarp>
          </a:bodyPr>
          <a:lstStyle/>
          <a:p>
            <a:pPr marL="457200" indent="-457200" algn="just">
              <a:spcBef>
                <a:spcPct val="20000"/>
              </a:spcBef>
              <a:buClr>
                <a:schemeClr val="accent1"/>
              </a:buClr>
              <a:buFont typeface="Wingdings" panose="05000000000000000000" pitchFamily="2" charset="2"/>
              <a:buChar char="Ø"/>
            </a:pPr>
            <a:r>
              <a:rPr lang="en-US" sz="1900" dirty="0" smtClean="0">
                <a:latin typeface="Arial" panose="020B0604020202020204" pitchFamily="34" charset="0"/>
                <a:cs typeface="Arial" panose="020B0604020202020204" pitchFamily="34" charset="0"/>
              </a:rPr>
              <a:t>IAGOS commercial aircraft O</a:t>
            </a:r>
            <a:r>
              <a:rPr lang="en-US" sz="1900" baseline="-25000" dirty="0" smtClean="0">
                <a:latin typeface="Arial" panose="020B0604020202020204" pitchFamily="34" charset="0"/>
                <a:cs typeface="Arial" panose="020B0604020202020204" pitchFamily="34" charset="0"/>
              </a:rPr>
              <a:t>3</a:t>
            </a:r>
            <a:r>
              <a:rPr lang="en-US" sz="1900" dirty="0" smtClean="0">
                <a:latin typeface="Arial" panose="020B0604020202020204" pitchFamily="34" charset="0"/>
                <a:cs typeface="Arial" panose="020B0604020202020204" pitchFamily="34" charset="0"/>
              </a:rPr>
              <a:t> profiles over northeastern China to/from several airports.</a:t>
            </a:r>
          </a:p>
          <a:p>
            <a:pPr marL="457200" indent="-457200" algn="just">
              <a:spcBef>
                <a:spcPct val="20000"/>
              </a:spcBef>
              <a:buClr>
                <a:schemeClr val="accent1"/>
              </a:buClr>
              <a:buFont typeface="Wingdings" panose="05000000000000000000" pitchFamily="2" charset="2"/>
              <a:buChar char="Ø"/>
            </a:pPr>
            <a:r>
              <a:rPr lang="en-US" sz="1900" dirty="0" smtClean="0">
                <a:latin typeface="Arial" panose="020B0604020202020204" pitchFamily="34" charset="0"/>
                <a:cs typeface="Arial" panose="020B0604020202020204" pitchFamily="34" charset="0"/>
              </a:rPr>
              <a:t>Extends observations of positive trend by Ding et al. (2008).  </a:t>
            </a:r>
          </a:p>
          <a:p>
            <a:pPr marL="457200" indent="-457200" algn="just">
              <a:spcBef>
                <a:spcPct val="20000"/>
              </a:spcBef>
              <a:buClr>
                <a:schemeClr val="accent1"/>
              </a:buClr>
              <a:buFont typeface="Wingdings" panose="05000000000000000000" pitchFamily="2" charset="2"/>
              <a:buChar char="Ø"/>
            </a:pPr>
            <a:endParaRPr lang="en-US" sz="1900" dirty="0">
              <a:latin typeface="Arial" panose="020B0604020202020204" pitchFamily="34" charset="0"/>
              <a:cs typeface="Arial" panose="020B0604020202020204" pitchFamily="34" charset="0"/>
            </a:endParaRPr>
          </a:p>
          <a:p>
            <a:pPr algn="just">
              <a:spcBef>
                <a:spcPct val="20000"/>
              </a:spcBef>
              <a:buClr>
                <a:schemeClr val="accent1"/>
              </a:buClr>
            </a:pPr>
            <a:r>
              <a:rPr lang="en-US" sz="19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ea typeface="Times New Roman" pitchFamily="-109" charset="0"/>
              <a:cs typeface="Arial" panose="020B0604020202020204" pitchFamily="34" charset="0"/>
            </a:endParaRP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691116" y="223284"/>
            <a:ext cx="7038754" cy="5434566"/>
          </a:xfrm>
          <a:prstGeom prst="rect">
            <a:avLst/>
          </a:prstGeom>
        </p:spPr>
      </p:pic>
    </p:spTree>
    <p:extLst>
      <p:ext uri="{BB962C8B-B14F-4D97-AF65-F5344CB8AC3E}">
        <p14:creationId xmlns:p14="http://schemas.microsoft.com/office/powerpoint/2010/main" val="41039330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bwMode="auto">
          <a:xfrm>
            <a:off x="-14051" y="6032881"/>
            <a:ext cx="8738804" cy="1091381"/>
          </a:xfrm>
          <a:prstGeom prst="rect">
            <a:avLst/>
          </a:prstGeom>
          <a:solidFill>
            <a:schemeClr val="bg1"/>
          </a:solidFill>
          <a:ln w="9525">
            <a:noFill/>
            <a:miter lim="800000"/>
            <a:headEnd/>
            <a:tailEnd/>
          </a:ln>
        </p:spPr>
        <p:txBody>
          <a:bodyPr>
            <a:prstTxWarp prst="textNoShape">
              <a:avLst/>
            </a:prstTxWarp>
          </a:bodyPr>
          <a:lstStyle/>
          <a:p>
            <a:pPr marL="457200" indent="-457200" algn="just">
              <a:spcBef>
                <a:spcPct val="20000"/>
              </a:spcBef>
              <a:buClr>
                <a:schemeClr val="accent1"/>
              </a:buClr>
              <a:buFont typeface="Wingdings" panose="05000000000000000000" pitchFamily="2" charset="2"/>
              <a:buChar char="Ø"/>
            </a:pPr>
            <a:r>
              <a:rPr lang="en-US" sz="1900" dirty="0" smtClean="0">
                <a:latin typeface="Arial" panose="020B0604020202020204" pitchFamily="34" charset="0"/>
                <a:cs typeface="Arial" panose="020B0604020202020204" pitchFamily="34" charset="0"/>
              </a:rPr>
              <a:t>IAGOS commercial aircraft O</a:t>
            </a:r>
            <a:r>
              <a:rPr lang="en-US" sz="1900" baseline="-25000" dirty="0" smtClean="0">
                <a:latin typeface="Arial" panose="020B0604020202020204" pitchFamily="34" charset="0"/>
                <a:cs typeface="Arial" panose="020B0604020202020204" pitchFamily="34" charset="0"/>
              </a:rPr>
              <a:t>3</a:t>
            </a:r>
            <a:r>
              <a:rPr lang="en-US" sz="1900" dirty="0" smtClean="0">
                <a:latin typeface="Arial" panose="020B0604020202020204" pitchFamily="34" charset="0"/>
                <a:cs typeface="Arial" panose="020B0604020202020204" pitchFamily="34" charset="0"/>
              </a:rPr>
              <a:t> profiles over southern India to/from several airports.</a:t>
            </a:r>
          </a:p>
          <a:p>
            <a:pPr algn="just">
              <a:spcBef>
                <a:spcPct val="20000"/>
              </a:spcBef>
              <a:buClr>
                <a:schemeClr val="accent1"/>
              </a:buClr>
            </a:pPr>
            <a:endParaRPr lang="en-US" sz="1900" dirty="0">
              <a:latin typeface="Arial" panose="020B0604020202020204" pitchFamily="34" charset="0"/>
              <a:cs typeface="Arial" panose="020B0604020202020204" pitchFamily="34" charset="0"/>
            </a:endParaRPr>
          </a:p>
          <a:p>
            <a:pPr algn="just">
              <a:spcBef>
                <a:spcPct val="20000"/>
              </a:spcBef>
              <a:buClr>
                <a:schemeClr val="accent1"/>
              </a:buClr>
            </a:pPr>
            <a:r>
              <a:rPr lang="en-US" sz="19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ea typeface="Times New Roman" pitchFamily="-109" charset="0"/>
              <a:cs typeface="Arial" panose="020B0604020202020204" pitchFamily="34" charset="0"/>
            </a:endParaRP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584786" y="180752"/>
            <a:ext cx="8229601" cy="5720318"/>
          </a:xfrm>
          <a:prstGeom prst="rect">
            <a:avLst/>
          </a:prstGeom>
        </p:spPr>
      </p:pic>
    </p:spTree>
    <p:extLst>
      <p:ext uri="{BB962C8B-B14F-4D97-AF65-F5344CB8AC3E}">
        <p14:creationId xmlns:p14="http://schemas.microsoft.com/office/powerpoint/2010/main" val="9423860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
          <p:cNvSpPr txBox="1">
            <a:spLocks/>
          </p:cNvSpPr>
          <p:nvPr/>
        </p:nvSpPr>
        <p:spPr bwMode="auto">
          <a:xfrm>
            <a:off x="27708" y="91440"/>
            <a:ext cx="8835657" cy="738407"/>
          </a:xfrm>
          <a:prstGeom prst="rect">
            <a:avLst/>
          </a:prstGeom>
          <a:solidFill>
            <a:schemeClr val="bg1"/>
          </a:solidFill>
          <a:ln w="9525">
            <a:noFill/>
            <a:miter lim="800000"/>
            <a:headEnd/>
            <a:tailEnd/>
          </a:ln>
        </p:spPr>
        <p:txBody>
          <a:bodyPr>
            <a:prstTxWarp prst="textNoShape">
              <a:avLst/>
            </a:prstTxWarp>
          </a:bodyPr>
          <a:lstStyle/>
          <a:p>
            <a:pPr>
              <a:spcBef>
                <a:spcPct val="20000"/>
              </a:spcBef>
              <a:buClr>
                <a:schemeClr val="accent1"/>
              </a:buClr>
            </a:pPr>
            <a:r>
              <a:rPr lang="en-US" sz="2600" b="1" dirty="0" smtClean="0">
                <a:solidFill>
                  <a:srgbClr val="0070C0"/>
                </a:solidFill>
                <a:latin typeface="Arial" panose="020B0604020202020204" pitchFamily="34" charset="0"/>
                <a:ea typeface="Times New Roman" pitchFamily="-109" charset="0"/>
                <a:cs typeface="Arial" panose="020B0604020202020204" pitchFamily="34" charset="0"/>
              </a:rPr>
              <a:t>Global tropospheric O</a:t>
            </a:r>
            <a:r>
              <a:rPr lang="en-US" sz="2600" b="1" baseline="-25000" dirty="0" smtClean="0">
                <a:solidFill>
                  <a:srgbClr val="0070C0"/>
                </a:solidFill>
                <a:latin typeface="Arial" panose="020B0604020202020204" pitchFamily="34" charset="0"/>
                <a:ea typeface="Times New Roman" pitchFamily="-109" charset="0"/>
                <a:cs typeface="Arial" panose="020B0604020202020204" pitchFamily="34" charset="0"/>
              </a:rPr>
              <a:t>3</a:t>
            </a:r>
            <a:r>
              <a:rPr lang="en-US" sz="2600" b="1" dirty="0" smtClean="0">
                <a:solidFill>
                  <a:srgbClr val="0070C0"/>
                </a:solidFill>
                <a:latin typeface="Arial" panose="020B0604020202020204" pitchFamily="34" charset="0"/>
                <a:ea typeface="Times New Roman" pitchFamily="-109" charset="0"/>
                <a:cs typeface="Arial" panose="020B0604020202020204" pitchFamily="34" charset="0"/>
              </a:rPr>
              <a:t> burden much more sensitive to emissions from the tropics and SH</a:t>
            </a:r>
          </a:p>
          <a:p>
            <a:pPr>
              <a:spcBef>
                <a:spcPct val="20000"/>
              </a:spcBef>
              <a:buClr>
                <a:schemeClr val="accent1"/>
              </a:buClr>
            </a:pPr>
            <a:endParaRPr lang="en-US" sz="2600" b="1" dirty="0" smtClean="0">
              <a:solidFill>
                <a:srgbClr val="0070C0"/>
              </a:solidFill>
              <a:latin typeface="Arial" panose="020B0604020202020204" pitchFamily="34" charset="0"/>
              <a:ea typeface="Times New Roman" pitchFamily="-109" charset="0"/>
              <a:cs typeface="Arial" panose="020B0604020202020204" pitchFamily="34" charset="0"/>
            </a:endParaRPr>
          </a:p>
          <a:p>
            <a:pPr marL="342900" indent="-342900" algn="just">
              <a:spcBef>
                <a:spcPct val="20000"/>
              </a:spcBef>
              <a:buClr>
                <a:schemeClr val="accent1"/>
              </a:buClr>
              <a:buFont typeface="Wingdings" pitchFamily="-109" charset="2"/>
              <a:buChar char="§"/>
            </a:pPr>
            <a:endParaRPr lang="en-US" sz="2600" b="1" i="1" dirty="0">
              <a:solidFill>
                <a:srgbClr val="0070C0"/>
              </a:solidFill>
              <a:latin typeface="Arial" panose="020B0604020202020204" pitchFamily="34" charset="0"/>
              <a:ea typeface="Times New Roman" pitchFamily="-109" charset="0"/>
              <a:cs typeface="Arial" panose="020B0604020202020204" pitchFamily="34" charset="0"/>
            </a:endParaRPr>
          </a:p>
        </p:txBody>
      </p:sp>
      <p:sp>
        <p:nvSpPr>
          <p:cNvPr id="16" name="TextBox 15"/>
          <p:cNvSpPr txBox="1"/>
          <p:nvPr/>
        </p:nvSpPr>
        <p:spPr>
          <a:xfrm>
            <a:off x="478468" y="4937557"/>
            <a:ext cx="8293394" cy="677108"/>
          </a:xfrm>
          <a:prstGeom prst="rect">
            <a:avLst/>
          </a:prstGeom>
          <a:noFill/>
        </p:spPr>
        <p:txBody>
          <a:bodyPr wrap="square" rtlCol="0">
            <a:spAutoFit/>
          </a:bodyPr>
          <a:lstStyle/>
          <a:p>
            <a:r>
              <a:rPr lang="en-US" sz="1900" dirty="0" smtClean="0"/>
              <a:t>Sensitivity of global trop. O</a:t>
            </a:r>
            <a:r>
              <a:rPr lang="en-US" sz="1900" baseline="-25000" dirty="0" smtClean="0"/>
              <a:t>3</a:t>
            </a:r>
            <a:r>
              <a:rPr lang="en-US" sz="1900" dirty="0" smtClean="0"/>
              <a:t> burden to changes in NO</a:t>
            </a:r>
            <a:r>
              <a:rPr lang="en-US" sz="1900" baseline="-25000" dirty="0" smtClean="0"/>
              <a:t>x</a:t>
            </a:r>
            <a:r>
              <a:rPr lang="en-US" sz="1900" dirty="0" smtClean="0"/>
              <a:t> emissions, based on simulations of 10</a:t>
            </a:r>
            <a:r>
              <a:rPr lang="en-US" sz="1900" dirty="0"/>
              <a:t>% NO</a:t>
            </a:r>
            <a:r>
              <a:rPr lang="en-US" sz="1900" baseline="-25000" dirty="0"/>
              <a:t>x</a:t>
            </a:r>
            <a:r>
              <a:rPr lang="en-US" sz="1900" dirty="0" smtClean="0"/>
              <a:t> reductions from 9 world regions </a:t>
            </a:r>
            <a:r>
              <a:rPr lang="en-US" sz="1900" dirty="0"/>
              <a:t>(West et al., 2009). </a:t>
            </a:r>
          </a:p>
        </p:txBody>
      </p:sp>
      <p:pic>
        <p:nvPicPr>
          <p:cNvPr id="10" name="Picture 9"/>
          <p:cNvPicPr>
            <a:picLocks noChangeAspect="1"/>
          </p:cNvPicPr>
          <p:nvPr/>
        </p:nvPicPr>
        <p:blipFill>
          <a:blip r:embed="rId3"/>
          <a:stretch>
            <a:fillRect/>
          </a:stretch>
        </p:blipFill>
        <p:spPr>
          <a:xfrm>
            <a:off x="1246300" y="1182538"/>
            <a:ext cx="6196489" cy="3647810"/>
          </a:xfrm>
          <a:prstGeom prst="rect">
            <a:avLst/>
          </a:prstGeom>
        </p:spPr>
      </p:pic>
    </p:spTree>
    <p:extLst>
      <p:ext uri="{BB962C8B-B14F-4D97-AF65-F5344CB8AC3E}">
        <p14:creationId xmlns:p14="http://schemas.microsoft.com/office/powerpoint/2010/main" val="4199340334"/>
      </p:ext>
    </p:extLst>
  </p:cSld>
  <p:clrMapOvr>
    <a:masterClrMapping/>
  </p:clrMapOvr>
  <mc:AlternateContent xmlns:mc="http://schemas.openxmlformats.org/markup-compatibility/2006" xmlns:p14="http://schemas.microsoft.com/office/powerpoint/2010/main">
    <mc:Choice Requires="p14">
      <p:transition spd="slow" p14:dur="2000" advTm="106804"/>
    </mc:Choice>
    <mc:Fallback xmlns="">
      <p:transition spd="slow" advTm="106804"/>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
          <p:cNvSpPr txBox="1">
            <a:spLocks/>
          </p:cNvSpPr>
          <p:nvPr/>
        </p:nvSpPr>
        <p:spPr bwMode="auto">
          <a:xfrm>
            <a:off x="27708" y="91440"/>
            <a:ext cx="8835657" cy="548640"/>
          </a:xfrm>
          <a:prstGeom prst="rect">
            <a:avLst/>
          </a:prstGeom>
          <a:solidFill>
            <a:schemeClr val="bg1"/>
          </a:solidFill>
          <a:ln w="9525">
            <a:noFill/>
            <a:miter lim="800000"/>
            <a:headEnd/>
            <a:tailEnd/>
          </a:ln>
        </p:spPr>
        <p:txBody>
          <a:bodyPr>
            <a:prstTxWarp prst="textNoShape">
              <a:avLst/>
            </a:prstTxWarp>
          </a:bodyPr>
          <a:lstStyle/>
          <a:p>
            <a:pPr>
              <a:spcBef>
                <a:spcPct val="20000"/>
              </a:spcBef>
              <a:buClr>
                <a:schemeClr val="accent1"/>
              </a:buClr>
            </a:pPr>
            <a:r>
              <a:rPr lang="en-US" sz="2600" b="1" dirty="0" smtClean="0">
                <a:solidFill>
                  <a:srgbClr val="0070C0"/>
                </a:solidFill>
                <a:latin typeface="Arial" panose="020B0604020202020204" pitchFamily="34" charset="0"/>
                <a:ea typeface="Times New Roman" pitchFamily="-109" charset="0"/>
                <a:cs typeface="Arial" panose="020B0604020202020204" pitchFamily="34" charset="0"/>
              </a:rPr>
              <a:t>Global Anthropogenic Emission Changes, 1980-2010</a:t>
            </a:r>
            <a:endParaRPr lang="en-US" sz="2600" b="1" dirty="0" smtClean="0">
              <a:solidFill>
                <a:srgbClr val="0070C0"/>
              </a:solidFill>
              <a:latin typeface="Arial" panose="020B0604020202020204" pitchFamily="34" charset="0"/>
              <a:ea typeface="Times New Roman" pitchFamily="-109" charset="0"/>
              <a:cs typeface="Arial" panose="020B0604020202020204" pitchFamily="34" charset="0"/>
            </a:endParaRPr>
          </a:p>
          <a:p>
            <a:pPr>
              <a:spcBef>
                <a:spcPct val="20000"/>
              </a:spcBef>
              <a:buClr>
                <a:schemeClr val="accent1"/>
              </a:buClr>
            </a:pPr>
            <a:endParaRPr lang="en-US" sz="2600" b="1" dirty="0" smtClean="0">
              <a:solidFill>
                <a:srgbClr val="0070C0"/>
              </a:solidFill>
              <a:latin typeface="Arial" panose="020B0604020202020204" pitchFamily="34" charset="0"/>
              <a:ea typeface="Times New Roman" pitchFamily="-109" charset="0"/>
              <a:cs typeface="Arial" panose="020B0604020202020204" pitchFamily="34" charset="0"/>
            </a:endParaRPr>
          </a:p>
          <a:p>
            <a:pPr marL="342900" indent="-342900" algn="just">
              <a:spcBef>
                <a:spcPct val="20000"/>
              </a:spcBef>
              <a:buClr>
                <a:schemeClr val="accent1"/>
              </a:buClr>
              <a:buFont typeface="Wingdings" pitchFamily="-109" charset="2"/>
              <a:buChar char="§"/>
            </a:pPr>
            <a:endParaRPr lang="en-US" sz="2600" b="1" i="1" dirty="0">
              <a:solidFill>
                <a:srgbClr val="0070C0"/>
              </a:solidFill>
              <a:latin typeface="Arial" panose="020B0604020202020204" pitchFamily="34" charset="0"/>
              <a:ea typeface="Times New Roman" pitchFamily="-109" charset="0"/>
              <a:cs typeface="Arial" panose="020B0604020202020204" pitchFamily="34" charset="0"/>
            </a:endParaRPr>
          </a:p>
        </p:txBody>
      </p:sp>
      <p:sp>
        <p:nvSpPr>
          <p:cNvPr id="16" name="TextBox 15"/>
          <p:cNvSpPr txBox="1"/>
          <p:nvPr/>
        </p:nvSpPr>
        <p:spPr>
          <a:xfrm>
            <a:off x="203002" y="6530178"/>
            <a:ext cx="8940998" cy="338554"/>
          </a:xfrm>
          <a:prstGeom prst="rect">
            <a:avLst/>
          </a:prstGeom>
          <a:solidFill>
            <a:schemeClr val="bg1"/>
          </a:solidFill>
        </p:spPr>
        <p:txBody>
          <a:bodyPr wrap="square" rtlCol="0">
            <a:spAutoFit/>
          </a:bodyPr>
          <a:lstStyle/>
          <a:p>
            <a:r>
              <a:rPr lang="en-US" sz="1600" dirty="0" smtClean="0"/>
              <a:t>Anthropogenic </a:t>
            </a:r>
            <a:r>
              <a:rPr lang="en-US" sz="1600" dirty="0" smtClean="0"/>
              <a:t>emissions </a:t>
            </a:r>
            <a:r>
              <a:rPr lang="en-US" sz="1600" dirty="0" smtClean="0"/>
              <a:t>(including biomass burning) from ACCMIP and RCP8.5.  </a:t>
            </a:r>
            <a:endParaRPr lang="en-US" sz="1600" dirty="0"/>
          </a:p>
        </p:txBody>
      </p:sp>
      <p:sp>
        <p:nvSpPr>
          <p:cNvPr id="92" name="TextBox 91"/>
          <p:cNvSpPr txBox="1"/>
          <p:nvPr/>
        </p:nvSpPr>
        <p:spPr>
          <a:xfrm>
            <a:off x="1858298" y="4312319"/>
            <a:ext cx="7189224" cy="523220"/>
          </a:xfrm>
          <a:prstGeom prst="rect">
            <a:avLst/>
          </a:prstGeom>
          <a:solidFill>
            <a:schemeClr val="bg1"/>
          </a:solidFill>
        </p:spPr>
        <p:txBody>
          <a:bodyPr wrap="square" rtlCol="0">
            <a:spAutoFit/>
          </a:bodyPr>
          <a:lstStyle/>
          <a:p>
            <a:r>
              <a:rPr lang="en-US" sz="2800" b="1" dirty="0" smtClean="0"/>
              <a:t>Global CH</a:t>
            </a:r>
            <a:r>
              <a:rPr lang="en-US" sz="2800" b="1" baseline="-25000" dirty="0" smtClean="0"/>
              <a:t>4</a:t>
            </a:r>
            <a:r>
              <a:rPr lang="en-US" sz="2800" b="1" dirty="0" smtClean="0"/>
              <a:t> mixing ratio +15%</a:t>
            </a:r>
            <a:endParaRPr lang="en-US" sz="2800" b="1" dirty="0"/>
          </a:p>
        </p:txBody>
      </p:sp>
      <p:graphicFrame>
        <p:nvGraphicFramePr>
          <p:cNvPr id="5" name="Table 4"/>
          <p:cNvGraphicFramePr>
            <a:graphicFrameLocks noGrp="1"/>
          </p:cNvGraphicFramePr>
          <p:nvPr>
            <p:extLst>
              <p:ext uri="{D42A27DB-BD31-4B8C-83A1-F6EECF244321}">
                <p14:modId xmlns:p14="http://schemas.microsoft.com/office/powerpoint/2010/main" val="926804597"/>
              </p:ext>
            </p:extLst>
          </p:nvPr>
        </p:nvGraphicFramePr>
        <p:xfrm>
          <a:off x="540772" y="1397000"/>
          <a:ext cx="7964130" cy="2703052"/>
        </p:xfrm>
        <a:graphic>
          <a:graphicData uri="http://schemas.openxmlformats.org/drawingml/2006/table">
            <a:tbl>
              <a:tblPr firstRow="1" bandRow="1">
                <a:tableStyleId>{5C22544A-7EE6-4342-B048-85BDC9FD1C3A}</a:tableStyleId>
              </a:tblPr>
              <a:tblGrid>
                <a:gridCol w="2222093">
                  <a:extLst>
                    <a:ext uri="{9D8B030D-6E8A-4147-A177-3AD203B41FA5}">
                      <a16:colId xmlns:a16="http://schemas.microsoft.com/office/drawing/2014/main" val="3596622087"/>
                    </a:ext>
                  </a:extLst>
                </a:gridCol>
                <a:gridCol w="2654709">
                  <a:extLst>
                    <a:ext uri="{9D8B030D-6E8A-4147-A177-3AD203B41FA5}">
                      <a16:colId xmlns:a16="http://schemas.microsoft.com/office/drawing/2014/main" val="1653688764"/>
                    </a:ext>
                  </a:extLst>
                </a:gridCol>
                <a:gridCol w="3087328">
                  <a:extLst>
                    <a:ext uri="{9D8B030D-6E8A-4147-A177-3AD203B41FA5}">
                      <a16:colId xmlns:a16="http://schemas.microsoft.com/office/drawing/2014/main" val="581115804"/>
                    </a:ext>
                  </a:extLst>
                </a:gridCol>
              </a:tblGrid>
              <a:tr h="675763">
                <a:tc>
                  <a:txBody>
                    <a:bodyPr/>
                    <a:lstStyle/>
                    <a:p>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smtClean="0">
                          <a:solidFill>
                            <a:schemeClr val="tx1"/>
                          </a:solidFill>
                        </a:rPr>
                        <a:t>Global</a:t>
                      </a:r>
                      <a:endParaRPr lang="en-US" sz="2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smtClean="0">
                          <a:solidFill>
                            <a:schemeClr val="tx1"/>
                          </a:solidFill>
                        </a:rPr>
                        <a:t>Tropics (23</a:t>
                      </a:r>
                      <a:r>
                        <a:rPr lang="en-US" sz="2800" b="1" dirty="0" smtClean="0">
                          <a:solidFill>
                            <a:schemeClr val="tx1"/>
                          </a:solidFill>
                        </a:rPr>
                        <a:t>°S</a:t>
                      </a:r>
                      <a:r>
                        <a:rPr lang="en-US" sz="2800" b="1" dirty="0" smtClean="0">
                          <a:solidFill>
                            <a:schemeClr val="tx1"/>
                          </a:solidFill>
                        </a:rPr>
                        <a:t>-23°N)</a:t>
                      </a:r>
                      <a:endParaRPr lang="en-US" sz="2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822211"/>
                  </a:ext>
                </a:extLst>
              </a:tr>
              <a:tr h="675763">
                <a:tc>
                  <a:txBody>
                    <a:bodyPr/>
                    <a:lstStyle/>
                    <a:p>
                      <a:r>
                        <a:rPr lang="en-US" sz="2800" b="1" dirty="0" smtClean="0"/>
                        <a:t>NO</a:t>
                      </a:r>
                      <a:r>
                        <a:rPr lang="en-US" sz="2800" b="1" baseline="-25000" dirty="0" smtClean="0"/>
                        <a:t>x</a:t>
                      </a:r>
                      <a:endParaRPr lang="en-US" sz="2800"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smtClean="0"/>
                        <a:t>+21%</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smtClean="0"/>
                        <a:t>+49%</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5620769"/>
                  </a:ext>
                </a:extLst>
              </a:tr>
              <a:tr h="675763">
                <a:tc>
                  <a:txBody>
                    <a:bodyPr/>
                    <a:lstStyle/>
                    <a:p>
                      <a:r>
                        <a:rPr lang="en-US" sz="2800" b="1" dirty="0" smtClean="0"/>
                        <a:t>CO</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smtClean="0"/>
                        <a:t>+6%</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smtClean="0"/>
                        <a:t>+22%</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1795590"/>
                  </a:ext>
                </a:extLst>
              </a:tr>
              <a:tr h="675763">
                <a:tc>
                  <a:txBody>
                    <a:bodyPr/>
                    <a:lstStyle/>
                    <a:p>
                      <a:r>
                        <a:rPr lang="en-US" sz="2800" b="1" dirty="0" smtClean="0"/>
                        <a:t>NMVOCs</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smtClean="0"/>
                        <a:t>+6%</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smtClean="0"/>
                        <a:t>+16%</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5099861"/>
                  </a:ext>
                </a:extLst>
              </a:tr>
            </a:tbl>
          </a:graphicData>
        </a:graphic>
      </p:graphicFrame>
    </p:spTree>
    <p:extLst>
      <p:ext uri="{BB962C8B-B14F-4D97-AF65-F5344CB8AC3E}">
        <p14:creationId xmlns:p14="http://schemas.microsoft.com/office/powerpoint/2010/main" val="4049976716"/>
      </p:ext>
    </p:extLst>
  </p:cSld>
  <p:clrMapOvr>
    <a:masterClrMapping/>
  </p:clrMapOvr>
  <mc:AlternateContent xmlns:mc="http://schemas.openxmlformats.org/markup-compatibility/2006" xmlns:p14="http://schemas.microsoft.com/office/powerpoint/2010/main">
    <mc:Choice Requires="p14">
      <p:transition spd="slow" p14:dur="2000" advTm="106804"/>
    </mc:Choice>
    <mc:Fallback xmlns="">
      <p:transition spd="slow" advTm="106804"/>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p:cNvSpPr txBox="1">
            <a:spLocks/>
          </p:cNvSpPr>
          <p:nvPr/>
        </p:nvSpPr>
        <p:spPr bwMode="auto">
          <a:xfrm>
            <a:off x="831246" y="0"/>
            <a:ext cx="7651711" cy="8359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100" kern="1200">
                <a:solidFill>
                  <a:schemeClr val="accent1"/>
                </a:solidFill>
                <a:latin typeface="Times New Roman"/>
                <a:ea typeface="ＭＳ Ｐゴシック" pitchFamily="-109" charset="-128"/>
                <a:cs typeface="Times New Roman"/>
              </a:defRPr>
            </a:lvl1pPr>
            <a:lvl2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2pPr>
            <a:lvl3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3pPr>
            <a:lvl4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4pPr>
            <a:lvl5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5pPr>
            <a:lvl6pPr marL="4572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6pPr>
            <a:lvl7pPr marL="9144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7pPr>
            <a:lvl8pPr marL="13716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8pPr>
            <a:lvl9pPr marL="18288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9pPr>
          </a:lstStyle>
          <a:p>
            <a:r>
              <a:rPr lang="en-US" sz="3000" b="1" dirty="0" smtClean="0">
                <a:latin typeface="Arial" panose="020B0604020202020204" pitchFamily="34" charset="0"/>
                <a:cs typeface="Arial" panose="020B0604020202020204" pitchFamily="34" charset="0"/>
              </a:rPr>
              <a:t>Objectives</a:t>
            </a:r>
            <a:endParaRPr lang="en-US" sz="3000" b="1" dirty="0">
              <a:latin typeface="Arial" panose="020B0604020202020204" pitchFamily="34" charset="0"/>
              <a:cs typeface="Arial" panose="020B0604020202020204" pitchFamily="34" charset="0"/>
            </a:endParaRPr>
          </a:p>
        </p:txBody>
      </p:sp>
      <p:sp>
        <p:nvSpPr>
          <p:cNvPr id="6" name="Text Placeholder 2"/>
          <p:cNvSpPr txBox="1">
            <a:spLocks/>
          </p:cNvSpPr>
          <p:nvPr/>
        </p:nvSpPr>
        <p:spPr bwMode="auto">
          <a:xfrm>
            <a:off x="287819" y="1240809"/>
            <a:ext cx="8738567" cy="4826162"/>
          </a:xfrm>
          <a:prstGeom prst="rect">
            <a:avLst/>
          </a:prstGeom>
          <a:solidFill>
            <a:schemeClr val="bg1"/>
          </a:solidFill>
          <a:ln w="9525">
            <a:noFill/>
            <a:miter lim="800000"/>
            <a:headEnd/>
            <a:tailEnd/>
          </a:ln>
        </p:spPr>
        <p:txBody>
          <a:bodyPr>
            <a:prstTxWarp prst="textNoShape">
              <a:avLst/>
            </a:prstTxWarp>
          </a:bodyPr>
          <a:lstStyle/>
          <a:p>
            <a:pPr marL="457200" indent="-457200">
              <a:spcBef>
                <a:spcPct val="20000"/>
              </a:spcBef>
              <a:buClr>
                <a:schemeClr val="accent1"/>
              </a:buClr>
              <a:buFont typeface="Wingdings" panose="05000000000000000000" pitchFamily="2" charset="2"/>
              <a:buChar char="Ø"/>
            </a:pPr>
            <a:r>
              <a:rPr lang="en-US" sz="2600" dirty="0">
                <a:latin typeface="Arial" panose="020B0604020202020204" pitchFamily="34" charset="0"/>
                <a:ea typeface="Times New Roman" pitchFamily="-109" charset="0"/>
                <a:cs typeface="Arial" panose="020B0604020202020204" pitchFamily="34" charset="0"/>
              </a:rPr>
              <a:t>Separate the changes in the global tropospheric ozone burden (B</a:t>
            </a:r>
            <a:r>
              <a:rPr lang="en-US" sz="2600" baseline="-25000" dirty="0">
                <a:latin typeface="Arial" panose="020B0604020202020204" pitchFamily="34" charset="0"/>
                <a:ea typeface="Times New Roman" pitchFamily="-109" charset="0"/>
                <a:cs typeface="Arial" panose="020B0604020202020204" pitchFamily="34" charset="0"/>
              </a:rPr>
              <a:t>O3</a:t>
            </a:r>
            <a:r>
              <a:rPr lang="en-US" sz="2600" dirty="0">
                <a:latin typeface="Arial" panose="020B0604020202020204" pitchFamily="34" charset="0"/>
                <a:ea typeface="Times New Roman" pitchFamily="-109" charset="0"/>
                <a:cs typeface="Arial" panose="020B0604020202020204" pitchFamily="34" charset="0"/>
              </a:rPr>
              <a:t>) from 1980 to 2010 into contributions </a:t>
            </a:r>
            <a:r>
              <a:rPr lang="en-US" sz="2600" dirty="0" smtClean="0">
                <a:latin typeface="Arial" panose="020B0604020202020204" pitchFamily="34" charset="0"/>
                <a:ea typeface="Times New Roman" pitchFamily="-109" charset="0"/>
                <a:cs typeface="Arial" panose="020B0604020202020204" pitchFamily="34" charset="0"/>
              </a:rPr>
              <a:t>from changes in:</a:t>
            </a:r>
          </a:p>
          <a:p>
            <a:pPr marL="457200" indent="-457200">
              <a:spcBef>
                <a:spcPct val="20000"/>
              </a:spcBef>
              <a:buClr>
                <a:schemeClr val="accent1"/>
              </a:buClr>
              <a:buFont typeface="Wingdings" panose="05000000000000000000" pitchFamily="2" charset="2"/>
              <a:buChar char="Ø"/>
            </a:pPr>
            <a:endParaRPr lang="en-US" sz="2600" dirty="0" smtClean="0">
              <a:latin typeface="Arial" panose="020B0604020202020204" pitchFamily="34" charset="0"/>
              <a:ea typeface="Times New Roman" pitchFamily="-109" charset="0"/>
              <a:cs typeface="Arial" panose="020B0604020202020204" pitchFamily="34" charset="0"/>
            </a:endParaRPr>
          </a:p>
          <a:p>
            <a:pPr marL="914400" lvl="1" indent="-457200">
              <a:spcBef>
                <a:spcPct val="20000"/>
              </a:spcBef>
              <a:buClr>
                <a:schemeClr val="accent1"/>
              </a:buClr>
              <a:buFont typeface="Wingdings" panose="05000000000000000000" pitchFamily="2" charset="2"/>
              <a:buChar char="v"/>
            </a:pPr>
            <a:r>
              <a:rPr lang="en-US" sz="2800" dirty="0"/>
              <a:t>the spatial distribution of </a:t>
            </a:r>
            <a:r>
              <a:rPr lang="en-US" sz="2800" dirty="0" smtClean="0"/>
              <a:t>anthropogenic short-lived pollutant emissions,</a:t>
            </a:r>
          </a:p>
          <a:p>
            <a:pPr marL="914400" lvl="1" indent="-457200">
              <a:spcBef>
                <a:spcPct val="20000"/>
              </a:spcBef>
              <a:buClr>
                <a:schemeClr val="accent1"/>
              </a:buClr>
              <a:buFont typeface="Wingdings" panose="05000000000000000000" pitchFamily="2" charset="2"/>
              <a:buChar char="v"/>
            </a:pPr>
            <a:endParaRPr lang="en-US" sz="2800" dirty="0">
              <a:latin typeface="Arial" panose="020B0604020202020204" pitchFamily="34" charset="0"/>
              <a:ea typeface="Times New Roman" pitchFamily="-109" charset="0"/>
              <a:cs typeface="Arial" panose="020B0604020202020204" pitchFamily="34" charset="0"/>
            </a:endParaRPr>
          </a:p>
          <a:p>
            <a:pPr marL="914400" lvl="1" indent="-457200">
              <a:spcBef>
                <a:spcPct val="20000"/>
              </a:spcBef>
              <a:buClr>
                <a:schemeClr val="accent1"/>
              </a:buClr>
              <a:buFont typeface="Wingdings" panose="05000000000000000000" pitchFamily="2" charset="2"/>
              <a:buChar char="v"/>
            </a:pPr>
            <a:r>
              <a:rPr lang="en-US" sz="2800" dirty="0"/>
              <a:t>the global magnitude of </a:t>
            </a:r>
            <a:r>
              <a:rPr lang="en-US" sz="2800" dirty="0" smtClean="0"/>
              <a:t>these emissions, and</a:t>
            </a:r>
          </a:p>
          <a:p>
            <a:pPr marL="914400" lvl="1" indent="-457200">
              <a:spcBef>
                <a:spcPct val="20000"/>
              </a:spcBef>
              <a:buClr>
                <a:schemeClr val="accent1"/>
              </a:buClr>
              <a:buFont typeface="Wingdings" panose="05000000000000000000" pitchFamily="2" charset="2"/>
              <a:buChar char="v"/>
            </a:pPr>
            <a:endParaRPr lang="en-US" sz="2800" dirty="0">
              <a:latin typeface="Arial" panose="020B0604020202020204" pitchFamily="34" charset="0"/>
              <a:ea typeface="Times New Roman" pitchFamily="-109" charset="0"/>
              <a:cs typeface="Arial" panose="020B0604020202020204" pitchFamily="34" charset="0"/>
            </a:endParaRPr>
          </a:p>
          <a:p>
            <a:pPr marL="914400" lvl="1" indent="-457200">
              <a:spcBef>
                <a:spcPct val="20000"/>
              </a:spcBef>
              <a:buClr>
                <a:schemeClr val="accent1"/>
              </a:buClr>
              <a:buFont typeface="Wingdings" panose="05000000000000000000" pitchFamily="2" charset="2"/>
              <a:buChar char="v"/>
            </a:pPr>
            <a:r>
              <a:rPr lang="en-US" sz="2800" dirty="0"/>
              <a:t>the global CH</a:t>
            </a:r>
            <a:r>
              <a:rPr lang="en-US" sz="2800" baseline="-25000" dirty="0"/>
              <a:t>4</a:t>
            </a:r>
            <a:r>
              <a:rPr lang="en-US" sz="2800" dirty="0"/>
              <a:t> mixing </a:t>
            </a:r>
            <a:r>
              <a:rPr lang="en-US" sz="2800" dirty="0" smtClean="0"/>
              <a:t>ratio.</a:t>
            </a:r>
            <a:endParaRPr lang="en-US" sz="2600" dirty="0" smtClean="0">
              <a:latin typeface="Arial" panose="020B0604020202020204" pitchFamily="34" charset="0"/>
              <a:ea typeface="Times New Roman" pitchFamily="-109" charset="0"/>
              <a:cs typeface="Arial" panose="020B0604020202020204" pitchFamily="34" charset="0"/>
            </a:endParaRPr>
          </a:p>
        </p:txBody>
      </p:sp>
    </p:spTree>
    <p:extLst>
      <p:ext uri="{BB962C8B-B14F-4D97-AF65-F5344CB8AC3E}">
        <p14:creationId xmlns:p14="http://schemas.microsoft.com/office/powerpoint/2010/main" val="1147516199"/>
      </p:ext>
    </p:extLst>
  </p:cSld>
  <p:clrMapOvr>
    <a:masterClrMapping/>
  </p:clrMapOvr>
  <mc:AlternateContent xmlns:mc="http://schemas.openxmlformats.org/markup-compatibility/2006" xmlns:p14="http://schemas.microsoft.com/office/powerpoint/2010/main">
    <mc:Choice Requires="p14">
      <p:transition spd="slow" p14:dur="2000" advTm="106804"/>
    </mc:Choice>
    <mc:Fallback xmlns="">
      <p:transition spd="slow" advTm="106804"/>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bwMode="auto">
          <a:xfrm>
            <a:off x="0" y="768466"/>
            <a:ext cx="9143999" cy="4852685"/>
          </a:xfrm>
          <a:prstGeom prst="rect">
            <a:avLst/>
          </a:prstGeom>
          <a:solidFill>
            <a:schemeClr val="bg1"/>
          </a:solidFill>
          <a:ln w="9525">
            <a:noFill/>
            <a:miter lim="800000"/>
            <a:headEnd/>
            <a:tailEnd/>
          </a:ln>
        </p:spPr>
        <p:txBody>
          <a:bodyPr>
            <a:prstTxWarp prst="textNoShape">
              <a:avLst/>
            </a:prstTxWarp>
          </a:bodyPr>
          <a:lstStyle/>
          <a:p>
            <a:pPr marL="457200" indent="-457200">
              <a:spcBef>
                <a:spcPts val="600"/>
              </a:spcBef>
              <a:buClr>
                <a:schemeClr val="accent1"/>
              </a:buClr>
              <a:buFont typeface="Wingdings" panose="05000000000000000000" pitchFamily="2" charset="2"/>
              <a:buChar char="v"/>
            </a:pPr>
            <a:r>
              <a:rPr lang="en-US" sz="2000" dirty="0" smtClean="0">
                <a:latin typeface="Arial" panose="020B0604020202020204" pitchFamily="34" charset="0"/>
                <a:ea typeface="Times New Roman" pitchFamily="-109" charset="0"/>
                <a:cs typeface="Arial" panose="020B0604020202020204" pitchFamily="34" charset="0"/>
              </a:rPr>
              <a:t>Global CTM: CAM-</a:t>
            </a:r>
            <a:r>
              <a:rPr lang="en-US" sz="2000" dirty="0" err="1" smtClean="0">
                <a:latin typeface="Arial" panose="020B0604020202020204" pitchFamily="34" charset="0"/>
                <a:ea typeface="Times New Roman" pitchFamily="-109" charset="0"/>
                <a:cs typeface="Arial" panose="020B0604020202020204" pitchFamily="34" charset="0"/>
              </a:rPr>
              <a:t>chem</a:t>
            </a:r>
            <a:r>
              <a:rPr lang="en-US" sz="2000" dirty="0" smtClean="0">
                <a:latin typeface="Arial" panose="020B0604020202020204" pitchFamily="34" charset="0"/>
                <a:ea typeface="Times New Roman" pitchFamily="-109" charset="0"/>
                <a:cs typeface="Arial" panose="020B0604020202020204" pitchFamily="34" charset="0"/>
              </a:rPr>
              <a:t> </a:t>
            </a:r>
            <a:r>
              <a:rPr lang="en-US" sz="1600" dirty="0" smtClean="0">
                <a:latin typeface="Arial" panose="020B0604020202020204" pitchFamily="34" charset="0"/>
                <a:ea typeface="Times New Roman" pitchFamily="-109" charset="0"/>
                <a:cs typeface="Arial" panose="020B0604020202020204" pitchFamily="34" charset="0"/>
              </a:rPr>
              <a:t>(</a:t>
            </a:r>
            <a:r>
              <a:rPr lang="en-US" sz="1600" dirty="0" err="1" smtClean="0">
                <a:latin typeface="Arial" panose="020B0604020202020204" pitchFamily="34" charset="0"/>
                <a:ea typeface="Times New Roman" pitchFamily="-109" charset="0"/>
                <a:cs typeface="Arial" panose="020B0604020202020204" pitchFamily="34" charset="0"/>
              </a:rPr>
              <a:t>Lamarque</a:t>
            </a:r>
            <a:r>
              <a:rPr lang="en-US" sz="1600" dirty="0" smtClean="0">
                <a:latin typeface="Arial" panose="020B0604020202020204" pitchFamily="34" charset="0"/>
                <a:ea typeface="Times New Roman" pitchFamily="-109" charset="0"/>
                <a:cs typeface="Arial" panose="020B0604020202020204" pitchFamily="34" charset="0"/>
              </a:rPr>
              <a:t>, 2012</a:t>
            </a:r>
            <a:r>
              <a:rPr lang="en-US" dirty="0" smtClean="0">
                <a:latin typeface="Arial" panose="020B0604020202020204" pitchFamily="34" charset="0"/>
                <a:ea typeface="Times New Roman" pitchFamily="-109" charset="0"/>
                <a:cs typeface="Arial" panose="020B0604020202020204" pitchFamily="34" charset="0"/>
              </a:rPr>
              <a:t>)</a:t>
            </a:r>
          </a:p>
          <a:p>
            <a:pPr marL="457200" indent="-457200" algn="just">
              <a:spcBef>
                <a:spcPts val="600"/>
              </a:spcBef>
              <a:buClr>
                <a:schemeClr val="accent1"/>
              </a:buClr>
              <a:buFont typeface="Wingdings" panose="05000000000000000000" pitchFamily="2" charset="2"/>
              <a:buChar char="v"/>
            </a:pPr>
            <a:r>
              <a:rPr lang="en-US" sz="2000" dirty="0" smtClean="0">
                <a:latin typeface="Arial" panose="020B0604020202020204" pitchFamily="34" charset="0"/>
                <a:ea typeface="Times New Roman" pitchFamily="-109" charset="0"/>
                <a:cs typeface="Arial" panose="020B0604020202020204" pitchFamily="34" charset="0"/>
              </a:rPr>
              <a:t>Anthropogenic and biomass burning emissions are from ACCMIP for 1980 and RCP8.5 for </a:t>
            </a:r>
            <a:r>
              <a:rPr lang="en-US" sz="2000" dirty="0">
                <a:latin typeface="Arial" panose="020B0604020202020204" pitchFamily="34" charset="0"/>
                <a:ea typeface="Times New Roman" pitchFamily="-109" charset="0"/>
                <a:cs typeface="Arial" panose="020B0604020202020204" pitchFamily="34" charset="0"/>
              </a:rPr>
              <a:t>2010 </a:t>
            </a:r>
            <a:r>
              <a:rPr lang="en-US" sz="1600" dirty="0">
                <a:latin typeface="Arial" panose="020B0604020202020204" pitchFamily="34" charset="0"/>
                <a:ea typeface="Times New Roman" pitchFamily="-109" charset="0"/>
                <a:cs typeface="Arial" panose="020B0604020202020204" pitchFamily="34" charset="0"/>
              </a:rPr>
              <a:t>(</a:t>
            </a:r>
            <a:r>
              <a:rPr lang="en-US" sz="1600" dirty="0" err="1">
                <a:latin typeface="Arial" panose="020B0604020202020204" pitchFamily="34" charset="0"/>
                <a:ea typeface="Times New Roman" pitchFamily="-109" charset="0"/>
                <a:cs typeface="Arial" panose="020B0604020202020204" pitchFamily="34" charset="0"/>
              </a:rPr>
              <a:t>Lamarque</a:t>
            </a:r>
            <a:r>
              <a:rPr lang="en-US" sz="1600" dirty="0">
                <a:latin typeface="Arial" panose="020B0604020202020204" pitchFamily="34" charset="0"/>
                <a:ea typeface="Times New Roman" pitchFamily="-109" charset="0"/>
                <a:cs typeface="Arial" panose="020B0604020202020204" pitchFamily="34" charset="0"/>
              </a:rPr>
              <a:t>, 2010; </a:t>
            </a:r>
            <a:r>
              <a:rPr lang="en-US" sz="1600" dirty="0" err="1" smtClean="0">
                <a:latin typeface="Arial" panose="020B0604020202020204" pitchFamily="34" charset="0"/>
                <a:ea typeface="Times New Roman" pitchFamily="-109" charset="0"/>
                <a:cs typeface="Arial" panose="020B0604020202020204" pitchFamily="34" charset="0"/>
              </a:rPr>
              <a:t>Riahi</a:t>
            </a:r>
            <a:r>
              <a:rPr lang="en-US" sz="1600" dirty="0">
                <a:latin typeface="Arial" panose="020B0604020202020204" pitchFamily="34" charset="0"/>
                <a:ea typeface="Times New Roman" pitchFamily="-109" charset="0"/>
                <a:cs typeface="Arial" panose="020B0604020202020204" pitchFamily="34" charset="0"/>
              </a:rPr>
              <a:t>, 2011)</a:t>
            </a:r>
            <a:r>
              <a:rPr lang="en-US" sz="2000" dirty="0">
                <a:latin typeface="Arial" panose="020B0604020202020204" pitchFamily="34" charset="0"/>
                <a:ea typeface="Times New Roman" pitchFamily="-109" charset="0"/>
                <a:cs typeface="Arial" panose="020B0604020202020204" pitchFamily="34" charset="0"/>
              </a:rPr>
              <a:t>. </a:t>
            </a:r>
            <a:endParaRPr lang="en-US" sz="2000" dirty="0" smtClean="0">
              <a:latin typeface="Arial" panose="020B0604020202020204" pitchFamily="34" charset="0"/>
              <a:ea typeface="Times New Roman" pitchFamily="-109" charset="0"/>
              <a:cs typeface="Arial" panose="020B0604020202020204" pitchFamily="34" charset="0"/>
            </a:endParaRPr>
          </a:p>
          <a:p>
            <a:pPr marL="457200" indent="-457200" algn="just">
              <a:spcBef>
                <a:spcPts val="600"/>
              </a:spcBef>
              <a:buClr>
                <a:schemeClr val="accent1"/>
              </a:buClr>
              <a:buFont typeface="Wingdings" panose="05000000000000000000" pitchFamily="2" charset="2"/>
              <a:buChar char="v"/>
            </a:pPr>
            <a:r>
              <a:rPr lang="en-US" sz="2000" dirty="0" smtClean="0">
                <a:latin typeface="Arial" panose="020B0604020202020204" pitchFamily="34" charset="0"/>
                <a:ea typeface="Times New Roman" pitchFamily="-109" charset="0"/>
                <a:cs typeface="Arial" panose="020B0604020202020204" pitchFamily="34" charset="0"/>
              </a:rPr>
              <a:t>Biogenic emissions are calculated </a:t>
            </a:r>
            <a:r>
              <a:rPr lang="en-US" sz="2000" dirty="0">
                <a:latin typeface="Arial" panose="020B0604020202020204" pitchFamily="34" charset="0"/>
                <a:ea typeface="Times New Roman" pitchFamily="-109" charset="0"/>
                <a:cs typeface="Arial" panose="020B0604020202020204" pitchFamily="34" charset="0"/>
              </a:rPr>
              <a:t>on-line using </a:t>
            </a:r>
            <a:r>
              <a:rPr lang="en-US" sz="2000" dirty="0" smtClean="0">
                <a:latin typeface="Arial" panose="020B0604020202020204" pitchFamily="34" charset="0"/>
                <a:ea typeface="Times New Roman" pitchFamily="-109" charset="0"/>
                <a:cs typeface="Arial" panose="020B0604020202020204" pitchFamily="34" charset="0"/>
              </a:rPr>
              <a:t>MEGAN-v2.1 </a:t>
            </a:r>
            <a:r>
              <a:rPr lang="en-US" sz="1600" dirty="0">
                <a:latin typeface="Arial" panose="020B0604020202020204" pitchFamily="34" charset="0"/>
                <a:ea typeface="Times New Roman" pitchFamily="-109" charset="0"/>
                <a:cs typeface="Arial" panose="020B0604020202020204" pitchFamily="34" charset="0"/>
              </a:rPr>
              <a:t>(Guenther, 2012</a:t>
            </a:r>
            <a:r>
              <a:rPr lang="en-US" sz="1600" dirty="0" smtClean="0">
                <a:latin typeface="Arial" panose="020B0604020202020204" pitchFamily="34" charset="0"/>
                <a:ea typeface="Times New Roman" pitchFamily="-109" charset="0"/>
                <a:cs typeface="Arial" panose="020B0604020202020204" pitchFamily="34" charset="0"/>
              </a:rPr>
              <a:t>)</a:t>
            </a:r>
          </a:p>
          <a:p>
            <a:pPr marL="457200" indent="-457200" algn="just">
              <a:spcBef>
                <a:spcPts val="600"/>
              </a:spcBef>
              <a:buClr>
                <a:schemeClr val="accent1"/>
              </a:buClr>
              <a:buFont typeface="Wingdings" panose="05000000000000000000" pitchFamily="2" charset="2"/>
              <a:buChar char="v"/>
            </a:pPr>
            <a:r>
              <a:rPr lang="en-US" sz="2000" dirty="0" smtClean="0">
                <a:latin typeface="Arial" panose="020B0604020202020204" pitchFamily="34" charset="0"/>
                <a:ea typeface="Times New Roman" pitchFamily="-109" charset="0"/>
                <a:cs typeface="Arial" panose="020B0604020202020204" pitchFamily="34" charset="0"/>
              </a:rPr>
              <a:t>Global </a:t>
            </a:r>
            <a:r>
              <a:rPr lang="en-US" sz="2000" dirty="0">
                <a:latin typeface="Arial" panose="020B0604020202020204" pitchFamily="34" charset="0"/>
                <a:ea typeface="Times New Roman" pitchFamily="-109" charset="0"/>
                <a:cs typeface="Arial" panose="020B0604020202020204" pitchFamily="34" charset="0"/>
              </a:rPr>
              <a:t>meteorology </a:t>
            </a:r>
            <a:r>
              <a:rPr lang="en-US" sz="2000" dirty="0" smtClean="0">
                <a:latin typeface="Arial" panose="020B0604020202020204" pitchFamily="34" charset="0"/>
                <a:ea typeface="Times New Roman" pitchFamily="-109" charset="0"/>
                <a:cs typeface="Arial" panose="020B0604020202020204" pitchFamily="34" charset="0"/>
              </a:rPr>
              <a:t>is from NASA GEOS-5 for 2008-2012. </a:t>
            </a:r>
          </a:p>
          <a:p>
            <a:pPr marL="342900" indent="-342900" algn="just">
              <a:spcBef>
                <a:spcPct val="20000"/>
              </a:spcBef>
              <a:buClr>
                <a:schemeClr val="accent1"/>
              </a:buClr>
              <a:buFont typeface="Wingdings" pitchFamily="-109" charset="2"/>
              <a:buChar char="§"/>
            </a:pPr>
            <a:endParaRPr lang="en-US" sz="2600" b="1" i="1" dirty="0">
              <a:latin typeface="Arial" panose="020B0604020202020204" pitchFamily="34" charset="0"/>
              <a:ea typeface="Times New Roman" pitchFamily="-109"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594332800"/>
              </p:ext>
            </p:extLst>
          </p:nvPr>
        </p:nvGraphicFramePr>
        <p:xfrm>
          <a:off x="220717" y="3535499"/>
          <a:ext cx="8610598" cy="2945325"/>
        </p:xfrm>
        <a:graphic>
          <a:graphicData uri="http://schemas.openxmlformats.org/drawingml/2006/table">
            <a:tbl>
              <a:tblPr firstRow="1" firstCol="1" bandRow="1">
                <a:tableStyleId>{5C22544A-7EE6-4342-B048-85BDC9FD1C3A}</a:tableStyleId>
              </a:tblPr>
              <a:tblGrid>
                <a:gridCol w="1612899">
                  <a:extLst>
                    <a:ext uri="{9D8B030D-6E8A-4147-A177-3AD203B41FA5}">
                      <a16:colId xmlns:a16="http://schemas.microsoft.com/office/drawing/2014/main" val="20000"/>
                    </a:ext>
                  </a:extLst>
                </a:gridCol>
                <a:gridCol w="2425700">
                  <a:extLst>
                    <a:ext uri="{9D8B030D-6E8A-4147-A177-3AD203B41FA5}">
                      <a16:colId xmlns:a16="http://schemas.microsoft.com/office/drawing/2014/main" val="20001"/>
                    </a:ext>
                  </a:extLst>
                </a:gridCol>
                <a:gridCol w="2578100">
                  <a:extLst>
                    <a:ext uri="{9D8B030D-6E8A-4147-A177-3AD203B41FA5}">
                      <a16:colId xmlns:a16="http://schemas.microsoft.com/office/drawing/2014/main" val="20002"/>
                    </a:ext>
                  </a:extLst>
                </a:gridCol>
                <a:gridCol w="1993899">
                  <a:extLst>
                    <a:ext uri="{9D8B030D-6E8A-4147-A177-3AD203B41FA5}">
                      <a16:colId xmlns:a16="http://schemas.microsoft.com/office/drawing/2014/main" val="20003"/>
                    </a:ext>
                  </a:extLst>
                </a:gridCol>
              </a:tblGrid>
              <a:tr h="620765">
                <a:tc>
                  <a:txBody>
                    <a:bodyPr/>
                    <a:lstStyle/>
                    <a:p>
                      <a:pPr marL="0" marR="0" indent="0" algn="ctr">
                        <a:lnSpc>
                          <a:spcPts val="1655"/>
                        </a:lnSpc>
                        <a:spcBef>
                          <a:spcPts val="0"/>
                        </a:spcBef>
                        <a:spcAft>
                          <a:spcPts val="0"/>
                        </a:spcAft>
                      </a:pPr>
                      <a:r>
                        <a:rPr lang="en-US" sz="1800" b="0" kern="1200" dirty="0">
                          <a:effectLst/>
                          <a:latin typeface="Arial" panose="020B0604020202020204" pitchFamily="34" charset="0"/>
                          <a:cs typeface="Arial" panose="020B0604020202020204" pitchFamily="34" charset="0"/>
                        </a:rPr>
                        <a:t> </a:t>
                      </a:r>
                      <a:endParaRPr lang="en-US" sz="1800" b="0" dirty="0">
                        <a:solidFill>
                          <a:srgbClr val="000000"/>
                        </a:solidFill>
                        <a:effectLst/>
                        <a:latin typeface="Arial" panose="020B0604020202020204" pitchFamily="34" charset="0"/>
                        <a:ea typeface="SimSun"/>
                        <a:cs typeface="Arial" panose="020B0604020202020204" pitchFamily="34" charset="0"/>
                      </a:endParaRPr>
                    </a:p>
                  </a:txBody>
                  <a:tcPr marL="68580" marR="68580" marT="0" marB="0"/>
                </a:tc>
                <a:tc>
                  <a:txBody>
                    <a:bodyPr/>
                    <a:lstStyle/>
                    <a:p>
                      <a:pPr marL="0" marR="0" indent="0" algn="r">
                        <a:lnSpc>
                          <a:spcPts val="1655"/>
                        </a:lnSpc>
                        <a:spcBef>
                          <a:spcPts val="0"/>
                        </a:spcBef>
                        <a:spcAft>
                          <a:spcPts val="0"/>
                        </a:spcAft>
                      </a:pPr>
                      <a:endParaRPr lang="en-US" sz="1800" b="0" kern="1200" baseline="0" dirty="0" smtClean="0">
                        <a:effectLst/>
                        <a:latin typeface="Arial" panose="020B0604020202020204" pitchFamily="34" charset="0"/>
                        <a:cs typeface="Arial" panose="020B0604020202020204" pitchFamily="34" charset="0"/>
                      </a:endParaRPr>
                    </a:p>
                    <a:p>
                      <a:pPr marL="0" marR="0" indent="0" algn="r">
                        <a:lnSpc>
                          <a:spcPts val="1655"/>
                        </a:lnSpc>
                        <a:spcBef>
                          <a:spcPts val="0"/>
                        </a:spcBef>
                        <a:spcAft>
                          <a:spcPts val="0"/>
                        </a:spcAft>
                      </a:pPr>
                      <a:r>
                        <a:rPr lang="en-US" sz="1800" b="0" kern="1200" baseline="0" dirty="0" smtClean="0">
                          <a:effectLst/>
                          <a:latin typeface="Arial" panose="020B0604020202020204" pitchFamily="34" charset="0"/>
                          <a:cs typeface="Arial" panose="020B0604020202020204" pitchFamily="34" charset="0"/>
                        </a:rPr>
                        <a:t>Emission </a:t>
                      </a:r>
                      <a:r>
                        <a:rPr lang="en-US" sz="1800" b="0" kern="1200" baseline="0" dirty="0">
                          <a:effectLst/>
                          <a:latin typeface="Arial" panose="020B0604020202020204" pitchFamily="34" charset="0"/>
                          <a:cs typeface="Arial" panose="020B0604020202020204" pitchFamily="34" charset="0"/>
                        </a:rPr>
                        <a:t>total in year</a:t>
                      </a:r>
                      <a:endParaRPr lang="en-US" sz="1800" b="0" baseline="0" dirty="0">
                        <a:solidFill>
                          <a:srgbClr val="000000"/>
                        </a:solidFill>
                        <a:effectLst/>
                        <a:latin typeface="Arial" panose="020B0604020202020204" pitchFamily="34" charset="0"/>
                        <a:ea typeface="SimSun"/>
                        <a:cs typeface="Arial" panose="020B0604020202020204" pitchFamily="34" charset="0"/>
                      </a:endParaRPr>
                    </a:p>
                  </a:txBody>
                  <a:tcPr marL="68580" marR="68580" marT="0" marB="0"/>
                </a:tc>
                <a:tc>
                  <a:txBody>
                    <a:bodyPr/>
                    <a:lstStyle/>
                    <a:p>
                      <a:pPr marL="0" marR="0" indent="0" algn="r">
                        <a:lnSpc>
                          <a:spcPts val="1655"/>
                        </a:lnSpc>
                        <a:spcBef>
                          <a:spcPts val="0"/>
                        </a:spcBef>
                        <a:spcAft>
                          <a:spcPts val="0"/>
                        </a:spcAft>
                      </a:pPr>
                      <a:endParaRPr lang="en-US" sz="1800" b="0" dirty="0" smtClean="0">
                        <a:effectLst/>
                        <a:latin typeface="Arial" panose="020B0604020202020204" pitchFamily="34" charset="0"/>
                        <a:cs typeface="Arial" panose="020B0604020202020204" pitchFamily="34" charset="0"/>
                      </a:endParaRPr>
                    </a:p>
                    <a:p>
                      <a:pPr marL="0" marR="0" indent="0" algn="r">
                        <a:lnSpc>
                          <a:spcPts val="1655"/>
                        </a:lnSpc>
                        <a:spcBef>
                          <a:spcPts val="0"/>
                        </a:spcBef>
                        <a:spcAft>
                          <a:spcPts val="0"/>
                        </a:spcAft>
                      </a:pPr>
                      <a:r>
                        <a:rPr lang="en-US" sz="1800" b="0" dirty="0" smtClean="0">
                          <a:effectLst/>
                          <a:latin typeface="Arial" panose="020B0604020202020204" pitchFamily="34" charset="0"/>
                          <a:cs typeface="Arial" panose="020B0604020202020204" pitchFamily="34" charset="0"/>
                        </a:rPr>
                        <a:t>Spatial </a:t>
                      </a:r>
                      <a:r>
                        <a:rPr lang="en-US" sz="1800" b="0" dirty="0">
                          <a:effectLst/>
                          <a:latin typeface="Arial" panose="020B0604020202020204" pitchFamily="34" charset="0"/>
                          <a:cs typeface="Arial" panose="020B0604020202020204" pitchFamily="34" charset="0"/>
                        </a:rPr>
                        <a:t>pattern in year</a:t>
                      </a:r>
                      <a:endParaRPr lang="en-US" sz="1800" b="0" dirty="0">
                        <a:solidFill>
                          <a:srgbClr val="000000"/>
                        </a:solidFill>
                        <a:effectLst/>
                        <a:latin typeface="Arial" panose="020B0604020202020204" pitchFamily="34" charset="0"/>
                        <a:ea typeface="SimSun"/>
                        <a:cs typeface="Arial" panose="020B0604020202020204" pitchFamily="34" charset="0"/>
                      </a:endParaRPr>
                    </a:p>
                  </a:txBody>
                  <a:tcPr marL="68580" marR="68580" marT="0" marB="0"/>
                </a:tc>
                <a:tc>
                  <a:txBody>
                    <a:bodyPr/>
                    <a:lstStyle/>
                    <a:p>
                      <a:pPr marL="0" marR="0" indent="0" algn="r">
                        <a:lnSpc>
                          <a:spcPts val="1655"/>
                        </a:lnSpc>
                        <a:spcBef>
                          <a:spcPts val="0"/>
                        </a:spcBef>
                        <a:spcAft>
                          <a:spcPts val="0"/>
                        </a:spcAft>
                      </a:pPr>
                      <a:endParaRPr lang="en-US" sz="1800" b="0" dirty="0" smtClean="0">
                        <a:effectLst/>
                        <a:latin typeface="Arial" panose="020B0604020202020204" pitchFamily="34" charset="0"/>
                        <a:cs typeface="Arial" panose="020B0604020202020204" pitchFamily="34" charset="0"/>
                      </a:endParaRPr>
                    </a:p>
                    <a:p>
                      <a:pPr marL="0" marR="0" indent="0" algn="r">
                        <a:lnSpc>
                          <a:spcPts val="1655"/>
                        </a:lnSpc>
                        <a:spcBef>
                          <a:spcPts val="0"/>
                        </a:spcBef>
                        <a:spcAft>
                          <a:spcPts val="0"/>
                        </a:spcAft>
                      </a:pPr>
                      <a:r>
                        <a:rPr lang="en-US" sz="1800" b="0" dirty="0" smtClean="0">
                          <a:effectLst/>
                          <a:latin typeface="Arial" panose="020B0604020202020204" pitchFamily="34" charset="0"/>
                          <a:cs typeface="Arial" panose="020B0604020202020204" pitchFamily="34" charset="0"/>
                        </a:rPr>
                        <a:t>CH</a:t>
                      </a:r>
                      <a:r>
                        <a:rPr lang="en-US" sz="1800" b="0" baseline="-25000" dirty="0" smtClean="0">
                          <a:effectLst/>
                          <a:latin typeface="Arial" panose="020B0604020202020204" pitchFamily="34" charset="0"/>
                          <a:cs typeface="Arial" panose="020B0604020202020204" pitchFamily="34" charset="0"/>
                        </a:rPr>
                        <a:t>4</a:t>
                      </a:r>
                      <a:r>
                        <a:rPr lang="en-US" sz="1800" b="0" dirty="0" smtClean="0">
                          <a:effectLst/>
                          <a:latin typeface="Arial" panose="020B0604020202020204" pitchFamily="34" charset="0"/>
                          <a:cs typeface="Arial" panose="020B0604020202020204" pitchFamily="34" charset="0"/>
                        </a:rPr>
                        <a:t> </a:t>
                      </a:r>
                      <a:r>
                        <a:rPr lang="en-US" sz="1800" b="0" dirty="0">
                          <a:effectLst/>
                          <a:latin typeface="Arial" panose="020B0604020202020204" pitchFamily="34" charset="0"/>
                          <a:cs typeface="Arial" panose="020B0604020202020204" pitchFamily="34" charset="0"/>
                        </a:rPr>
                        <a:t>concentration</a:t>
                      </a:r>
                      <a:endParaRPr lang="en-US" sz="1800" b="0" dirty="0">
                        <a:solidFill>
                          <a:srgbClr val="000000"/>
                        </a:solidFill>
                        <a:effectLst/>
                        <a:latin typeface="Arial" panose="020B0604020202020204" pitchFamily="34" charset="0"/>
                        <a:ea typeface="SimSun"/>
                        <a:cs typeface="Arial" panose="020B0604020202020204" pitchFamily="34" charset="0"/>
                      </a:endParaRPr>
                    </a:p>
                  </a:txBody>
                  <a:tcPr marL="68580" marR="68580" marT="0" marB="0"/>
                </a:tc>
                <a:extLst>
                  <a:ext uri="{0D108BD9-81ED-4DB2-BD59-A6C34878D82A}">
                    <a16:rowId xmlns:a16="http://schemas.microsoft.com/office/drawing/2014/main" val="10000"/>
                  </a:ext>
                </a:extLst>
              </a:tr>
              <a:tr h="464912">
                <a:tc>
                  <a:txBody>
                    <a:bodyPr/>
                    <a:lstStyle/>
                    <a:p>
                      <a:pPr marL="0" marR="0" indent="0">
                        <a:spcBef>
                          <a:spcPts val="0"/>
                        </a:spcBef>
                        <a:spcAft>
                          <a:spcPts val="0"/>
                        </a:spcAft>
                      </a:pPr>
                      <a:r>
                        <a:rPr lang="en-US" sz="1800" b="0" kern="1200" dirty="0" smtClean="0">
                          <a:solidFill>
                            <a:schemeClr val="lt1"/>
                          </a:solidFill>
                          <a:effectLst/>
                          <a:latin typeface="Arial" panose="020B0604020202020204" pitchFamily="34" charset="0"/>
                          <a:ea typeface="+mn-ea"/>
                          <a:cs typeface="Arial" panose="020B0604020202020204" pitchFamily="34" charset="0"/>
                        </a:rPr>
                        <a:t>S_2010</a:t>
                      </a:r>
                      <a:endParaRPr lang="en-US" sz="1800" b="0" kern="1200" baseline="-25000" dirty="0">
                        <a:solidFill>
                          <a:schemeClr val="lt1"/>
                        </a:solidFill>
                        <a:effectLst/>
                        <a:latin typeface="Arial" panose="020B0604020202020204" pitchFamily="34" charset="0"/>
                        <a:ea typeface="+mn-ea"/>
                        <a:cs typeface="Arial" panose="020B0604020202020204" pitchFamily="34" charset="0"/>
                      </a:endParaRPr>
                    </a:p>
                  </a:txBody>
                  <a:tcPr marL="68580" marR="68580" marT="0" marB="0"/>
                </a:tc>
                <a:tc>
                  <a:txBody>
                    <a:bodyPr/>
                    <a:lstStyle/>
                    <a:p>
                      <a:pPr marL="0" marR="0" indent="365760" algn="r" defTabSz="457200" rtl="0" eaLnBrk="1" fontAlgn="base" latinLnBrk="0" hangingPunct="1">
                        <a:lnSpc>
                          <a:spcPct val="150000"/>
                        </a:lnSpc>
                        <a:spcBef>
                          <a:spcPts val="0"/>
                        </a:spcBef>
                        <a:spcAft>
                          <a:spcPts val="0"/>
                        </a:spcAft>
                      </a:pPr>
                      <a:r>
                        <a:rPr lang="en-US" sz="1800" b="0" kern="1200" dirty="0" smtClean="0">
                          <a:solidFill>
                            <a:schemeClr val="dk1"/>
                          </a:solidFill>
                          <a:effectLst/>
                          <a:latin typeface="Arial" panose="020B0604020202020204" pitchFamily="34" charset="0"/>
                          <a:ea typeface="+mn-ea"/>
                          <a:cs typeface="Arial" panose="020B0604020202020204" pitchFamily="34" charset="0"/>
                        </a:rPr>
                        <a:t>2010</a:t>
                      </a:r>
                      <a:endParaRPr lang="en-US" sz="18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tc>
                <a:tc>
                  <a:txBody>
                    <a:bodyPr/>
                    <a:lstStyle/>
                    <a:p>
                      <a:pPr marL="0" marR="0" indent="365760" algn="r" defTabSz="457200" rtl="0" eaLnBrk="1" fontAlgn="base" latinLnBrk="0" hangingPunct="1">
                        <a:lnSpc>
                          <a:spcPct val="150000"/>
                        </a:lnSpc>
                        <a:spcBef>
                          <a:spcPts val="0"/>
                        </a:spcBef>
                        <a:spcAft>
                          <a:spcPts val="0"/>
                        </a:spcAft>
                      </a:pPr>
                      <a:r>
                        <a:rPr lang="en-US" sz="1800" b="0" kern="1200" dirty="0" smtClean="0">
                          <a:solidFill>
                            <a:schemeClr val="dk1"/>
                          </a:solidFill>
                          <a:effectLst/>
                          <a:latin typeface="Arial" panose="020B0604020202020204" pitchFamily="34" charset="0"/>
                          <a:ea typeface="+mn-ea"/>
                          <a:cs typeface="Arial" panose="020B0604020202020204" pitchFamily="34" charset="0"/>
                        </a:rPr>
                        <a:t>2010</a:t>
                      </a:r>
                      <a:endParaRPr lang="en-US" sz="18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tc>
                <a:tc>
                  <a:txBody>
                    <a:bodyPr/>
                    <a:lstStyle/>
                    <a:p>
                      <a:pPr marL="0" marR="0" indent="365760" algn="r" defTabSz="457200" rtl="0" eaLnBrk="1" fontAlgn="base" latinLnBrk="0" hangingPunct="1">
                        <a:lnSpc>
                          <a:spcPct val="150000"/>
                        </a:lnSpc>
                        <a:spcBef>
                          <a:spcPts val="0"/>
                        </a:spcBef>
                        <a:spcAft>
                          <a:spcPts val="0"/>
                        </a:spcAft>
                      </a:pPr>
                      <a:r>
                        <a:rPr lang="en-US" sz="1800" b="0" kern="1200" dirty="0" smtClean="0">
                          <a:solidFill>
                            <a:schemeClr val="dk1"/>
                          </a:solidFill>
                          <a:effectLst/>
                          <a:latin typeface="Arial" panose="020B0604020202020204" pitchFamily="34" charset="0"/>
                          <a:ea typeface="+mn-ea"/>
                          <a:cs typeface="Arial" panose="020B0604020202020204" pitchFamily="34" charset="0"/>
                        </a:rPr>
                        <a:t>1798 ppb</a:t>
                      </a:r>
                      <a:endParaRPr lang="en-US" sz="18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tc>
                <a:extLst>
                  <a:ext uri="{0D108BD9-81ED-4DB2-BD59-A6C34878D82A}">
                    <a16:rowId xmlns:a16="http://schemas.microsoft.com/office/drawing/2014/main" val="10001"/>
                  </a:ext>
                </a:extLst>
              </a:tr>
              <a:tr h="46491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0" dirty="0" smtClean="0">
                          <a:effectLst/>
                          <a:latin typeface="Arial" panose="020B0604020202020204" pitchFamily="34" charset="0"/>
                          <a:cs typeface="Arial" panose="020B0604020202020204" pitchFamily="34" charset="0"/>
                        </a:rPr>
                        <a:t>S_1980 </a:t>
                      </a:r>
                      <a:endParaRPr lang="en-US" sz="1800" b="0" dirty="0" smtClean="0">
                        <a:solidFill>
                          <a:srgbClr val="000000"/>
                        </a:solidFill>
                        <a:effectLst/>
                        <a:latin typeface="Arial" panose="020B0604020202020204" pitchFamily="34" charset="0"/>
                        <a:ea typeface="SimSun"/>
                        <a:cs typeface="Arial" panose="020B0604020202020204" pitchFamily="34" charset="0"/>
                      </a:endParaRPr>
                    </a:p>
                  </a:txBody>
                  <a:tcPr marL="68580" marR="68580" marT="0" marB="0"/>
                </a:tc>
                <a:tc>
                  <a:txBody>
                    <a:bodyPr/>
                    <a:lstStyle/>
                    <a:p>
                      <a:pPr marL="0" marR="0" indent="365760" algn="r" defTabSz="457200" rtl="0" eaLnBrk="1" fontAlgn="base" latinLnBrk="0" hangingPunct="1">
                        <a:lnSpc>
                          <a:spcPct val="150000"/>
                        </a:lnSpc>
                        <a:spcBef>
                          <a:spcPts val="0"/>
                        </a:spcBef>
                        <a:spcAft>
                          <a:spcPts val="0"/>
                        </a:spcAft>
                      </a:pPr>
                      <a:r>
                        <a:rPr lang="en-US" sz="1800" b="0" kern="1200" dirty="0" smtClean="0">
                          <a:solidFill>
                            <a:schemeClr val="dk1"/>
                          </a:solidFill>
                          <a:effectLst/>
                          <a:latin typeface="Arial" panose="020B0604020202020204" pitchFamily="34" charset="0"/>
                          <a:ea typeface="+mn-ea"/>
                          <a:cs typeface="Arial" panose="020B0604020202020204" pitchFamily="34" charset="0"/>
                        </a:rPr>
                        <a:t>1980</a:t>
                      </a:r>
                      <a:endParaRPr lang="en-US" sz="18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tc>
                <a:tc>
                  <a:txBody>
                    <a:bodyPr/>
                    <a:lstStyle/>
                    <a:p>
                      <a:pPr marL="0" marR="0" indent="365760" algn="r" defTabSz="457200" rtl="0" eaLnBrk="1" fontAlgn="base" latinLnBrk="0" hangingPunct="1">
                        <a:lnSpc>
                          <a:spcPct val="150000"/>
                        </a:lnSpc>
                        <a:spcBef>
                          <a:spcPts val="0"/>
                        </a:spcBef>
                        <a:spcAft>
                          <a:spcPts val="0"/>
                        </a:spcAft>
                      </a:pPr>
                      <a:r>
                        <a:rPr lang="en-US" sz="1800" b="0" kern="1200" dirty="0" smtClean="0">
                          <a:solidFill>
                            <a:schemeClr val="dk1"/>
                          </a:solidFill>
                          <a:effectLst/>
                          <a:latin typeface="Arial" panose="020B0604020202020204" pitchFamily="34" charset="0"/>
                          <a:ea typeface="+mn-ea"/>
                          <a:cs typeface="Arial" panose="020B0604020202020204" pitchFamily="34" charset="0"/>
                        </a:rPr>
                        <a:t>1980</a:t>
                      </a:r>
                      <a:endParaRPr lang="en-US" sz="18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tc>
                <a:tc>
                  <a:txBody>
                    <a:bodyPr/>
                    <a:lstStyle/>
                    <a:p>
                      <a:pPr marL="0" marR="0" indent="365760" algn="r" defTabSz="457200" rtl="0" eaLnBrk="1" fontAlgn="base" latinLnBrk="0" hangingPunct="1">
                        <a:lnSpc>
                          <a:spcPct val="150000"/>
                        </a:lnSpc>
                        <a:spcBef>
                          <a:spcPts val="0"/>
                        </a:spcBef>
                        <a:spcAft>
                          <a:spcPts val="0"/>
                        </a:spcAft>
                      </a:pPr>
                      <a:r>
                        <a:rPr lang="en-US" sz="1800" b="0" kern="1200" dirty="0" smtClean="0">
                          <a:solidFill>
                            <a:schemeClr val="dk1"/>
                          </a:solidFill>
                          <a:effectLst/>
                          <a:latin typeface="Arial" panose="020B0604020202020204" pitchFamily="34" charset="0"/>
                          <a:ea typeface="+mn-ea"/>
                          <a:cs typeface="Arial" panose="020B0604020202020204" pitchFamily="34" charset="0"/>
                        </a:rPr>
                        <a:t>1567 ppb</a:t>
                      </a:r>
                      <a:endParaRPr lang="en-US" sz="18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tc>
                <a:extLst>
                  <a:ext uri="{0D108BD9-81ED-4DB2-BD59-A6C34878D82A}">
                    <a16:rowId xmlns:a16="http://schemas.microsoft.com/office/drawing/2014/main" val="10002"/>
                  </a:ext>
                </a:extLst>
              </a:tr>
              <a:tr h="464912">
                <a:tc>
                  <a:txBody>
                    <a:bodyPr/>
                    <a:lstStyle/>
                    <a:p>
                      <a:pPr marL="0" marR="0" indent="0">
                        <a:spcBef>
                          <a:spcPts val="0"/>
                        </a:spcBef>
                        <a:spcAft>
                          <a:spcPts val="0"/>
                        </a:spcAft>
                      </a:pPr>
                      <a:r>
                        <a:rPr lang="en-US" sz="1800" b="0" kern="1200" dirty="0" smtClean="0">
                          <a:solidFill>
                            <a:schemeClr val="lt1"/>
                          </a:solidFill>
                          <a:effectLst/>
                          <a:latin typeface="Arial" panose="020B0604020202020204" pitchFamily="34" charset="0"/>
                          <a:ea typeface="+mn-ea"/>
                          <a:cs typeface="Arial" panose="020B0604020202020204" pitchFamily="34" charset="0"/>
                        </a:rPr>
                        <a:t>S_Distribution</a:t>
                      </a:r>
                      <a:endParaRPr lang="en-US" sz="1800" b="0" kern="1200" baseline="-25000" dirty="0">
                        <a:solidFill>
                          <a:schemeClr val="lt1"/>
                        </a:solidFill>
                        <a:effectLst/>
                        <a:latin typeface="Arial" panose="020B0604020202020204" pitchFamily="34" charset="0"/>
                        <a:ea typeface="+mn-ea"/>
                        <a:cs typeface="Arial" panose="020B0604020202020204" pitchFamily="34" charset="0"/>
                      </a:endParaRPr>
                    </a:p>
                  </a:txBody>
                  <a:tcPr marL="68580" marR="68580" marT="0" marB="0"/>
                </a:tc>
                <a:tc>
                  <a:txBody>
                    <a:bodyPr/>
                    <a:lstStyle/>
                    <a:p>
                      <a:pPr marL="0" marR="0" indent="365760" algn="r" defTabSz="457200" rtl="0" eaLnBrk="1" fontAlgn="base" latinLnBrk="0" hangingPunct="1">
                        <a:lnSpc>
                          <a:spcPct val="150000"/>
                        </a:lnSpc>
                        <a:spcBef>
                          <a:spcPts val="0"/>
                        </a:spcBef>
                        <a:spcAft>
                          <a:spcPts val="0"/>
                        </a:spcAft>
                      </a:pPr>
                      <a:r>
                        <a:rPr lang="en-US" sz="1800" b="0" kern="1200" dirty="0" smtClean="0">
                          <a:solidFill>
                            <a:schemeClr val="dk1"/>
                          </a:solidFill>
                          <a:effectLst/>
                          <a:latin typeface="Arial" panose="020B0604020202020204" pitchFamily="34" charset="0"/>
                          <a:ea typeface="+mn-ea"/>
                          <a:cs typeface="Arial" panose="020B0604020202020204" pitchFamily="34" charset="0"/>
                        </a:rPr>
                        <a:t>2010</a:t>
                      </a:r>
                      <a:endParaRPr lang="en-US" sz="18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tc>
                <a:tc>
                  <a:txBody>
                    <a:bodyPr/>
                    <a:lstStyle/>
                    <a:p>
                      <a:pPr marL="0" marR="0" indent="365760" algn="r" defTabSz="457200" rtl="0" eaLnBrk="1" fontAlgn="base" latinLnBrk="0" hangingPunct="1">
                        <a:lnSpc>
                          <a:spcPct val="150000"/>
                        </a:lnSpc>
                        <a:spcBef>
                          <a:spcPts val="0"/>
                        </a:spcBef>
                        <a:spcAft>
                          <a:spcPts val="0"/>
                        </a:spcAft>
                      </a:pPr>
                      <a:r>
                        <a:rPr lang="en-US" sz="1800" b="1" kern="1200" dirty="0" smtClean="0">
                          <a:solidFill>
                            <a:srgbClr val="FF0000"/>
                          </a:solidFill>
                          <a:effectLst/>
                          <a:latin typeface="Arial" panose="020B0604020202020204" pitchFamily="34" charset="0"/>
                          <a:ea typeface="+mn-ea"/>
                          <a:cs typeface="Arial" panose="020B0604020202020204" pitchFamily="34" charset="0"/>
                        </a:rPr>
                        <a:t>1980</a:t>
                      </a:r>
                      <a:endParaRPr lang="en-US" sz="1800" b="1" kern="1200" dirty="0">
                        <a:solidFill>
                          <a:srgbClr val="FF0000"/>
                        </a:solidFill>
                        <a:effectLst/>
                        <a:latin typeface="Arial" panose="020B0604020202020204" pitchFamily="34" charset="0"/>
                        <a:ea typeface="+mn-ea"/>
                        <a:cs typeface="Arial" panose="020B0604020202020204" pitchFamily="34" charset="0"/>
                      </a:endParaRPr>
                    </a:p>
                  </a:txBody>
                  <a:tcPr marL="68580" marR="68580" marT="0" marB="0"/>
                </a:tc>
                <a:tc>
                  <a:txBody>
                    <a:bodyPr/>
                    <a:lstStyle/>
                    <a:p>
                      <a:pPr marL="0" marR="0" indent="365760" algn="r" defTabSz="457200" rtl="0" eaLnBrk="1" fontAlgn="base" latinLnBrk="0" hangingPunct="1">
                        <a:lnSpc>
                          <a:spcPct val="150000"/>
                        </a:lnSpc>
                        <a:spcBef>
                          <a:spcPts val="0"/>
                        </a:spcBef>
                        <a:spcAft>
                          <a:spcPts val="0"/>
                        </a:spcAft>
                      </a:pPr>
                      <a:r>
                        <a:rPr lang="en-US" sz="1800" b="0" kern="1200" dirty="0" smtClean="0">
                          <a:solidFill>
                            <a:schemeClr val="dk1"/>
                          </a:solidFill>
                          <a:effectLst/>
                          <a:latin typeface="Arial" panose="020B0604020202020204" pitchFamily="34" charset="0"/>
                          <a:ea typeface="+mn-ea"/>
                          <a:cs typeface="Arial" panose="020B0604020202020204" pitchFamily="34" charset="0"/>
                        </a:rPr>
                        <a:t>1798 ppb</a:t>
                      </a:r>
                      <a:endParaRPr lang="en-US" sz="18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tc>
                <a:extLst>
                  <a:ext uri="{0D108BD9-81ED-4DB2-BD59-A6C34878D82A}">
                    <a16:rowId xmlns:a16="http://schemas.microsoft.com/office/drawing/2014/main" val="10003"/>
                  </a:ext>
                </a:extLst>
              </a:tr>
              <a:tr h="464912">
                <a:tc>
                  <a:txBody>
                    <a:bodyPr/>
                    <a:lstStyle/>
                    <a:p>
                      <a:pPr marL="0" marR="0" indent="0">
                        <a:spcBef>
                          <a:spcPts val="0"/>
                        </a:spcBef>
                        <a:spcAft>
                          <a:spcPts val="0"/>
                        </a:spcAft>
                      </a:pPr>
                      <a:r>
                        <a:rPr lang="en-US" sz="1800" b="0" kern="1200" dirty="0" smtClean="0">
                          <a:solidFill>
                            <a:schemeClr val="lt1"/>
                          </a:solidFill>
                          <a:effectLst/>
                          <a:latin typeface="Arial" panose="020B0604020202020204" pitchFamily="34" charset="0"/>
                          <a:ea typeface="+mn-ea"/>
                          <a:cs typeface="Arial" panose="020B0604020202020204" pitchFamily="34" charset="0"/>
                        </a:rPr>
                        <a:t>S_Magnitude</a:t>
                      </a:r>
                      <a:endParaRPr lang="en-US" sz="1800" b="0" kern="1200" baseline="-25000" dirty="0">
                        <a:solidFill>
                          <a:schemeClr val="lt1"/>
                        </a:solidFill>
                        <a:effectLst/>
                        <a:latin typeface="Arial" panose="020B0604020202020204" pitchFamily="34" charset="0"/>
                        <a:ea typeface="+mn-ea"/>
                        <a:cs typeface="Arial" panose="020B0604020202020204" pitchFamily="34" charset="0"/>
                      </a:endParaRPr>
                    </a:p>
                  </a:txBody>
                  <a:tcPr marL="68580" marR="68580" marT="0" marB="0"/>
                </a:tc>
                <a:tc>
                  <a:txBody>
                    <a:bodyPr/>
                    <a:lstStyle/>
                    <a:p>
                      <a:pPr marL="0" marR="0" indent="365760" algn="r" defTabSz="457200" rtl="0" eaLnBrk="1" fontAlgn="base" latinLnBrk="0" hangingPunct="1">
                        <a:lnSpc>
                          <a:spcPct val="150000"/>
                        </a:lnSpc>
                        <a:spcBef>
                          <a:spcPts val="0"/>
                        </a:spcBef>
                        <a:spcAft>
                          <a:spcPts val="0"/>
                        </a:spcAft>
                      </a:pPr>
                      <a:r>
                        <a:rPr lang="en-US" sz="1800" b="1" kern="1200" dirty="0" smtClean="0">
                          <a:solidFill>
                            <a:srgbClr val="FF0000"/>
                          </a:solidFill>
                          <a:effectLst/>
                          <a:latin typeface="Arial" panose="020B0604020202020204" pitchFamily="34" charset="0"/>
                          <a:ea typeface="+mn-ea"/>
                          <a:cs typeface="Arial" panose="020B0604020202020204" pitchFamily="34" charset="0"/>
                        </a:rPr>
                        <a:t>1980</a:t>
                      </a:r>
                      <a:endParaRPr lang="en-US" sz="1800" b="1" kern="1200" dirty="0">
                        <a:solidFill>
                          <a:srgbClr val="FF0000"/>
                        </a:solidFill>
                        <a:effectLst/>
                        <a:latin typeface="Arial" panose="020B0604020202020204" pitchFamily="34" charset="0"/>
                        <a:ea typeface="+mn-ea"/>
                        <a:cs typeface="Arial" panose="020B0604020202020204" pitchFamily="34" charset="0"/>
                      </a:endParaRPr>
                    </a:p>
                  </a:txBody>
                  <a:tcPr marL="68580" marR="68580" marT="0" marB="0"/>
                </a:tc>
                <a:tc>
                  <a:txBody>
                    <a:bodyPr/>
                    <a:lstStyle/>
                    <a:p>
                      <a:pPr marL="0" marR="0" indent="365760" algn="r" defTabSz="457200" rtl="0" eaLnBrk="1" fontAlgn="base" latinLnBrk="0" hangingPunct="1">
                        <a:lnSpc>
                          <a:spcPct val="150000"/>
                        </a:lnSpc>
                        <a:spcBef>
                          <a:spcPts val="0"/>
                        </a:spcBef>
                        <a:spcAft>
                          <a:spcPts val="0"/>
                        </a:spcAft>
                      </a:pPr>
                      <a:r>
                        <a:rPr lang="en-US" sz="1800" b="0" kern="1200" dirty="0" smtClean="0">
                          <a:solidFill>
                            <a:schemeClr val="dk1"/>
                          </a:solidFill>
                          <a:effectLst/>
                          <a:latin typeface="Arial" panose="020B0604020202020204" pitchFamily="34" charset="0"/>
                          <a:ea typeface="+mn-ea"/>
                          <a:cs typeface="Arial" panose="020B0604020202020204" pitchFamily="34" charset="0"/>
                        </a:rPr>
                        <a:t>2010</a:t>
                      </a:r>
                      <a:endParaRPr lang="en-US" sz="18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tc>
                <a:tc>
                  <a:txBody>
                    <a:bodyPr/>
                    <a:lstStyle/>
                    <a:p>
                      <a:pPr marL="0" marR="0" indent="365760" algn="r" defTabSz="457200" rtl="0" eaLnBrk="1" fontAlgn="base" latinLnBrk="0" hangingPunct="1">
                        <a:lnSpc>
                          <a:spcPct val="150000"/>
                        </a:lnSpc>
                        <a:spcBef>
                          <a:spcPts val="0"/>
                        </a:spcBef>
                        <a:spcAft>
                          <a:spcPts val="0"/>
                        </a:spcAft>
                      </a:pPr>
                      <a:r>
                        <a:rPr lang="en-US" sz="1800" b="0" kern="1200" dirty="0" smtClean="0">
                          <a:solidFill>
                            <a:schemeClr val="dk1"/>
                          </a:solidFill>
                          <a:effectLst/>
                          <a:latin typeface="Arial" panose="020B0604020202020204" pitchFamily="34" charset="0"/>
                          <a:ea typeface="+mn-ea"/>
                          <a:cs typeface="Arial" panose="020B0604020202020204" pitchFamily="34" charset="0"/>
                        </a:rPr>
                        <a:t>1798 ppb</a:t>
                      </a:r>
                      <a:endParaRPr lang="en-US" sz="18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tc>
                <a:extLst>
                  <a:ext uri="{0D108BD9-81ED-4DB2-BD59-A6C34878D82A}">
                    <a16:rowId xmlns:a16="http://schemas.microsoft.com/office/drawing/2014/main" val="10004"/>
                  </a:ext>
                </a:extLst>
              </a:tr>
              <a:tr h="464912">
                <a:tc>
                  <a:txBody>
                    <a:bodyPr/>
                    <a:lstStyle/>
                    <a:p>
                      <a:pPr marL="0" marR="0" indent="0">
                        <a:spcBef>
                          <a:spcPts val="0"/>
                        </a:spcBef>
                        <a:spcAft>
                          <a:spcPts val="0"/>
                        </a:spcAft>
                      </a:pPr>
                      <a:r>
                        <a:rPr lang="en-US" sz="1800" b="0" kern="1200" dirty="0">
                          <a:solidFill>
                            <a:schemeClr val="lt1"/>
                          </a:solidFill>
                          <a:effectLst/>
                          <a:latin typeface="Arial" panose="020B0604020202020204" pitchFamily="34" charset="0"/>
                          <a:ea typeface="+mn-ea"/>
                          <a:cs typeface="Arial" panose="020B0604020202020204" pitchFamily="34" charset="0"/>
                        </a:rPr>
                        <a:t>S_CH</a:t>
                      </a:r>
                      <a:r>
                        <a:rPr lang="en-US" sz="1800" b="0" kern="1200" baseline="-25000" dirty="0">
                          <a:solidFill>
                            <a:schemeClr val="lt1"/>
                          </a:solidFill>
                          <a:effectLst/>
                          <a:latin typeface="Arial" panose="020B0604020202020204" pitchFamily="34" charset="0"/>
                          <a:ea typeface="+mn-ea"/>
                          <a:cs typeface="Arial" panose="020B0604020202020204" pitchFamily="34" charset="0"/>
                        </a:rPr>
                        <a:t>4</a:t>
                      </a:r>
                    </a:p>
                  </a:txBody>
                  <a:tcPr marL="68580" marR="68580" marT="0" marB="0"/>
                </a:tc>
                <a:tc>
                  <a:txBody>
                    <a:bodyPr/>
                    <a:lstStyle/>
                    <a:p>
                      <a:pPr marL="0" marR="0" indent="365760" algn="r" defTabSz="457200" rtl="0" eaLnBrk="1" fontAlgn="base" latinLnBrk="0" hangingPunct="1">
                        <a:lnSpc>
                          <a:spcPct val="150000"/>
                        </a:lnSpc>
                        <a:spcBef>
                          <a:spcPts val="0"/>
                        </a:spcBef>
                        <a:spcAft>
                          <a:spcPts val="0"/>
                        </a:spcAft>
                      </a:pPr>
                      <a:r>
                        <a:rPr lang="en-US" sz="1800" b="0" kern="1200" dirty="0">
                          <a:solidFill>
                            <a:schemeClr val="dk1"/>
                          </a:solidFill>
                          <a:effectLst/>
                          <a:latin typeface="Arial" panose="020B0604020202020204" pitchFamily="34" charset="0"/>
                          <a:ea typeface="+mn-ea"/>
                          <a:cs typeface="Arial" panose="020B0604020202020204" pitchFamily="34" charset="0"/>
                        </a:rPr>
                        <a:t>2010</a:t>
                      </a:r>
                    </a:p>
                  </a:txBody>
                  <a:tcPr marL="68580" marR="68580" marT="0" marB="0"/>
                </a:tc>
                <a:tc>
                  <a:txBody>
                    <a:bodyPr/>
                    <a:lstStyle/>
                    <a:p>
                      <a:pPr marL="0" marR="0" indent="365760" algn="r" defTabSz="457200" rtl="0" eaLnBrk="1" fontAlgn="base" latinLnBrk="0" hangingPunct="1">
                        <a:lnSpc>
                          <a:spcPct val="150000"/>
                        </a:lnSpc>
                        <a:spcBef>
                          <a:spcPts val="0"/>
                        </a:spcBef>
                        <a:spcAft>
                          <a:spcPts val="0"/>
                        </a:spcAft>
                      </a:pPr>
                      <a:r>
                        <a:rPr lang="en-US" sz="1800" b="0" kern="1200" dirty="0" smtClean="0">
                          <a:solidFill>
                            <a:schemeClr val="dk1"/>
                          </a:solidFill>
                          <a:effectLst/>
                          <a:latin typeface="Arial" panose="020B0604020202020204" pitchFamily="34" charset="0"/>
                          <a:ea typeface="+mn-ea"/>
                          <a:cs typeface="Arial" panose="020B0604020202020204" pitchFamily="34" charset="0"/>
                        </a:rPr>
                        <a:t>2010</a:t>
                      </a:r>
                      <a:endParaRPr lang="en-US" sz="18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tc>
                <a:tc>
                  <a:txBody>
                    <a:bodyPr/>
                    <a:lstStyle/>
                    <a:p>
                      <a:pPr marL="0" marR="0" indent="365760" algn="r" defTabSz="457200" rtl="0" eaLnBrk="1" fontAlgn="base" latinLnBrk="0" hangingPunct="1">
                        <a:lnSpc>
                          <a:spcPct val="150000"/>
                        </a:lnSpc>
                        <a:spcBef>
                          <a:spcPts val="0"/>
                        </a:spcBef>
                        <a:spcAft>
                          <a:spcPts val="0"/>
                        </a:spcAft>
                      </a:pPr>
                      <a:r>
                        <a:rPr lang="en-US" sz="1800" b="1" kern="1200" dirty="0" smtClean="0">
                          <a:solidFill>
                            <a:srgbClr val="FF0000"/>
                          </a:solidFill>
                          <a:effectLst/>
                          <a:latin typeface="Arial" panose="020B0604020202020204" pitchFamily="34" charset="0"/>
                          <a:ea typeface="+mn-ea"/>
                          <a:cs typeface="Arial" panose="020B0604020202020204" pitchFamily="34" charset="0"/>
                        </a:rPr>
                        <a:t>1567 </a:t>
                      </a:r>
                      <a:r>
                        <a:rPr lang="en-US" sz="1800" b="1" kern="1200" dirty="0">
                          <a:solidFill>
                            <a:srgbClr val="FF0000"/>
                          </a:solidFill>
                          <a:effectLst/>
                          <a:latin typeface="Arial" panose="020B0604020202020204" pitchFamily="34" charset="0"/>
                          <a:ea typeface="+mn-ea"/>
                          <a:cs typeface="Arial" panose="020B0604020202020204" pitchFamily="34" charset="0"/>
                        </a:rPr>
                        <a:t>ppb</a:t>
                      </a:r>
                    </a:p>
                  </a:txBody>
                  <a:tcPr marL="68580" marR="68580" marT="0" marB="0"/>
                </a:tc>
                <a:extLst>
                  <a:ext uri="{0D108BD9-81ED-4DB2-BD59-A6C34878D82A}">
                    <a16:rowId xmlns:a16="http://schemas.microsoft.com/office/drawing/2014/main" val="10005"/>
                  </a:ext>
                </a:extLst>
              </a:tr>
            </a:tbl>
          </a:graphicData>
        </a:graphic>
      </p:graphicFrame>
      <p:sp>
        <p:nvSpPr>
          <p:cNvPr id="2" name="TextBox 1"/>
          <p:cNvSpPr txBox="1"/>
          <p:nvPr/>
        </p:nvSpPr>
        <p:spPr>
          <a:xfrm>
            <a:off x="220717" y="3119789"/>
            <a:ext cx="8364482" cy="369332"/>
          </a:xfrm>
          <a:prstGeom prst="rect">
            <a:avLst/>
          </a:prstGeom>
          <a:noFill/>
        </p:spPr>
        <p:txBody>
          <a:bodyPr wrap="square" rtlCol="0">
            <a:spAutoFit/>
          </a:bodyPr>
          <a:lstStyle/>
          <a:p>
            <a:r>
              <a:rPr lang="en-US" b="1" dirty="0" smtClean="0"/>
              <a:t>Simulations carried out for this study</a:t>
            </a:r>
            <a:endParaRPr lang="en-US" b="1" dirty="0"/>
          </a:p>
        </p:txBody>
      </p:sp>
      <p:sp>
        <p:nvSpPr>
          <p:cNvPr id="7" name="Title 1"/>
          <p:cNvSpPr txBox="1">
            <a:spLocks/>
          </p:cNvSpPr>
          <p:nvPr/>
        </p:nvSpPr>
        <p:spPr bwMode="auto">
          <a:xfrm>
            <a:off x="831246" y="0"/>
            <a:ext cx="7651711" cy="8359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100" kern="1200">
                <a:solidFill>
                  <a:schemeClr val="accent1"/>
                </a:solidFill>
                <a:latin typeface="Times New Roman"/>
                <a:ea typeface="ＭＳ Ｐゴシック" pitchFamily="-109" charset="-128"/>
                <a:cs typeface="Times New Roman"/>
              </a:defRPr>
            </a:lvl1pPr>
            <a:lvl2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2pPr>
            <a:lvl3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3pPr>
            <a:lvl4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4pPr>
            <a:lvl5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5pPr>
            <a:lvl6pPr marL="4572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6pPr>
            <a:lvl7pPr marL="9144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7pPr>
            <a:lvl8pPr marL="13716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8pPr>
            <a:lvl9pPr marL="18288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9pPr>
          </a:lstStyle>
          <a:p>
            <a:r>
              <a:rPr lang="en-US" sz="3000" b="1" dirty="0" smtClean="0">
                <a:solidFill>
                  <a:srgbClr val="0070C0"/>
                </a:solidFill>
                <a:latin typeface="Arial" panose="020B0604020202020204" pitchFamily="34" charset="0"/>
                <a:cs typeface="Arial" panose="020B0604020202020204" pitchFamily="34" charset="0"/>
              </a:rPr>
              <a:t>Methods</a:t>
            </a:r>
            <a:endParaRPr lang="en-US" sz="3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7522269"/>
      </p:ext>
    </p:extLst>
  </p:cSld>
  <p:clrMapOvr>
    <a:masterClrMapping/>
  </p:clrMapOvr>
  <mc:AlternateContent xmlns:mc="http://schemas.openxmlformats.org/markup-compatibility/2006" xmlns:p14="http://schemas.microsoft.com/office/powerpoint/2010/main">
    <mc:Choice Requires="p14">
      <p:transition spd="slow" p14:dur="2000" advTm="106804"/>
    </mc:Choice>
    <mc:Fallback xmlns="">
      <p:transition spd="slow" advTm="106804"/>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bwMode="auto">
          <a:xfrm>
            <a:off x="-1" y="0"/>
            <a:ext cx="9388699" cy="8359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100" kern="1200">
                <a:solidFill>
                  <a:schemeClr val="accent1"/>
                </a:solidFill>
                <a:latin typeface="Times New Roman"/>
                <a:ea typeface="ＭＳ Ｐゴシック" pitchFamily="-109" charset="-128"/>
                <a:cs typeface="Times New Roman"/>
              </a:defRPr>
            </a:lvl1pPr>
            <a:lvl2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2pPr>
            <a:lvl3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3pPr>
            <a:lvl4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4pPr>
            <a:lvl5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5pPr>
            <a:lvl6pPr marL="4572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6pPr>
            <a:lvl7pPr marL="9144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7pPr>
            <a:lvl8pPr marL="13716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8pPr>
            <a:lvl9pPr marL="18288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9pPr>
          </a:lstStyle>
          <a:p>
            <a:r>
              <a:rPr lang="en-US" sz="3000" b="1" dirty="0" smtClean="0">
                <a:latin typeface="Arial" panose="020B0604020202020204" pitchFamily="34" charset="0"/>
                <a:cs typeface="Arial" panose="020B0604020202020204" pitchFamily="34" charset="0"/>
              </a:rPr>
              <a:t>Tropospheric O</a:t>
            </a:r>
            <a:r>
              <a:rPr lang="en-US" sz="3000" b="1" baseline="-25000" dirty="0" smtClean="0">
                <a:latin typeface="Arial" panose="020B0604020202020204" pitchFamily="34" charset="0"/>
                <a:cs typeface="Arial" panose="020B0604020202020204" pitchFamily="34" charset="0"/>
              </a:rPr>
              <a:t>3</a:t>
            </a:r>
            <a:r>
              <a:rPr lang="en-US" sz="3000" b="1" dirty="0" smtClean="0">
                <a:latin typeface="Arial" panose="020B0604020202020204" pitchFamily="34" charset="0"/>
                <a:cs typeface="Arial" panose="020B0604020202020204" pitchFamily="34" charset="0"/>
              </a:rPr>
              <a:t> burden change, 1980 to 2010</a:t>
            </a:r>
            <a:endParaRPr lang="en-US" sz="3000" b="1" dirty="0">
              <a:latin typeface="Arial" panose="020B0604020202020204" pitchFamily="34" charset="0"/>
              <a:cs typeface="Arial" panose="020B0604020202020204" pitchFamily="34"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892" y="891961"/>
            <a:ext cx="7794031" cy="4452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Placeholder 2"/>
          <p:cNvSpPr txBox="1">
            <a:spLocks/>
          </p:cNvSpPr>
          <p:nvPr/>
        </p:nvSpPr>
        <p:spPr bwMode="auto">
          <a:xfrm>
            <a:off x="35587" y="5296522"/>
            <a:ext cx="8638856" cy="1214308"/>
          </a:xfrm>
          <a:prstGeom prst="rect">
            <a:avLst/>
          </a:prstGeom>
          <a:solidFill>
            <a:schemeClr val="bg1"/>
          </a:solidFill>
          <a:ln w="9525">
            <a:noFill/>
            <a:miter lim="800000"/>
            <a:headEnd/>
            <a:tailEnd/>
          </a:ln>
        </p:spPr>
        <p:txBody>
          <a:bodyPr>
            <a:prstTxWarp prst="textNoShape">
              <a:avLst/>
            </a:prstTxWarp>
          </a:bodyPr>
          <a:lstStyle/>
          <a:p>
            <a:pPr marL="457200" indent="-457200" algn="just">
              <a:spcBef>
                <a:spcPct val="20000"/>
              </a:spcBef>
              <a:buClr>
                <a:schemeClr val="accent1"/>
              </a:buClr>
              <a:buFont typeface="Wingdings" panose="05000000000000000000" pitchFamily="2" charset="2"/>
              <a:buChar char="Ø"/>
            </a:pPr>
            <a:r>
              <a:rPr lang="en-US" sz="2400" dirty="0" smtClean="0">
                <a:latin typeface="Arial" panose="020B0604020202020204" pitchFamily="34" charset="0"/>
                <a:ea typeface="Times New Roman" pitchFamily="-109" charset="0"/>
                <a:cs typeface="Arial" panose="020B0604020202020204" pitchFamily="34" charset="0"/>
              </a:rPr>
              <a:t>The change in the emission spatial </a:t>
            </a:r>
            <a:r>
              <a:rPr lang="en-US" sz="2400" dirty="0">
                <a:latin typeface="Arial" panose="020B0604020202020204" pitchFamily="34" charset="0"/>
                <a:ea typeface="Times New Roman" pitchFamily="-109" charset="0"/>
                <a:cs typeface="Arial" panose="020B0604020202020204" pitchFamily="34" charset="0"/>
              </a:rPr>
              <a:t>distribution </a:t>
            </a:r>
            <a:r>
              <a:rPr lang="en-US" sz="2400" dirty="0" smtClean="0">
                <a:latin typeface="Arial" panose="020B0604020202020204" pitchFamily="34" charset="0"/>
                <a:ea typeface="Times New Roman" pitchFamily="-109" charset="0"/>
                <a:cs typeface="Arial" panose="020B0604020202020204" pitchFamily="34" charset="0"/>
              </a:rPr>
              <a:t>contributes slightly more </a:t>
            </a:r>
            <a:r>
              <a:rPr lang="en-US" sz="2400" dirty="0">
                <a:latin typeface="Arial" panose="020B0604020202020204" pitchFamily="34" charset="0"/>
                <a:ea typeface="Times New Roman" pitchFamily="-109" charset="0"/>
                <a:cs typeface="Arial" panose="020B0604020202020204" pitchFamily="34" charset="0"/>
              </a:rPr>
              <a:t>to the total B</a:t>
            </a:r>
            <a:r>
              <a:rPr lang="en-US" sz="2400" baseline="-25000" dirty="0">
                <a:latin typeface="Arial" panose="020B0604020202020204" pitchFamily="34" charset="0"/>
                <a:ea typeface="Times New Roman" pitchFamily="-109" charset="0"/>
                <a:cs typeface="Arial" panose="020B0604020202020204" pitchFamily="34" charset="0"/>
              </a:rPr>
              <a:t>O3</a:t>
            </a:r>
            <a:r>
              <a:rPr lang="en-US" sz="2400" dirty="0">
                <a:latin typeface="Arial" panose="020B0604020202020204" pitchFamily="34" charset="0"/>
                <a:ea typeface="Times New Roman" pitchFamily="-109" charset="0"/>
                <a:cs typeface="Arial" panose="020B0604020202020204" pitchFamily="34" charset="0"/>
              </a:rPr>
              <a:t> change than the </a:t>
            </a:r>
            <a:r>
              <a:rPr lang="en-US" sz="2400" dirty="0" smtClean="0">
                <a:latin typeface="Arial" panose="020B0604020202020204" pitchFamily="34" charset="0"/>
                <a:ea typeface="Times New Roman" pitchFamily="-109" charset="0"/>
                <a:cs typeface="Arial" panose="020B0604020202020204" pitchFamily="34" charset="0"/>
              </a:rPr>
              <a:t>emission magnitude </a:t>
            </a:r>
            <a:r>
              <a:rPr lang="en-US" sz="2400" dirty="0">
                <a:latin typeface="Arial" panose="020B0604020202020204" pitchFamily="34" charset="0"/>
                <a:ea typeface="Times New Roman" pitchFamily="-109" charset="0"/>
                <a:cs typeface="Arial" panose="020B0604020202020204" pitchFamily="34" charset="0"/>
              </a:rPr>
              <a:t>and methane changes combined. </a:t>
            </a:r>
          </a:p>
        </p:txBody>
      </p:sp>
      <p:sp>
        <p:nvSpPr>
          <p:cNvPr id="2" name="Rectangle 1"/>
          <p:cNvSpPr/>
          <p:nvPr/>
        </p:nvSpPr>
        <p:spPr>
          <a:xfrm>
            <a:off x="6882579" y="2035277"/>
            <a:ext cx="1386344" cy="16518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017262" y="1116588"/>
            <a:ext cx="1120820" cy="369332"/>
          </a:xfrm>
          <a:prstGeom prst="rect">
            <a:avLst/>
          </a:prstGeom>
          <a:noFill/>
        </p:spPr>
        <p:txBody>
          <a:bodyPr wrap="none" rtlCol="0">
            <a:spAutoFit/>
          </a:bodyPr>
          <a:lstStyle/>
          <a:p>
            <a:r>
              <a:rPr lang="en-US" b="1" dirty="0" smtClean="0">
                <a:solidFill>
                  <a:srgbClr val="7030A0"/>
                </a:solidFill>
              </a:rPr>
              <a:t>Methane</a:t>
            </a:r>
            <a:endParaRPr lang="en-US" b="1" dirty="0">
              <a:solidFill>
                <a:srgbClr val="7030A0"/>
              </a:solidFill>
            </a:endParaRPr>
          </a:p>
        </p:txBody>
      </p:sp>
      <p:sp>
        <p:nvSpPr>
          <p:cNvPr id="8" name="TextBox 7"/>
          <p:cNvSpPr txBox="1"/>
          <p:nvPr/>
        </p:nvSpPr>
        <p:spPr>
          <a:xfrm>
            <a:off x="3542035" y="1111047"/>
            <a:ext cx="1479892" cy="369332"/>
          </a:xfrm>
          <a:prstGeom prst="rect">
            <a:avLst/>
          </a:prstGeom>
          <a:noFill/>
        </p:spPr>
        <p:txBody>
          <a:bodyPr wrap="none" rtlCol="0">
            <a:spAutoFit/>
          </a:bodyPr>
          <a:lstStyle/>
          <a:p>
            <a:r>
              <a:rPr lang="en-US" b="1" dirty="0" smtClean="0">
                <a:solidFill>
                  <a:srgbClr val="C00000"/>
                </a:solidFill>
              </a:rPr>
              <a:t>Distribution</a:t>
            </a:r>
            <a:endParaRPr lang="en-US" b="1" dirty="0">
              <a:solidFill>
                <a:srgbClr val="C00000"/>
              </a:solidFill>
            </a:endParaRPr>
          </a:p>
        </p:txBody>
      </p:sp>
      <p:sp>
        <p:nvSpPr>
          <p:cNvPr id="9" name="TextBox 8"/>
          <p:cNvSpPr txBox="1"/>
          <p:nvPr/>
        </p:nvSpPr>
        <p:spPr>
          <a:xfrm>
            <a:off x="2709331" y="1720651"/>
            <a:ext cx="1338828" cy="369332"/>
          </a:xfrm>
          <a:prstGeom prst="rect">
            <a:avLst/>
          </a:prstGeom>
          <a:noFill/>
        </p:spPr>
        <p:txBody>
          <a:bodyPr wrap="none" rtlCol="0">
            <a:spAutoFit/>
          </a:bodyPr>
          <a:lstStyle/>
          <a:p>
            <a:r>
              <a:rPr lang="en-US" b="1" dirty="0" smtClean="0"/>
              <a:t>Magnitude</a:t>
            </a:r>
            <a:endParaRPr lang="en-US" b="1" dirty="0"/>
          </a:p>
        </p:txBody>
      </p:sp>
      <p:sp>
        <p:nvSpPr>
          <p:cNvPr id="10" name="TextBox 9"/>
          <p:cNvSpPr txBox="1"/>
          <p:nvPr/>
        </p:nvSpPr>
        <p:spPr>
          <a:xfrm>
            <a:off x="5860027" y="1111047"/>
            <a:ext cx="718979" cy="369332"/>
          </a:xfrm>
          <a:prstGeom prst="rect">
            <a:avLst/>
          </a:prstGeom>
          <a:noFill/>
        </p:spPr>
        <p:txBody>
          <a:bodyPr wrap="none" rtlCol="0">
            <a:spAutoFit/>
          </a:bodyPr>
          <a:lstStyle/>
          <a:p>
            <a:r>
              <a:rPr lang="en-US" b="1" dirty="0" smtClean="0">
                <a:solidFill>
                  <a:srgbClr val="0070C0"/>
                </a:solidFill>
              </a:rPr>
              <a:t>Total</a:t>
            </a:r>
            <a:endParaRPr lang="en-US" b="1" dirty="0">
              <a:solidFill>
                <a:srgbClr val="0070C0"/>
              </a:solidFill>
            </a:endParaRPr>
          </a:p>
        </p:txBody>
      </p:sp>
    </p:spTree>
    <p:extLst>
      <p:ext uri="{BB962C8B-B14F-4D97-AF65-F5344CB8AC3E}">
        <p14:creationId xmlns:p14="http://schemas.microsoft.com/office/powerpoint/2010/main" val="7027997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Title 1"/>
          <p:cNvSpPr txBox="1">
            <a:spLocks/>
          </p:cNvSpPr>
          <p:nvPr/>
        </p:nvSpPr>
        <p:spPr bwMode="auto">
          <a:xfrm>
            <a:off x="-1" y="0"/>
            <a:ext cx="9388699" cy="8359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100" kern="1200">
                <a:solidFill>
                  <a:schemeClr val="accent1"/>
                </a:solidFill>
                <a:latin typeface="Times New Roman"/>
                <a:ea typeface="ＭＳ Ｐゴシック" pitchFamily="-109" charset="-128"/>
                <a:cs typeface="Times New Roman"/>
              </a:defRPr>
            </a:lvl1pPr>
            <a:lvl2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2pPr>
            <a:lvl3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3pPr>
            <a:lvl4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4pPr>
            <a:lvl5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5pPr>
            <a:lvl6pPr marL="4572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6pPr>
            <a:lvl7pPr marL="9144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7pPr>
            <a:lvl8pPr marL="13716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8pPr>
            <a:lvl9pPr marL="18288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9pPr>
          </a:lstStyle>
          <a:p>
            <a:r>
              <a:rPr lang="en-US" sz="3000" b="1" dirty="0">
                <a:latin typeface="Arial" panose="020B0604020202020204" pitchFamily="34" charset="0"/>
                <a:cs typeface="Arial" panose="020B0604020202020204" pitchFamily="34" charset="0"/>
              </a:rPr>
              <a:t>Tropospheric O</a:t>
            </a:r>
            <a:r>
              <a:rPr lang="en-US" sz="3000" b="1" baseline="-25000" dirty="0">
                <a:latin typeface="Arial" panose="020B0604020202020204" pitchFamily="34" charset="0"/>
                <a:cs typeface="Arial" panose="020B0604020202020204" pitchFamily="34" charset="0"/>
              </a:rPr>
              <a:t>3</a:t>
            </a:r>
            <a:r>
              <a:rPr lang="en-US" sz="3000" b="1" dirty="0">
                <a:latin typeface="Arial" panose="020B0604020202020204" pitchFamily="34" charset="0"/>
                <a:cs typeface="Arial" panose="020B0604020202020204" pitchFamily="34" charset="0"/>
              </a:rPr>
              <a:t> burden change, 1980 to 2010</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8325" b="53716"/>
          <a:stretch/>
        </p:blipFill>
        <p:spPr bwMode="auto">
          <a:xfrm>
            <a:off x="77211" y="1072942"/>
            <a:ext cx="9072826" cy="4385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 Placeholder 2"/>
          <p:cNvSpPr txBox="1">
            <a:spLocks/>
          </p:cNvSpPr>
          <p:nvPr/>
        </p:nvSpPr>
        <p:spPr bwMode="auto">
          <a:xfrm>
            <a:off x="3768182" y="3622224"/>
            <a:ext cx="4895355" cy="1140628"/>
          </a:xfrm>
          <a:prstGeom prst="rect">
            <a:avLst/>
          </a:prstGeom>
          <a:solidFill>
            <a:schemeClr val="bg1"/>
          </a:solidFill>
          <a:ln w="9525">
            <a:noFill/>
            <a:miter lim="800000"/>
            <a:headEnd/>
            <a:tailEnd/>
          </a:ln>
        </p:spPr>
        <p:txBody>
          <a:bodyPr>
            <a:prstTxWarp prst="textNoShape">
              <a:avLst/>
            </a:prstTxWarp>
          </a:bodyPr>
          <a:lstStyle/>
          <a:p>
            <a:pPr algn="just">
              <a:spcBef>
                <a:spcPts val="1600"/>
              </a:spcBef>
              <a:buClr>
                <a:schemeClr val="accent1"/>
              </a:buClr>
            </a:pPr>
            <a:r>
              <a:rPr lang="en-US" sz="2600" dirty="0" smtClean="0">
                <a:latin typeface="Arial" panose="020B0604020202020204" pitchFamily="34" charset="0"/>
                <a:ea typeface="Times New Roman" pitchFamily="-109" charset="0"/>
                <a:cs typeface="Arial" panose="020B0604020202020204" pitchFamily="34" charset="0"/>
              </a:rPr>
              <a:t>Greatest </a:t>
            </a:r>
            <a:r>
              <a:rPr lang="en-US" sz="2600" dirty="0">
                <a:latin typeface="Arial" panose="020B0604020202020204" pitchFamily="34" charset="0"/>
                <a:ea typeface="Times New Roman" pitchFamily="-109" charset="0"/>
                <a:cs typeface="Arial" panose="020B0604020202020204" pitchFamily="34" charset="0"/>
              </a:rPr>
              <a:t>B</a:t>
            </a:r>
            <a:r>
              <a:rPr lang="en-US" sz="2600" baseline="-25000" dirty="0">
                <a:latin typeface="Arial" panose="020B0604020202020204" pitchFamily="34" charset="0"/>
                <a:ea typeface="Times New Roman" pitchFamily="-109" charset="0"/>
                <a:cs typeface="Arial" panose="020B0604020202020204" pitchFamily="34" charset="0"/>
              </a:rPr>
              <a:t>O3</a:t>
            </a:r>
            <a:r>
              <a:rPr lang="en-US" sz="2600" dirty="0">
                <a:latin typeface="Arial" panose="020B0604020202020204" pitchFamily="34" charset="0"/>
                <a:ea typeface="Times New Roman" pitchFamily="-109" charset="0"/>
                <a:cs typeface="Arial" panose="020B0604020202020204" pitchFamily="34" charset="0"/>
              </a:rPr>
              <a:t> increases are over </a:t>
            </a:r>
            <a:r>
              <a:rPr lang="en-US" sz="2600" b="1" dirty="0">
                <a:solidFill>
                  <a:srgbClr val="FF0000"/>
                </a:solidFill>
                <a:latin typeface="Arial" panose="020B0604020202020204" pitchFamily="34" charset="0"/>
                <a:ea typeface="Times New Roman" pitchFamily="-109" charset="0"/>
                <a:cs typeface="Arial" panose="020B0604020202020204" pitchFamily="34" charset="0"/>
              </a:rPr>
              <a:t>South and Southeast </a:t>
            </a:r>
            <a:r>
              <a:rPr lang="en-US" sz="2600" b="1" dirty="0" smtClean="0">
                <a:solidFill>
                  <a:srgbClr val="FF0000"/>
                </a:solidFill>
                <a:latin typeface="Arial" panose="020B0604020202020204" pitchFamily="34" charset="0"/>
                <a:ea typeface="Times New Roman" pitchFamily="-109" charset="0"/>
                <a:cs typeface="Arial" panose="020B0604020202020204" pitchFamily="34" charset="0"/>
              </a:rPr>
              <a:t>Asia</a:t>
            </a:r>
            <a:r>
              <a:rPr lang="en-US" sz="2600" dirty="0" smtClean="0">
                <a:latin typeface="Arial" panose="020B0604020202020204" pitchFamily="34" charset="0"/>
                <a:ea typeface="Times New Roman" pitchFamily="-109" charset="0"/>
                <a:cs typeface="Arial" panose="020B0604020202020204" pitchFamily="34" charset="0"/>
              </a:rPr>
              <a:t>.</a:t>
            </a:r>
            <a:endParaRPr lang="en-US" sz="2600" dirty="0">
              <a:latin typeface="Arial" panose="020B0604020202020204" pitchFamily="34" charset="0"/>
              <a:ea typeface="Times New Roman" pitchFamily="-109" charset="0"/>
              <a:cs typeface="Arial" panose="020B0604020202020204" pitchFamily="34" charset="0"/>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3057"/>
          <a:stretch/>
        </p:blipFill>
        <p:spPr bwMode="auto">
          <a:xfrm>
            <a:off x="-2876301" y="5592480"/>
            <a:ext cx="13739376" cy="514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 Placeholder 2"/>
          <p:cNvSpPr txBox="1">
            <a:spLocks/>
          </p:cNvSpPr>
          <p:nvPr/>
        </p:nvSpPr>
        <p:spPr bwMode="auto">
          <a:xfrm>
            <a:off x="6452171" y="6113124"/>
            <a:ext cx="2691829" cy="744876"/>
          </a:xfrm>
          <a:prstGeom prst="rect">
            <a:avLst/>
          </a:prstGeom>
          <a:solidFill>
            <a:schemeClr val="bg1"/>
          </a:solidFill>
          <a:ln w="9525">
            <a:noFill/>
            <a:miter lim="800000"/>
            <a:headEnd/>
            <a:tailEnd/>
          </a:ln>
        </p:spPr>
        <p:txBody>
          <a:bodyPr>
            <a:prstTxWarp prst="textNoShape">
              <a:avLst/>
            </a:prstTxWarp>
          </a:bodyPr>
          <a:lstStyle/>
          <a:p>
            <a:pPr algn="just">
              <a:spcBef>
                <a:spcPts val="1600"/>
              </a:spcBef>
              <a:buClr>
                <a:schemeClr val="accent1"/>
              </a:buClr>
            </a:pPr>
            <a:endParaRPr lang="en-US" sz="2600" dirty="0">
              <a:latin typeface="Arial" panose="020B0604020202020204" pitchFamily="34" charset="0"/>
              <a:ea typeface="Times New Roman" pitchFamily="-109" charset="0"/>
              <a:cs typeface="Arial" panose="020B0604020202020204" pitchFamily="34" charset="0"/>
            </a:endParaRPr>
          </a:p>
        </p:txBody>
      </p:sp>
    </p:spTree>
    <p:extLst>
      <p:ext uri="{BB962C8B-B14F-4D97-AF65-F5344CB8AC3E}">
        <p14:creationId xmlns:p14="http://schemas.microsoft.com/office/powerpoint/2010/main" val="109116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Title 1"/>
          <p:cNvSpPr txBox="1">
            <a:spLocks/>
          </p:cNvSpPr>
          <p:nvPr/>
        </p:nvSpPr>
        <p:spPr bwMode="auto">
          <a:xfrm>
            <a:off x="-1" y="0"/>
            <a:ext cx="9388699" cy="8359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100" kern="1200">
                <a:solidFill>
                  <a:schemeClr val="accent1"/>
                </a:solidFill>
                <a:latin typeface="Times New Roman"/>
                <a:ea typeface="ＭＳ Ｐゴシック" pitchFamily="-109" charset="-128"/>
                <a:cs typeface="Times New Roman"/>
              </a:defRPr>
            </a:lvl1pPr>
            <a:lvl2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2pPr>
            <a:lvl3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3pPr>
            <a:lvl4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4pPr>
            <a:lvl5pPr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5pPr>
            <a:lvl6pPr marL="4572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6pPr>
            <a:lvl7pPr marL="9144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7pPr>
            <a:lvl8pPr marL="13716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8pPr>
            <a:lvl9pPr marL="1828800" algn="l" defTabSz="457200" rtl="0" eaLnBrk="1" fontAlgn="base" hangingPunct="1">
              <a:spcBef>
                <a:spcPct val="0"/>
              </a:spcBef>
              <a:spcAft>
                <a:spcPct val="0"/>
              </a:spcAft>
              <a:defRPr sz="3100">
                <a:solidFill>
                  <a:schemeClr val="accent1"/>
                </a:solidFill>
                <a:latin typeface="Times New Roman" pitchFamily="-109" charset="0"/>
                <a:ea typeface="ＭＳ Ｐゴシック" pitchFamily="-109" charset="-128"/>
              </a:defRPr>
            </a:lvl9pPr>
          </a:lstStyle>
          <a:p>
            <a:r>
              <a:rPr lang="en-US" sz="3000" b="1" dirty="0">
                <a:latin typeface="Arial" panose="020B0604020202020204" pitchFamily="34" charset="0"/>
                <a:cs typeface="Arial" panose="020B0604020202020204" pitchFamily="34" charset="0"/>
              </a:rPr>
              <a:t>Tropospheric O</a:t>
            </a:r>
            <a:r>
              <a:rPr lang="en-US" sz="3000" b="1" baseline="-25000" dirty="0">
                <a:latin typeface="Arial" panose="020B0604020202020204" pitchFamily="34" charset="0"/>
                <a:cs typeface="Arial" panose="020B0604020202020204" pitchFamily="34" charset="0"/>
              </a:rPr>
              <a:t>3</a:t>
            </a:r>
            <a:r>
              <a:rPr lang="en-US" sz="3000" b="1" dirty="0">
                <a:latin typeface="Arial" panose="020B0604020202020204" pitchFamily="34" charset="0"/>
                <a:cs typeface="Arial" panose="020B0604020202020204" pitchFamily="34" charset="0"/>
              </a:rPr>
              <a:t> burden change, 1980 to 2010</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03" y="783118"/>
            <a:ext cx="8932810" cy="4821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 Placeholder 2"/>
          <p:cNvSpPr txBox="1">
            <a:spLocks/>
          </p:cNvSpPr>
          <p:nvPr/>
        </p:nvSpPr>
        <p:spPr bwMode="auto">
          <a:xfrm>
            <a:off x="301055" y="5633805"/>
            <a:ext cx="8638856" cy="1297937"/>
          </a:xfrm>
          <a:prstGeom prst="rect">
            <a:avLst/>
          </a:prstGeom>
          <a:solidFill>
            <a:schemeClr val="bg1"/>
          </a:solidFill>
          <a:ln w="9525">
            <a:noFill/>
            <a:miter lim="800000"/>
            <a:headEnd/>
            <a:tailEnd/>
          </a:ln>
        </p:spPr>
        <p:txBody>
          <a:bodyPr>
            <a:prstTxWarp prst="textNoShape">
              <a:avLst/>
            </a:prstTxWarp>
          </a:bodyPr>
          <a:lstStyle/>
          <a:p>
            <a:pPr algn="just">
              <a:spcBef>
                <a:spcPct val="20000"/>
              </a:spcBef>
              <a:buClr>
                <a:schemeClr val="accent1"/>
              </a:buClr>
            </a:pPr>
            <a:r>
              <a:rPr lang="en-US" sz="2600" dirty="0">
                <a:latin typeface="Arial" panose="020B0604020202020204" pitchFamily="34" charset="0"/>
                <a:ea typeface="Times New Roman" pitchFamily="-109" charset="0"/>
                <a:cs typeface="Arial" panose="020B0604020202020204" pitchFamily="34" charset="0"/>
              </a:rPr>
              <a:t>The </a:t>
            </a:r>
            <a:r>
              <a:rPr lang="en-US" sz="2600" dirty="0" smtClean="0">
                <a:latin typeface="Arial" panose="020B0604020202020204" pitchFamily="34" charset="0"/>
                <a:ea typeface="Times New Roman" pitchFamily="-109" charset="0"/>
                <a:cs typeface="Arial" panose="020B0604020202020204" pitchFamily="34" charset="0"/>
              </a:rPr>
              <a:t>change in </a:t>
            </a:r>
            <a:r>
              <a:rPr lang="en-US" sz="2600" b="1" dirty="0" smtClean="0">
                <a:solidFill>
                  <a:srgbClr val="FF0000"/>
                </a:solidFill>
                <a:latin typeface="Arial" panose="020B0604020202020204" pitchFamily="34" charset="0"/>
                <a:ea typeface="Times New Roman" pitchFamily="-109" charset="0"/>
                <a:cs typeface="Arial" panose="020B0604020202020204" pitchFamily="34" charset="0"/>
              </a:rPr>
              <a:t>spatial distribution </a:t>
            </a:r>
            <a:r>
              <a:rPr lang="en-US" sz="2600" dirty="0" smtClean="0">
                <a:latin typeface="Arial" panose="020B0604020202020204" pitchFamily="34" charset="0"/>
                <a:ea typeface="Times New Roman" pitchFamily="-109" charset="0"/>
                <a:cs typeface="Arial" panose="020B0604020202020204" pitchFamily="34" charset="0"/>
              </a:rPr>
              <a:t>of emissions best explains the magnitude and pattern of the </a:t>
            </a:r>
            <a:r>
              <a:rPr lang="en-US" sz="2600" smtClean="0">
                <a:latin typeface="Arial" panose="020B0604020202020204" pitchFamily="34" charset="0"/>
                <a:ea typeface="Times New Roman" pitchFamily="-109" charset="0"/>
                <a:cs typeface="Arial" panose="020B0604020202020204" pitchFamily="34" charset="0"/>
              </a:rPr>
              <a:t>overall change.</a:t>
            </a:r>
            <a:endParaRPr lang="en-US" sz="2600" dirty="0" smtClean="0">
              <a:latin typeface="Arial" panose="020B0604020202020204" pitchFamily="34" charset="0"/>
              <a:ea typeface="Times New Roman" pitchFamily="-109" charset="0"/>
              <a:cs typeface="Arial" panose="020B0604020202020204" pitchFamily="34" charset="0"/>
            </a:endParaRPr>
          </a:p>
          <a:p>
            <a:pPr algn="just">
              <a:spcBef>
                <a:spcPct val="20000"/>
              </a:spcBef>
              <a:buClr>
                <a:schemeClr val="accent1"/>
              </a:buClr>
            </a:pPr>
            <a:endParaRPr lang="en-US" sz="2600" dirty="0">
              <a:latin typeface="Arial" panose="020B0604020202020204" pitchFamily="34" charset="0"/>
              <a:ea typeface="Times New Roman" pitchFamily="-109" charset="0"/>
              <a:cs typeface="Arial" panose="020B0604020202020204" pitchFamily="34" charset="0"/>
            </a:endParaRPr>
          </a:p>
        </p:txBody>
      </p:sp>
      <p:sp>
        <p:nvSpPr>
          <p:cNvPr id="7" name="TextBox 6"/>
          <p:cNvSpPr txBox="1"/>
          <p:nvPr/>
        </p:nvSpPr>
        <p:spPr>
          <a:xfrm>
            <a:off x="1995946" y="782036"/>
            <a:ext cx="1130711" cy="338554"/>
          </a:xfrm>
          <a:prstGeom prst="rect">
            <a:avLst/>
          </a:prstGeom>
          <a:solidFill>
            <a:schemeClr val="bg1"/>
          </a:solidFill>
        </p:spPr>
        <p:txBody>
          <a:bodyPr wrap="square" rtlCol="0">
            <a:spAutoFit/>
          </a:bodyPr>
          <a:lstStyle/>
          <a:p>
            <a:pPr algn="ctr"/>
            <a:r>
              <a:rPr lang="en-US" sz="1600" b="1" dirty="0" smtClean="0">
                <a:solidFill>
                  <a:srgbClr val="FF0000"/>
                </a:solidFill>
                <a:latin typeface="Arial" panose="020B0604020202020204" pitchFamily="34" charset="0"/>
                <a:cs typeface="Arial" panose="020B0604020202020204" pitchFamily="34" charset="0"/>
              </a:rPr>
              <a:t>Total</a:t>
            </a:r>
            <a:endParaRPr lang="en-US" sz="1600" b="1" dirty="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6308185" y="792018"/>
            <a:ext cx="2039404" cy="338554"/>
          </a:xfrm>
          <a:prstGeom prst="rect">
            <a:avLst/>
          </a:prstGeom>
          <a:solidFill>
            <a:schemeClr val="bg1"/>
          </a:solidFill>
        </p:spPr>
        <p:txBody>
          <a:bodyPr wrap="square" rtlCol="0">
            <a:spAutoFit/>
          </a:bodyPr>
          <a:lstStyle/>
          <a:p>
            <a:pPr algn="ctr"/>
            <a:r>
              <a:rPr lang="en-US" sz="1600" b="1" dirty="0" smtClean="0">
                <a:solidFill>
                  <a:srgbClr val="FF0000"/>
                </a:solidFill>
                <a:latin typeface="Arial" panose="020B0604020202020204" pitchFamily="34" charset="0"/>
                <a:cs typeface="Arial" panose="020B0604020202020204" pitchFamily="34" charset="0"/>
              </a:rPr>
              <a:t>Spatial distribution</a:t>
            </a:r>
            <a:endParaRPr lang="en-US" sz="1600" b="1" dirty="0">
              <a:solidFill>
                <a:srgbClr val="FF0000"/>
              </a:solidFill>
              <a:latin typeface="Arial" panose="020B0604020202020204" pitchFamily="34" charset="0"/>
              <a:cs typeface="Arial" panose="020B0604020202020204" pitchFamily="34" charset="0"/>
            </a:endParaRPr>
          </a:p>
        </p:txBody>
      </p:sp>
      <p:sp>
        <p:nvSpPr>
          <p:cNvPr id="9" name="TextBox 8"/>
          <p:cNvSpPr txBox="1"/>
          <p:nvPr/>
        </p:nvSpPr>
        <p:spPr>
          <a:xfrm>
            <a:off x="6548288" y="2989527"/>
            <a:ext cx="1297853" cy="338554"/>
          </a:xfrm>
          <a:prstGeom prst="rect">
            <a:avLst/>
          </a:prstGeom>
          <a:solidFill>
            <a:schemeClr val="bg1"/>
          </a:solidFill>
        </p:spPr>
        <p:txBody>
          <a:bodyPr wrap="square" rtlCol="0">
            <a:spAutoFit/>
          </a:bodyPr>
          <a:lstStyle/>
          <a:p>
            <a:pPr algn="ctr"/>
            <a:r>
              <a:rPr lang="en-US" sz="1600" b="1" dirty="0" smtClean="0">
                <a:solidFill>
                  <a:srgbClr val="FF0000"/>
                </a:solidFill>
                <a:latin typeface="Arial" panose="020B0604020202020204" pitchFamily="34" charset="0"/>
                <a:cs typeface="Arial" panose="020B0604020202020204" pitchFamily="34" charset="0"/>
              </a:rPr>
              <a:t>Methane</a:t>
            </a:r>
            <a:endParaRPr lang="en-US" sz="1600" b="1" dirty="0">
              <a:solidFill>
                <a:srgbClr val="FF0000"/>
              </a:solidFill>
              <a:latin typeface="Arial" panose="020B0604020202020204" pitchFamily="34" charset="0"/>
              <a:cs typeface="Arial" panose="020B0604020202020204" pitchFamily="34" charset="0"/>
            </a:endParaRPr>
          </a:p>
        </p:txBody>
      </p:sp>
      <p:sp>
        <p:nvSpPr>
          <p:cNvPr id="10" name="TextBox 9"/>
          <p:cNvSpPr txBox="1"/>
          <p:nvPr/>
        </p:nvSpPr>
        <p:spPr>
          <a:xfrm>
            <a:off x="2035274" y="2984609"/>
            <a:ext cx="1376520" cy="343471"/>
          </a:xfrm>
          <a:prstGeom prst="rect">
            <a:avLst/>
          </a:prstGeom>
          <a:solidFill>
            <a:schemeClr val="bg1"/>
          </a:solidFill>
        </p:spPr>
        <p:txBody>
          <a:bodyPr wrap="square" rtlCol="0">
            <a:spAutoFit/>
          </a:bodyPr>
          <a:lstStyle/>
          <a:p>
            <a:pPr algn="ctr"/>
            <a:r>
              <a:rPr lang="en-US" sz="1600" b="1" dirty="0" smtClean="0">
                <a:solidFill>
                  <a:srgbClr val="FF0000"/>
                </a:solidFill>
                <a:latin typeface="Arial" panose="020B0604020202020204" pitchFamily="34" charset="0"/>
                <a:cs typeface="Arial" panose="020B0604020202020204" pitchFamily="34" charset="0"/>
              </a:rPr>
              <a:t>Magnitude</a:t>
            </a:r>
            <a:endParaRPr lang="en-US" sz="1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1189312"/>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UNC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powerpointUNCwhite</Template>
  <TotalTime>13716</TotalTime>
  <Words>1310</Words>
  <Application>Microsoft Office PowerPoint</Application>
  <PresentationFormat>On-screen Show (4:3)</PresentationFormat>
  <Paragraphs>189</Paragraphs>
  <Slides>24</Slides>
  <Notes>17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ＭＳ Ｐゴシック</vt:lpstr>
      <vt:lpstr>SimSun</vt:lpstr>
      <vt:lpstr>Arial</vt:lpstr>
      <vt:lpstr>Calibri</vt:lpstr>
      <vt:lpstr>Tahoma</vt:lpstr>
      <vt:lpstr>Times New Roman</vt:lpstr>
      <vt:lpstr>Wingdings</vt:lpstr>
      <vt:lpstr>powerpointUNCwhite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ZZ</dc:creator>
  <cp:lastModifiedBy>West, Jason</cp:lastModifiedBy>
  <cp:revision>1858</cp:revision>
  <cp:lastPrinted>2014-03-25T17:27:12Z</cp:lastPrinted>
  <dcterms:created xsi:type="dcterms:W3CDTF">2013-10-02T19:13:11Z</dcterms:created>
  <dcterms:modified xsi:type="dcterms:W3CDTF">2016-10-26T15:42:23Z</dcterms:modified>
</cp:coreProperties>
</file>