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17"/>
  </p:sldMasterIdLst>
  <p:notesMasterIdLst>
    <p:notesMasterId r:id="rId122"/>
  </p:notesMasterIdLst>
  <p:handoutMasterIdLst>
    <p:handoutMasterId r:id="rId123"/>
  </p:handoutMasterIdLst>
  <p:sldIdLst>
    <p:sldId id="257" r:id="rId118"/>
    <p:sldId id="258" r:id="rId119"/>
    <p:sldId id="259" r:id="rId120"/>
    <p:sldId id="260" r:id="rId1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F31DF"/>
    <a:srgbClr val="040DBC"/>
    <a:srgbClr val="9C9EFE"/>
    <a:srgbClr val="DCE269"/>
    <a:srgbClr val="FF00FF"/>
    <a:srgbClr val="00FFFF"/>
    <a:srgbClr val="C00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9" autoAdjust="0"/>
    <p:restoredTop sz="94540" autoAdjust="0"/>
  </p:normalViewPr>
  <p:slideViewPr>
    <p:cSldViewPr>
      <p:cViewPr varScale="1">
        <p:scale>
          <a:sx n="79" d="100"/>
          <a:sy n="79" d="100"/>
        </p:scale>
        <p:origin x="1133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86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117" Type="http://schemas.openxmlformats.org/officeDocument/2006/relationships/slideMaster" Target="slideMasters/slideMaster1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customXml" Target="../customXml/item63.xml"/><Relationship Id="rId68" Type="http://schemas.openxmlformats.org/officeDocument/2006/relationships/customXml" Target="../customXml/item68.xml"/><Relationship Id="rId84" Type="http://schemas.openxmlformats.org/officeDocument/2006/relationships/customXml" Target="../customXml/item84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6" Type="http://schemas.openxmlformats.org/officeDocument/2006/relationships/customXml" Target="../customXml/item16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74" Type="http://schemas.openxmlformats.org/officeDocument/2006/relationships/customXml" Target="../customXml/item74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90" Type="http://schemas.openxmlformats.org/officeDocument/2006/relationships/customXml" Target="../customXml/item90.xml"/><Relationship Id="rId95" Type="http://schemas.openxmlformats.org/officeDocument/2006/relationships/customXml" Target="../customXml/item95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customXml" Target="../customXml/item56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13" Type="http://schemas.openxmlformats.org/officeDocument/2006/relationships/customXml" Target="../customXml/item113.xml"/><Relationship Id="rId118" Type="http://schemas.openxmlformats.org/officeDocument/2006/relationships/slide" Target="slides/slide1.xml"/><Relationship Id="rId126" Type="http://schemas.openxmlformats.org/officeDocument/2006/relationships/theme" Target="theme/theme1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80" Type="http://schemas.openxmlformats.org/officeDocument/2006/relationships/customXml" Target="../customXml/item80.xml"/><Relationship Id="rId85" Type="http://schemas.openxmlformats.org/officeDocument/2006/relationships/customXml" Target="../customXml/item85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customXml" Target="../customXml/item59.xml"/><Relationship Id="rId67" Type="http://schemas.openxmlformats.org/officeDocument/2006/relationships/customXml" Target="../customXml/item67.xml"/><Relationship Id="rId103" Type="http://schemas.openxmlformats.org/officeDocument/2006/relationships/customXml" Target="../customXml/item103.xml"/><Relationship Id="rId108" Type="http://schemas.openxmlformats.org/officeDocument/2006/relationships/customXml" Target="../customXml/item108.xml"/><Relationship Id="rId116" Type="http://schemas.openxmlformats.org/officeDocument/2006/relationships/customXml" Target="../customXml/item116.xml"/><Relationship Id="rId124" Type="http://schemas.openxmlformats.org/officeDocument/2006/relationships/presProps" Target="presProps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customXml" Target="../customXml/item62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11" Type="http://schemas.openxmlformats.org/officeDocument/2006/relationships/customXml" Target="../customXml/item11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14" Type="http://schemas.openxmlformats.org/officeDocument/2006/relationships/customXml" Target="../customXml/item114.xml"/><Relationship Id="rId119" Type="http://schemas.openxmlformats.org/officeDocument/2006/relationships/slide" Target="slides/slide2.xml"/><Relationship Id="rId127" Type="http://schemas.openxmlformats.org/officeDocument/2006/relationships/tableStyles" Target="tableStyles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customXml" Target="../customXml/item10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slide" Target="slides/slide3.xml"/><Relationship Id="rId125" Type="http://schemas.openxmlformats.org/officeDocument/2006/relationships/viewProps" Target="viewProps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customXml" Target="../customXml/item115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r">
              <a:defRPr sz="1200"/>
            </a:lvl1pPr>
          </a:lstStyle>
          <a:p>
            <a:fld id="{33AA355C-4343-47AD-B319-7A88CA1BACCD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r">
              <a:defRPr sz="1200"/>
            </a:lvl1pPr>
          </a:lstStyle>
          <a:p>
            <a:fld id="{C1B03E3B-61A6-44E8-8AF3-7D1608987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58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r">
              <a:defRPr sz="1200"/>
            </a:lvl1pPr>
          </a:lstStyle>
          <a:p>
            <a:fld id="{658CD3B5-B3A2-479F-AC32-40C996F82EB0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8" rIns="93175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5" tIns="46588" rIns="93175" bIns="4658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r">
              <a:defRPr sz="1200"/>
            </a:lvl1pPr>
          </a:lstStyle>
          <a:p>
            <a:fld id="{49EE4D71-1CBD-4053-A361-2337617C0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95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E4D71-1CBD-4053-A361-2337617C0F3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36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8"/>
          <p:cNvSpPr>
            <a:spLocks noGrp="1"/>
          </p:cNvSpPr>
          <p:nvPr>
            <p:ph type="sldNum" sz="quarter" idx="13"/>
          </p:nvPr>
        </p:nvSpPr>
        <p:spPr>
          <a:xfrm>
            <a:off x="8534400" y="6492875"/>
            <a:ext cx="609600" cy="365125"/>
          </a:xfrm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Eras Demi ITC" panose="020B0805030504020804" pitchFamily="34" charset="0"/>
              </a:defRPr>
            </a:lvl1pPr>
          </a:lstStyle>
          <a:p>
            <a:fld id="{6D3FAE4D-9488-4B48-8F4A-A56CB5A28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s/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_ord_blan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9" cy="6857463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62000" y="1600200"/>
            <a:ext cx="7543800" cy="4724400"/>
          </a:xfrm>
        </p:spPr>
        <p:txBody>
          <a:bodyPr/>
          <a:lstStyle>
            <a:lvl1pPr>
              <a:buClrTx/>
              <a:defRPr/>
            </a:lvl1pPr>
          </a:lstStyle>
          <a:p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0" y="533400"/>
            <a:ext cx="5791200" cy="6858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Eras Demi ITC" panose="020B08050305040208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Title Goes Here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BBFE652-2D64-4596-AD66-32EFAE7205A5}" type="datetime1">
              <a:rPr lang="en-US" smtClean="0"/>
              <a:t>10/26/2016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8"/>
          <p:cNvSpPr txBox="1">
            <a:spLocks/>
          </p:cNvSpPr>
          <p:nvPr userDrawn="1"/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400" b="1" kern="1200">
                <a:solidFill>
                  <a:schemeClr val="tx1"/>
                </a:solidFill>
                <a:latin typeface="Eras Demi ITC" panose="020B08050305040208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3FAE4D-9488-4B48-8F4A-A56CB5A28AF9}" type="slidenum">
              <a:rPr lang="en-US" sz="2000" smtClean="0"/>
              <a:pPr/>
              <a:t>‹#›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_ord_blan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9" cy="6857463"/>
          </a:xfrm>
          <a:prstGeom prst="rect">
            <a:avLst/>
          </a:prstGeom>
        </p:spPr>
      </p:pic>
      <p:sp>
        <p:nvSpPr>
          <p:cNvPr id="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0" y="533400"/>
            <a:ext cx="5791200" cy="6858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Eras Demi ITC" panose="020B08050305040208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Title Goes Here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62318E1-9A4F-4A6C-939D-6D71AA2CD5C4}" type="datetime1">
              <a:rPr lang="en-US" smtClean="0"/>
              <a:t>10/26/2016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8"/>
          <p:cNvSpPr txBox="1">
            <a:spLocks/>
          </p:cNvSpPr>
          <p:nvPr userDrawn="1"/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400" b="1" kern="1200">
                <a:solidFill>
                  <a:schemeClr val="tx1"/>
                </a:solidFill>
                <a:latin typeface="Eras Demi ITC" panose="020B08050305040208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3FAE4D-9488-4B48-8F4A-A56CB5A28AF9}" type="slidenum">
              <a:rPr lang="en-US" sz="2000" smtClean="0"/>
              <a:pPr/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81823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Figur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_ord_blan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9" cy="6857463"/>
          </a:xfrm>
          <a:prstGeom prst="rect">
            <a:avLst/>
          </a:prstGeom>
        </p:spPr>
      </p:pic>
      <p:sp>
        <p:nvSpPr>
          <p:cNvPr id="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0" y="533400"/>
            <a:ext cx="5791200" cy="6858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Eras Demi ITC" panose="020B08050305040208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Title Goes Here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6F29390-827A-4B0C-9B18-56CE81C23616}" type="datetime1">
              <a:rPr lang="en-US" smtClean="0"/>
              <a:t>10/26/2016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>
          <a:xfrm>
            <a:off x="8534400" y="6492875"/>
            <a:ext cx="609600" cy="365125"/>
          </a:xfrm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Eras Demi ITC" panose="020B0805030504020804" pitchFamily="34" charset="0"/>
              </a:defRPr>
            </a:lvl1pPr>
          </a:lstStyle>
          <a:p>
            <a:fld id="{6D3FAE4D-9488-4B48-8F4A-A56CB5A28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400050" y="1371600"/>
            <a:ext cx="8343900" cy="5368101"/>
          </a:xfrm>
          <a:prstGeom prst="roundRect">
            <a:avLst>
              <a:gd name="adj" fmla="val 6981"/>
            </a:avLst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02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ord_blanc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9" cy="6857463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ACB13-9295-429A-8B98-B1424BED42BD}" type="datetime1">
              <a:rPr lang="en-US" smtClean="0"/>
              <a:t>10/26/2016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438400" cy="365125"/>
          </a:xfrm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fld id="{6D3FAE4D-9488-4B48-8F4A-A56CB5A28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0" name="Group 30"/>
          <p:cNvGrpSpPr>
            <a:grpSpLocks/>
          </p:cNvGrpSpPr>
          <p:nvPr userDrawn="1"/>
        </p:nvGrpSpPr>
        <p:grpSpPr bwMode="auto">
          <a:xfrm>
            <a:off x="2891585" y="3429000"/>
            <a:ext cx="6028578" cy="3224213"/>
            <a:chOff x="1233" y="1728"/>
            <a:chExt cx="5021" cy="2685"/>
          </a:xfrm>
        </p:grpSpPr>
        <p:grpSp>
          <p:nvGrpSpPr>
            <p:cNvPr id="11" name="Group 18"/>
            <p:cNvGrpSpPr>
              <a:grpSpLocks/>
            </p:cNvGrpSpPr>
            <p:nvPr userDrawn="1"/>
          </p:nvGrpSpPr>
          <p:grpSpPr bwMode="auto">
            <a:xfrm>
              <a:off x="1233" y="1728"/>
              <a:ext cx="2522" cy="2028"/>
              <a:chOff x="1437" y="0"/>
              <a:chExt cx="2522" cy="2028"/>
            </a:xfrm>
          </p:grpSpPr>
          <p:pic>
            <p:nvPicPr>
              <p:cNvPr id="17" name="Picture 19" descr="modele_on_glob_sample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37" y="0"/>
                <a:ext cx="2522" cy="20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8" name="Group 20"/>
              <p:cNvGrpSpPr>
                <a:grpSpLocks/>
              </p:cNvGrpSpPr>
              <p:nvPr userDrawn="1"/>
            </p:nvGrpSpPr>
            <p:grpSpPr bwMode="auto">
              <a:xfrm>
                <a:off x="2148" y="557"/>
                <a:ext cx="1222" cy="807"/>
                <a:chOff x="3420" y="557"/>
                <a:chExt cx="1222" cy="807"/>
              </a:xfrm>
            </p:grpSpPr>
            <p:sp>
              <p:nvSpPr>
                <p:cNvPr id="19" name="Freeform 21"/>
                <p:cNvSpPr>
                  <a:spLocks/>
                </p:cNvSpPr>
                <p:nvPr userDrawn="1"/>
              </p:nvSpPr>
              <p:spPr bwMode="auto">
                <a:xfrm>
                  <a:off x="3420" y="581"/>
                  <a:ext cx="63" cy="764"/>
                </a:xfrm>
                <a:custGeom>
                  <a:avLst/>
                  <a:gdLst/>
                  <a:ahLst/>
                  <a:cxnLst>
                    <a:cxn ang="0">
                      <a:pos x="60" y="765"/>
                    </a:cxn>
                    <a:cxn ang="0">
                      <a:pos x="12" y="528"/>
                    </a:cxn>
                    <a:cxn ang="0">
                      <a:pos x="9" y="252"/>
                    </a:cxn>
                    <a:cxn ang="0">
                      <a:pos x="63" y="0"/>
                    </a:cxn>
                  </a:cxnLst>
                  <a:rect l="0" t="0" r="r" b="b"/>
                  <a:pathLst>
                    <a:path w="63" h="765">
                      <a:moveTo>
                        <a:pt x="60" y="765"/>
                      </a:moveTo>
                      <a:cubicBezTo>
                        <a:pt x="40" y="689"/>
                        <a:pt x="20" y="613"/>
                        <a:pt x="12" y="528"/>
                      </a:cubicBezTo>
                      <a:cubicBezTo>
                        <a:pt x="4" y="443"/>
                        <a:pt x="0" y="340"/>
                        <a:pt x="9" y="252"/>
                      </a:cubicBezTo>
                      <a:cubicBezTo>
                        <a:pt x="18" y="164"/>
                        <a:pt x="40" y="82"/>
                        <a:pt x="63" y="0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" name="Freeform 22"/>
                <p:cNvSpPr>
                  <a:spLocks/>
                </p:cNvSpPr>
                <p:nvPr userDrawn="1"/>
              </p:nvSpPr>
              <p:spPr bwMode="auto">
                <a:xfrm>
                  <a:off x="4578" y="602"/>
                  <a:ext cx="64" cy="740"/>
                </a:xfrm>
                <a:custGeom>
                  <a:avLst/>
                  <a:gdLst/>
                  <a:ahLst/>
                  <a:cxnLst>
                    <a:cxn ang="0">
                      <a:pos x="3" y="741"/>
                    </a:cxn>
                    <a:cxn ang="0">
                      <a:pos x="52" y="525"/>
                    </a:cxn>
                    <a:cxn ang="0">
                      <a:pos x="55" y="24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4" h="741">
                      <a:moveTo>
                        <a:pt x="3" y="741"/>
                      </a:moveTo>
                      <a:cubicBezTo>
                        <a:pt x="11" y="705"/>
                        <a:pt x="43" y="607"/>
                        <a:pt x="52" y="525"/>
                      </a:cubicBezTo>
                      <a:cubicBezTo>
                        <a:pt x="61" y="443"/>
                        <a:pt x="64" y="336"/>
                        <a:pt x="55" y="249"/>
                      </a:cubicBezTo>
                      <a:cubicBezTo>
                        <a:pt x="46" y="162"/>
                        <a:pt x="11" y="52"/>
                        <a:pt x="0" y="0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" name="Freeform 23"/>
                <p:cNvSpPr>
                  <a:spLocks/>
                </p:cNvSpPr>
                <p:nvPr userDrawn="1"/>
              </p:nvSpPr>
              <p:spPr bwMode="auto">
                <a:xfrm>
                  <a:off x="3486" y="557"/>
                  <a:ext cx="1092" cy="45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207" y="6"/>
                    </a:cxn>
                    <a:cxn ang="0">
                      <a:pos x="435" y="0"/>
                    </a:cxn>
                    <a:cxn ang="0">
                      <a:pos x="657" y="3"/>
                    </a:cxn>
                    <a:cxn ang="0">
                      <a:pos x="873" y="15"/>
                    </a:cxn>
                    <a:cxn ang="0">
                      <a:pos x="1092" y="45"/>
                    </a:cxn>
                  </a:cxnLst>
                  <a:rect l="0" t="0" r="r" b="b"/>
                  <a:pathLst>
                    <a:path w="1092" h="45">
                      <a:moveTo>
                        <a:pt x="0" y="24"/>
                      </a:moveTo>
                      <a:cubicBezTo>
                        <a:pt x="67" y="17"/>
                        <a:pt x="135" y="10"/>
                        <a:pt x="207" y="6"/>
                      </a:cubicBezTo>
                      <a:cubicBezTo>
                        <a:pt x="279" y="2"/>
                        <a:pt x="360" y="0"/>
                        <a:pt x="435" y="0"/>
                      </a:cubicBezTo>
                      <a:cubicBezTo>
                        <a:pt x="510" y="0"/>
                        <a:pt x="584" y="0"/>
                        <a:pt x="657" y="3"/>
                      </a:cubicBezTo>
                      <a:cubicBezTo>
                        <a:pt x="730" y="6"/>
                        <a:pt x="801" y="8"/>
                        <a:pt x="873" y="15"/>
                      </a:cubicBezTo>
                      <a:cubicBezTo>
                        <a:pt x="945" y="22"/>
                        <a:pt x="1047" y="39"/>
                        <a:pt x="1092" y="45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" name="Freeform 24"/>
                <p:cNvSpPr>
                  <a:spLocks/>
                </p:cNvSpPr>
                <p:nvPr userDrawn="1"/>
              </p:nvSpPr>
              <p:spPr bwMode="auto">
                <a:xfrm>
                  <a:off x="3479" y="1342"/>
                  <a:ext cx="1101" cy="2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5" y="15"/>
                    </a:cxn>
                    <a:cxn ang="0">
                      <a:pos x="434" y="21"/>
                    </a:cxn>
                    <a:cxn ang="0">
                      <a:pos x="653" y="21"/>
                    </a:cxn>
                    <a:cxn ang="0">
                      <a:pos x="875" y="15"/>
                    </a:cxn>
                    <a:cxn ang="0">
                      <a:pos x="1100" y="2"/>
                    </a:cxn>
                  </a:cxnLst>
                  <a:rect l="0" t="0" r="r" b="b"/>
                  <a:pathLst>
                    <a:path w="1100" h="22">
                      <a:moveTo>
                        <a:pt x="0" y="0"/>
                      </a:moveTo>
                      <a:cubicBezTo>
                        <a:pt x="36" y="2"/>
                        <a:pt x="143" y="12"/>
                        <a:pt x="215" y="15"/>
                      </a:cubicBezTo>
                      <a:cubicBezTo>
                        <a:pt x="287" y="18"/>
                        <a:pt x="361" y="20"/>
                        <a:pt x="434" y="21"/>
                      </a:cubicBezTo>
                      <a:cubicBezTo>
                        <a:pt x="507" y="22"/>
                        <a:pt x="580" y="22"/>
                        <a:pt x="653" y="21"/>
                      </a:cubicBezTo>
                      <a:cubicBezTo>
                        <a:pt x="726" y="20"/>
                        <a:pt x="801" y="18"/>
                        <a:pt x="875" y="15"/>
                      </a:cubicBezTo>
                      <a:cubicBezTo>
                        <a:pt x="949" y="12"/>
                        <a:pt x="1053" y="5"/>
                        <a:pt x="1100" y="2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pic>
          <p:nvPicPr>
            <p:cNvPr id="12" name="Picture 25" descr="wrf_on_its_grid_sample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06" y="2502"/>
              <a:ext cx="2948" cy="1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Line 26"/>
            <p:cNvSpPr>
              <a:spLocks noChangeShapeType="1"/>
            </p:cNvSpPr>
            <p:nvPr userDrawn="1"/>
          </p:nvSpPr>
          <p:spPr bwMode="auto">
            <a:xfrm>
              <a:off x="2010" y="3073"/>
              <a:ext cx="1608" cy="11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Line 27"/>
            <p:cNvSpPr>
              <a:spLocks noChangeShapeType="1"/>
            </p:cNvSpPr>
            <p:nvPr userDrawn="1"/>
          </p:nvSpPr>
          <p:spPr bwMode="auto">
            <a:xfrm>
              <a:off x="2004" y="2311"/>
              <a:ext cx="1608" cy="4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Line 28"/>
            <p:cNvSpPr>
              <a:spLocks noChangeShapeType="1"/>
            </p:cNvSpPr>
            <p:nvPr userDrawn="1"/>
          </p:nvSpPr>
          <p:spPr bwMode="auto">
            <a:xfrm>
              <a:off x="3099" y="2329"/>
              <a:ext cx="2838" cy="4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Line 29"/>
            <p:cNvSpPr>
              <a:spLocks noChangeShapeType="1"/>
            </p:cNvSpPr>
            <p:nvPr userDrawn="1"/>
          </p:nvSpPr>
          <p:spPr bwMode="auto">
            <a:xfrm>
              <a:off x="3099" y="3065"/>
              <a:ext cx="516" cy="2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" name="Text Placeholder 1"/>
          <p:cNvSpPr>
            <a:spLocks noGrp="1"/>
          </p:cNvSpPr>
          <p:nvPr userDrawn="1">
            <p:ph type="body" sz="quarter" idx="4294967295" hasCustomPrompt="1"/>
          </p:nvPr>
        </p:nvSpPr>
        <p:spPr>
          <a:xfrm>
            <a:off x="508899" y="1447800"/>
            <a:ext cx="8126202" cy="2438400"/>
          </a:xfrm>
        </p:spPr>
        <p:txBody>
          <a:bodyPr>
            <a:normAutofit fontScale="92500"/>
          </a:bodyPr>
          <a:lstStyle>
            <a:lvl1pPr>
              <a:defRPr>
                <a:latin typeface="Eras Bold ITC" panose="020B0907030504020204" pitchFamily="34" charset="0"/>
                <a:cs typeface="Estrangelo Edessa" panose="03080600000000000000" pitchFamily="66" charset="0"/>
              </a:defRPr>
            </a:lvl1pPr>
          </a:lstStyle>
          <a:p>
            <a:pPr marL="0" lvl="0" algn="ctr">
              <a:spcBef>
                <a:spcPts val="0"/>
              </a:spcBef>
              <a:buNone/>
              <a:defRPr/>
            </a:pPr>
            <a:r>
              <a:rPr lang="en-US" sz="4800" b="1" i="0" dirty="0" smtClean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</a:rPr>
              <a:t>Title</a:t>
            </a:r>
            <a:r>
              <a:rPr lang="en-US" sz="8800" b="1" i="0" dirty="0" smtClean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</a:rPr>
              <a:t/>
            </a:r>
            <a:br>
              <a:rPr lang="en-US" sz="8800" b="1" i="0" dirty="0" smtClean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</a:rPr>
            </a:br>
            <a:r>
              <a:rPr lang="en-US" sz="3200" b="1" i="0" dirty="0" smtClean="0">
                <a:solidFill>
                  <a:schemeClr val="tx1"/>
                </a:solidFill>
                <a:latin typeface="Gill Sans MT" pitchFamily="34" charset="0"/>
              </a:rPr>
              <a:t>Presenter's</a:t>
            </a:r>
            <a:r>
              <a:rPr lang="en-US" b="1" dirty="0" smtClean="0">
                <a:latin typeface="Gill Sans MT" pitchFamily="34" charset="0"/>
              </a:rPr>
              <a:t> Name</a:t>
            </a:r>
            <a:r>
              <a:rPr lang="en-US" sz="5400" b="1" dirty="0" smtClean="0">
                <a:latin typeface="Gill Sans MT" pitchFamily="34" charset="0"/>
              </a:rPr>
              <a:t/>
            </a:r>
            <a:br>
              <a:rPr lang="en-US" sz="5400" b="1" dirty="0" smtClean="0">
                <a:latin typeface="Gill Sans MT" pitchFamily="34" charset="0"/>
              </a:rPr>
            </a:br>
            <a:r>
              <a:rPr lang="en-US" sz="2000" b="0" dirty="0" smtClean="0">
                <a:latin typeface="Gill Sans MT" pitchFamily="34" charset="0"/>
              </a:rPr>
              <a:t>Presenter’s Title</a:t>
            </a:r>
            <a:endParaRPr lang="en-US" sz="2000" dirty="0">
              <a:latin typeface="Gill Sans MT" pitchFamily="34" charset="0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4" hasCustomPrompt="1"/>
          </p:nvPr>
        </p:nvSpPr>
        <p:spPr>
          <a:xfrm>
            <a:off x="508899" y="4114800"/>
            <a:ext cx="3104284" cy="914400"/>
          </a:xfrm>
        </p:spPr>
        <p:txBody>
          <a:bodyPr/>
          <a:lstStyle>
            <a:lvl1pPr>
              <a:defRPr sz="1800" i="1" baseline="0"/>
            </a:lvl1pPr>
          </a:lstStyle>
          <a:p>
            <a:pPr lvl="0"/>
            <a:r>
              <a:rPr lang="en-US" dirty="0" smtClean="0"/>
              <a:t>Meeting Name</a:t>
            </a:r>
          </a:p>
          <a:p>
            <a:pPr lvl="0"/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508899" y="5238000"/>
            <a:ext cx="3104284" cy="914400"/>
          </a:xfrm>
        </p:spPr>
        <p:txBody>
          <a:bodyPr/>
          <a:lstStyle>
            <a:lvl1pPr>
              <a:defRPr sz="1800" i="1" baseline="0"/>
            </a:lvl1pPr>
          </a:lstStyle>
          <a:p>
            <a:pPr lvl="0"/>
            <a:r>
              <a:rPr lang="en-US" dirty="0" smtClean="0"/>
              <a:t>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ord_blan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9" cy="6857463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0" y="533400"/>
            <a:ext cx="5791200" cy="6858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Eras Demi ITC" panose="020B0805030504020804" pitchFamily="34" charset="0"/>
                <a:cs typeface="Estrangelo Edessa" panose="03080600000000000000" pitchFamily="66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Title Goes Here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6248400" y="1524000"/>
            <a:ext cx="2743200" cy="2133600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6248400" y="3886200"/>
            <a:ext cx="2743200" cy="2209800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" y="1447800"/>
            <a:ext cx="5943600" cy="5257800"/>
          </a:xfrm>
        </p:spPr>
        <p:txBody>
          <a:bodyPr>
            <a:normAutofit/>
          </a:bodyPr>
          <a:lstStyle>
            <a:lvl1pPr marL="0"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50000"/>
              <a:defRPr sz="1600" b="1" baseline="0">
                <a:latin typeface="Gill Sans MT" pitchFamily="34" charset="0"/>
              </a:defRPr>
            </a:lvl1pPr>
            <a:lvl2pPr>
              <a:defRPr sz="1600" b="1">
                <a:latin typeface="Arial Rounded MT Bold" panose="020F0704030504030204" pitchFamily="34" charset="0"/>
              </a:defRPr>
            </a:lvl2pPr>
            <a:lvl3pPr>
              <a:defRPr sz="1600" b="1">
                <a:latin typeface="Gill Sans MT" pitchFamily="34" charset="0"/>
              </a:defRPr>
            </a:lvl3pPr>
            <a:lvl4pPr>
              <a:defRPr sz="1600" b="1">
                <a:latin typeface="Gill Sans MT" pitchFamily="34" charset="0"/>
              </a:defRPr>
            </a:lvl4pPr>
            <a:lvl5pPr>
              <a:defRPr sz="1600" b="1">
                <a:latin typeface="Gill Sans MT" pitchFamily="34" charset="0"/>
              </a:defRPr>
            </a:lvl5pPr>
          </a:lstStyle>
          <a:p>
            <a:pPr lvl="0"/>
            <a:r>
              <a:rPr lang="en-US" dirty="0" smtClean="0"/>
              <a:t>Bullet 1</a:t>
            </a:r>
          </a:p>
          <a:p>
            <a:pPr lvl="1"/>
            <a:r>
              <a:rPr lang="en-US" dirty="0" smtClean="0"/>
              <a:t>Bullet x</a:t>
            </a:r>
          </a:p>
          <a:p>
            <a:pPr lvl="0"/>
            <a:r>
              <a:rPr lang="en-US" dirty="0" smtClean="0"/>
              <a:t>Bullet 2</a:t>
            </a:r>
          </a:p>
          <a:p>
            <a:pPr lvl="0"/>
            <a:r>
              <a:rPr lang="en-US" dirty="0" smtClean="0"/>
              <a:t>Bullet 3</a:t>
            </a:r>
          </a:p>
          <a:p>
            <a:pPr lvl="0"/>
            <a:r>
              <a:rPr lang="en-US" dirty="0" smtClean="0"/>
              <a:t>Bullet 4</a:t>
            </a:r>
          </a:p>
          <a:p>
            <a:pPr lvl="0"/>
            <a:r>
              <a:rPr lang="en-US" dirty="0" smtClean="0"/>
              <a:t>Bullet 5</a:t>
            </a:r>
          </a:p>
          <a:p>
            <a:pPr lvl="0"/>
            <a:r>
              <a:rPr lang="en-US" dirty="0" smtClean="0"/>
              <a:t>Bullet 6</a:t>
            </a:r>
          </a:p>
          <a:p>
            <a:pPr lvl="0"/>
            <a:r>
              <a:rPr lang="en-US" dirty="0" smtClean="0"/>
              <a:t>Bullet 7</a:t>
            </a:r>
          </a:p>
          <a:p>
            <a:pPr lvl="0"/>
            <a:r>
              <a:rPr lang="en-US" dirty="0" smtClean="0"/>
              <a:t>Bullet 8</a:t>
            </a:r>
          </a:p>
          <a:p>
            <a:pPr lvl="0"/>
            <a:r>
              <a:rPr lang="en-US" dirty="0" smtClean="0"/>
              <a:t>Bullet 9</a:t>
            </a:r>
          </a:p>
          <a:p>
            <a:pPr lvl="0"/>
            <a:r>
              <a:rPr lang="en-US" dirty="0" smtClean="0"/>
              <a:t>Bullet 10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8BBAA06-A0BB-42DC-827C-8B1C95659DEB}" type="datetime1">
              <a:rPr lang="en-US" smtClean="0"/>
              <a:t>10/26/2016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8"/>
          <p:cNvSpPr txBox="1">
            <a:spLocks/>
          </p:cNvSpPr>
          <p:nvPr userDrawn="1"/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400" b="1" kern="1200">
                <a:solidFill>
                  <a:schemeClr val="tx1"/>
                </a:solidFill>
                <a:latin typeface="Eras Demi ITC" panose="020B08050305040208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3FAE4D-9488-4B48-8F4A-A56CB5A28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ord_blan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9" cy="6857463"/>
          </a:xfrm>
          <a:prstGeom prst="rect">
            <a:avLst/>
          </a:prstGeom>
        </p:spPr>
      </p:pic>
      <p:sp>
        <p:nvSpPr>
          <p:cNvPr id="11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0" y="533400"/>
            <a:ext cx="5791200" cy="6858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Eras Demi ITC" panose="020B08050305040208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Title Goes Here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1447800"/>
            <a:ext cx="8839200" cy="4876800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50000"/>
              <a:defRPr sz="1600" b="1">
                <a:latin typeface="Arial Rounded MT Bold" panose="020F0704030504030204" pitchFamily="34" charset="0"/>
              </a:defRPr>
            </a:lvl1pPr>
            <a:lvl2pPr>
              <a:defRPr sz="1600" b="1">
                <a:latin typeface="Gill Sans MT" pitchFamily="34" charset="0"/>
              </a:defRPr>
            </a:lvl2pPr>
            <a:lvl3pPr>
              <a:defRPr sz="1600" b="1">
                <a:latin typeface="Gill Sans MT" pitchFamily="34" charset="0"/>
              </a:defRPr>
            </a:lvl3pPr>
            <a:lvl4pPr>
              <a:defRPr sz="1600" b="1">
                <a:latin typeface="Gill Sans MT" pitchFamily="34" charset="0"/>
              </a:defRPr>
            </a:lvl4pPr>
            <a:lvl5pPr>
              <a:defRPr sz="1600" b="1">
                <a:latin typeface="Gill Sans MT" pitchFamily="34" charset="0"/>
              </a:defRPr>
            </a:lvl5pPr>
          </a:lstStyle>
          <a:p>
            <a:pPr lvl="0"/>
            <a:r>
              <a:rPr lang="en-US" dirty="0" smtClean="0"/>
              <a:t>Bullet 1</a:t>
            </a:r>
          </a:p>
          <a:p>
            <a:pPr lvl="0"/>
            <a:r>
              <a:rPr lang="en-US" dirty="0" smtClean="0"/>
              <a:t>Bullet 2</a:t>
            </a:r>
          </a:p>
          <a:p>
            <a:pPr lvl="0"/>
            <a:r>
              <a:rPr lang="en-US" dirty="0" smtClean="0"/>
              <a:t>Bullet 3</a:t>
            </a:r>
          </a:p>
          <a:p>
            <a:pPr lvl="0"/>
            <a:r>
              <a:rPr lang="en-US" dirty="0" smtClean="0"/>
              <a:t>Bullet 4</a:t>
            </a:r>
          </a:p>
          <a:p>
            <a:pPr lvl="0"/>
            <a:r>
              <a:rPr lang="en-US" dirty="0" smtClean="0"/>
              <a:t>Bullet 5</a:t>
            </a:r>
          </a:p>
          <a:p>
            <a:pPr lvl="0"/>
            <a:r>
              <a:rPr lang="en-US" dirty="0" smtClean="0"/>
              <a:t>Bullet 6</a:t>
            </a:r>
          </a:p>
          <a:p>
            <a:pPr lvl="0"/>
            <a:r>
              <a:rPr lang="en-US" dirty="0" smtClean="0"/>
              <a:t>Bullet 7</a:t>
            </a:r>
          </a:p>
          <a:p>
            <a:pPr lvl="0"/>
            <a:r>
              <a:rPr lang="en-US" dirty="0" smtClean="0"/>
              <a:t>Bullet 8</a:t>
            </a:r>
          </a:p>
          <a:p>
            <a:pPr lvl="0"/>
            <a:r>
              <a:rPr lang="en-US" dirty="0" smtClean="0"/>
              <a:t>Bullet 9</a:t>
            </a:r>
          </a:p>
          <a:p>
            <a:pPr lvl="0"/>
            <a:r>
              <a:rPr lang="en-US" dirty="0" smtClean="0"/>
              <a:t>Bullet 10</a:t>
            </a:r>
          </a:p>
          <a:p>
            <a:pPr lvl="0"/>
            <a:r>
              <a:rPr lang="en-US" dirty="0" smtClean="0"/>
              <a:t>Bullet 11</a:t>
            </a:r>
          </a:p>
          <a:p>
            <a:pPr lvl="0"/>
            <a:r>
              <a:rPr lang="en-US" dirty="0" smtClean="0"/>
              <a:t>Bullet 12</a:t>
            </a:r>
          </a:p>
          <a:p>
            <a:pPr lvl="0"/>
            <a:r>
              <a:rPr lang="en-US" dirty="0" smtClean="0"/>
              <a:t>Bullet 13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2228878-A55F-4BE2-A95A-F347488C1B7E}" type="datetime1">
              <a:rPr lang="en-US" smtClean="0"/>
              <a:t>10/26/2016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8"/>
          <p:cNvSpPr txBox="1">
            <a:spLocks/>
          </p:cNvSpPr>
          <p:nvPr userDrawn="1"/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400" b="1" kern="1200">
                <a:solidFill>
                  <a:schemeClr val="tx1"/>
                </a:solidFill>
                <a:latin typeface="Eras Demi ITC" panose="020B08050305040208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3FAE4D-9488-4B48-8F4A-A56CB5A28AF9}" type="slidenum">
              <a:rPr lang="en-US" sz="2000" smtClean="0"/>
              <a:pPr/>
              <a:t>‹#›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EC862A4-BAB8-4585-963C-27C28F4EE1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476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533B5-B578-4DA0-BE9C-CFAF91A5299B}" type="datetime1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FAE4D-9488-4B48-8F4A-A56CB5A28AF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p_ord_blanc1.jp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  <p:sldLayoutId id="2147483658" r:id="rId3"/>
    <p:sldLayoutId id="2147483659" r:id="rId4"/>
    <p:sldLayoutId id="2147483653" r:id="rId5"/>
    <p:sldLayoutId id="2147483654" r:id="rId6"/>
    <p:sldLayoutId id="2147483655" r:id="rId7"/>
    <p:sldLayoutId id="2147483708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228600" y="160020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Using Dynamical Downscaling to Project Changes </a:t>
            </a:r>
            <a:b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</a:b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in Air Quality</a:t>
            </a:r>
            <a:endParaRPr lang="en-US" sz="2800" i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marL="0" indent="0">
              <a:spcBef>
                <a:spcPts val="1800"/>
              </a:spcBef>
              <a:spcAft>
                <a:spcPts val="600"/>
              </a:spcAft>
              <a:buNone/>
            </a:pPr>
            <a:r>
              <a:rPr lang="en-US" sz="2000" dirty="0" smtClean="0"/>
              <a:t>Tanya L. Spero</a:t>
            </a:r>
            <a:endParaRPr lang="en-US" sz="2000" baseline="300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 smtClean="0"/>
              <a:t>U.S. EPA Office of Research and Development, Research Triangle Park, NC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28600" y="4972800"/>
            <a:ext cx="3429000" cy="9144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Presented to</a:t>
            </a:r>
            <a:r>
              <a:rPr lang="en-US" i="0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br>
              <a:rPr lang="en-US" i="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i="0" dirty="0" smtClean="0">
                <a:solidFill>
                  <a:schemeClr val="accent2">
                    <a:lumMod val="50000"/>
                  </a:schemeClr>
                </a:solidFill>
              </a:rPr>
              <a:t>15</a:t>
            </a:r>
            <a:r>
              <a:rPr lang="en-US" i="0" baseline="30000" dirty="0" smtClean="0">
                <a:solidFill>
                  <a:schemeClr val="accent2">
                    <a:lumMod val="50000"/>
                  </a:schemeClr>
                </a:solidFill>
              </a:rPr>
              <a:t>th</a:t>
            </a:r>
            <a:r>
              <a:rPr lang="en-US" i="0" dirty="0" smtClean="0">
                <a:solidFill>
                  <a:schemeClr val="accent2">
                    <a:lumMod val="50000"/>
                  </a:schemeClr>
                </a:solidFill>
              </a:rPr>
              <a:t> Annual CMAS Conference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i="0" dirty="0" smtClean="0">
                <a:solidFill>
                  <a:schemeClr val="accent2">
                    <a:lumMod val="50000"/>
                  </a:schemeClr>
                </a:solidFill>
              </a:rPr>
              <a:t>Chapel Hill, NC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28600" y="6096000"/>
            <a:ext cx="3429000" cy="457200"/>
          </a:xfrm>
        </p:spPr>
        <p:txBody>
          <a:bodyPr/>
          <a:lstStyle/>
          <a:p>
            <a:pPr marL="0" indent="0">
              <a:buNone/>
            </a:pPr>
            <a:r>
              <a:rPr lang="en-US" i="0" dirty="0" smtClean="0">
                <a:solidFill>
                  <a:schemeClr val="accent2">
                    <a:lumMod val="50000"/>
                  </a:schemeClr>
                </a:solidFill>
              </a:rPr>
              <a:t>26 October 2016</a:t>
            </a:r>
            <a:endParaRPr lang="en-US" i="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28600" y="3631363"/>
            <a:ext cx="3429000" cy="9144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Panel Discussion: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i="0" dirty="0" smtClean="0">
                <a:solidFill>
                  <a:schemeClr val="accent2">
                    <a:lumMod val="50000"/>
                  </a:schemeClr>
                </a:solidFill>
              </a:rPr>
              <a:t>Alternative Future Realities – Considerations for Modeling</a:t>
            </a:r>
          </a:p>
        </p:txBody>
      </p:sp>
    </p:spTree>
    <p:extLst>
      <p:ext uri="{BB962C8B-B14F-4D97-AF65-F5344CB8AC3E}">
        <p14:creationId xmlns:p14="http://schemas.microsoft.com/office/powerpoint/2010/main" val="19564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Regional Climate Modeling is not a “Solved Problem”.</a:t>
            </a:r>
            <a:endParaRPr lang="en-US" sz="24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228600" y="838200"/>
            <a:ext cx="4191000" cy="2438400"/>
            <a:chOff x="228600" y="838200"/>
            <a:chExt cx="4191000" cy="2438400"/>
          </a:xfrm>
        </p:grpSpPr>
        <p:sp>
          <p:nvSpPr>
            <p:cNvPr id="7" name="Rectangle 6"/>
            <p:cNvSpPr/>
            <p:nvPr/>
          </p:nvSpPr>
          <p:spPr>
            <a:xfrm>
              <a:off x="228600" y="838200"/>
              <a:ext cx="4191000" cy="24384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8600" y="838200"/>
              <a:ext cx="33570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Constraint toward Large Scale</a:t>
              </a:r>
              <a:endParaRPr lang="en-US" b="1" dirty="0"/>
            </a:p>
          </p:txBody>
        </p:sp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754442" y="2290040"/>
              <a:ext cx="57419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i="1" dirty="0" smtClean="0">
                  <a:solidFill>
                    <a:schemeClr val="accent2">
                      <a:lumMod val="75000"/>
                    </a:schemeClr>
                  </a:solidFill>
                  <a:latin typeface="Eras Demi ITC" panose="020B0805030504020804" pitchFamily="34" charset="0"/>
                </a:rPr>
                <a:t>Obs</a:t>
              </a:r>
              <a:endParaRPr lang="en-US" sz="1600" i="1" dirty="0">
                <a:solidFill>
                  <a:schemeClr val="accent2">
                    <a:lumMod val="75000"/>
                  </a:schemeClr>
                </a:solidFill>
                <a:latin typeface="Eras Demi ITC" panose="020B0805030504020804" pitchFamily="34" charset="0"/>
              </a:endParaRPr>
            </a:p>
          </p:txBody>
        </p:sp>
        <p:pic>
          <p:nvPicPr>
            <p:cNvPr id="17" name="Picture 16" descr="pwat_mtransport_93_bhi.eps"/>
            <p:cNvPicPr>
              <a:picLocks noChangeAspect="1"/>
            </p:cNvPicPr>
            <p:nvPr/>
          </p:nvPicPr>
          <p:blipFill rotWithShape="1">
            <a:blip r:embed="rId2" cstate="print"/>
            <a:srcRect l="4870" t="58669" r="51303"/>
            <a:stretch/>
          </p:blipFill>
          <p:spPr bwMode="auto">
            <a:xfrm rot="5400000">
              <a:off x="470048" y="1146967"/>
              <a:ext cx="1142984" cy="1298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9" descr="pwat_mtransport_93_bhi.eps"/>
            <p:cNvPicPr>
              <a:picLocks noChangeAspect="1"/>
            </p:cNvPicPr>
            <p:nvPr/>
          </p:nvPicPr>
          <p:blipFill rotWithShape="1">
            <a:blip r:embed="rId2" cstate="print"/>
            <a:srcRect l="53187" t="59584" r="4609"/>
            <a:stretch/>
          </p:blipFill>
          <p:spPr bwMode="auto">
            <a:xfrm rot="5400000">
              <a:off x="1837267" y="1134533"/>
              <a:ext cx="1100657" cy="12699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Box 20"/>
            <p:cNvSpPr txBox="1">
              <a:spLocks noChangeArrowheads="1"/>
            </p:cNvSpPr>
            <p:nvPr/>
          </p:nvSpPr>
          <p:spPr bwMode="auto">
            <a:xfrm>
              <a:off x="1991841" y="2286000"/>
              <a:ext cx="79060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i="1" dirty="0" smtClean="0">
                  <a:solidFill>
                    <a:schemeClr val="accent2">
                      <a:lumMod val="75000"/>
                    </a:schemeClr>
                  </a:solidFill>
                  <a:latin typeface="Eras Demi ITC" panose="020B0805030504020804" pitchFamily="34" charset="0"/>
                </a:rPr>
                <a:t>Model</a:t>
              </a:r>
              <a:endParaRPr lang="en-US" sz="1600" i="1" dirty="0">
                <a:solidFill>
                  <a:schemeClr val="accent2">
                    <a:lumMod val="75000"/>
                  </a:schemeClr>
                </a:solidFill>
                <a:latin typeface="Eras Demi ITC" panose="020B08050305040208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114982" y="1394936"/>
              <a:ext cx="130461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Bowden et al., </a:t>
              </a:r>
            </a:p>
            <a:p>
              <a:r>
                <a:rPr lang="en-US" sz="1400" i="1" dirty="0" err="1" smtClean="0"/>
                <a:t>Clim</a:t>
              </a:r>
              <a:r>
                <a:rPr lang="en-US" sz="1400" i="1" dirty="0" smtClean="0"/>
                <a:t>. </a:t>
              </a:r>
              <a:r>
                <a:rPr lang="en-US" sz="1400" i="1" dirty="0" err="1" smtClean="0"/>
                <a:t>Dyn</a:t>
              </a:r>
              <a:r>
                <a:rPr lang="en-US" sz="1400" dirty="0" smtClean="0"/>
                <a:t>., </a:t>
              </a:r>
            </a:p>
            <a:p>
              <a:r>
                <a:rPr lang="en-US" sz="1400" dirty="0" smtClean="0"/>
                <a:t>2013</a:t>
              </a:r>
              <a:endParaRPr lang="en-US" sz="1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8600" y="2537936"/>
              <a:ext cx="419099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Bowden et al., </a:t>
              </a:r>
              <a:r>
                <a:rPr lang="en-US" sz="1400" i="1" dirty="0" smtClean="0"/>
                <a:t>J. Climate,</a:t>
              </a:r>
              <a:r>
                <a:rPr lang="en-US" sz="1400" dirty="0"/>
                <a:t> </a:t>
              </a:r>
              <a:r>
                <a:rPr lang="en-US" sz="1400" dirty="0" smtClean="0"/>
                <a:t>2012; Otte et al., </a:t>
              </a:r>
              <a:r>
                <a:rPr lang="en-US" sz="1400" i="1" dirty="0" smtClean="0"/>
                <a:t>J. Climate</a:t>
              </a:r>
              <a:r>
                <a:rPr lang="en-US" sz="1400" dirty="0" smtClean="0"/>
                <a:t>, 2012; Bullock et al., </a:t>
              </a:r>
              <a:r>
                <a:rPr lang="en-US" sz="1400" i="1" dirty="0" smtClean="0"/>
                <a:t>JAMC</a:t>
              </a:r>
              <a:r>
                <a:rPr lang="en-US" sz="1400" dirty="0" smtClean="0"/>
                <a:t>, 2014; Spero et al., </a:t>
              </a:r>
              <a:r>
                <a:rPr lang="en-US" sz="1400" i="1" dirty="0" smtClean="0"/>
                <a:t>JGR-A</a:t>
              </a:r>
              <a:r>
                <a:rPr lang="en-US" sz="1400" dirty="0" smtClean="0"/>
                <a:t>, 2014</a:t>
              </a:r>
              <a:endParaRPr lang="en-US" sz="14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648200" y="838200"/>
            <a:ext cx="4267200" cy="2438400"/>
            <a:chOff x="4648200" y="838200"/>
            <a:chExt cx="4267200" cy="2438400"/>
          </a:xfrm>
        </p:grpSpPr>
        <p:sp>
          <p:nvSpPr>
            <p:cNvPr id="8" name="Rectangle 7"/>
            <p:cNvSpPr/>
            <p:nvPr/>
          </p:nvSpPr>
          <p:spPr>
            <a:xfrm>
              <a:off x="4648200" y="838200"/>
              <a:ext cx="4267200" cy="24384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48200" y="838200"/>
              <a:ext cx="21659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Improving Physics</a:t>
              </a:r>
              <a:endParaRPr lang="en-US" b="1" dirty="0"/>
            </a:p>
          </p:txBody>
        </p:sp>
        <p:pic>
          <p:nvPicPr>
            <p:cNvPr id="24" name="Picture 23" descr="Wilma_4panel.png"/>
            <p:cNvPicPr>
              <a:picLocks noChangeAspect="1"/>
            </p:cNvPicPr>
            <p:nvPr/>
          </p:nvPicPr>
          <p:blipFill rotWithShape="1">
            <a:blip r:embed="rId3" cstate="print"/>
            <a:srcRect l="3648" t="4560" r="17330" b="48331"/>
            <a:stretch/>
          </p:blipFill>
          <p:spPr>
            <a:xfrm>
              <a:off x="4778560" y="1207532"/>
              <a:ext cx="2575553" cy="1228333"/>
            </a:xfrm>
            <a:prstGeom prst="rect">
              <a:avLst/>
            </a:prstGeom>
          </p:spPr>
        </p:pic>
        <p:sp>
          <p:nvSpPr>
            <p:cNvPr id="25" name="TextBox 24"/>
            <p:cNvSpPr txBox="1">
              <a:spLocks noChangeArrowheads="1"/>
            </p:cNvSpPr>
            <p:nvPr/>
          </p:nvSpPr>
          <p:spPr bwMode="auto">
            <a:xfrm>
              <a:off x="5106009" y="2406151"/>
              <a:ext cx="57419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i="1" dirty="0" smtClean="0">
                  <a:solidFill>
                    <a:schemeClr val="accent2">
                      <a:lumMod val="75000"/>
                    </a:schemeClr>
                  </a:solidFill>
                  <a:latin typeface="Eras Demi ITC" panose="020B0805030504020804" pitchFamily="34" charset="0"/>
                </a:rPr>
                <a:t>Obs</a:t>
              </a:r>
              <a:endParaRPr lang="en-US" sz="1600" i="1" dirty="0">
                <a:solidFill>
                  <a:schemeClr val="accent2">
                    <a:lumMod val="75000"/>
                  </a:schemeClr>
                </a:solidFill>
                <a:latin typeface="Eras Demi ITC" panose="020B0805030504020804" pitchFamily="34" charset="0"/>
              </a:endParaRPr>
            </a:p>
          </p:txBody>
        </p:sp>
        <p:sp>
          <p:nvSpPr>
            <p:cNvPr id="26" name="TextBox 25"/>
            <p:cNvSpPr txBox="1">
              <a:spLocks noChangeArrowheads="1"/>
            </p:cNvSpPr>
            <p:nvPr/>
          </p:nvSpPr>
          <p:spPr bwMode="auto">
            <a:xfrm>
              <a:off x="6343408" y="2402111"/>
              <a:ext cx="79060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i="1" dirty="0" smtClean="0">
                  <a:solidFill>
                    <a:schemeClr val="accent2">
                      <a:lumMod val="75000"/>
                    </a:schemeClr>
                  </a:solidFill>
                  <a:latin typeface="Eras Demi ITC" panose="020B0805030504020804" pitchFamily="34" charset="0"/>
                </a:rPr>
                <a:t>Model</a:t>
              </a:r>
              <a:endParaRPr lang="en-US" sz="1600" i="1" dirty="0">
                <a:solidFill>
                  <a:schemeClr val="accent2">
                    <a:lumMod val="75000"/>
                  </a:schemeClr>
                </a:solidFill>
                <a:latin typeface="Eras Demi ITC" panose="020B08050305040208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87242" y="1394936"/>
              <a:ext cx="14519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Bullock et al., </a:t>
              </a:r>
            </a:p>
            <a:p>
              <a:r>
                <a:rPr lang="en-US" sz="1400" i="1" dirty="0" smtClean="0"/>
                <a:t>Mon. Wea. Rev</a:t>
              </a:r>
              <a:r>
                <a:rPr lang="en-US" sz="1400" dirty="0" smtClean="0"/>
                <a:t>., </a:t>
              </a:r>
            </a:p>
            <a:p>
              <a:r>
                <a:rPr lang="en-US" sz="1400" dirty="0" smtClean="0"/>
                <a:t>2015</a:t>
              </a:r>
              <a:endParaRPr lang="en-US" sz="14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658840" y="2753380"/>
              <a:ext cx="41909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Alapaty et al., </a:t>
              </a:r>
              <a:r>
                <a:rPr lang="en-US" sz="1400" i="1" dirty="0" smtClean="0"/>
                <a:t>GRL</a:t>
              </a:r>
              <a:r>
                <a:rPr lang="en-US" sz="1400" dirty="0" smtClean="0"/>
                <a:t>, 2012; Herwehe et al., </a:t>
              </a:r>
              <a:r>
                <a:rPr lang="en-US" sz="1400" i="1" dirty="0" smtClean="0"/>
                <a:t>JGR-A</a:t>
              </a:r>
              <a:r>
                <a:rPr lang="en-US" sz="1400" dirty="0" smtClean="0"/>
                <a:t>, 2014</a:t>
              </a:r>
              <a:endParaRPr lang="en-US" sz="14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28599" y="3505200"/>
            <a:ext cx="4191001" cy="2438400"/>
            <a:chOff x="228599" y="3505200"/>
            <a:chExt cx="4191001" cy="2438400"/>
          </a:xfrm>
        </p:grpSpPr>
        <p:sp>
          <p:nvSpPr>
            <p:cNvPr id="9" name="Rectangle 8"/>
            <p:cNvSpPr/>
            <p:nvPr/>
          </p:nvSpPr>
          <p:spPr>
            <a:xfrm>
              <a:off x="228600" y="3505200"/>
              <a:ext cx="4191000" cy="24384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8600" y="3505200"/>
              <a:ext cx="34040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Handling Inland Water Bodies</a:t>
              </a:r>
              <a:endParaRPr lang="en-US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28599" y="5420380"/>
              <a:ext cx="41909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Mallard et al., </a:t>
              </a:r>
              <a:r>
                <a:rPr lang="en-US" sz="1400" i="1" dirty="0" smtClean="0"/>
                <a:t>JGR-A</a:t>
              </a:r>
              <a:r>
                <a:rPr lang="en-US" sz="1400" dirty="0" smtClean="0"/>
                <a:t>, 2014; Mallard et al., </a:t>
              </a:r>
              <a:r>
                <a:rPr lang="en-US" sz="1400" i="1" dirty="0" smtClean="0"/>
                <a:t>GMD</a:t>
              </a:r>
              <a:r>
                <a:rPr lang="en-US" sz="1400" dirty="0" smtClean="0"/>
                <a:t>, 2015; Spero et al., </a:t>
              </a:r>
              <a:r>
                <a:rPr lang="en-US" sz="1400" i="1" dirty="0" smtClean="0"/>
                <a:t>J. Climate</a:t>
              </a:r>
              <a:r>
                <a:rPr lang="en-US" sz="1400" dirty="0" smtClean="0"/>
                <a:t>, 2016</a:t>
              </a:r>
              <a:endParaRPr lang="en-US" sz="1400" dirty="0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0" t="4305" r="3610" b="19538"/>
            <a:stretch/>
          </p:blipFill>
          <p:spPr>
            <a:xfrm>
              <a:off x="1094612" y="3872362"/>
              <a:ext cx="2458977" cy="1537838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4648200" y="3505200"/>
            <a:ext cx="4267200" cy="2438400"/>
            <a:chOff x="4648200" y="3505200"/>
            <a:chExt cx="4267200" cy="2438400"/>
          </a:xfrm>
        </p:grpSpPr>
        <p:sp>
          <p:nvSpPr>
            <p:cNvPr id="10" name="Rectangle 9"/>
            <p:cNvSpPr/>
            <p:nvPr/>
          </p:nvSpPr>
          <p:spPr>
            <a:xfrm>
              <a:off x="4648200" y="3505200"/>
              <a:ext cx="4267200" cy="24384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71927" y="3505200"/>
              <a:ext cx="32271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Expanding Options for RCM</a:t>
              </a:r>
              <a:endParaRPr lang="en-US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686300" y="5420380"/>
              <a:ext cx="41909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See CMAS 2016 Presentations by M. Mallard and S. Taylor.  Also Bowden et al., </a:t>
              </a:r>
              <a:r>
                <a:rPr lang="en-US" sz="1400" i="1" dirty="0" smtClean="0"/>
                <a:t>Adv. in Met</a:t>
              </a:r>
              <a:r>
                <a:rPr lang="en-US" sz="1400" dirty="0" smtClean="0"/>
                <a:t>., 2016.</a:t>
              </a:r>
              <a:endParaRPr lang="en-US" sz="1400" dirty="0"/>
            </a:p>
          </p:txBody>
        </p:sp>
        <p:pic>
          <p:nvPicPr>
            <p:cNvPr id="32" name="Content Placeholder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41" t="8333" r="31250" b="8333"/>
            <a:stretch/>
          </p:blipFill>
          <p:spPr>
            <a:xfrm>
              <a:off x="4843684" y="3874532"/>
              <a:ext cx="1840530" cy="1389074"/>
            </a:xfrm>
            <a:prstGeom prst="rect">
              <a:avLst/>
            </a:prstGeom>
          </p:spPr>
        </p:pic>
        <p:pic>
          <p:nvPicPr>
            <p:cNvPr id="33" name="Content Placeholder 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39" t="8333" r="30852" b="8333"/>
            <a:stretch/>
          </p:blipFill>
          <p:spPr>
            <a:xfrm>
              <a:off x="6882358" y="3874532"/>
              <a:ext cx="1840530" cy="1389074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5868373" y="4955829"/>
              <a:ext cx="834272" cy="30777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USGS</a:t>
              </a:r>
              <a:endParaRPr lang="en-US" sz="14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960890" y="4955829"/>
              <a:ext cx="761998" cy="30777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NLCD</a:t>
              </a:r>
              <a:endParaRPr lang="en-US" sz="1400" dirty="0"/>
            </a:p>
          </p:txBody>
        </p:sp>
      </p:grpSp>
      <p:sp>
        <p:nvSpPr>
          <p:cNvPr id="36" name="Rectangle 35"/>
          <p:cNvSpPr/>
          <p:nvPr/>
        </p:nvSpPr>
        <p:spPr>
          <a:xfrm>
            <a:off x="228599" y="6166850"/>
            <a:ext cx="8686801" cy="533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New Configuration </a:t>
            </a:r>
            <a:r>
              <a:rPr lang="en-US" sz="2400" b="1" dirty="0" smtClean="0">
                <a:solidFill>
                  <a:schemeClr val="bg1"/>
                </a:solidFill>
              </a:rPr>
              <a:t>|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Proven Science </a:t>
            </a:r>
            <a:r>
              <a:rPr lang="en-US" sz="2400" b="1" dirty="0" smtClean="0">
                <a:solidFill>
                  <a:schemeClr val="bg1"/>
                </a:solidFill>
              </a:rPr>
              <a:t>|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Coarser Resolution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15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Using Regional Climate for Air Quality/Health Projections</a:t>
            </a:r>
            <a:endParaRPr lang="en-US" sz="24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152400" y="673602"/>
            <a:ext cx="3581400" cy="3669798"/>
            <a:chOff x="152400" y="673602"/>
            <a:chExt cx="3581400" cy="3669798"/>
          </a:xfrm>
        </p:grpSpPr>
        <p:sp>
          <p:nvSpPr>
            <p:cNvPr id="11" name="Rectangle 10"/>
            <p:cNvSpPr/>
            <p:nvPr/>
          </p:nvSpPr>
          <p:spPr>
            <a:xfrm>
              <a:off x="152400" y="673602"/>
              <a:ext cx="3581400" cy="36697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ozone_season_monthly_boxplot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601" y="826002"/>
              <a:ext cx="3364999" cy="3364999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2133600" y="2667000"/>
              <a:ext cx="1492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accent2">
                      <a:lumMod val="75000"/>
                    </a:schemeClr>
                  </a:solidFill>
                </a:rPr>
                <a:t>Seltzer et al., </a:t>
              </a:r>
            </a:p>
            <a:p>
              <a:r>
                <a:rPr lang="en-US" sz="1400" i="1" dirty="0" smtClean="0">
                  <a:solidFill>
                    <a:schemeClr val="accent2">
                      <a:lumMod val="75000"/>
                    </a:schemeClr>
                  </a:solidFill>
                </a:rPr>
                <a:t>Atmos. Environ</a:t>
              </a:r>
              <a:r>
                <a:rPr lang="en-US" sz="1400" dirty="0" smtClean="0">
                  <a:solidFill>
                    <a:schemeClr val="accent2">
                      <a:lumMod val="75000"/>
                    </a:schemeClr>
                  </a:solidFill>
                </a:rPr>
                <a:t>., </a:t>
              </a:r>
            </a:p>
            <a:p>
              <a:r>
                <a:rPr lang="en-US" sz="1400" dirty="0" smtClean="0">
                  <a:solidFill>
                    <a:schemeClr val="accent2">
                      <a:lumMod val="75000"/>
                    </a:schemeClr>
                  </a:solidFill>
                </a:rPr>
                <a:t>2016</a:t>
              </a:r>
              <a:endParaRPr lang="en-US" sz="14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83683" y="4472963"/>
            <a:ext cx="6460317" cy="2385037"/>
            <a:chOff x="2683683" y="4472963"/>
            <a:chExt cx="6460317" cy="238503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8504" y="4472963"/>
              <a:ext cx="3230066" cy="238503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/>
            <a:srcRect l="12015" t="8046" r="61045" b="4726"/>
            <a:stretch/>
          </p:blipFill>
          <p:spPr>
            <a:xfrm rot="21200186">
              <a:off x="2683683" y="4663882"/>
              <a:ext cx="1477436" cy="191436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839382" y="4876800"/>
              <a:ext cx="1304618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Fann et al., </a:t>
              </a:r>
            </a:p>
            <a:p>
              <a:r>
                <a:rPr lang="en-US" sz="1400" i="1" dirty="0" smtClean="0"/>
                <a:t>USGCRP,</a:t>
              </a:r>
              <a:endParaRPr lang="en-US" sz="1400" dirty="0" smtClean="0"/>
            </a:p>
            <a:p>
              <a:r>
                <a:rPr lang="en-US" sz="1400" dirty="0" smtClean="0"/>
                <a:t>2016</a:t>
              </a:r>
            </a:p>
            <a:p>
              <a:endParaRPr lang="en-US" sz="1400" dirty="0"/>
            </a:p>
            <a:p>
              <a:r>
                <a:rPr lang="en-US" sz="1400" dirty="0" smtClean="0"/>
                <a:t>Fann et al.,</a:t>
              </a:r>
            </a:p>
            <a:p>
              <a:r>
                <a:rPr lang="en-US" sz="1400" i="1" dirty="0" smtClean="0"/>
                <a:t>JAWMA</a:t>
              </a:r>
            </a:p>
            <a:p>
              <a:r>
                <a:rPr lang="en-US" sz="1400" dirty="0" smtClean="0"/>
                <a:t>2015</a:t>
              </a:r>
              <a:endParaRPr lang="en-US" sz="14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52400" y="4495800"/>
            <a:ext cx="1447800" cy="224676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Additional AQ/Health Papers:</a:t>
            </a:r>
          </a:p>
          <a:p>
            <a:endParaRPr lang="en-US" sz="1400" dirty="0"/>
          </a:p>
          <a:p>
            <a:r>
              <a:rPr lang="en-US" sz="1400" dirty="0" smtClean="0"/>
              <a:t>Wilson et al., </a:t>
            </a:r>
          </a:p>
          <a:p>
            <a:r>
              <a:rPr lang="en-US" sz="1400" i="1" dirty="0" smtClean="0"/>
              <a:t>JESEE</a:t>
            </a:r>
            <a:r>
              <a:rPr lang="en-US" sz="1400" dirty="0" smtClean="0"/>
              <a:t>., </a:t>
            </a:r>
          </a:p>
          <a:p>
            <a:r>
              <a:rPr lang="en-US" sz="1400" dirty="0" smtClean="0"/>
              <a:t>2016</a:t>
            </a:r>
          </a:p>
          <a:p>
            <a:endParaRPr lang="en-US" sz="1400" dirty="0"/>
          </a:p>
          <a:p>
            <a:r>
              <a:rPr lang="en-US" sz="1400" dirty="0" smtClean="0"/>
              <a:t>Dionisio et al., submitted.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62400" y="673602"/>
            <a:ext cx="5105399" cy="3669798"/>
            <a:chOff x="3962400" y="673602"/>
            <a:chExt cx="5105399" cy="3669798"/>
          </a:xfrm>
        </p:grpSpPr>
        <p:sp>
          <p:nvSpPr>
            <p:cNvPr id="12" name="Rectangle 11"/>
            <p:cNvSpPr/>
            <p:nvPr/>
          </p:nvSpPr>
          <p:spPr>
            <a:xfrm>
              <a:off x="3962400" y="673602"/>
              <a:ext cx="5105399" cy="36697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800" y="827136"/>
              <a:ext cx="4800600" cy="16002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800" y="2438400"/>
              <a:ext cx="4800600" cy="16002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403600" y="4035623"/>
              <a:ext cx="22229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Nolte et al., </a:t>
              </a:r>
              <a:r>
                <a:rPr lang="en-US" sz="1400" i="1" dirty="0" smtClean="0"/>
                <a:t>In preparation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71767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9144000" cy="84795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Alternative Future Realities – Considerations for Modeling</a:t>
            </a:r>
          </a:p>
          <a:p>
            <a:pPr algn="ctr"/>
            <a:r>
              <a:rPr lang="en-US" sz="2000" b="1" dirty="0" smtClean="0"/>
              <a:t>Food for Thought </a:t>
            </a:r>
            <a:r>
              <a:rPr lang="en-US" sz="2000" b="1" i="1" dirty="0" smtClean="0"/>
              <a:t>(with overused clichés)</a:t>
            </a:r>
            <a:endParaRPr lang="en-US" sz="2000" b="1" i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228600" y="1066800"/>
            <a:ext cx="2822497" cy="2135776"/>
            <a:chOff x="375857" y="1066800"/>
            <a:chExt cx="2822497" cy="2135776"/>
          </a:xfrm>
        </p:grpSpPr>
        <p:sp>
          <p:nvSpPr>
            <p:cNvPr id="7" name="TextBox 6"/>
            <p:cNvSpPr txBox="1"/>
            <p:nvPr/>
          </p:nvSpPr>
          <p:spPr>
            <a:xfrm>
              <a:off x="694498" y="1066800"/>
              <a:ext cx="21852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Frame the Problem</a:t>
              </a:r>
              <a:endParaRPr lang="en-US" b="1" dirty="0"/>
            </a:p>
          </p:txBody>
        </p:sp>
        <p:pic>
          <p:nvPicPr>
            <p:cNvPr id="1026" name="Picture 2" descr="Image result for what's your problem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24" b="11151"/>
            <a:stretch/>
          </p:blipFill>
          <p:spPr bwMode="auto">
            <a:xfrm>
              <a:off x="375857" y="1447800"/>
              <a:ext cx="2822497" cy="1754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5246772" y="1013098"/>
            <a:ext cx="2160842" cy="1727454"/>
            <a:chOff x="5246772" y="1013098"/>
            <a:chExt cx="2160842" cy="1727454"/>
          </a:xfrm>
        </p:grpSpPr>
        <p:sp>
          <p:nvSpPr>
            <p:cNvPr id="8" name="TextBox 7"/>
            <p:cNvSpPr txBox="1"/>
            <p:nvPr/>
          </p:nvSpPr>
          <p:spPr>
            <a:xfrm>
              <a:off x="5262382" y="1013098"/>
              <a:ext cx="21296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Chart Your Course</a:t>
              </a:r>
              <a:endParaRPr lang="en-US" b="1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46772" y="1394098"/>
              <a:ext cx="2160842" cy="1346454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360675" y="4342155"/>
            <a:ext cx="3148619" cy="2368153"/>
            <a:chOff x="247634" y="4230469"/>
            <a:chExt cx="3148619" cy="2368153"/>
          </a:xfrm>
        </p:grpSpPr>
        <p:sp>
          <p:nvSpPr>
            <p:cNvPr id="9" name="TextBox 8"/>
            <p:cNvSpPr txBox="1"/>
            <p:nvPr/>
          </p:nvSpPr>
          <p:spPr>
            <a:xfrm>
              <a:off x="247634" y="5983069"/>
              <a:ext cx="3148619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Think Outside the Box</a:t>
              </a:r>
            </a:p>
            <a:p>
              <a:pPr algn="ctr"/>
              <a:r>
                <a:rPr lang="en-US" sz="1600" b="1" dirty="0"/>
                <a:t>(</a:t>
              </a:r>
              <a:r>
                <a:rPr lang="en-US" sz="1600" b="1" dirty="0" smtClean="0"/>
                <a:t>the grid box and your tool box)</a:t>
              </a:r>
              <a:endParaRPr lang="en-US" sz="1600" b="1" dirty="0"/>
            </a:p>
          </p:txBody>
        </p:sp>
        <p:pic>
          <p:nvPicPr>
            <p:cNvPr id="1042" name="Picture 18" descr="Image result for think outside the box ar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732" y="4230469"/>
              <a:ext cx="2638425" cy="1733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Notched Right Arrow 23"/>
          <p:cNvSpPr/>
          <p:nvPr/>
        </p:nvSpPr>
        <p:spPr>
          <a:xfrm>
            <a:off x="3261433" y="1707939"/>
            <a:ext cx="1775002" cy="27432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Notched Right Arrow 33"/>
          <p:cNvSpPr/>
          <p:nvPr/>
        </p:nvSpPr>
        <p:spPr>
          <a:xfrm rot="8690383">
            <a:off x="5395623" y="3030518"/>
            <a:ext cx="1019168" cy="27432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Notched Right Arrow 34"/>
          <p:cNvSpPr/>
          <p:nvPr/>
        </p:nvSpPr>
        <p:spPr>
          <a:xfrm>
            <a:off x="5488138" y="3863589"/>
            <a:ext cx="1048998" cy="27432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Notched Right Arrow 35"/>
          <p:cNvSpPr/>
          <p:nvPr/>
        </p:nvSpPr>
        <p:spPr>
          <a:xfrm rot="10020000">
            <a:off x="3267495" y="5225703"/>
            <a:ext cx="3479850" cy="27432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4751770" y="4734674"/>
            <a:ext cx="4315012" cy="2006412"/>
            <a:chOff x="4357745" y="4574639"/>
            <a:chExt cx="4315012" cy="2006412"/>
          </a:xfrm>
        </p:grpSpPr>
        <p:sp>
          <p:nvSpPr>
            <p:cNvPr id="10" name="TextBox 9"/>
            <p:cNvSpPr txBox="1"/>
            <p:nvPr/>
          </p:nvSpPr>
          <p:spPr>
            <a:xfrm>
              <a:off x="6136485" y="5934720"/>
              <a:ext cx="25362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Tell Me Something </a:t>
              </a:r>
            </a:p>
            <a:p>
              <a:r>
                <a:rPr lang="en-US" b="1" dirty="0" smtClean="0"/>
                <a:t>I Don’t Already Know</a:t>
              </a:r>
              <a:endParaRPr lang="en-US" b="1" dirty="0"/>
            </a:p>
          </p:txBody>
        </p:sp>
        <p:pic>
          <p:nvPicPr>
            <p:cNvPr id="1044" name="Picture 20" descr="Image result for breaking news clip ar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7745" y="4574639"/>
              <a:ext cx="1785366" cy="1986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6092212" y="2945368"/>
            <a:ext cx="2975588" cy="1931432"/>
            <a:chOff x="2587012" y="2705100"/>
            <a:chExt cx="2975588" cy="1931432"/>
          </a:xfrm>
        </p:grpSpPr>
        <p:sp>
          <p:nvSpPr>
            <p:cNvPr id="6" name="TextBox 5"/>
            <p:cNvSpPr txBox="1"/>
            <p:nvPr/>
          </p:nvSpPr>
          <p:spPr>
            <a:xfrm>
              <a:off x="2587012" y="4267200"/>
              <a:ext cx="29755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Do Your Homework</a:t>
              </a:r>
              <a:endParaRPr lang="en-US" b="1" dirty="0"/>
            </a:p>
          </p:txBody>
        </p:sp>
        <p:pic>
          <p:nvPicPr>
            <p:cNvPr id="1032" name="Picture 8" descr="Image result for reinvent the wheel imag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0412" y="2705100"/>
              <a:ext cx="1728788" cy="148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Notched Right Arrow 36"/>
          <p:cNvSpPr/>
          <p:nvPr/>
        </p:nvSpPr>
        <p:spPr>
          <a:xfrm>
            <a:off x="3538978" y="6167397"/>
            <a:ext cx="1048998" cy="27432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xplosion 1 24"/>
          <p:cNvSpPr/>
          <p:nvPr/>
        </p:nvSpPr>
        <p:spPr>
          <a:xfrm>
            <a:off x="129251" y="2551947"/>
            <a:ext cx="900559" cy="1021318"/>
          </a:xfrm>
          <a:prstGeom prst="irregularSeal1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</a:t>
            </a:r>
            <a:endParaRPr lang="en-US" sz="2000" b="1" dirty="0"/>
          </a:p>
        </p:txBody>
      </p:sp>
      <p:sp>
        <p:nvSpPr>
          <p:cNvPr id="40" name="Explosion 1 39"/>
          <p:cNvSpPr/>
          <p:nvPr/>
        </p:nvSpPr>
        <p:spPr>
          <a:xfrm>
            <a:off x="7129726" y="1559560"/>
            <a:ext cx="900559" cy="1021318"/>
          </a:xfrm>
          <a:prstGeom prst="irregularSeal1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2</a:t>
            </a:r>
            <a:endParaRPr lang="en-US" sz="2000" b="1" dirty="0"/>
          </a:p>
        </p:txBody>
      </p:sp>
      <p:sp>
        <p:nvSpPr>
          <p:cNvPr id="41" name="Explosion 1 40"/>
          <p:cNvSpPr/>
          <p:nvPr/>
        </p:nvSpPr>
        <p:spPr>
          <a:xfrm>
            <a:off x="8179745" y="2524706"/>
            <a:ext cx="900559" cy="1021318"/>
          </a:xfrm>
          <a:prstGeom prst="irregularSeal1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4</a:t>
            </a:r>
            <a:endParaRPr lang="en-US" sz="2000" b="1" dirty="0"/>
          </a:p>
        </p:txBody>
      </p:sp>
      <p:sp>
        <p:nvSpPr>
          <p:cNvPr id="43" name="Explosion 1 42"/>
          <p:cNvSpPr/>
          <p:nvPr/>
        </p:nvSpPr>
        <p:spPr>
          <a:xfrm>
            <a:off x="327158" y="4181475"/>
            <a:ext cx="900559" cy="1021318"/>
          </a:xfrm>
          <a:prstGeom prst="irregularSeal1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5</a:t>
            </a:r>
            <a:endParaRPr lang="en-US" sz="2000" b="1" dirty="0"/>
          </a:p>
        </p:txBody>
      </p:sp>
      <p:sp>
        <p:nvSpPr>
          <p:cNvPr id="44" name="Explosion 1 43"/>
          <p:cNvSpPr/>
          <p:nvPr/>
        </p:nvSpPr>
        <p:spPr>
          <a:xfrm>
            <a:off x="6890376" y="5054388"/>
            <a:ext cx="900559" cy="1021318"/>
          </a:xfrm>
          <a:prstGeom prst="irregularSeal1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6</a:t>
            </a:r>
            <a:endParaRPr lang="en-US" sz="2000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2953265" y="2285619"/>
            <a:ext cx="2539682" cy="2572578"/>
            <a:chOff x="7359699" y="2685222"/>
            <a:chExt cx="2539682" cy="2572578"/>
          </a:xfrm>
        </p:grpSpPr>
        <p:sp>
          <p:nvSpPr>
            <p:cNvPr id="5" name="TextBox 4"/>
            <p:cNvSpPr txBox="1"/>
            <p:nvPr/>
          </p:nvSpPr>
          <p:spPr>
            <a:xfrm>
              <a:off x="7572744" y="4888468"/>
              <a:ext cx="21135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Know Your Limits</a:t>
              </a:r>
              <a:endParaRPr lang="en-US" b="1" dirty="0"/>
            </a:p>
          </p:txBody>
        </p:sp>
        <p:pic>
          <p:nvPicPr>
            <p:cNvPr id="1036" name="Picture 12" descr="Image result for good fast cheap pick two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9699" y="2685222"/>
              <a:ext cx="2539682" cy="2158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Explosion 1 41"/>
          <p:cNvSpPr/>
          <p:nvPr/>
        </p:nvSpPr>
        <p:spPr>
          <a:xfrm>
            <a:off x="2753217" y="3693331"/>
            <a:ext cx="900559" cy="1021318"/>
          </a:xfrm>
          <a:prstGeom prst="irregularSeal1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3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8033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4" grpId="0" animBg="1"/>
      <p:bldP spid="35" grpId="0" animBg="1"/>
      <p:bldP spid="36" grpId="0" animBg="1"/>
      <p:bldP spid="37" grpId="0" animBg="1"/>
      <p:bldP spid="25" grpId="0" animBg="1"/>
      <p:bldP spid="40" grpId="0" animBg="1"/>
      <p:bldP spid="41" grpId="0" animBg="1"/>
      <p:bldP spid="43" grpId="0" animBg="1"/>
      <p:bldP spid="44" grpId="0" animBg="1"/>
      <p:bldP spid="42" grpId="0" animBg="1"/>
    </p:bldLst>
  </p:timing>
</p:sld>
</file>

<file path=ppt/theme/theme1.xml><?xml version="1.0" encoding="utf-8"?>
<a:theme xmlns:a="http://schemas.openxmlformats.org/drawingml/2006/main" name="Completely Blanc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ustom 3">
      <a:majorFont>
        <a:latin typeface="Eras Demi ITC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00.xml><?xml version="1.0" encoding="utf-8"?>
<EsriMapsInfo xmlns="ESRI.ArcGIS.Mapping.OfficeIntegration.PowerPointInfo">
  <Version>Version1</Version>
  <RequiresSignIn>False</RequiresSignIn>
</EsriMapsInfo>
</file>

<file path=customXml/item101.xml><?xml version="1.0" encoding="utf-8"?>
<EsriMapsInfo xmlns="ESRI.ArcGIS.Mapping.OfficeIntegration.PowerPointInfo">
  <Version>Version1</Version>
  <RequiresSignIn>False</RequiresSignIn>
</EsriMapsInfo>
</file>

<file path=customXml/item102.xml><?xml version="1.0" encoding="utf-8"?>
<EsriMapsInfo xmlns="ESRI.ArcGIS.Mapping.OfficeIntegration.PowerPointInfo">
  <Version>Version1</Version>
  <RequiresSignIn>False</RequiresSignIn>
</EsriMapsInfo>
</file>

<file path=customXml/item103.xml><?xml version="1.0" encoding="utf-8"?>
<EsriMapsInfo xmlns="ESRI.ArcGIS.Mapping.OfficeIntegration.PowerPointInfo">
  <Version>Version1</Version>
  <RequiresSignIn>False</RequiresSignIn>
</EsriMapsInfo>
</file>

<file path=customXml/item104.xml><?xml version="1.0" encoding="utf-8"?>
<EsriMapsInfo xmlns="ESRI.ArcGIS.Mapping.OfficeIntegration.PowerPointInfo">
  <Version>Version1</Version>
  <RequiresSignIn>False</RequiresSignIn>
</EsriMapsInfo>
</file>

<file path=customXml/item105.xml><?xml version="1.0" encoding="utf-8"?>
<EsriMapsInfo xmlns="ESRI.ArcGIS.Mapping.OfficeIntegration.PowerPointInfo">
  <Version>Version1</Version>
  <RequiresSignIn>False</RequiresSignIn>
</EsriMapsInfo>
</file>

<file path=customXml/item106.xml><?xml version="1.0" encoding="utf-8"?>
<EsriMapsInfo xmlns="ESRI.ArcGIS.Mapping.OfficeIntegration.PowerPointInfo">
  <Version>Version1</Version>
  <RequiresSignIn>False</RequiresSignIn>
</EsriMapsInfo>
</file>

<file path=customXml/item107.xml><?xml version="1.0" encoding="utf-8"?>
<EsriMapsInfo xmlns="ESRI.ArcGIS.Mapping.OfficeIntegration.PowerPointInfo">
  <Version>Version1</Version>
  <RequiresSignIn>False</RequiresSignIn>
</EsriMapsInfo>
</file>

<file path=customXml/item108.xml><?xml version="1.0" encoding="utf-8"?>
<EsriMapsInfo xmlns="ESRI.ArcGIS.Mapping.OfficeIntegration.PowerPointInfo">
  <Version>Version1</Version>
  <RequiresSignIn>False</RequiresSignIn>
</EsriMapsInfo>
</file>

<file path=customXml/item109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10.xml><?xml version="1.0" encoding="utf-8"?>
<EsriMapsInfo xmlns="ESRI.ArcGIS.Mapping.OfficeIntegration.PowerPointInfo">
  <Version>Version1</Version>
  <RequiresSignIn>False</RequiresSignIn>
</EsriMapsInfo>
</file>

<file path=customXml/item111.xml><?xml version="1.0" encoding="utf-8"?>
<EsriMapsInfo xmlns="ESRI.ArcGIS.Mapping.OfficeIntegration.PowerPointInfo">
  <Version>Version1</Version>
  <RequiresSignIn>False</RequiresSignIn>
</EsriMapsInfo>
</file>

<file path=customXml/item112.xml><?xml version="1.0" encoding="utf-8"?>
<EsriMapsInfo xmlns="ESRI.ArcGIS.Mapping.OfficeIntegration.PowerPointInfo">
  <Version>Version1</Version>
  <RequiresSignIn>False</RequiresSignIn>
</EsriMapsInfo>
</file>

<file path=customXml/item113.xml><?xml version="1.0" encoding="utf-8"?>
<EsriMapsInfo xmlns="ESRI.ArcGIS.Mapping.OfficeIntegration.PowerPointInfo">
  <Version>Version1</Version>
  <RequiresSignIn>False</RequiresSignIn>
</EsriMapsInfo>
</file>

<file path=customXml/item114.xml><?xml version="1.0" encoding="utf-8"?>
<EsriMapsInfo xmlns="ESRI.ArcGIS.Mapping.OfficeIntegration.PowerPointInfo">
  <Version>Version1</Version>
  <RequiresSignIn>False</RequiresSignIn>
</EsriMapsInfo>
</file>

<file path=customXml/item115.xml><?xml version="1.0" encoding="utf-8"?>
<EsriMapsInfo xmlns="ESRI.ArcGIS.Mapping.OfficeIntegration.PowerPointInfo">
  <Version>Version1</Version>
  <RequiresSignIn>False</RequiresSignIn>
</EsriMapsInfo>
</file>

<file path=customXml/item116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94.xml><?xml version="1.0" encoding="utf-8"?>
<EsriMapsInfo xmlns="ESRI.ArcGIS.Mapping.OfficeIntegration.PowerPointInfo">
  <Version>Version1</Version>
  <RequiresSignIn>False</RequiresSignIn>
</EsriMapsInfo>
</file>

<file path=customXml/item95.xml><?xml version="1.0" encoding="utf-8"?>
<EsriMapsInfo xmlns="ESRI.ArcGIS.Mapping.OfficeIntegration.PowerPointInfo">
  <Version>Version1</Version>
  <RequiresSignIn>False</RequiresSignIn>
</EsriMapsInfo>
</file>

<file path=customXml/item96.xml><?xml version="1.0" encoding="utf-8"?>
<EsriMapsInfo xmlns="ESRI.ArcGIS.Mapping.OfficeIntegration.PowerPointInfo">
  <Version>Version1</Version>
  <RequiresSignIn>False</RequiresSignIn>
</EsriMapsInfo>
</file>

<file path=customXml/item97.xml><?xml version="1.0" encoding="utf-8"?>
<EsriMapsInfo xmlns="ESRI.ArcGIS.Mapping.OfficeIntegration.PowerPointInfo">
  <Version>Version1</Version>
  <RequiresSignIn>False</RequiresSignIn>
</EsriMapsInfo>
</file>

<file path=customXml/item98.xml><?xml version="1.0" encoding="utf-8"?>
<EsriMapsInfo xmlns="ESRI.ArcGIS.Mapping.OfficeIntegration.PowerPointInfo">
  <Version>Version1</Version>
  <RequiresSignIn>False</RequiresSignIn>
</EsriMapsInfo>
</file>

<file path=customXml/item9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D06B13A4-289B-4589-ACBE-0519E89C6079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52A28149-E13E-4C10-B6D5-C6F33F86731B}">
  <ds:schemaRefs>
    <ds:schemaRef ds:uri="ESRI.ArcGIS.Mapping.OfficeIntegration.PowerPointInfo"/>
  </ds:schemaRefs>
</ds:datastoreItem>
</file>

<file path=customXml/itemProps100.xml><?xml version="1.0" encoding="utf-8"?>
<ds:datastoreItem xmlns:ds="http://schemas.openxmlformats.org/officeDocument/2006/customXml" ds:itemID="{3FC2D8D0-78D5-45B1-87BC-5F2AB531D98E}">
  <ds:schemaRefs>
    <ds:schemaRef ds:uri="ESRI.ArcGIS.Mapping.OfficeIntegration.PowerPointInfo"/>
  </ds:schemaRefs>
</ds:datastoreItem>
</file>

<file path=customXml/itemProps101.xml><?xml version="1.0" encoding="utf-8"?>
<ds:datastoreItem xmlns:ds="http://schemas.openxmlformats.org/officeDocument/2006/customXml" ds:itemID="{A9CAEDAA-E181-4E23-B70C-4FE25E223CAC}">
  <ds:schemaRefs>
    <ds:schemaRef ds:uri="ESRI.ArcGIS.Mapping.OfficeIntegration.PowerPointInfo"/>
  </ds:schemaRefs>
</ds:datastoreItem>
</file>

<file path=customXml/itemProps102.xml><?xml version="1.0" encoding="utf-8"?>
<ds:datastoreItem xmlns:ds="http://schemas.openxmlformats.org/officeDocument/2006/customXml" ds:itemID="{4BAFB5EA-DA2D-403D-B79F-43193A6AA26C}">
  <ds:schemaRefs>
    <ds:schemaRef ds:uri="ESRI.ArcGIS.Mapping.OfficeIntegration.PowerPointInfo"/>
  </ds:schemaRefs>
</ds:datastoreItem>
</file>

<file path=customXml/itemProps103.xml><?xml version="1.0" encoding="utf-8"?>
<ds:datastoreItem xmlns:ds="http://schemas.openxmlformats.org/officeDocument/2006/customXml" ds:itemID="{EBFF32D6-3755-4317-8BC2-EC2683BD06C1}">
  <ds:schemaRefs>
    <ds:schemaRef ds:uri="ESRI.ArcGIS.Mapping.OfficeIntegration.PowerPointInfo"/>
  </ds:schemaRefs>
</ds:datastoreItem>
</file>

<file path=customXml/itemProps104.xml><?xml version="1.0" encoding="utf-8"?>
<ds:datastoreItem xmlns:ds="http://schemas.openxmlformats.org/officeDocument/2006/customXml" ds:itemID="{1422E702-190A-4B0F-A547-A1CB124C87D3}">
  <ds:schemaRefs>
    <ds:schemaRef ds:uri="ESRI.ArcGIS.Mapping.OfficeIntegration.PowerPointInfo"/>
  </ds:schemaRefs>
</ds:datastoreItem>
</file>

<file path=customXml/itemProps105.xml><?xml version="1.0" encoding="utf-8"?>
<ds:datastoreItem xmlns:ds="http://schemas.openxmlformats.org/officeDocument/2006/customXml" ds:itemID="{E470851C-6EC9-477C-B00C-E33CA50F2387}">
  <ds:schemaRefs>
    <ds:schemaRef ds:uri="ESRI.ArcGIS.Mapping.OfficeIntegration.PowerPointInfo"/>
  </ds:schemaRefs>
</ds:datastoreItem>
</file>

<file path=customXml/itemProps106.xml><?xml version="1.0" encoding="utf-8"?>
<ds:datastoreItem xmlns:ds="http://schemas.openxmlformats.org/officeDocument/2006/customXml" ds:itemID="{30E7237E-1D14-4ABD-A0C2-278A1B7C1FAE}">
  <ds:schemaRefs>
    <ds:schemaRef ds:uri="ESRI.ArcGIS.Mapping.OfficeIntegration.PowerPointInfo"/>
  </ds:schemaRefs>
</ds:datastoreItem>
</file>

<file path=customXml/itemProps107.xml><?xml version="1.0" encoding="utf-8"?>
<ds:datastoreItem xmlns:ds="http://schemas.openxmlformats.org/officeDocument/2006/customXml" ds:itemID="{78654F9A-9294-4728-8BA3-44C6F9AAC8A3}">
  <ds:schemaRefs>
    <ds:schemaRef ds:uri="ESRI.ArcGIS.Mapping.OfficeIntegration.PowerPointInfo"/>
  </ds:schemaRefs>
</ds:datastoreItem>
</file>

<file path=customXml/itemProps108.xml><?xml version="1.0" encoding="utf-8"?>
<ds:datastoreItem xmlns:ds="http://schemas.openxmlformats.org/officeDocument/2006/customXml" ds:itemID="{1B94443D-DC49-462D-92DB-712D6326CAC1}">
  <ds:schemaRefs>
    <ds:schemaRef ds:uri="ESRI.ArcGIS.Mapping.OfficeIntegration.PowerPointInfo"/>
  </ds:schemaRefs>
</ds:datastoreItem>
</file>

<file path=customXml/itemProps109.xml><?xml version="1.0" encoding="utf-8"?>
<ds:datastoreItem xmlns:ds="http://schemas.openxmlformats.org/officeDocument/2006/customXml" ds:itemID="{DFAD1726-71D2-44A5-ADAE-4D2B65B43C86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C1890FC6-5916-448F-A906-67645A738127}">
  <ds:schemaRefs>
    <ds:schemaRef ds:uri="ESRI.ArcGIS.Mapping.OfficeIntegration.PowerPointInfo"/>
  </ds:schemaRefs>
</ds:datastoreItem>
</file>

<file path=customXml/itemProps110.xml><?xml version="1.0" encoding="utf-8"?>
<ds:datastoreItem xmlns:ds="http://schemas.openxmlformats.org/officeDocument/2006/customXml" ds:itemID="{F98C71B4-B08D-4DEA-B85C-F5827D0B8FE2}">
  <ds:schemaRefs>
    <ds:schemaRef ds:uri="ESRI.ArcGIS.Mapping.OfficeIntegration.PowerPointInfo"/>
  </ds:schemaRefs>
</ds:datastoreItem>
</file>

<file path=customXml/itemProps111.xml><?xml version="1.0" encoding="utf-8"?>
<ds:datastoreItem xmlns:ds="http://schemas.openxmlformats.org/officeDocument/2006/customXml" ds:itemID="{793DD46B-5C87-4F04-9D01-6923ED8CE415}">
  <ds:schemaRefs>
    <ds:schemaRef ds:uri="ESRI.ArcGIS.Mapping.OfficeIntegration.PowerPointInfo"/>
  </ds:schemaRefs>
</ds:datastoreItem>
</file>

<file path=customXml/itemProps112.xml><?xml version="1.0" encoding="utf-8"?>
<ds:datastoreItem xmlns:ds="http://schemas.openxmlformats.org/officeDocument/2006/customXml" ds:itemID="{39B8A240-C4E0-4714-9ED4-B993641A910E}">
  <ds:schemaRefs>
    <ds:schemaRef ds:uri="ESRI.ArcGIS.Mapping.OfficeIntegration.PowerPointInfo"/>
  </ds:schemaRefs>
</ds:datastoreItem>
</file>

<file path=customXml/itemProps113.xml><?xml version="1.0" encoding="utf-8"?>
<ds:datastoreItem xmlns:ds="http://schemas.openxmlformats.org/officeDocument/2006/customXml" ds:itemID="{8420B520-4920-4121-84C1-49A5811C27ED}">
  <ds:schemaRefs>
    <ds:schemaRef ds:uri="ESRI.ArcGIS.Mapping.OfficeIntegration.PowerPointInfo"/>
  </ds:schemaRefs>
</ds:datastoreItem>
</file>

<file path=customXml/itemProps114.xml><?xml version="1.0" encoding="utf-8"?>
<ds:datastoreItem xmlns:ds="http://schemas.openxmlformats.org/officeDocument/2006/customXml" ds:itemID="{9D13B3E5-DAC5-4ED3-9A44-0F6E3ED9ACB7}">
  <ds:schemaRefs>
    <ds:schemaRef ds:uri="ESRI.ArcGIS.Mapping.OfficeIntegration.PowerPointInfo"/>
  </ds:schemaRefs>
</ds:datastoreItem>
</file>

<file path=customXml/itemProps115.xml><?xml version="1.0" encoding="utf-8"?>
<ds:datastoreItem xmlns:ds="http://schemas.openxmlformats.org/officeDocument/2006/customXml" ds:itemID="{308436DC-1BC8-4F23-88FB-CA0049D3E061}">
  <ds:schemaRefs>
    <ds:schemaRef ds:uri="ESRI.ArcGIS.Mapping.OfficeIntegration.PowerPointInfo"/>
  </ds:schemaRefs>
</ds:datastoreItem>
</file>

<file path=customXml/itemProps116.xml><?xml version="1.0" encoding="utf-8"?>
<ds:datastoreItem xmlns:ds="http://schemas.openxmlformats.org/officeDocument/2006/customXml" ds:itemID="{566DB950-27C2-4432-A476-AEA3CF239647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7D453282-023A-405C-B0A6-C71DC1D108ED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ED0D5CD2-381C-4E8B-AA81-C5A042A29FA3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EA15C02F-4E14-4193-A6CF-A05A1D485203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AF4334C3-2A62-45CE-89B1-45EA82D2EC8E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293F2F09-AA8A-46C8-979E-6595E9FC97C1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3C575B96-36C9-4CBA-B9BC-919FACC1F2EF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8DC836ED-D9D7-4769-9B1A-47D0941DAAF1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DEF63D24-7B9D-494D-B0C4-A214CC1B5BB5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DF8E1A95-86D9-4280-8618-D4ED3003C56E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9D1BA6E4-031C-4B2B-966F-F79EAC2CE109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CF2FF9A8-10DF-4AAC-8C2F-7AF4B09F67F3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ACCD4F05-672D-4B6B-B493-EA6C7CC031B4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078674A1-13D6-4F57-B617-F9425B1B4794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2410B074-65AF-4E80-9D76-1E5F6F02F9A1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817ADFA6-EB15-465A-81D6-1A4158143AA6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AE2609D3-9D8D-4A6B-AB6F-1E61138529D5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2C55C863-EA1A-4BB2-A0DA-2EFD19ACED16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93B3331F-7319-46F4-9653-C636EE014B2C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C55F0959-E483-48EB-B06D-5190C2C481B9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6766DD91-FBB6-4ABA-8EC0-AF9377C0C9B8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C1AD80AE-3509-469F-A5B9-2774569F2F90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F37C452D-5F63-41EC-89B2-915D0C0B7453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1ADE2CE7-C851-46CF-B4D4-19BE52837CB7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9110EDE2-84B9-47C2-A3FC-40E385EF9763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689014C8-9FA7-4747-B4D8-4126B81E774F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CEA9C0C7-138E-41B0-9C66-C18BBFE21B24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E6A87F19-8166-4D79-9732-77EC8E185216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CA77F873-5698-494E-AE41-FBF678E64C5A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F6238C57-7765-4F2F-A10E-AE5628A3B375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022158A0-9485-45AA-9ED3-B397EABEB25C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4E29BDA6-08B9-4D33-B446-44BD9C844E03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460A3911-774B-40DA-885B-6FD7011C1B89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12BE01C2-DF45-4431-9A1F-5C08C5EEB5C6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9EA9DC7C-93B9-46A2-8DBD-2A672E898401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AADC0B85-8437-413C-BB66-1FB55DB9DDD5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03F6A541-C895-4835-9A40-21D340DE3CC1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64492F51-2E42-4FA3-8A69-767D98D5F559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79ABDA72-A002-4F75-A881-38C6239FD544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5E9DA3A3-70D9-472D-8FCE-BFF74CD5CFC5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A2C2937B-EDD8-4D76-AE05-0DC7354487E2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5A9FA290-0EFA-4526-A971-7D326CDB02A6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58831A55-1525-4D84-919E-A8036B27BC3B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4AE9500D-D0D0-48EF-9C57-E0A1F86F2BE3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D77E25EE-4B2C-45FB-B004-99C21919E1D3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A7353263-CC90-4951-8366-44E1BEF117EB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546895B3-C99E-4183-AD08-BB0B78494288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6A94D610-CE7D-4C16-8DB7-BAEE1F7FEA61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76E505DA-FB81-4B2E-862E-53E5214F63A1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DDE5D919-93F2-46A9-A677-633604B285AF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B015F40C-F2F7-4919-9716-91E31B1E3A8E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4291E86C-C1CC-454B-8BEA-7A5B1505881A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B2BCBADD-937B-4DEE-AC4C-F292153D763D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F7BD8566-D1B0-4F83-9455-06A1CAA1AFEE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B1EFF45B-D0D2-4F95-97E2-90546D7D37D7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4B46F707-E037-45D0-BBE9-F763A5DD677F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06C0B362-C23F-4CDD-805F-6D32429D0F6F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E5948A64-D520-4B07-9170-AACC8F19E444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982C9900-BEEB-433C-908F-CAE7C607F3B7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6808DE67-8599-418B-850A-69B2FE45802B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DC8717C5-9952-4169-9393-3E5E715B0F2E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CE3B6791-A743-4108-9488-0834CCF98FC8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B226CEDE-DBC1-4929-97C9-FDCBA75C51C9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53685A6F-620E-47B0-961E-010748FED5AB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8BF22C2D-BF24-4664-814D-6EE3B9767669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461508EB-4C63-4091-B8FF-B0D9BFEEA24A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0C5E17B5-89AD-4FC6-9B7F-9B2705554D7F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407EEDA6-6151-4434-B39F-5E08FFB25D68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9A2A5898-801F-4108-90D5-A168B6A5EBC2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9715D707-D341-44D1-AA7E-CE2F9E2D422E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38831B1C-95E1-483F-82C9-42739B3F22A5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26372748-810D-405D-B4EF-AF3C3EB9C4BE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45B583F9-3ABA-4611-9176-AB54E1769544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4C4E3EE5-6458-4AAD-88E0-C3E6B783FAA2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2E492176-A884-4011-BCFE-102AB5CFAE68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B7C03F2B-0F47-40BF-8166-08654F1A82F7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B68D15C4-66EA-4BB6-8BE8-5FB7CAFEB4BB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7BF6B2DF-60AC-4EB9-A926-B0E34EC67472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84337905-9C6A-46D0-940A-726FF898BB8B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37FB7906-AE45-44A6-AA8F-F1258342A120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0DC43630-8929-4CED-9A16-2FDAC0C0C83A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16DBF637-CF2F-46FC-9159-69063822FC79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816CCF26-9ED6-4BF4-A893-22C8F4EB74C9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82918026-3CBC-49D3-90D1-0339429B82D2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893ADE9D-261A-43F1-8010-311775AFCFB9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2B55F831-50B8-4000-807E-FBFE167BDA44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5510F230-01B2-47B6-AAAF-86F902A3502D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9B5B4AC4-3A53-427C-AF75-4D42A45A444B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949F8F02-AFF0-47F0-890D-F2A2822EAE34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BE700815-5E43-4096-8ACC-F72BBDA513EA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AF107FC3-9BF6-49BD-B268-DA2827C09403}">
  <ds:schemaRefs>
    <ds:schemaRef ds:uri="ESRI.ArcGIS.Mapping.OfficeIntegration.PowerPointInfo"/>
  </ds:schemaRefs>
</ds:datastoreItem>
</file>

<file path=customXml/itemProps94.xml><?xml version="1.0" encoding="utf-8"?>
<ds:datastoreItem xmlns:ds="http://schemas.openxmlformats.org/officeDocument/2006/customXml" ds:itemID="{F1F75A49-9C8B-4F7C-919E-529352E1DCD7}">
  <ds:schemaRefs>
    <ds:schemaRef ds:uri="ESRI.ArcGIS.Mapping.OfficeIntegration.PowerPointInfo"/>
  </ds:schemaRefs>
</ds:datastoreItem>
</file>

<file path=customXml/itemProps95.xml><?xml version="1.0" encoding="utf-8"?>
<ds:datastoreItem xmlns:ds="http://schemas.openxmlformats.org/officeDocument/2006/customXml" ds:itemID="{142FA676-87CC-4D41-90A1-B27D10843718}">
  <ds:schemaRefs>
    <ds:schemaRef ds:uri="ESRI.ArcGIS.Mapping.OfficeIntegration.PowerPointInfo"/>
  </ds:schemaRefs>
</ds:datastoreItem>
</file>

<file path=customXml/itemProps96.xml><?xml version="1.0" encoding="utf-8"?>
<ds:datastoreItem xmlns:ds="http://schemas.openxmlformats.org/officeDocument/2006/customXml" ds:itemID="{2A46043C-E3EF-466C-973A-086DA4846A64}">
  <ds:schemaRefs>
    <ds:schemaRef ds:uri="ESRI.ArcGIS.Mapping.OfficeIntegration.PowerPointInfo"/>
  </ds:schemaRefs>
</ds:datastoreItem>
</file>

<file path=customXml/itemProps97.xml><?xml version="1.0" encoding="utf-8"?>
<ds:datastoreItem xmlns:ds="http://schemas.openxmlformats.org/officeDocument/2006/customXml" ds:itemID="{B68615A1-1B99-4009-8C36-D1E161528D5A}">
  <ds:schemaRefs>
    <ds:schemaRef ds:uri="ESRI.ArcGIS.Mapping.OfficeIntegration.PowerPointInfo"/>
  </ds:schemaRefs>
</ds:datastoreItem>
</file>

<file path=customXml/itemProps98.xml><?xml version="1.0" encoding="utf-8"?>
<ds:datastoreItem xmlns:ds="http://schemas.openxmlformats.org/officeDocument/2006/customXml" ds:itemID="{333CB1E9-5D42-4B4A-AD5E-E97CB9C08794}">
  <ds:schemaRefs>
    <ds:schemaRef ds:uri="ESRI.ArcGIS.Mapping.OfficeIntegration.PowerPointInfo"/>
  </ds:schemaRefs>
</ds:datastoreItem>
</file>

<file path=customXml/itemProps99.xml><?xml version="1.0" encoding="utf-8"?>
<ds:datastoreItem xmlns:ds="http://schemas.openxmlformats.org/officeDocument/2006/customXml" ds:itemID="{BE970728-85F1-499D-8802-28378F94EE59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7970</TotalTime>
  <Words>286</Words>
  <Application>Microsoft Office PowerPoint</Application>
  <PresentationFormat>On-screen Show (4:3)</PresentationFormat>
  <Paragraphs>66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Arial Rounded MT Bold</vt:lpstr>
      <vt:lpstr>Calibri</vt:lpstr>
      <vt:lpstr>Eras Bold ITC</vt:lpstr>
      <vt:lpstr>Eras Demi ITC</vt:lpstr>
      <vt:lpstr>Estrangelo Edessa</vt:lpstr>
      <vt:lpstr>Gill Sans MT</vt:lpstr>
      <vt:lpstr>Palatino Linotype</vt:lpstr>
      <vt:lpstr>Completely Blanc</vt:lpstr>
      <vt:lpstr>PowerPoint Presentation</vt:lpstr>
      <vt:lpstr>PowerPoint Presentation</vt:lpstr>
      <vt:lpstr>PowerPoint Presentation</vt:lpstr>
      <vt:lpstr>PowerPoint Presentation</vt:lpstr>
    </vt:vector>
  </TitlesOfParts>
  <Company>US-EPA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newuser</dc:creator>
  <cp:lastModifiedBy>Spero, Tanya</cp:lastModifiedBy>
  <cp:revision>693</cp:revision>
  <cp:lastPrinted>2016-04-04T16:56:16Z</cp:lastPrinted>
  <dcterms:created xsi:type="dcterms:W3CDTF">2013-09-27T18:09:44Z</dcterms:created>
  <dcterms:modified xsi:type="dcterms:W3CDTF">2016-10-26T10:54:26Z</dcterms:modified>
</cp:coreProperties>
</file>