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0"/>
  </p:sldMasterIdLst>
  <p:notesMasterIdLst>
    <p:notesMasterId r:id="rId112"/>
  </p:notesMasterIdLst>
  <p:sldIdLst>
    <p:sldId id="361" r:id="rId101"/>
    <p:sldId id="481" r:id="rId102"/>
    <p:sldId id="560" r:id="rId103"/>
    <p:sldId id="531" r:id="rId104"/>
    <p:sldId id="529" r:id="rId105"/>
    <p:sldId id="530" r:id="rId106"/>
    <p:sldId id="557" r:id="rId107"/>
    <p:sldId id="558" r:id="rId108"/>
    <p:sldId id="559" r:id="rId109"/>
    <p:sldId id="362" r:id="rId110"/>
    <p:sldId id="543" r:id="rId1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0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dder, Rebecca" initials="DR" lastIdx="9" clrIdx="0">
    <p:extLst>
      <p:ext uri="{19B8F6BF-5375-455C-9EA6-DF929625EA0E}">
        <p15:presenceInfo xmlns:p15="http://schemas.microsoft.com/office/powerpoint/2012/main" userId="S-1-5-21-1339303556-449845944-1601390327-56225" providerId="AD"/>
      </p:ext>
    </p:extLst>
  </p:cmAuthor>
  <p:cmAuthor id="2" name="Loughlin, Dan" initials="LD" lastIdx="5" clrIdx="1">
    <p:extLst>
      <p:ext uri="{19B8F6BF-5375-455C-9EA6-DF929625EA0E}">
        <p15:presenceInfo xmlns:p15="http://schemas.microsoft.com/office/powerpoint/2012/main" userId="S-1-5-21-1339303556-449845944-1601390327-31423" providerId="AD"/>
      </p:ext>
    </p:extLst>
  </p:cmAuthor>
  <p:cmAuthor id="3" name="Nolte, Chris" initials="NC" lastIdx="33" clrIdx="2">
    <p:extLst>
      <p:ext uri="{19B8F6BF-5375-455C-9EA6-DF929625EA0E}">
        <p15:presenceInfo xmlns:p15="http://schemas.microsoft.com/office/powerpoint/2012/main" userId="S-1-5-21-1339303556-449845944-1601390327-31348" providerId="AD"/>
      </p:ext>
    </p:extLst>
  </p:cmAuthor>
  <p:cmAuthor id="4" name="Kaplan, Ozge" initials="KO" lastIdx="11" clrIdx="3">
    <p:extLst>
      <p:ext uri="{19B8F6BF-5375-455C-9EA6-DF929625EA0E}">
        <p15:presenceInfo xmlns:p15="http://schemas.microsoft.com/office/powerpoint/2012/main" userId="S-1-5-21-1339303556-449845944-1601390327-55869" providerId="AD"/>
      </p:ext>
    </p:extLst>
  </p:cmAuthor>
  <p:cmAuthor id="5" name="Reviewer" initials="R" lastIdx="21" clrIdx="4">
    <p:extLst>
      <p:ext uri="{19B8F6BF-5375-455C-9EA6-DF929625EA0E}">
        <p15:presenceInfo xmlns:p15="http://schemas.microsoft.com/office/powerpoint/2012/main" userId="Reviewer" providerId="None"/>
      </p:ext>
    </p:extLst>
  </p:cmAuthor>
  <p:cmAuthor id="6" name="Yelverton, William" initials="YW" lastIdx="14" clrIdx="5">
    <p:extLst>
      <p:ext uri="{19B8F6BF-5375-455C-9EA6-DF929625EA0E}">
        <p15:presenceInfo xmlns:p15="http://schemas.microsoft.com/office/powerpoint/2012/main" userId="S-1-5-21-1339303556-449845944-1601390327-83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860000"/>
    <a:srgbClr val="CC99FF"/>
    <a:srgbClr val="FF99FF"/>
    <a:srgbClr val="B3A2C7"/>
    <a:srgbClr val="FFE6DB"/>
    <a:srgbClr val="FFFFBF"/>
    <a:srgbClr val="BEE8FF"/>
    <a:srgbClr val="D2FFBE"/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987" autoAdjust="0"/>
  </p:normalViewPr>
  <p:slideViewPr>
    <p:cSldViewPr snapToGrid="0">
      <p:cViewPr varScale="1">
        <p:scale>
          <a:sx n="106" d="100"/>
          <a:sy n="106" d="100"/>
        </p:scale>
        <p:origin x="120" y="300"/>
      </p:cViewPr>
      <p:guideLst>
        <p:guide pos="20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650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tableStyles" Target="tableStyles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notesMaster" Target="notesMasters/notesMaster1.xml"/><Relationship Id="rId16" Type="http://schemas.openxmlformats.org/officeDocument/2006/relationships/customXml" Target="../customXml/item16.xml"/><Relationship Id="rId107" Type="http://schemas.openxmlformats.org/officeDocument/2006/relationships/slide" Target="slides/slide7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customXml" Target="../customXml/item87.xml"/><Relationship Id="rId102" Type="http://schemas.openxmlformats.org/officeDocument/2006/relationships/slide" Target="slides/slide2.xml"/><Relationship Id="rId110" Type="http://schemas.openxmlformats.org/officeDocument/2006/relationships/slide" Target="slides/slide10.xml"/><Relationship Id="rId115" Type="http://schemas.openxmlformats.org/officeDocument/2006/relationships/viewProps" Target="viewProp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Master" Target="slideMasters/slideMaster1.xml"/><Relationship Id="rId105" Type="http://schemas.openxmlformats.org/officeDocument/2006/relationships/slide" Target="slides/slide5.xml"/><Relationship Id="rId113" Type="http://schemas.openxmlformats.org/officeDocument/2006/relationships/commentAuthors" Target="commentAuthor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3.xml"/><Relationship Id="rId108" Type="http://schemas.openxmlformats.org/officeDocument/2006/relationships/slide" Target="slides/slide8.xml"/><Relationship Id="rId116" Type="http://schemas.openxmlformats.org/officeDocument/2006/relationships/theme" Target="theme/theme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6.xml"/><Relationship Id="rId114" Type="http://schemas.openxmlformats.org/officeDocument/2006/relationships/presProps" Target="pres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" Target="slides/slide4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usepa-my.sharepoint.com/personal/loughlin_dan_epa_gov/Documents/bs14_13b+all_cat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usepa-my.sharepoint.com/personal/loughlin_dan_epa_gov/Documents/bs14_13b+all_ca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b="1" dirty="0" smtClean="0"/>
              <a:t>BAU</a:t>
            </a:r>
            <a:r>
              <a:rPr lang="en-US" sz="1400" b="1" baseline="0" dirty="0" smtClean="0"/>
              <a:t> e</a:t>
            </a:r>
            <a:r>
              <a:rPr lang="en-US" sz="1400" b="1" dirty="0" smtClean="0"/>
              <a:t>lectricity production - 2010</a:t>
            </a:r>
            <a:endParaRPr lang="en-US" sz="1400" b="1" dirty="0"/>
          </a:p>
        </c:rich>
      </c:tx>
      <c:layout>
        <c:manualLayout>
          <c:xMode val="edge"/>
          <c:yMode val="edge"/>
          <c:x val="0.22561728395061728"/>
          <c:y val="4.1416244319132517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11"/>
          <c:order val="0"/>
          <c:tx>
            <c:strRef>
              <c:f>'LDC-Graphics'!$S$292</c:f>
              <c:strCache>
                <c:ptCount val="1"/>
                <c:pt idx="0">
                  <c:v>Wind</c:v>
                </c:pt>
              </c:strCache>
            </c:strRef>
          </c:tx>
          <c:spPr>
            <a:ln w="12700">
              <a:solidFill>
                <a:srgbClr val="A6CAF0"/>
              </a:solidFill>
              <a:prstDash val="solid"/>
            </a:ln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'LDC-Graphics'!$S$293:$S$340</c:f>
              <c:numCache>
                <c:formatCode>General</c:formatCode>
                <c:ptCount val="48"/>
                <c:pt idx="0">
                  <c:v>1.5216252963275689</c:v>
                </c:pt>
                <c:pt idx="1">
                  <c:v>1.5216252963275689</c:v>
                </c:pt>
                <c:pt idx="2">
                  <c:v>0</c:v>
                </c:pt>
                <c:pt idx="3">
                  <c:v>2.0421743928484024</c:v>
                </c:pt>
                <c:pt idx="4">
                  <c:v>2.0421743928484024</c:v>
                </c:pt>
                <c:pt idx="5">
                  <c:v>0</c:v>
                </c:pt>
                <c:pt idx="6">
                  <c:v>2.2890120365950075</c:v>
                </c:pt>
                <c:pt idx="7">
                  <c:v>2.2890120365950075</c:v>
                </c:pt>
                <c:pt idx="8">
                  <c:v>0</c:v>
                </c:pt>
                <c:pt idx="9">
                  <c:v>1.2738764254283095</c:v>
                </c:pt>
                <c:pt idx="10">
                  <c:v>1.2738764254283095</c:v>
                </c:pt>
                <c:pt idx="11">
                  <c:v>0</c:v>
                </c:pt>
                <c:pt idx="12">
                  <c:v>1.4969279369520379</c:v>
                </c:pt>
                <c:pt idx="13">
                  <c:v>1.4969279369520379</c:v>
                </c:pt>
                <c:pt idx="14">
                  <c:v>0</c:v>
                </c:pt>
                <c:pt idx="15">
                  <c:v>1.7306065049407633</c:v>
                </c:pt>
                <c:pt idx="16">
                  <c:v>1.7306065049407633</c:v>
                </c:pt>
                <c:pt idx="17">
                  <c:v>0</c:v>
                </c:pt>
                <c:pt idx="18">
                  <c:v>1.7132750932913667</c:v>
                </c:pt>
                <c:pt idx="19">
                  <c:v>1.7132750932913667</c:v>
                </c:pt>
                <c:pt idx="20">
                  <c:v>0</c:v>
                </c:pt>
                <c:pt idx="21">
                  <c:v>1.0518933983891545</c:v>
                </c:pt>
                <c:pt idx="22">
                  <c:v>1.0518933983891545</c:v>
                </c:pt>
                <c:pt idx="23">
                  <c:v>0</c:v>
                </c:pt>
                <c:pt idx="24">
                  <c:v>1.6129167142471934</c:v>
                </c:pt>
                <c:pt idx="25">
                  <c:v>1.6129167142471934</c:v>
                </c:pt>
                <c:pt idx="26">
                  <c:v>0</c:v>
                </c:pt>
                <c:pt idx="27">
                  <c:v>1.7266995821308699</c:v>
                </c:pt>
                <c:pt idx="28">
                  <c:v>1.7266995821308699</c:v>
                </c:pt>
                <c:pt idx="29">
                  <c:v>0</c:v>
                </c:pt>
                <c:pt idx="30">
                  <c:v>1.7353277231111064</c:v>
                </c:pt>
                <c:pt idx="31">
                  <c:v>1.7353277231111064</c:v>
                </c:pt>
                <c:pt idx="32">
                  <c:v>0</c:v>
                </c:pt>
                <c:pt idx="33">
                  <c:v>1.1054858530065099</c:v>
                </c:pt>
                <c:pt idx="34">
                  <c:v>1.1054858530065099</c:v>
                </c:pt>
                <c:pt idx="35">
                  <c:v>0</c:v>
                </c:pt>
                <c:pt idx="36">
                  <c:v>1.4969279369520379</c:v>
                </c:pt>
                <c:pt idx="37">
                  <c:v>1.4969279369520379</c:v>
                </c:pt>
                <c:pt idx="38">
                  <c:v>0</c:v>
                </c:pt>
                <c:pt idx="39">
                  <c:v>1.7306065049407633</c:v>
                </c:pt>
                <c:pt idx="40">
                  <c:v>1.7306065049407633</c:v>
                </c:pt>
                <c:pt idx="41">
                  <c:v>0</c:v>
                </c:pt>
                <c:pt idx="42">
                  <c:v>1.7132750932913667</c:v>
                </c:pt>
                <c:pt idx="43">
                  <c:v>1.7132750932913667</c:v>
                </c:pt>
                <c:pt idx="44">
                  <c:v>0</c:v>
                </c:pt>
                <c:pt idx="45">
                  <c:v>1.0518933983891545</c:v>
                </c:pt>
                <c:pt idx="46">
                  <c:v>1.0518933983891545</c:v>
                </c:pt>
                <c:pt idx="47">
                  <c:v>0</c:v>
                </c:pt>
              </c:numCache>
            </c:numRef>
          </c:yVal>
          <c:smooth val="0"/>
        </c:ser>
        <c:ser>
          <c:idx val="12"/>
          <c:order val="1"/>
          <c:tx>
            <c:strRef>
              <c:f>'LDC-Graphics'!$T$292</c:f>
              <c:strCache>
                <c:ptCount val="1"/>
                <c:pt idx="0">
                  <c:v>Solar</c:v>
                </c:pt>
              </c:strCache>
            </c:strRef>
          </c:tx>
          <c:spPr>
            <a:ln w="12700">
              <a:solidFill>
                <a:srgbClr val="999933"/>
              </a:solidFill>
              <a:prstDash val="solid"/>
            </a:ln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'LDC-Graphics'!$T$293:$T$340</c:f>
              <c:numCache>
                <c:formatCode>General</c:formatCode>
                <c:ptCount val="48"/>
                <c:pt idx="0">
                  <c:v>1.5224917054131561</c:v>
                </c:pt>
                <c:pt idx="1">
                  <c:v>1.5224917054131561</c:v>
                </c:pt>
                <c:pt idx="2">
                  <c:v>0</c:v>
                </c:pt>
                <c:pt idx="3">
                  <c:v>2.0430460474799341</c:v>
                </c:pt>
                <c:pt idx="4">
                  <c:v>2.0430460474799341</c:v>
                </c:pt>
                <c:pt idx="5">
                  <c:v>0</c:v>
                </c:pt>
                <c:pt idx="6">
                  <c:v>2.2898576310479077</c:v>
                </c:pt>
                <c:pt idx="7">
                  <c:v>2.2898576310479077</c:v>
                </c:pt>
                <c:pt idx="8">
                  <c:v>0</c:v>
                </c:pt>
                <c:pt idx="9">
                  <c:v>1.2746963753567004</c:v>
                </c:pt>
                <c:pt idx="10">
                  <c:v>1.2746963753567004</c:v>
                </c:pt>
                <c:pt idx="11">
                  <c:v>0</c:v>
                </c:pt>
                <c:pt idx="12">
                  <c:v>1.4977889619606481</c:v>
                </c:pt>
                <c:pt idx="13">
                  <c:v>1.4977889619606481</c:v>
                </c:pt>
                <c:pt idx="14">
                  <c:v>0</c:v>
                </c:pt>
                <c:pt idx="15">
                  <c:v>1.7314653532252138</c:v>
                </c:pt>
                <c:pt idx="16">
                  <c:v>1.7314653532252138</c:v>
                </c:pt>
                <c:pt idx="17">
                  <c:v>0</c:v>
                </c:pt>
                <c:pt idx="18">
                  <c:v>1.7139885636110015</c:v>
                </c:pt>
                <c:pt idx="19">
                  <c:v>1.7139885636110015</c:v>
                </c:pt>
                <c:pt idx="20">
                  <c:v>0</c:v>
                </c:pt>
                <c:pt idx="21">
                  <c:v>1.0527130509756801</c:v>
                </c:pt>
                <c:pt idx="22">
                  <c:v>1.0527130509756801</c:v>
                </c:pt>
                <c:pt idx="23">
                  <c:v>0</c:v>
                </c:pt>
                <c:pt idx="24">
                  <c:v>1.6137711277833449</c:v>
                </c:pt>
                <c:pt idx="25">
                  <c:v>1.6137711277833449</c:v>
                </c:pt>
                <c:pt idx="26">
                  <c:v>0</c:v>
                </c:pt>
                <c:pt idx="27">
                  <c:v>1.7275607348993711</c:v>
                </c:pt>
                <c:pt idx="28">
                  <c:v>1.7275607348993711</c:v>
                </c:pt>
                <c:pt idx="29">
                  <c:v>0</c:v>
                </c:pt>
                <c:pt idx="30">
                  <c:v>1.7360411934307411</c:v>
                </c:pt>
                <c:pt idx="31">
                  <c:v>1.7360411934307411</c:v>
                </c:pt>
                <c:pt idx="32">
                  <c:v>0</c:v>
                </c:pt>
                <c:pt idx="33">
                  <c:v>1.1063041998466991</c:v>
                </c:pt>
                <c:pt idx="34">
                  <c:v>1.1063041998466991</c:v>
                </c:pt>
                <c:pt idx="35">
                  <c:v>0</c:v>
                </c:pt>
                <c:pt idx="36">
                  <c:v>1.4977889619606481</c:v>
                </c:pt>
                <c:pt idx="37">
                  <c:v>1.4977889619606481</c:v>
                </c:pt>
                <c:pt idx="38">
                  <c:v>0</c:v>
                </c:pt>
                <c:pt idx="39">
                  <c:v>1.7314653532252138</c:v>
                </c:pt>
                <c:pt idx="40">
                  <c:v>1.7314653532252138</c:v>
                </c:pt>
                <c:pt idx="41">
                  <c:v>0</c:v>
                </c:pt>
                <c:pt idx="42">
                  <c:v>1.7139885636110015</c:v>
                </c:pt>
                <c:pt idx="43">
                  <c:v>1.7139885636110015</c:v>
                </c:pt>
                <c:pt idx="44">
                  <c:v>0</c:v>
                </c:pt>
                <c:pt idx="45">
                  <c:v>1.0527130509756801</c:v>
                </c:pt>
                <c:pt idx="46">
                  <c:v>1.0527130509756801</c:v>
                </c:pt>
                <c:pt idx="47">
                  <c:v>0</c:v>
                </c:pt>
              </c:numCache>
            </c:numRef>
          </c:yVal>
          <c:smooth val="0"/>
        </c:ser>
        <c:ser>
          <c:idx val="8"/>
          <c:order val="2"/>
          <c:tx>
            <c:strRef>
              <c:f>'LDC-Graphics'!$P$292</c:f>
              <c:strCache>
                <c:ptCount val="1"/>
                <c:pt idx="0">
                  <c:v>Geothermal</c:v>
                </c:pt>
              </c:strCache>
            </c:strRef>
          </c:tx>
          <c:spPr>
            <a:ln w="12700">
              <a:solidFill>
                <a:srgbClr val="663300"/>
              </a:solidFill>
              <a:prstDash val="solid"/>
            </a:ln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'LDC-Graphics'!$P$293:$P$340</c:f>
              <c:numCache>
                <c:formatCode>General</c:formatCode>
                <c:ptCount val="48"/>
                <c:pt idx="0">
                  <c:v>1.4843226788432271</c:v>
                </c:pt>
                <c:pt idx="1">
                  <c:v>1.4843226788432271</c:v>
                </c:pt>
                <c:pt idx="2">
                  <c:v>0</c:v>
                </c:pt>
                <c:pt idx="3">
                  <c:v>2.0058138313736857</c:v>
                </c:pt>
                <c:pt idx="4">
                  <c:v>2.0058138313736857</c:v>
                </c:pt>
                <c:pt idx="5">
                  <c:v>0</c:v>
                </c:pt>
                <c:pt idx="6">
                  <c:v>2.2573143920175891</c:v>
                </c:pt>
                <c:pt idx="7">
                  <c:v>2.2573143920175891</c:v>
                </c:pt>
                <c:pt idx="8">
                  <c:v>0</c:v>
                </c:pt>
                <c:pt idx="9">
                  <c:v>1.2280754499702997</c:v>
                </c:pt>
                <c:pt idx="10">
                  <c:v>1.2280754499702997</c:v>
                </c:pt>
                <c:pt idx="11">
                  <c:v>0</c:v>
                </c:pt>
                <c:pt idx="12">
                  <c:v>1.4511465520114655</c:v>
                </c:pt>
                <c:pt idx="13">
                  <c:v>1.4511465520114655</c:v>
                </c:pt>
                <c:pt idx="14">
                  <c:v>0</c:v>
                </c:pt>
                <c:pt idx="15">
                  <c:v>1.6860146099635944</c:v>
                </c:pt>
                <c:pt idx="16">
                  <c:v>1.6860146099635944</c:v>
                </c:pt>
                <c:pt idx="17">
                  <c:v>0</c:v>
                </c:pt>
                <c:pt idx="18">
                  <c:v>1.6780821917808215</c:v>
                </c:pt>
                <c:pt idx="19">
                  <c:v>1.6780821917808215</c:v>
                </c:pt>
                <c:pt idx="20">
                  <c:v>0</c:v>
                </c:pt>
                <c:pt idx="21">
                  <c:v>1.0096629588564208</c:v>
                </c:pt>
                <c:pt idx="22">
                  <c:v>1.0096629588564208</c:v>
                </c:pt>
                <c:pt idx="23">
                  <c:v>0</c:v>
                </c:pt>
                <c:pt idx="24">
                  <c:v>1.5707202285906379</c:v>
                </c:pt>
                <c:pt idx="25">
                  <c:v>1.5707202285906379</c:v>
                </c:pt>
                <c:pt idx="26">
                  <c:v>0</c:v>
                </c:pt>
                <c:pt idx="27">
                  <c:v>1.6856750387518744</c:v>
                </c:pt>
                <c:pt idx="28">
                  <c:v>1.6856750387518744</c:v>
                </c:pt>
                <c:pt idx="29">
                  <c:v>0</c:v>
                </c:pt>
                <c:pt idx="30">
                  <c:v>1.7016267123287667</c:v>
                </c:pt>
                <c:pt idx="31">
                  <c:v>1.7016267123287667</c:v>
                </c:pt>
                <c:pt idx="32">
                  <c:v>0</c:v>
                </c:pt>
                <c:pt idx="33">
                  <c:v>1.1046194439209227</c:v>
                </c:pt>
                <c:pt idx="34">
                  <c:v>1.1046194439209227</c:v>
                </c:pt>
                <c:pt idx="35">
                  <c:v>0</c:v>
                </c:pt>
                <c:pt idx="36">
                  <c:v>1.4511465520114655</c:v>
                </c:pt>
                <c:pt idx="37">
                  <c:v>1.4511465520114655</c:v>
                </c:pt>
                <c:pt idx="38">
                  <c:v>0</c:v>
                </c:pt>
                <c:pt idx="39">
                  <c:v>1.6860146099635944</c:v>
                </c:pt>
                <c:pt idx="40">
                  <c:v>1.6860146099635944</c:v>
                </c:pt>
                <c:pt idx="41">
                  <c:v>0</c:v>
                </c:pt>
                <c:pt idx="42">
                  <c:v>1.6780821917808215</c:v>
                </c:pt>
                <c:pt idx="43">
                  <c:v>1.6780821917808215</c:v>
                </c:pt>
                <c:pt idx="44">
                  <c:v>0</c:v>
                </c:pt>
                <c:pt idx="45">
                  <c:v>1.0096629588564208</c:v>
                </c:pt>
                <c:pt idx="46">
                  <c:v>1.0096629588564208</c:v>
                </c:pt>
                <c:pt idx="47">
                  <c:v>0</c:v>
                </c:pt>
              </c:numCache>
            </c:numRef>
          </c:yVal>
          <c:smooth val="0"/>
        </c:ser>
        <c:ser>
          <c:idx val="10"/>
          <c:order val="3"/>
          <c:tx>
            <c:strRef>
              <c:f>'LDC-Graphics'!$R$292</c:f>
              <c:strCache>
                <c:ptCount val="1"/>
                <c:pt idx="0">
                  <c:v>BioIGCC</c:v>
                </c:pt>
              </c:strCache>
            </c:strRef>
          </c:tx>
          <c:spPr>
            <a:ln w="12700">
              <a:solidFill>
                <a:srgbClr val="339933"/>
              </a:solidFill>
              <a:prstDash val="solid"/>
            </a:ln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'LDC-Graphics'!$R$293:$R$340</c:f>
              <c:numCache>
                <c:formatCode>General</c:formatCode>
                <c:ptCount val="48"/>
                <c:pt idx="0">
                  <c:v>1.4843226788432271</c:v>
                </c:pt>
                <c:pt idx="1">
                  <c:v>1.4843226788432271</c:v>
                </c:pt>
                <c:pt idx="2">
                  <c:v>0</c:v>
                </c:pt>
                <c:pt idx="3">
                  <c:v>2.0058138313736857</c:v>
                </c:pt>
                <c:pt idx="4">
                  <c:v>2.0058138313736857</c:v>
                </c:pt>
                <c:pt idx="5">
                  <c:v>0</c:v>
                </c:pt>
                <c:pt idx="6">
                  <c:v>2.2585827836969399</c:v>
                </c:pt>
                <c:pt idx="7">
                  <c:v>2.2585827836969399</c:v>
                </c:pt>
                <c:pt idx="8">
                  <c:v>0</c:v>
                </c:pt>
                <c:pt idx="9">
                  <c:v>1.2280754499702997</c:v>
                </c:pt>
                <c:pt idx="10">
                  <c:v>1.2280754499702997</c:v>
                </c:pt>
                <c:pt idx="11">
                  <c:v>0</c:v>
                </c:pt>
                <c:pt idx="12">
                  <c:v>1.4511465520114655</c:v>
                </c:pt>
                <c:pt idx="13">
                  <c:v>1.4511465520114655</c:v>
                </c:pt>
                <c:pt idx="14">
                  <c:v>0</c:v>
                </c:pt>
                <c:pt idx="15">
                  <c:v>1.6860146099635944</c:v>
                </c:pt>
                <c:pt idx="16">
                  <c:v>1.6860146099635944</c:v>
                </c:pt>
                <c:pt idx="17">
                  <c:v>0</c:v>
                </c:pt>
                <c:pt idx="18">
                  <c:v>1.6780821917808215</c:v>
                </c:pt>
                <c:pt idx="19">
                  <c:v>1.6780821917808215</c:v>
                </c:pt>
                <c:pt idx="20">
                  <c:v>0</c:v>
                </c:pt>
                <c:pt idx="21">
                  <c:v>1.0096629588564208</c:v>
                </c:pt>
                <c:pt idx="22">
                  <c:v>1.0096629588564208</c:v>
                </c:pt>
                <c:pt idx="23">
                  <c:v>0</c:v>
                </c:pt>
                <c:pt idx="24">
                  <c:v>1.5707202285906379</c:v>
                </c:pt>
                <c:pt idx="25">
                  <c:v>1.5707202285906379</c:v>
                </c:pt>
                <c:pt idx="26">
                  <c:v>0</c:v>
                </c:pt>
                <c:pt idx="27">
                  <c:v>1.6856750387518744</c:v>
                </c:pt>
                <c:pt idx="28">
                  <c:v>1.6856750387518744</c:v>
                </c:pt>
                <c:pt idx="29">
                  <c:v>0</c:v>
                </c:pt>
                <c:pt idx="30">
                  <c:v>1.7016267123287667</c:v>
                </c:pt>
                <c:pt idx="31">
                  <c:v>1.7016267123287667</c:v>
                </c:pt>
                <c:pt idx="32">
                  <c:v>0</c:v>
                </c:pt>
                <c:pt idx="33">
                  <c:v>1.1046194439209227</c:v>
                </c:pt>
                <c:pt idx="34">
                  <c:v>1.1046194439209227</c:v>
                </c:pt>
                <c:pt idx="35">
                  <c:v>0</c:v>
                </c:pt>
                <c:pt idx="36">
                  <c:v>1.4511465520114655</c:v>
                </c:pt>
                <c:pt idx="37">
                  <c:v>1.4511465520114655</c:v>
                </c:pt>
                <c:pt idx="38">
                  <c:v>0</c:v>
                </c:pt>
                <c:pt idx="39">
                  <c:v>1.6860146099635944</c:v>
                </c:pt>
                <c:pt idx="40">
                  <c:v>1.6860146099635944</c:v>
                </c:pt>
                <c:pt idx="41">
                  <c:v>0</c:v>
                </c:pt>
                <c:pt idx="42">
                  <c:v>1.6780821917808215</c:v>
                </c:pt>
                <c:pt idx="43">
                  <c:v>1.6780821917808215</c:v>
                </c:pt>
                <c:pt idx="44">
                  <c:v>0</c:v>
                </c:pt>
                <c:pt idx="45">
                  <c:v>1.0096629588564208</c:v>
                </c:pt>
                <c:pt idx="46">
                  <c:v>1.0096629588564208</c:v>
                </c:pt>
                <c:pt idx="47">
                  <c:v>0</c:v>
                </c:pt>
              </c:numCache>
            </c:numRef>
          </c:yVal>
          <c:smooth val="0"/>
        </c:ser>
        <c:ser>
          <c:idx val="9"/>
          <c:order val="4"/>
          <c:tx>
            <c:strRef>
              <c:f>'LDC-Graphics'!$Q$292</c:f>
              <c:strCache>
                <c:ptCount val="1"/>
                <c:pt idx="0">
                  <c:v>Biomass (steam)</c:v>
                </c:pt>
              </c:strCache>
            </c:strRef>
          </c:tx>
          <c:spPr>
            <a:ln w="12700">
              <a:solidFill>
                <a:srgbClr val="336666"/>
              </a:solidFill>
              <a:prstDash val="solid"/>
            </a:ln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'LDC-Graphics'!$Q$293:$Q$340</c:f>
              <c:numCache>
                <c:formatCode>General</c:formatCode>
                <c:ptCount val="48"/>
                <c:pt idx="0">
                  <c:v>1.4843226788432271</c:v>
                </c:pt>
                <c:pt idx="1">
                  <c:v>1.4843226788432271</c:v>
                </c:pt>
                <c:pt idx="2">
                  <c:v>0</c:v>
                </c:pt>
                <c:pt idx="3">
                  <c:v>2.0058138313736857</c:v>
                </c:pt>
                <c:pt idx="4">
                  <c:v>2.0058138313736857</c:v>
                </c:pt>
                <c:pt idx="5">
                  <c:v>0</c:v>
                </c:pt>
                <c:pt idx="6">
                  <c:v>2.2585827836969399</c:v>
                </c:pt>
                <c:pt idx="7">
                  <c:v>2.2585827836969399</c:v>
                </c:pt>
                <c:pt idx="8">
                  <c:v>0</c:v>
                </c:pt>
                <c:pt idx="9">
                  <c:v>1.2280754499702997</c:v>
                </c:pt>
                <c:pt idx="10">
                  <c:v>1.2280754499702997</c:v>
                </c:pt>
                <c:pt idx="11">
                  <c:v>0</c:v>
                </c:pt>
                <c:pt idx="12">
                  <c:v>1.4511465520114655</c:v>
                </c:pt>
                <c:pt idx="13">
                  <c:v>1.4511465520114655</c:v>
                </c:pt>
                <c:pt idx="14">
                  <c:v>0</c:v>
                </c:pt>
                <c:pt idx="15">
                  <c:v>1.6860146099635944</c:v>
                </c:pt>
                <c:pt idx="16">
                  <c:v>1.6860146099635944</c:v>
                </c:pt>
                <c:pt idx="17">
                  <c:v>0</c:v>
                </c:pt>
                <c:pt idx="18">
                  <c:v>1.6780821917808215</c:v>
                </c:pt>
                <c:pt idx="19">
                  <c:v>1.6780821917808215</c:v>
                </c:pt>
                <c:pt idx="20">
                  <c:v>0</c:v>
                </c:pt>
                <c:pt idx="21">
                  <c:v>1.0096629588564208</c:v>
                </c:pt>
                <c:pt idx="22">
                  <c:v>1.0096629588564208</c:v>
                </c:pt>
                <c:pt idx="23">
                  <c:v>0</c:v>
                </c:pt>
                <c:pt idx="24">
                  <c:v>1.5707202285906379</c:v>
                </c:pt>
                <c:pt idx="25">
                  <c:v>1.5707202285906379</c:v>
                </c:pt>
                <c:pt idx="26">
                  <c:v>0</c:v>
                </c:pt>
                <c:pt idx="27">
                  <c:v>1.6856750387518744</c:v>
                </c:pt>
                <c:pt idx="28">
                  <c:v>1.6856750387518744</c:v>
                </c:pt>
                <c:pt idx="29">
                  <c:v>0</c:v>
                </c:pt>
                <c:pt idx="30">
                  <c:v>1.7016267123287667</c:v>
                </c:pt>
                <c:pt idx="31">
                  <c:v>1.7016267123287667</c:v>
                </c:pt>
                <c:pt idx="32">
                  <c:v>0</c:v>
                </c:pt>
                <c:pt idx="33">
                  <c:v>1.1046194439209227</c:v>
                </c:pt>
                <c:pt idx="34">
                  <c:v>1.1046194439209227</c:v>
                </c:pt>
                <c:pt idx="35">
                  <c:v>0</c:v>
                </c:pt>
                <c:pt idx="36">
                  <c:v>1.4511465520114655</c:v>
                </c:pt>
                <c:pt idx="37">
                  <c:v>1.4511465520114655</c:v>
                </c:pt>
                <c:pt idx="38">
                  <c:v>0</c:v>
                </c:pt>
                <c:pt idx="39">
                  <c:v>1.6860146099635944</c:v>
                </c:pt>
                <c:pt idx="40">
                  <c:v>1.6860146099635944</c:v>
                </c:pt>
                <c:pt idx="41">
                  <c:v>0</c:v>
                </c:pt>
                <c:pt idx="42">
                  <c:v>1.6780821917808215</c:v>
                </c:pt>
                <c:pt idx="43">
                  <c:v>1.6780821917808215</c:v>
                </c:pt>
                <c:pt idx="44">
                  <c:v>0</c:v>
                </c:pt>
                <c:pt idx="45">
                  <c:v>1.0096629588564208</c:v>
                </c:pt>
                <c:pt idx="46">
                  <c:v>1.0096629588564208</c:v>
                </c:pt>
                <c:pt idx="47">
                  <c:v>0</c:v>
                </c:pt>
              </c:numCache>
            </c:numRef>
          </c:yVal>
          <c:smooth val="0"/>
        </c:ser>
        <c:ser>
          <c:idx val="7"/>
          <c:order val="5"/>
          <c:tx>
            <c:strRef>
              <c:f>'LDC-Graphics'!$N$292</c:f>
              <c:strCache>
                <c:ptCount val="1"/>
                <c:pt idx="0">
                  <c:v>Hydro</c:v>
                </c:pt>
              </c:strCache>
            </c:strRef>
          </c:tx>
          <c:spPr>
            <a:ln w="12700">
              <a:solidFill>
                <a:srgbClr val="0080C0"/>
              </a:solidFill>
              <a:prstDash val="solid"/>
            </a:ln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'LDC-Graphics'!$N$293:$N$340</c:f>
              <c:numCache>
                <c:formatCode>General</c:formatCode>
                <c:ptCount val="48"/>
                <c:pt idx="0">
                  <c:v>1.4843226788432271</c:v>
                </c:pt>
                <c:pt idx="1">
                  <c:v>1.4843226788432271</c:v>
                </c:pt>
                <c:pt idx="2">
                  <c:v>0</c:v>
                </c:pt>
                <c:pt idx="3">
                  <c:v>2.0058138313736857</c:v>
                </c:pt>
                <c:pt idx="4">
                  <c:v>2.0058138313736857</c:v>
                </c:pt>
                <c:pt idx="5">
                  <c:v>0</c:v>
                </c:pt>
                <c:pt idx="6">
                  <c:v>2.2560460003382383</c:v>
                </c:pt>
                <c:pt idx="7">
                  <c:v>2.2560460003382383</c:v>
                </c:pt>
                <c:pt idx="8">
                  <c:v>0</c:v>
                </c:pt>
                <c:pt idx="9">
                  <c:v>1.2280754499702997</c:v>
                </c:pt>
                <c:pt idx="10">
                  <c:v>1.2280754499702997</c:v>
                </c:pt>
                <c:pt idx="11">
                  <c:v>0</c:v>
                </c:pt>
                <c:pt idx="12">
                  <c:v>1.4511465520114655</c:v>
                </c:pt>
                <c:pt idx="13">
                  <c:v>1.4511465520114655</c:v>
                </c:pt>
                <c:pt idx="14">
                  <c:v>0</c:v>
                </c:pt>
                <c:pt idx="15">
                  <c:v>1.6860146099635944</c:v>
                </c:pt>
                <c:pt idx="16">
                  <c:v>1.6860146099635944</c:v>
                </c:pt>
                <c:pt idx="17">
                  <c:v>0</c:v>
                </c:pt>
                <c:pt idx="18">
                  <c:v>1.6780821917808215</c:v>
                </c:pt>
                <c:pt idx="19">
                  <c:v>1.6780821917808215</c:v>
                </c:pt>
                <c:pt idx="20">
                  <c:v>0</c:v>
                </c:pt>
                <c:pt idx="21">
                  <c:v>1.0096629588564208</c:v>
                </c:pt>
                <c:pt idx="22">
                  <c:v>1.0096629588564208</c:v>
                </c:pt>
                <c:pt idx="23">
                  <c:v>0</c:v>
                </c:pt>
                <c:pt idx="24">
                  <c:v>1.5707202285906379</c:v>
                </c:pt>
                <c:pt idx="25">
                  <c:v>1.5707202285906379</c:v>
                </c:pt>
                <c:pt idx="26">
                  <c:v>0</c:v>
                </c:pt>
                <c:pt idx="27">
                  <c:v>1.6856750387518744</c:v>
                </c:pt>
                <c:pt idx="28">
                  <c:v>1.6856750387518744</c:v>
                </c:pt>
                <c:pt idx="29">
                  <c:v>0</c:v>
                </c:pt>
                <c:pt idx="30">
                  <c:v>1.7016267123287667</c:v>
                </c:pt>
                <c:pt idx="31">
                  <c:v>1.7016267123287667</c:v>
                </c:pt>
                <c:pt idx="32">
                  <c:v>0</c:v>
                </c:pt>
                <c:pt idx="33">
                  <c:v>1.1046194439209227</c:v>
                </c:pt>
                <c:pt idx="34">
                  <c:v>1.1046194439209227</c:v>
                </c:pt>
                <c:pt idx="35">
                  <c:v>0</c:v>
                </c:pt>
                <c:pt idx="36">
                  <c:v>1.4511465520114655</c:v>
                </c:pt>
                <c:pt idx="37">
                  <c:v>1.4511465520114655</c:v>
                </c:pt>
                <c:pt idx="38">
                  <c:v>0</c:v>
                </c:pt>
                <c:pt idx="39">
                  <c:v>1.6860146099635944</c:v>
                </c:pt>
                <c:pt idx="40">
                  <c:v>1.6860146099635944</c:v>
                </c:pt>
                <c:pt idx="41">
                  <c:v>0</c:v>
                </c:pt>
                <c:pt idx="42">
                  <c:v>1.6780821917808215</c:v>
                </c:pt>
                <c:pt idx="43">
                  <c:v>1.6780821917808215</c:v>
                </c:pt>
                <c:pt idx="44">
                  <c:v>0</c:v>
                </c:pt>
                <c:pt idx="45">
                  <c:v>1.0096629588564208</c:v>
                </c:pt>
                <c:pt idx="46">
                  <c:v>1.0096629588564208</c:v>
                </c:pt>
                <c:pt idx="47">
                  <c:v>0</c:v>
                </c:pt>
              </c:numCache>
            </c:numRef>
          </c:yVal>
          <c:smooth val="0"/>
        </c:ser>
        <c:ser>
          <c:idx val="5"/>
          <c:order val="6"/>
          <c:tx>
            <c:strRef>
              <c:f>'LDC-Graphics'!$L$292</c:f>
              <c:strCache>
                <c:ptCount val="1"/>
                <c:pt idx="0">
                  <c:v>Gas CT</c:v>
                </c:pt>
              </c:strCache>
            </c:strRef>
          </c:tx>
          <c:spPr>
            <a:ln w="12700">
              <a:solidFill>
                <a:srgbClr val="A6CAF0"/>
              </a:solidFill>
              <a:prstDash val="solid"/>
            </a:ln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'LDC-Graphics'!$L$293:$L$340</c:f>
              <c:numCache>
                <c:formatCode>General</c:formatCode>
                <c:ptCount val="48"/>
                <c:pt idx="0">
                  <c:v>1.1911485774499475</c:v>
                </c:pt>
                <c:pt idx="1">
                  <c:v>1.1911485774499475</c:v>
                </c:pt>
                <c:pt idx="2">
                  <c:v>0</c:v>
                </c:pt>
                <c:pt idx="3">
                  <c:v>1.2318895372038998</c:v>
                </c:pt>
                <c:pt idx="4">
                  <c:v>1.2318895372038998</c:v>
                </c:pt>
                <c:pt idx="5">
                  <c:v>0</c:v>
                </c:pt>
                <c:pt idx="6">
                  <c:v>1.4717571452731271</c:v>
                </c:pt>
                <c:pt idx="7">
                  <c:v>1.4717571452731271</c:v>
                </c:pt>
                <c:pt idx="8">
                  <c:v>0</c:v>
                </c:pt>
                <c:pt idx="9">
                  <c:v>1.1911412609736634</c:v>
                </c:pt>
                <c:pt idx="10">
                  <c:v>1.1911412609736634</c:v>
                </c:pt>
                <c:pt idx="11">
                  <c:v>0</c:v>
                </c:pt>
                <c:pt idx="12">
                  <c:v>0.91896365918963663</c:v>
                </c:pt>
                <c:pt idx="13">
                  <c:v>0.91896365918963663</c:v>
                </c:pt>
                <c:pt idx="14">
                  <c:v>0</c:v>
                </c:pt>
                <c:pt idx="15">
                  <c:v>0.91902730660406617</c:v>
                </c:pt>
                <c:pt idx="16">
                  <c:v>0.91902730660406617</c:v>
                </c:pt>
                <c:pt idx="17">
                  <c:v>0</c:v>
                </c:pt>
                <c:pt idx="18">
                  <c:v>0.91787956621004552</c:v>
                </c:pt>
                <c:pt idx="19">
                  <c:v>0.91787956621004552</c:v>
                </c:pt>
                <c:pt idx="20">
                  <c:v>0</c:v>
                </c:pt>
                <c:pt idx="21">
                  <c:v>0.91900193139954933</c:v>
                </c:pt>
                <c:pt idx="22">
                  <c:v>0.91900193139954933</c:v>
                </c:pt>
                <c:pt idx="23">
                  <c:v>0</c:v>
                </c:pt>
                <c:pt idx="24">
                  <c:v>1.0096226573661653</c:v>
                </c:pt>
                <c:pt idx="25">
                  <c:v>1.0096226573661653</c:v>
                </c:pt>
                <c:pt idx="26">
                  <c:v>0</c:v>
                </c:pt>
                <c:pt idx="27">
                  <c:v>1.0097121229306079</c:v>
                </c:pt>
                <c:pt idx="28">
                  <c:v>1.0097121229306079</c:v>
                </c:pt>
                <c:pt idx="29">
                  <c:v>0</c:v>
                </c:pt>
                <c:pt idx="30">
                  <c:v>1.0092037671232874</c:v>
                </c:pt>
                <c:pt idx="31">
                  <c:v>1.0092037671232874</c:v>
                </c:pt>
                <c:pt idx="32">
                  <c:v>0</c:v>
                </c:pt>
                <c:pt idx="33">
                  <c:v>1.0097573394965595</c:v>
                </c:pt>
                <c:pt idx="34">
                  <c:v>1.0097573394965595</c:v>
                </c:pt>
                <c:pt idx="35">
                  <c:v>0</c:v>
                </c:pt>
                <c:pt idx="36">
                  <c:v>0.91896365918963663</c:v>
                </c:pt>
                <c:pt idx="37">
                  <c:v>0.91896365918963663</c:v>
                </c:pt>
                <c:pt idx="38">
                  <c:v>0</c:v>
                </c:pt>
                <c:pt idx="39">
                  <c:v>0.91902730660406617</c:v>
                </c:pt>
                <c:pt idx="40">
                  <c:v>0.91902730660406617</c:v>
                </c:pt>
                <c:pt idx="41">
                  <c:v>0</c:v>
                </c:pt>
                <c:pt idx="42">
                  <c:v>0.91787956621004552</c:v>
                </c:pt>
                <c:pt idx="43">
                  <c:v>0.91787956621004552</c:v>
                </c:pt>
                <c:pt idx="44">
                  <c:v>0</c:v>
                </c:pt>
                <c:pt idx="45">
                  <c:v>0.91900193139954933</c:v>
                </c:pt>
                <c:pt idx="46">
                  <c:v>0.91900193139954933</c:v>
                </c:pt>
                <c:pt idx="47">
                  <c:v>0</c:v>
                </c:pt>
              </c:numCache>
            </c:numRef>
          </c:yVal>
          <c:smooth val="0"/>
        </c:ser>
        <c:ser>
          <c:idx val="6"/>
          <c:order val="7"/>
          <c:tx>
            <c:strRef>
              <c:f>'LDC-Graphics'!$M$292</c:f>
              <c:strCache>
                <c:ptCount val="1"/>
                <c:pt idx="0">
                  <c:v>Gas CC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'LDC-Graphics'!$M$293:$M$340</c:f>
              <c:numCache>
                <c:formatCode>General</c:formatCode>
                <c:ptCount val="48"/>
                <c:pt idx="0">
                  <c:v>1.369137103383679</c:v>
                </c:pt>
                <c:pt idx="1">
                  <c:v>1.369137103383679</c:v>
                </c:pt>
                <c:pt idx="2">
                  <c:v>0</c:v>
                </c:pt>
                <c:pt idx="3">
                  <c:v>1.8908289330527235</c:v>
                </c:pt>
                <c:pt idx="4">
                  <c:v>1.8908289330527235</c:v>
                </c:pt>
                <c:pt idx="5">
                  <c:v>0</c:v>
                </c:pt>
                <c:pt idx="6">
                  <c:v>2.1308980213089805</c:v>
                </c:pt>
                <c:pt idx="7">
                  <c:v>2.1308980213089805</c:v>
                </c:pt>
                <c:pt idx="8">
                  <c:v>0</c:v>
                </c:pt>
                <c:pt idx="9">
                  <c:v>1.2216251772002902</c:v>
                </c:pt>
                <c:pt idx="10">
                  <c:v>1.2216251772002902</c:v>
                </c:pt>
                <c:pt idx="11">
                  <c:v>0</c:v>
                </c:pt>
                <c:pt idx="12">
                  <c:v>1.3431295759312958</c:v>
                </c:pt>
                <c:pt idx="13">
                  <c:v>1.3431295759312958</c:v>
                </c:pt>
                <c:pt idx="14">
                  <c:v>0</c:v>
                </c:pt>
                <c:pt idx="15">
                  <c:v>1.5658832061760735</c:v>
                </c:pt>
                <c:pt idx="16">
                  <c:v>1.5658832061760735</c:v>
                </c:pt>
                <c:pt idx="17">
                  <c:v>0</c:v>
                </c:pt>
                <c:pt idx="18">
                  <c:v>1.5592893835616435</c:v>
                </c:pt>
                <c:pt idx="19">
                  <c:v>1.5592893835616435</c:v>
                </c:pt>
                <c:pt idx="20">
                  <c:v>0</c:v>
                </c:pt>
                <c:pt idx="21">
                  <c:v>0.92000041727768045</c:v>
                </c:pt>
                <c:pt idx="22">
                  <c:v>0.92000041727768045</c:v>
                </c:pt>
                <c:pt idx="23">
                  <c:v>0</c:v>
                </c:pt>
                <c:pt idx="24">
                  <c:v>1.4469002997450766</c:v>
                </c:pt>
                <c:pt idx="25">
                  <c:v>1.4469002997450766</c:v>
                </c:pt>
                <c:pt idx="26">
                  <c:v>0</c:v>
                </c:pt>
                <c:pt idx="27">
                  <c:v>1.5764241576455662</c:v>
                </c:pt>
                <c:pt idx="28">
                  <c:v>1.5764241576455662</c:v>
                </c:pt>
                <c:pt idx="29">
                  <c:v>0</c:v>
                </c:pt>
                <c:pt idx="30">
                  <c:v>1.5924657534246571</c:v>
                </c:pt>
                <c:pt idx="31">
                  <c:v>1.5924657534246571</c:v>
                </c:pt>
                <c:pt idx="32">
                  <c:v>0</c:v>
                </c:pt>
                <c:pt idx="33">
                  <c:v>1.0245206471387618</c:v>
                </c:pt>
                <c:pt idx="34">
                  <c:v>1.0245206471387618</c:v>
                </c:pt>
                <c:pt idx="35">
                  <c:v>0</c:v>
                </c:pt>
                <c:pt idx="36">
                  <c:v>1.3431295759312958</c:v>
                </c:pt>
                <c:pt idx="37">
                  <c:v>1.3431295759312958</c:v>
                </c:pt>
                <c:pt idx="38">
                  <c:v>0</c:v>
                </c:pt>
                <c:pt idx="39">
                  <c:v>1.5658832061760735</c:v>
                </c:pt>
                <c:pt idx="40">
                  <c:v>1.5658832061760735</c:v>
                </c:pt>
                <c:pt idx="41">
                  <c:v>0</c:v>
                </c:pt>
                <c:pt idx="42">
                  <c:v>1.5592893835616435</c:v>
                </c:pt>
                <c:pt idx="43">
                  <c:v>1.5592893835616435</c:v>
                </c:pt>
                <c:pt idx="44">
                  <c:v>0</c:v>
                </c:pt>
                <c:pt idx="45">
                  <c:v>0.92000041727768045</c:v>
                </c:pt>
                <c:pt idx="46">
                  <c:v>0.92000041727768045</c:v>
                </c:pt>
                <c:pt idx="47">
                  <c:v>0</c:v>
                </c:pt>
              </c:numCache>
            </c:numRef>
          </c:yVal>
          <c:smooth val="0"/>
        </c:ser>
        <c:ser>
          <c:idx val="4"/>
          <c:order val="8"/>
          <c:tx>
            <c:strRef>
              <c:f>'LDC-Graphics'!$K$292</c:f>
              <c:strCache>
                <c:ptCount val="1"/>
                <c:pt idx="0">
                  <c:v>Gas (steam)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'LDC-Graphics'!$K$293:$K$340</c:f>
              <c:numCache>
                <c:formatCode>General</c:formatCode>
                <c:ptCount val="48"/>
                <c:pt idx="0">
                  <c:v>1.1911485774499475</c:v>
                </c:pt>
                <c:pt idx="1">
                  <c:v>1.1911485774499475</c:v>
                </c:pt>
                <c:pt idx="2">
                  <c:v>0</c:v>
                </c:pt>
                <c:pt idx="3">
                  <c:v>1.1911003011934316</c:v>
                </c:pt>
                <c:pt idx="4">
                  <c:v>1.1911003011934316</c:v>
                </c:pt>
                <c:pt idx="5">
                  <c:v>0</c:v>
                </c:pt>
                <c:pt idx="6">
                  <c:v>1.1922881785895485</c:v>
                </c:pt>
                <c:pt idx="7">
                  <c:v>1.1922881785895485</c:v>
                </c:pt>
                <c:pt idx="8">
                  <c:v>0</c:v>
                </c:pt>
                <c:pt idx="9">
                  <c:v>1.1911412609736634</c:v>
                </c:pt>
                <c:pt idx="10">
                  <c:v>1.1911412609736634</c:v>
                </c:pt>
                <c:pt idx="11">
                  <c:v>0</c:v>
                </c:pt>
                <c:pt idx="12">
                  <c:v>0.91896365918963663</c:v>
                </c:pt>
                <c:pt idx="13">
                  <c:v>0.91896365918963663</c:v>
                </c:pt>
                <c:pt idx="14">
                  <c:v>0</c:v>
                </c:pt>
                <c:pt idx="15">
                  <c:v>0.91902730660406617</c:v>
                </c:pt>
                <c:pt idx="16">
                  <c:v>0.91902730660406617</c:v>
                </c:pt>
                <c:pt idx="17">
                  <c:v>0</c:v>
                </c:pt>
                <c:pt idx="18">
                  <c:v>0.91787956621004552</c:v>
                </c:pt>
                <c:pt idx="19">
                  <c:v>0.91787956621004552</c:v>
                </c:pt>
                <c:pt idx="20">
                  <c:v>0</c:v>
                </c:pt>
                <c:pt idx="21">
                  <c:v>0.91900193139954933</c:v>
                </c:pt>
                <c:pt idx="22">
                  <c:v>0.91900193139954933</c:v>
                </c:pt>
                <c:pt idx="23">
                  <c:v>0</c:v>
                </c:pt>
                <c:pt idx="24">
                  <c:v>1.0096226573661653</c:v>
                </c:pt>
                <c:pt idx="25">
                  <c:v>1.0096226573661653</c:v>
                </c:pt>
                <c:pt idx="26">
                  <c:v>0</c:v>
                </c:pt>
                <c:pt idx="27">
                  <c:v>1.0097121229306079</c:v>
                </c:pt>
                <c:pt idx="28">
                  <c:v>1.0097121229306079</c:v>
                </c:pt>
                <c:pt idx="29">
                  <c:v>0</c:v>
                </c:pt>
                <c:pt idx="30">
                  <c:v>1.0092037671232874</c:v>
                </c:pt>
                <c:pt idx="31">
                  <c:v>1.0092037671232874</c:v>
                </c:pt>
                <c:pt idx="32">
                  <c:v>0</c:v>
                </c:pt>
                <c:pt idx="33">
                  <c:v>1.0097573394965595</c:v>
                </c:pt>
                <c:pt idx="34">
                  <c:v>1.0097573394965595</c:v>
                </c:pt>
                <c:pt idx="35">
                  <c:v>0</c:v>
                </c:pt>
                <c:pt idx="36">
                  <c:v>0.91896365918963663</c:v>
                </c:pt>
                <c:pt idx="37">
                  <c:v>0.91896365918963663</c:v>
                </c:pt>
                <c:pt idx="38">
                  <c:v>0</c:v>
                </c:pt>
                <c:pt idx="39">
                  <c:v>0.91902730660406617</c:v>
                </c:pt>
                <c:pt idx="40">
                  <c:v>0.91902730660406617</c:v>
                </c:pt>
                <c:pt idx="41">
                  <c:v>0</c:v>
                </c:pt>
                <c:pt idx="42">
                  <c:v>0.91787956621004552</c:v>
                </c:pt>
                <c:pt idx="43">
                  <c:v>0.91787956621004552</c:v>
                </c:pt>
                <c:pt idx="44">
                  <c:v>0</c:v>
                </c:pt>
                <c:pt idx="45">
                  <c:v>0.91900193139954933</c:v>
                </c:pt>
                <c:pt idx="46">
                  <c:v>0.91900193139954933</c:v>
                </c:pt>
                <c:pt idx="47">
                  <c:v>0</c:v>
                </c:pt>
              </c:numCache>
            </c:numRef>
          </c:yVal>
          <c:smooth val="0"/>
        </c:ser>
        <c:ser>
          <c:idx val="3"/>
          <c:order val="9"/>
          <c:tx>
            <c:strRef>
              <c:f>'LDC-Graphics'!$J$292</c:f>
              <c:strCache>
                <c:ptCount val="1"/>
                <c:pt idx="0">
                  <c:v>Nuclear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'LDC-Graphics'!$J$293:$J$340</c:f>
              <c:numCache>
                <c:formatCode>General</c:formatCode>
                <c:ptCount val="48"/>
                <c:pt idx="0">
                  <c:v>1.1911485774499475</c:v>
                </c:pt>
                <c:pt idx="1">
                  <c:v>1.1911485774499475</c:v>
                </c:pt>
                <c:pt idx="2">
                  <c:v>0</c:v>
                </c:pt>
                <c:pt idx="3">
                  <c:v>1.1911003011934316</c:v>
                </c:pt>
                <c:pt idx="4">
                  <c:v>1.1911003011934316</c:v>
                </c:pt>
                <c:pt idx="5">
                  <c:v>0</c:v>
                </c:pt>
                <c:pt idx="6">
                  <c:v>1.1922881785895485</c:v>
                </c:pt>
                <c:pt idx="7">
                  <c:v>1.1922881785895485</c:v>
                </c:pt>
                <c:pt idx="8">
                  <c:v>0</c:v>
                </c:pt>
                <c:pt idx="9">
                  <c:v>1.1911412609736634</c:v>
                </c:pt>
                <c:pt idx="10">
                  <c:v>1.1911412609736634</c:v>
                </c:pt>
                <c:pt idx="11">
                  <c:v>0</c:v>
                </c:pt>
                <c:pt idx="12">
                  <c:v>0.91896365918963663</c:v>
                </c:pt>
                <c:pt idx="13">
                  <c:v>0.91896365918963663</c:v>
                </c:pt>
                <c:pt idx="14">
                  <c:v>0</c:v>
                </c:pt>
                <c:pt idx="15">
                  <c:v>0.91902730660406617</c:v>
                </c:pt>
                <c:pt idx="16">
                  <c:v>0.91902730660406617</c:v>
                </c:pt>
                <c:pt idx="17">
                  <c:v>0</c:v>
                </c:pt>
                <c:pt idx="18">
                  <c:v>0.91787956621004552</c:v>
                </c:pt>
                <c:pt idx="19">
                  <c:v>0.91787956621004552</c:v>
                </c:pt>
                <c:pt idx="20">
                  <c:v>0</c:v>
                </c:pt>
                <c:pt idx="21">
                  <c:v>0.91900193139954933</c:v>
                </c:pt>
                <c:pt idx="22">
                  <c:v>0.91900193139954933</c:v>
                </c:pt>
                <c:pt idx="23">
                  <c:v>0</c:v>
                </c:pt>
                <c:pt idx="24">
                  <c:v>1.0096226573661653</c:v>
                </c:pt>
                <c:pt idx="25">
                  <c:v>1.0096226573661653</c:v>
                </c:pt>
                <c:pt idx="26">
                  <c:v>0</c:v>
                </c:pt>
                <c:pt idx="27">
                  <c:v>1.0097121229306079</c:v>
                </c:pt>
                <c:pt idx="28">
                  <c:v>1.0097121229306079</c:v>
                </c:pt>
                <c:pt idx="29">
                  <c:v>0</c:v>
                </c:pt>
                <c:pt idx="30">
                  <c:v>1.0092037671232874</c:v>
                </c:pt>
                <c:pt idx="31">
                  <c:v>1.0092037671232874</c:v>
                </c:pt>
                <c:pt idx="32">
                  <c:v>0</c:v>
                </c:pt>
                <c:pt idx="33">
                  <c:v>1.0097573394965595</c:v>
                </c:pt>
                <c:pt idx="34">
                  <c:v>1.0097573394965595</c:v>
                </c:pt>
                <c:pt idx="35">
                  <c:v>0</c:v>
                </c:pt>
                <c:pt idx="36">
                  <c:v>0.91896365918963663</c:v>
                </c:pt>
                <c:pt idx="37">
                  <c:v>0.91896365918963663</c:v>
                </c:pt>
                <c:pt idx="38">
                  <c:v>0</c:v>
                </c:pt>
                <c:pt idx="39">
                  <c:v>0.91902730660406617</c:v>
                </c:pt>
                <c:pt idx="40">
                  <c:v>0.91902730660406617</c:v>
                </c:pt>
                <c:pt idx="41">
                  <c:v>0</c:v>
                </c:pt>
                <c:pt idx="42">
                  <c:v>0.91787956621004552</c:v>
                </c:pt>
                <c:pt idx="43">
                  <c:v>0.91787956621004552</c:v>
                </c:pt>
                <c:pt idx="44">
                  <c:v>0</c:v>
                </c:pt>
                <c:pt idx="45">
                  <c:v>0.91900193139954933</c:v>
                </c:pt>
                <c:pt idx="46">
                  <c:v>0.91900193139954933</c:v>
                </c:pt>
                <c:pt idx="47">
                  <c:v>0</c:v>
                </c:pt>
              </c:numCache>
            </c:numRef>
          </c:yVal>
          <c:smooth val="0"/>
        </c:ser>
        <c:ser>
          <c:idx val="2"/>
          <c:order val="10"/>
          <c:tx>
            <c:strRef>
              <c:f>'LDC-Graphics'!$I$292</c:f>
              <c:strCache>
                <c:ptCount val="1"/>
                <c:pt idx="0">
                  <c:v>IGCC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'LDC-Graphics'!$I$293:$I$340</c:f>
              <c:numCache>
                <c:formatCode>General</c:formatCode>
                <c:ptCount val="48"/>
                <c:pt idx="0">
                  <c:v>0.80217773094485434</c:v>
                </c:pt>
                <c:pt idx="1">
                  <c:v>0.80217773094485434</c:v>
                </c:pt>
                <c:pt idx="2">
                  <c:v>0</c:v>
                </c:pt>
                <c:pt idx="3">
                  <c:v>0.80212179640668246</c:v>
                </c:pt>
                <c:pt idx="4">
                  <c:v>0.80212179640668246</c:v>
                </c:pt>
                <c:pt idx="5">
                  <c:v>0</c:v>
                </c:pt>
                <c:pt idx="6">
                  <c:v>0.80289193302891937</c:v>
                </c:pt>
                <c:pt idx="7">
                  <c:v>0.80289193302891937</c:v>
                </c:pt>
                <c:pt idx="8">
                  <c:v>0</c:v>
                </c:pt>
                <c:pt idx="9">
                  <c:v>0.80218434660923377</c:v>
                </c:pt>
                <c:pt idx="10">
                  <c:v>0.80218434660923377</c:v>
                </c:pt>
                <c:pt idx="11">
                  <c:v>0</c:v>
                </c:pt>
                <c:pt idx="12">
                  <c:v>0.62982590629825908</c:v>
                </c:pt>
                <c:pt idx="13">
                  <c:v>0.62982590629825908</c:v>
                </c:pt>
                <c:pt idx="14">
                  <c:v>0</c:v>
                </c:pt>
                <c:pt idx="15">
                  <c:v>0.62988171750571376</c:v>
                </c:pt>
                <c:pt idx="16">
                  <c:v>0.62988171750571376</c:v>
                </c:pt>
                <c:pt idx="17">
                  <c:v>0</c:v>
                </c:pt>
                <c:pt idx="18">
                  <c:v>0.62856735159817345</c:v>
                </c:pt>
                <c:pt idx="19">
                  <c:v>0.62856735159817345</c:v>
                </c:pt>
                <c:pt idx="20">
                  <c:v>0</c:v>
                </c:pt>
                <c:pt idx="21">
                  <c:v>0.62986575580910142</c:v>
                </c:pt>
                <c:pt idx="22">
                  <c:v>0.62986575580910142</c:v>
                </c:pt>
                <c:pt idx="23">
                  <c:v>0</c:v>
                </c:pt>
                <c:pt idx="24">
                  <c:v>0.67644339860492486</c:v>
                </c:pt>
                <c:pt idx="25">
                  <c:v>0.67644339860492486</c:v>
                </c:pt>
                <c:pt idx="26">
                  <c:v>0</c:v>
                </c:pt>
                <c:pt idx="27">
                  <c:v>0.67653001642491384</c:v>
                </c:pt>
                <c:pt idx="28">
                  <c:v>0.67653001642491384</c:v>
                </c:pt>
                <c:pt idx="29">
                  <c:v>0</c:v>
                </c:pt>
                <c:pt idx="30">
                  <c:v>0.67601312785388112</c:v>
                </c:pt>
                <c:pt idx="31">
                  <c:v>0.67601312785388112</c:v>
                </c:pt>
                <c:pt idx="32">
                  <c:v>0</c:v>
                </c:pt>
                <c:pt idx="33">
                  <c:v>0.67658271585344476</c:v>
                </c:pt>
                <c:pt idx="34">
                  <c:v>0.67658271585344476</c:v>
                </c:pt>
                <c:pt idx="35">
                  <c:v>0</c:v>
                </c:pt>
                <c:pt idx="36">
                  <c:v>0.62982590629825908</c:v>
                </c:pt>
                <c:pt idx="37">
                  <c:v>0.62982590629825908</c:v>
                </c:pt>
                <c:pt idx="38">
                  <c:v>0</c:v>
                </c:pt>
                <c:pt idx="39">
                  <c:v>0.62988171750571376</c:v>
                </c:pt>
                <c:pt idx="40">
                  <c:v>0.62988171750571376</c:v>
                </c:pt>
                <c:pt idx="41">
                  <c:v>0</c:v>
                </c:pt>
                <c:pt idx="42">
                  <c:v>0.62856735159817345</c:v>
                </c:pt>
                <c:pt idx="43">
                  <c:v>0.62856735159817345</c:v>
                </c:pt>
                <c:pt idx="44">
                  <c:v>0</c:v>
                </c:pt>
                <c:pt idx="45">
                  <c:v>0.62986575580910142</c:v>
                </c:pt>
                <c:pt idx="46">
                  <c:v>0.62986575580910142</c:v>
                </c:pt>
                <c:pt idx="47">
                  <c:v>0</c:v>
                </c:pt>
              </c:numCache>
            </c:numRef>
          </c:yVal>
          <c:smooth val="0"/>
        </c:ser>
        <c:ser>
          <c:idx val="1"/>
          <c:order val="11"/>
          <c:tx>
            <c:strRef>
              <c:f>'LDC-Graphics'!$H$292</c:f>
              <c:strCache>
                <c:ptCount val="1"/>
                <c:pt idx="0">
                  <c:v>Coal (new)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'LDC-Graphics'!$H$293:$H$340</c:f>
              <c:numCache>
                <c:formatCode>General</c:formatCode>
                <c:ptCount val="48"/>
                <c:pt idx="0">
                  <c:v>0.80217773094485434</c:v>
                </c:pt>
                <c:pt idx="1">
                  <c:v>0.80217773094485434</c:v>
                </c:pt>
                <c:pt idx="2">
                  <c:v>0</c:v>
                </c:pt>
                <c:pt idx="3">
                  <c:v>0.80212179640668246</c:v>
                </c:pt>
                <c:pt idx="4">
                  <c:v>0.80212179640668246</c:v>
                </c:pt>
                <c:pt idx="5">
                  <c:v>0</c:v>
                </c:pt>
                <c:pt idx="6">
                  <c:v>0.80289193302891937</c:v>
                </c:pt>
                <c:pt idx="7">
                  <c:v>0.80289193302891937</c:v>
                </c:pt>
                <c:pt idx="8">
                  <c:v>0</c:v>
                </c:pt>
                <c:pt idx="9">
                  <c:v>0.80218434660923377</c:v>
                </c:pt>
                <c:pt idx="10">
                  <c:v>0.80218434660923377</c:v>
                </c:pt>
                <c:pt idx="11">
                  <c:v>0</c:v>
                </c:pt>
                <c:pt idx="12">
                  <c:v>0.62982590629825908</c:v>
                </c:pt>
                <c:pt idx="13">
                  <c:v>0.62982590629825908</c:v>
                </c:pt>
                <c:pt idx="14">
                  <c:v>0</c:v>
                </c:pt>
                <c:pt idx="15">
                  <c:v>0.62988171750571376</c:v>
                </c:pt>
                <c:pt idx="16">
                  <c:v>0.62988171750571376</c:v>
                </c:pt>
                <c:pt idx="17">
                  <c:v>0</c:v>
                </c:pt>
                <c:pt idx="18">
                  <c:v>0.62856735159817345</c:v>
                </c:pt>
                <c:pt idx="19">
                  <c:v>0.62856735159817345</c:v>
                </c:pt>
                <c:pt idx="20">
                  <c:v>0</c:v>
                </c:pt>
                <c:pt idx="21">
                  <c:v>0.62986575580910142</c:v>
                </c:pt>
                <c:pt idx="22">
                  <c:v>0.62986575580910142</c:v>
                </c:pt>
                <c:pt idx="23">
                  <c:v>0</c:v>
                </c:pt>
                <c:pt idx="24">
                  <c:v>0.67644339860492486</c:v>
                </c:pt>
                <c:pt idx="25">
                  <c:v>0.67644339860492486</c:v>
                </c:pt>
                <c:pt idx="26">
                  <c:v>0</c:v>
                </c:pt>
                <c:pt idx="27">
                  <c:v>0.67653001642491384</c:v>
                </c:pt>
                <c:pt idx="28">
                  <c:v>0.67653001642491384</c:v>
                </c:pt>
                <c:pt idx="29">
                  <c:v>0</c:v>
                </c:pt>
                <c:pt idx="30">
                  <c:v>0.67601312785388112</c:v>
                </c:pt>
                <c:pt idx="31">
                  <c:v>0.67601312785388112</c:v>
                </c:pt>
                <c:pt idx="32">
                  <c:v>0</c:v>
                </c:pt>
                <c:pt idx="33">
                  <c:v>0.67658271585344476</c:v>
                </c:pt>
                <c:pt idx="34">
                  <c:v>0.67658271585344476</c:v>
                </c:pt>
                <c:pt idx="35">
                  <c:v>0</c:v>
                </c:pt>
                <c:pt idx="36">
                  <c:v>0.62982590629825908</c:v>
                </c:pt>
                <c:pt idx="37">
                  <c:v>0.62982590629825908</c:v>
                </c:pt>
                <c:pt idx="38">
                  <c:v>0</c:v>
                </c:pt>
                <c:pt idx="39">
                  <c:v>0.62988171750571376</c:v>
                </c:pt>
                <c:pt idx="40">
                  <c:v>0.62988171750571376</c:v>
                </c:pt>
                <c:pt idx="41">
                  <c:v>0</c:v>
                </c:pt>
                <c:pt idx="42">
                  <c:v>0.62856735159817345</c:v>
                </c:pt>
                <c:pt idx="43">
                  <c:v>0.62856735159817345</c:v>
                </c:pt>
                <c:pt idx="44">
                  <c:v>0</c:v>
                </c:pt>
                <c:pt idx="45">
                  <c:v>0.62986575580910142</c:v>
                </c:pt>
                <c:pt idx="46">
                  <c:v>0.62986575580910142</c:v>
                </c:pt>
                <c:pt idx="47">
                  <c:v>0</c:v>
                </c:pt>
              </c:numCache>
            </c:numRef>
          </c:yVal>
          <c:smooth val="0"/>
        </c:ser>
        <c:ser>
          <c:idx val="0"/>
          <c:order val="12"/>
          <c:tx>
            <c:strRef>
              <c:f>'LDC-Graphics'!$G$292</c:f>
              <c:strCache>
                <c:ptCount val="1"/>
                <c:pt idx="0">
                  <c:v>Coal (existing)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'LDC-Graphics'!$F$293:$F$340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'LDC-Graphics'!$G$293:$G$340</c:f>
              <c:numCache>
                <c:formatCode>General</c:formatCode>
                <c:ptCount val="48"/>
                <c:pt idx="0">
                  <c:v>0.80217773094485434</c:v>
                </c:pt>
                <c:pt idx="1">
                  <c:v>0.80217773094485434</c:v>
                </c:pt>
                <c:pt idx="2">
                  <c:v>0</c:v>
                </c:pt>
                <c:pt idx="3">
                  <c:v>0.80212179640668246</c:v>
                </c:pt>
                <c:pt idx="4">
                  <c:v>0.80212179640668246</c:v>
                </c:pt>
                <c:pt idx="5">
                  <c:v>0</c:v>
                </c:pt>
                <c:pt idx="6">
                  <c:v>0.80289193302891937</c:v>
                </c:pt>
                <c:pt idx="7">
                  <c:v>0.80289193302891937</c:v>
                </c:pt>
                <c:pt idx="8">
                  <c:v>0</c:v>
                </c:pt>
                <c:pt idx="9">
                  <c:v>0.80218434660923377</c:v>
                </c:pt>
                <c:pt idx="10">
                  <c:v>0.80218434660923377</c:v>
                </c:pt>
                <c:pt idx="11">
                  <c:v>0</c:v>
                </c:pt>
                <c:pt idx="12">
                  <c:v>0.62982590629825908</c:v>
                </c:pt>
                <c:pt idx="13">
                  <c:v>0.62982590629825908</c:v>
                </c:pt>
                <c:pt idx="14">
                  <c:v>0</c:v>
                </c:pt>
                <c:pt idx="15">
                  <c:v>0.62988171750571376</c:v>
                </c:pt>
                <c:pt idx="16">
                  <c:v>0.62988171750571376</c:v>
                </c:pt>
                <c:pt idx="17">
                  <c:v>0</c:v>
                </c:pt>
                <c:pt idx="18">
                  <c:v>0.62856735159817345</c:v>
                </c:pt>
                <c:pt idx="19">
                  <c:v>0.62856735159817345</c:v>
                </c:pt>
                <c:pt idx="20">
                  <c:v>0</c:v>
                </c:pt>
                <c:pt idx="21">
                  <c:v>0.62986575580910142</c:v>
                </c:pt>
                <c:pt idx="22">
                  <c:v>0.62986575580910142</c:v>
                </c:pt>
                <c:pt idx="23">
                  <c:v>0</c:v>
                </c:pt>
                <c:pt idx="24">
                  <c:v>0.67644339860492486</c:v>
                </c:pt>
                <c:pt idx="25">
                  <c:v>0.67644339860492486</c:v>
                </c:pt>
                <c:pt idx="26">
                  <c:v>0</c:v>
                </c:pt>
                <c:pt idx="27">
                  <c:v>0.67653001642491384</c:v>
                </c:pt>
                <c:pt idx="28">
                  <c:v>0.67653001642491384</c:v>
                </c:pt>
                <c:pt idx="29">
                  <c:v>0</c:v>
                </c:pt>
                <c:pt idx="30">
                  <c:v>0.67601312785388112</c:v>
                </c:pt>
                <c:pt idx="31">
                  <c:v>0.67601312785388112</c:v>
                </c:pt>
                <c:pt idx="32">
                  <c:v>0</c:v>
                </c:pt>
                <c:pt idx="33">
                  <c:v>0.67658271585344476</c:v>
                </c:pt>
                <c:pt idx="34">
                  <c:v>0.67658271585344476</c:v>
                </c:pt>
                <c:pt idx="35">
                  <c:v>0</c:v>
                </c:pt>
                <c:pt idx="36">
                  <c:v>0.62982590629825908</c:v>
                </c:pt>
                <c:pt idx="37">
                  <c:v>0.62982590629825908</c:v>
                </c:pt>
                <c:pt idx="38">
                  <c:v>0</c:v>
                </c:pt>
                <c:pt idx="39">
                  <c:v>0.62988171750571376</c:v>
                </c:pt>
                <c:pt idx="40">
                  <c:v>0.62988171750571376</c:v>
                </c:pt>
                <c:pt idx="41">
                  <c:v>0</c:v>
                </c:pt>
                <c:pt idx="42">
                  <c:v>0.62856735159817345</c:v>
                </c:pt>
                <c:pt idx="43">
                  <c:v>0.62856735159817345</c:v>
                </c:pt>
                <c:pt idx="44">
                  <c:v>0</c:v>
                </c:pt>
                <c:pt idx="45">
                  <c:v>0.62986575580910142</c:v>
                </c:pt>
                <c:pt idx="46">
                  <c:v>0.62986575580910142</c:v>
                </c:pt>
                <c:pt idx="4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814312"/>
        <c:axId val="181814704"/>
      </c:scatterChart>
      <c:valAx>
        <c:axId val="181814312"/>
        <c:scaling>
          <c:orientation val="minMax"/>
          <c:max val="90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1814704"/>
        <c:crosses val="autoZero"/>
        <c:crossBetween val="midCat"/>
      </c:valAx>
      <c:valAx>
        <c:axId val="181814704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Electricity production (PJ/hr)</a:t>
                </a:r>
              </a:p>
            </c:rich>
          </c:tx>
          <c:layout>
            <c:manualLayout>
              <c:xMode val="edge"/>
              <c:yMode val="edge"/>
              <c:x val="6.1728395061728392E-3"/>
              <c:y val="0.1668918918918918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181431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b="1" dirty="0" smtClean="0"/>
              <a:t>BAU electricity production - 2050</a:t>
            </a:r>
            <a:endParaRPr lang="en-US" sz="1400" b="1" dirty="0"/>
          </a:p>
        </c:rich>
      </c:tx>
      <c:layout>
        <c:manualLayout>
          <c:xMode val="edge"/>
          <c:yMode val="edge"/>
          <c:x val="0.22406411004180032"/>
          <c:y val="5.067550695374269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'LDC-Graphics'!$S$394</c:f>
              <c:strCache>
                <c:ptCount val="1"/>
                <c:pt idx="0">
                  <c:v>Wind</c:v>
                </c:pt>
              </c:strCache>
            </c:strRef>
          </c:tx>
          <c:spPr>
            <a:ln w="12700">
              <a:solidFill>
                <a:srgbClr val="A6CAF0"/>
              </a:solidFill>
              <a:prstDash val="solid"/>
            </a:ln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'LDC-Graphics'!$S$395:$S$442</c:f>
              <c:numCache>
                <c:formatCode>General</c:formatCode>
                <c:ptCount val="48"/>
                <c:pt idx="0">
                  <c:v>2.0468149034254068</c:v>
                </c:pt>
                <c:pt idx="1">
                  <c:v>2.0468149034254068</c:v>
                </c:pt>
                <c:pt idx="2">
                  <c:v>0</c:v>
                </c:pt>
                <c:pt idx="3">
                  <c:v>3.0032092137589657</c:v>
                </c:pt>
                <c:pt idx="4">
                  <c:v>3.0032092137589657</c:v>
                </c:pt>
                <c:pt idx="5">
                  <c:v>0</c:v>
                </c:pt>
                <c:pt idx="6">
                  <c:v>3.6682403631588612</c:v>
                </c:pt>
                <c:pt idx="7">
                  <c:v>3.6682403631588612</c:v>
                </c:pt>
                <c:pt idx="8">
                  <c:v>0</c:v>
                </c:pt>
                <c:pt idx="9">
                  <c:v>1.6991740016385875</c:v>
                </c:pt>
                <c:pt idx="10">
                  <c:v>1.6991740016385875</c:v>
                </c:pt>
                <c:pt idx="11">
                  <c:v>0</c:v>
                </c:pt>
                <c:pt idx="12">
                  <c:v>2.0607488188833503</c:v>
                </c:pt>
                <c:pt idx="13">
                  <c:v>2.0607488188833503</c:v>
                </c:pt>
                <c:pt idx="14">
                  <c:v>0</c:v>
                </c:pt>
                <c:pt idx="15">
                  <c:v>2.4243859383871786</c:v>
                </c:pt>
                <c:pt idx="16">
                  <c:v>2.4243859383871786</c:v>
                </c:pt>
                <c:pt idx="17">
                  <c:v>0</c:v>
                </c:pt>
                <c:pt idx="18">
                  <c:v>2.2952414696519901</c:v>
                </c:pt>
                <c:pt idx="19">
                  <c:v>2.2952414696519901</c:v>
                </c:pt>
                <c:pt idx="20">
                  <c:v>0</c:v>
                </c:pt>
                <c:pt idx="21">
                  <c:v>1.4802318264598815</c:v>
                </c:pt>
                <c:pt idx="22">
                  <c:v>1.4802318264598815</c:v>
                </c:pt>
                <c:pt idx="23">
                  <c:v>0</c:v>
                </c:pt>
                <c:pt idx="24">
                  <c:v>2.2731883390714742</c:v>
                </c:pt>
                <c:pt idx="25">
                  <c:v>2.2731883390714742</c:v>
                </c:pt>
                <c:pt idx="26">
                  <c:v>0</c:v>
                </c:pt>
                <c:pt idx="27">
                  <c:v>2.394836640895095</c:v>
                </c:pt>
                <c:pt idx="28">
                  <c:v>2.394836640895095</c:v>
                </c:pt>
                <c:pt idx="29">
                  <c:v>0</c:v>
                </c:pt>
                <c:pt idx="30">
                  <c:v>2.3061194778120542</c:v>
                </c:pt>
                <c:pt idx="31">
                  <c:v>2.3061194778120542</c:v>
                </c:pt>
                <c:pt idx="32">
                  <c:v>0</c:v>
                </c:pt>
                <c:pt idx="33">
                  <c:v>1.5054988414277393</c:v>
                </c:pt>
                <c:pt idx="34">
                  <c:v>1.5054988414277393</c:v>
                </c:pt>
                <c:pt idx="35">
                  <c:v>0</c:v>
                </c:pt>
                <c:pt idx="36">
                  <c:v>2.0607488188833503</c:v>
                </c:pt>
                <c:pt idx="37">
                  <c:v>2.0607488188833503</c:v>
                </c:pt>
                <c:pt idx="38">
                  <c:v>0</c:v>
                </c:pt>
                <c:pt idx="39">
                  <c:v>2.4243859383871786</c:v>
                </c:pt>
                <c:pt idx="40">
                  <c:v>2.4243859383871786</c:v>
                </c:pt>
                <c:pt idx="41">
                  <c:v>0</c:v>
                </c:pt>
                <c:pt idx="42">
                  <c:v>2.2952414696519901</c:v>
                </c:pt>
                <c:pt idx="43">
                  <c:v>2.2952414696519901</c:v>
                </c:pt>
                <c:pt idx="44">
                  <c:v>0</c:v>
                </c:pt>
                <c:pt idx="45">
                  <c:v>1.4802318264598815</c:v>
                </c:pt>
                <c:pt idx="46">
                  <c:v>1.4802318264598815</c:v>
                </c:pt>
                <c:pt idx="47">
                  <c:v>0</c:v>
                </c:pt>
              </c:numCache>
            </c:numRef>
          </c:yVal>
          <c:smooth val="0"/>
        </c:ser>
        <c:ser>
          <c:idx val="0"/>
          <c:order val="1"/>
          <c:tx>
            <c:strRef>
              <c:f>'LDC-Graphics'!$T$394</c:f>
              <c:strCache>
                <c:ptCount val="1"/>
                <c:pt idx="0">
                  <c:v>Solar</c:v>
                </c:pt>
              </c:strCache>
            </c:strRef>
          </c:tx>
          <c:spPr>
            <a:ln w="12700">
              <a:solidFill>
                <a:srgbClr val="999933"/>
              </a:solidFill>
              <a:prstDash val="solid"/>
            </a:ln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'LDC-Graphics'!$T$395:$T$442</c:f>
              <c:numCache>
                <c:formatCode>General</c:formatCode>
                <c:ptCount val="48"/>
                <c:pt idx="0">
                  <c:v>2.2199210970795455</c:v>
                </c:pt>
                <c:pt idx="1">
                  <c:v>2.2199210970795455</c:v>
                </c:pt>
                <c:pt idx="2">
                  <c:v>0</c:v>
                </c:pt>
                <c:pt idx="3">
                  <c:v>3.1763324258167849</c:v>
                </c:pt>
                <c:pt idx="4">
                  <c:v>3.1763324258167849</c:v>
                </c:pt>
                <c:pt idx="5">
                  <c:v>0</c:v>
                </c:pt>
                <c:pt idx="6">
                  <c:v>3.8411644287769908</c:v>
                </c:pt>
                <c:pt idx="7">
                  <c:v>3.8411644287769908</c:v>
                </c:pt>
                <c:pt idx="8">
                  <c:v>0</c:v>
                </c:pt>
                <c:pt idx="9">
                  <c:v>1.7854236235505649</c:v>
                </c:pt>
                <c:pt idx="10">
                  <c:v>1.7854236235505649</c:v>
                </c:pt>
                <c:pt idx="11">
                  <c:v>0</c:v>
                </c:pt>
                <c:pt idx="12">
                  <c:v>2.2305373955812362</c:v>
                </c:pt>
                <c:pt idx="13">
                  <c:v>2.2305373955812362</c:v>
                </c:pt>
                <c:pt idx="14">
                  <c:v>0</c:v>
                </c:pt>
                <c:pt idx="15">
                  <c:v>2.59418740129209</c:v>
                </c:pt>
                <c:pt idx="16">
                  <c:v>2.59418740129209</c:v>
                </c:pt>
                <c:pt idx="17">
                  <c:v>0</c:v>
                </c:pt>
                <c:pt idx="18">
                  <c:v>2.4646906705652318</c:v>
                </c:pt>
                <c:pt idx="19">
                  <c:v>2.4646906705652318</c:v>
                </c:pt>
                <c:pt idx="20">
                  <c:v>0</c:v>
                </c:pt>
                <c:pt idx="21">
                  <c:v>1.5578454750166968</c:v>
                </c:pt>
                <c:pt idx="22">
                  <c:v>1.5578454750166968</c:v>
                </c:pt>
                <c:pt idx="23">
                  <c:v>0</c:v>
                </c:pt>
                <c:pt idx="24">
                  <c:v>2.4213520503077124</c:v>
                </c:pt>
                <c:pt idx="25">
                  <c:v>2.4213520503077124</c:v>
                </c:pt>
                <c:pt idx="26">
                  <c:v>0</c:v>
                </c:pt>
                <c:pt idx="27">
                  <c:v>2.5429654189403204</c:v>
                </c:pt>
                <c:pt idx="28">
                  <c:v>2.5429654189403204</c:v>
                </c:pt>
                <c:pt idx="29">
                  <c:v>0</c:v>
                </c:pt>
                <c:pt idx="30">
                  <c:v>2.454164569136255</c:v>
                </c:pt>
                <c:pt idx="31">
                  <c:v>2.454164569136255</c:v>
                </c:pt>
                <c:pt idx="32">
                  <c:v>0</c:v>
                </c:pt>
                <c:pt idx="33">
                  <c:v>1.5658663866186704</c:v>
                </c:pt>
                <c:pt idx="34">
                  <c:v>1.5658663866186704</c:v>
                </c:pt>
                <c:pt idx="35">
                  <c:v>0</c:v>
                </c:pt>
                <c:pt idx="36">
                  <c:v>2.2305373955812362</c:v>
                </c:pt>
                <c:pt idx="37">
                  <c:v>2.2305373955812362</c:v>
                </c:pt>
                <c:pt idx="38">
                  <c:v>0</c:v>
                </c:pt>
                <c:pt idx="39">
                  <c:v>2.59418740129209</c:v>
                </c:pt>
                <c:pt idx="40">
                  <c:v>2.59418740129209</c:v>
                </c:pt>
                <c:pt idx="41">
                  <c:v>0</c:v>
                </c:pt>
                <c:pt idx="42">
                  <c:v>2.4646906705652318</c:v>
                </c:pt>
                <c:pt idx="43">
                  <c:v>2.4646906705652318</c:v>
                </c:pt>
                <c:pt idx="44">
                  <c:v>0</c:v>
                </c:pt>
                <c:pt idx="45">
                  <c:v>1.5578454750166968</c:v>
                </c:pt>
                <c:pt idx="46">
                  <c:v>1.5578454750166968</c:v>
                </c:pt>
                <c:pt idx="47">
                  <c:v>0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'LDC-Graphics'!$P$394</c:f>
              <c:strCache>
                <c:ptCount val="1"/>
                <c:pt idx="0">
                  <c:v>Geothermal</c:v>
                </c:pt>
              </c:strCache>
            </c:strRef>
          </c:tx>
          <c:spPr>
            <a:ln w="12700">
              <a:solidFill>
                <a:srgbClr val="663300"/>
              </a:solidFill>
              <a:prstDash val="solid"/>
            </a:ln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'LDC-Graphics'!$P$395:$P$442</c:f>
              <c:numCache>
                <c:formatCode>General</c:formatCode>
                <c:ptCount val="48"/>
                <c:pt idx="0">
                  <c:v>1.8647231003395393</c:v>
                </c:pt>
                <c:pt idx="1">
                  <c:v>1.8647231003395393</c:v>
                </c:pt>
                <c:pt idx="2">
                  <c:v>0</c:v>
                </c:pt>
                <c:pt idx="3">
                  <c:v>2.8235203925176329</c:v>
                </c:pt>
                <c:pt idx="4">
                  <c:v>2.8235203925176329</c:v>
                </c:pt>
                <c:pt idx="5">
                  <c:v>0</c:v>
                </c:pt>
                <c:pt idx="6">
                  <c:v>3.5464231354642322</c:v>
                </c:pt>
                <c:pt idx="7">
                  <c:v>3.5464231354642322</c:v>
                </c:pt>
                <c:pt idx="8">
                  <c:v>0</c:v>
                </c:pt>
                <c:pt idx="9">
                  <c:v>1.4505460866523083</c:v>
                </c:pt>
                <c:pt idx="10">
                  <c:v>1.4505460866523083</c:v>
                </c:pt>
                <c:pt idx="11">
                  <c:v>0</c:v>
                </c:pt>
                <c:pt idx="12">
                  <c:v>1.8122076681220767</c:v>
                </c:pt>
                <c:pt idx="13">
                  <c:v>1.8122076681220767</c:v>
                </c:pt>
                <c:pt idx="14">
                  <c:v>0</c:v>
                </c:pt>
                <c:pt idx="15">
                  <c:v>2.1771684726337539</c:v>
                </c:pt>
                <c:pt idx="16">
                  <c:v>2.1771684726337539</c:v>
                </c:pt>
                <c:pt idx="17">
                  <c:v>0</c:v>
                </c:pt>
                <c:pt idx="18">
                  <c:v>2.1182933789954332</c:v>
                </c:pt>
                <c:pt idx="19">
                  <c:v>2.1182933789954332</c:v>
                </c:pt>
                <c:pt idx="20">
                  <c:v>0</c:v>
                </c:pt>
                <c:pt idx="21">
                  <c:v>1.2409540159996186</c:v>
                </c:pt>
                <c:pt idx="22">
                  <c:v>1.2409540159996186</c:v>
                </c:pt>
                <c:pt idx="23">
                  <c:v>0</c:v>
                </c:pt>
                <c:pt idx="24">
                  <c:v>2.0338403787433119</c:v>
                </c:pt>
                <c:pt idx="25">
                  <c:v>2.0338403787433119</c:v>
                </c:pt>
                <c:pt idx="26">
                  <c:v>0</c:v>
                </c:pt>
                <c:pt idx="27">
                  <c:v>2.1576077596165559</c:v>
                </c:pt>
                <c:pt idx="28">
                  <c:v>2.1576077596165559</c:v>
                </c:pt>
                <c:pt idx="29">
                  <c:v>0</c:v>
                </c:pt>
                <c:pt idx="30">
                  <c:v>2.1168664383561637</c:v>
                </c:pt>
                <c:pt idx="31">
                  <c:v>2.1168664383561637</c:v>
                </c:pt>
                <c:pt idx="32">
                  <c:v>0</c:v>
                </c:pt>
                <c:pt idx="33">
                  <c:v>1.3323926477736003</c:v>
                </c:pt>
                <c:pt idx="34">
                  <c:v>1.3323926477736003</c:v>
                </c:pt>
                <c:pt idx="35">
                  <c:v>0</c:v>
                </c:pt>
                <c:pt idx="36">
                  <c:v>1.8122076681220767</c:v>
                </c:pt>
                <c:pt idx="37">
                  <c:v>1.8122076681220767</c:v>
                </c:pt>
                <c:pt idx="38">
                  <c:v>0</c:v>
                </c:pt>
                <c:pt idx="39">
                  <c:v>2.1771684726337539</c:v>
                </c:pt>
                <c:pt idx="40">
                  <c:v>2.1771684726337539</c:v>
                </c:pt>
                <c:pt idx="41">
                  <c:v>0</c:v>
                </c:pt>
                <c:pt idx="42">
                  <c:v>2.1182933789954332</c:v>
                </c:pt>
                <c:pt idx="43">
                  <c:v>2.1182933789954332</c:v>
                </c:pt>
                <c:pt idx="44">
                  <c:v>0</c:v>
                </c:pt>
                <c:pt idx="45">
                  <c:v>1.2409540159996186</c:v>
                </c:pt>
                <c:pt idx="46">
                  <c:v>1.2409540159996186</c:v>
                </c:pt>
                <c:pt idx="47">
                  <c:v>0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'LDC-Graphics'!$R$394</c:f>
              <c:strCache>
                <c:ptCount val="1"/>
                <c:pt idx="0">
                  <c:v>BioIGCC</c:v>
                </c:pt>
              </c:strCache>
            </c:strRef>
          </c:tx>
          <c:spPr>
            <a:ln w="12700">
              <a:solidFill>
                <a:srgbClr val="339933"/>
              </a:solidFill>
              <a:prstDash val="solid"/>
            </a:ln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'LDC-Graphics'!$R$395:$R$442</c:f>
              <c:numCache>
                <c:formatCode>General</c:formatCode>
                <c:ptCount val="48"/>
                <c:pt idx="0">
                  <c:v>1.8647231003395393</c:v>
                </c:pt>
                <c:pt idx="1">
                  <c:v>1.8647231003395393</c:v>
                </c:pt>
                <c:pt idx="2">
                  <c:v>0</c:v>
                </c:pt>
                <c:pt idx="3">
                  <c:v>2.8235203925176329</c:v>
                </c:pt>
                <c:pt idx="4">
                  <c:v>2.8235203925176329</c:v>
                </c:pt>
                <c:pt idx="5">
                  <c:v>0</c:v>
                </c:pt>
                <c:pt idx="6">
                  <c:v>3.5464231354642322</c:v>
                </c:pt>
                <c:pt idx="7">
                  <c:v>3.5464231354642322</c:v>
                </c:pt>
                <c:pt idx="8">
                  <c:v>0</c:v>
                </c:pt>
                <c:pt idx="9">
                  <c:v>1.4505460866523083</c:v>
                </c:pt>
                <c:pt idx="10">
                  <c:v>1.4505460866523083</c:v>
                </c:pt>
                <c:pt idx="11">
                  <c:v>0</c:v>
                </c:pt>
                <c:pt idx="12">
                  <c:v>1.8122076681220767</c:v>
                </c:pt>
                <c:pt idx="13">
                  <c:v>1.8122076681220767</c:v>
                </c:pt>
                <c:pt idx="14">
                  <c:v>0</c:v>
                </c:pt>
                <c:pt idx="15">
                  <c:v>2.1771684726337539</c:v>
                </c:pt>
                <c:pt idx="16">
                  <c:v>2.1771684726337539</c:v>
                </c:pt>
                <c:pt idx="17">
                  <c:v>0</c:v>
                </c:pt>
                <c:pt idx="18">
                  <c:v>2.1182933789954332</c:v>
                </c:pt>
                <c:pt idx="19">
                  <c:v>2.1182933789954332</c:v>
                </c:pt>
                <c:pt idx="20">
                  <c:v>0</c:v>
                </c:pt>
                <c:pt idx="21">
                  <c:v>1.2409540159996186</c:v>
                </c:pt>
                <c:pt idx="22">
                  <c:v>1.2409540159996186</c:v>
                </c:pt>
                <c:pt idx="23">
                  <c:v>0</c:v>
                </c:pt>
                <c:pt idx="24">
                  <c:v>2.0338403787433119</c:v>
                </c:pt>
                <c:pt idx="25">
                  <c:v>2.0338403787433119</c:v>
                </c:pt>
                <c:pt idx="26">
                  <c:v>0</c:v>
                </c:pt>
                <c:pt idx="27">
                  <c:v>2.1576077596165559</c:v>
                </c:pt>
                <c:pt idx="28">
                  <c:v>2.1576077596165559</c:v>
                </c:pt>
                <c:pt idx="29">
                  <c:v>0</c:v>
                </c:pt>
                <c:pt idx="30">
                  <c:v>2.1168664383561637</c:v>
                </c:pt>
                <c:pt idx="31">
                  <c:v>2.1168664383561637</c:v>
                </c:pt>
                <c:pt idx="32">
                  <c:v>0</c:v>
                </c:pt>
                <c:pt idx="33">
                  <c:v>1.3323926477736003</c:v>
                </c:pt>
                <c:pt idx="34">
                  <c:v>1.3323926477736003</c:v>
                </c:pt>
                <c:pt idx="35">
                  <c:v>0</c:v>
                </c:pt>
                <c:pt idx="36">
                  <c:v>1.8122076681220767</c:v>
                </c:pt>
                <c:pt idx="37">
                  <c:v>1.8122076681220767</c:v>
                </c:pt>
                <c:pt idx="38">
                  <c:v>0</c:v>
                </c:pt>
                <c:pt idx="39">
                  <c:v>2.1771684726337539</c:v>
                </c:pt>
                <c:pt idx="40">
                  <c:v>2.1771684726337539</c:v>
                </c:pt>
                <c:pt idx="41">
                  <c:v>0</c:v>
                </c:pt>
                <c:pt idx="42">
                  <c:v>2.1182933789954332</c:v>
                </c:pt>
                <c:pt idx="43">
                  <c:v>2.1182933789954332</c:v>
                </c:pt>
                <c:pt idx="44">
                  <c:v>0</c:v>
                </c:pt>
                <c:pt idx="45">
                  <c:v>1.2409540159996186</c:v>
                </c:pt>
                <c:pt idx="46">
                  <c:v>1.2409540159996186</c:v>
                </c:pt>
                <c:pt idx="47">
                  <c:v>0</c:v>
                </c:pt>
              </c:numCache>
            </c:numRef>
          </c:yVal>
          <c:smooth val="0"/>
        </c:ser>
        <c:ser>
          <c:idx val="3"/>
          <c:order val="4"/>
          <c:tx>
            <c:strRef>
              <c:f>'LDC-Graphics'!$Q$394</c:f>
              <c:strCache>
                <c:ptCount val="1"/>
                <c:pt idx="0">
                  <c:v>Biomass (steam)</c:v>
                </c:pt>
              </c:strCache>
            </c:strRef>
          </c:tx>
          <c:spPr>
            <a:ln w="12700">
              <a:solidFill>
                <a:srgbClr val="336666"/>
              </a:solidFill>
              <a:prstDash val="solid"/>
            </a:ln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'LDC-Graphics'!$Q$395:$Q$442</c:f>
              <c:numCache>
                <c:formatCode>General</c:formatCode>
                <c:ptCount val="48"/>
                <c:pt idx="0">
                  <c:v>1.8647231003395393</c:v>
                </c:pt>
                <c:pt idx="1">
                  <c:v>1.8647231003395393</c:v>
                </c:pt>
                <c:pt idx="2">
                  <c:v>0</c:v>
                </c:pt>
                <c:pt idx="3">
                  <c:v>2.8235203925176329</c:v>
                </c:pt>
                <c:pt idx="4">
                  <c:v>2.8235203925176329</c:v>
                </c:pt>
                <c:pt idx="5">
                  <c:v>0</c:v>
                </c:pt>
                <c:pt idx="6">
                  <c:v>3.5464231354642322</c:v>
                </c:pt>
                <c:pt idx="7">
                  <c:v>3.5464231354642322</c:v>
                </c:pt>
                <c:pt idx="8">
                  <c:v>0</c:v>
                </c:pt>
                <c:pt idx="9">
                  <c:v>1.4505460866523083</c:v>
                </c:pt>
                <c:pt idx="10">
                  <c:v>1.4505460866523083</c:v>
                </c:pt>
                <c:pt idx="11">
                  <c:v>0</c:v>
                </c:pt>
                <c:pt idx="12">
                  <c:v>1.8122076681220767</c:v>
                </c:pt>
                <c:pt idx="13">
                  <c:v>1.8122076681220767</c:v>
                </c:pt>
                <c:pt idx="14">
                  <c:v>0</c:v>
                </c:pt>
                <c:pt idx="15">
                  <c:v>2.1771684726337539</c:v>
                </c:pt>
                <c:pt idx="16">
                  <c:v>2.1771684726337539</c:v>
                </c:pt>
                <c:pt idx="17">
                  <c:v>0</c:v>
                </c:pt>
                <c:pt idx="18">
                  <c:v>2.1182933789954332</c:v>
                </c:pt>
                <c:pt idx="19">
                  <c:v>2.1182933789954332</c:v>
                </c:pt>
                <c:pt idx="20">
                  <c:v>0</c:v>
                </c:pt>
                <c:pt idx="21">
                  <c:v>1.2409540159996186</c:v>
                </c:pt>
                <c:pt idx="22">
                  <c:v>1.2409540159996186</c:v>
                </c:pt>
                <c:pt idx="23">
                  <c:v>0</c:v>
                </c:pt>
                <c:pt idx="24">
                  <c:v>2.0338403787433119</c:v>
                </c:pt>
                <c:pt idx="25">
                  <c:v>2.0338403787433119</c:v>
                </c:pt>
                <c:pt idx="26">
                  <c:v>0</c:v>
                </c:pt>
                <c:pt idx="27">
                  <c:v>2.1576077596165559</c:v>
                </c:pt>
                <c:pt idx="28">
                  <c:v>2.1576077596165559</c:v>
                </c:pt>
                <c:pt idx="29">
                  <c:v>0</c:v>
                </c:pt>
                <c:pt idx="30">
                  <c:v>2.1168664383561637</c:v>
                </c:pt>
                <c:pt idx="31">
                  <c:v>2.1168664383561637</c:v>
                </c:pt>
                <c:pt idx="32">
                  <c:v>0</c:v>
                </c:pt>
                <c:pt idx="33">
                  <c:v>1.3323926477736003</c:v>
                </c:pt>
                <c:pt idx="34">
                  <c:v>1.3323926477736003</c:v>
                </c:pt>
                <c:pt idx="35">
                  <c:v>0</c:v>
                </c:pt>
                <c:pt idx="36">
                  <c:v>1.8122076681220767</c:v>
                </c:pt>
                <c:pt idx="37">
                  <c:v>1.8122076681220767</c:v>
                </c:pt>
                <c:pt idx="38">
                  <c:v>0</c:v>
                </c:pt>
                <c:pt idx="39">
                  <c:v>2.1771684726337539</c:v>
                </c:pt>
                <c:pt idx="40">
                  <c:v>2.1771684726337539</c:v>
                </c:pt>
                <c:pt idx="41">
                  <c:v>0</c:v>
                </c:pt>
                <c:pt idx="42">
                  <c:v>2.1182933789954332</c:v>
                </c:pt>
                <c:pt idx="43">
                  <c:v>2.1182933789954332</c:v>
                </c:pt>
                <c:pt idx="44">
                  <c:v>0</c:v>
                </c:pt>
                <c:pt idx="45">
                  <c:v>1.2409540159996186</c:v>
                </c:pt>
                <c:pt idx="46">
                  <c:v>1.2409540159996186</c:v>
                </c:pt>
                <c:pt idx="47">
                  <c:v>0</c:v>
                </c:pt>
              </c:numCache>
            </c:numRef>
          </c:yVal>
          <c:smooth val="0"/>
        </c:ser>
        <c:ser>
          <c:idx val="6"/>
          <c:order val="5"/>
          <c:tx>
            <c:strRef>
              <c:f>'LDC-Graphics'!$N$394</c:f>
              <c:strCache>
                <c:ptCount val="1"/>
                <c:pt idx="0">
                  <c:v>Hydro</c:v>
                </c:pt>
              </c:strCache>
            </c:strRef>
          </c:tx>
          <c:spPr>
            <a:ln w="12700">
              <a:solidFill>
                <a:srgbClr val="0080C0"/>
              </a:solidFill>
              <a:prstDash val="solid"/>
            </a:ln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'LDC-Graphics'!$N$395:$N$442</c:f>
              <c:numCache>
                <c:formatCode>General</c:formatCode>
                <c:ptCount val="48"/>
                <c:pt idx="0">
                  <c:v>1.843215080201382</c:v>
                </c:pt>
                <c:pt idx="1">
                  <c:v>1.843215080201382</c:v>
                </c:pt>
                <c:pt idx="2">
                  <c:v>0</c:v>
                </c:pt>
                <c:pt idx="3">
                  <c:v>2.8020020751681352</c:v>
                </c:pt>
                <c:pt idx="4">
                  <c:v>2.8020020751681352</c:v>
                </c:pt>
                <c:pt idx="5">
                  <c:v>0</c:v>
                </c:pt>
                <c:pt idx="6">
                  <c:v>3.524860476915272</c:v>
                </c:pt>
                <c:pt idx="7">
                  <c:v>3.524860476915272</c:v>
                </c:pt>
                <c:pt idx="8">
                  <c:v>0</c:v>
                </c:pt>
                <c:pt idx="9">
                  <c:v>1.4290360668641835</c:v>
                </c:pt>
                <c:pt idx="10">
                  <c:v>1.4290360668641835</c:v>
                </c:pt>
                <c:pt idx="11">
                  <c:v>0</c:v>
                </c:pt>
                <c:pt idx="12">
                  <c:v>1.7906959304069594</c:v>
                </c:pt>
                <c:pt idx="13">
                  <c:v>1.7906959304069594</c:v>
                </c:pt>
                <c:pt idx="14">
                  <c:v>0</c:v>
                </c:pt>
                <c:pt idx="15">
                  <c:v>2.1556495517289096</c:v>
                </c:pt>
                <c:pt idx="16">
                  <c:v>2.1556495517289096</c:v>
                </c:pt>
                <c:pt idx="17">
                  <c:v>0</c:v>
                </c:pt>
                <c:pt idx="18">
                  <c:v>2.0968892694063923</c:v>
                </c:pt>
                <c:pt idx="19">
                  <c:v>2.0968892694063923</c:v>
                </c:pt>
                <c:pt idx="20">
                  <c:v>0</c:v>
                </c:pt>
                <c:pt idx="21">
                  <c:v>1.2194418612968991</c:v>
                </c:pt>
                <c:pt idx="22">
                  <c:v>1.2194418612968991</c:v>
                </c:pt>
                <c:pt idx="23">
                  <c:v>0</c:v>
                </c:pt>
                <c:pt idx="24">
                  <c:v>2.0123259657674315</c:v>
                </c:pt>
                <c:pt idx="25">
                  <c:v>2.0123259657674315</c:v>
                </c:pt>
                <c:pt idx="26">
                  <c:v>0</c:v>
                </c:pt>
                <c:pt idx="27">
                  <c:v>2.1360894422670582</c:v>
                </c:pt>
                <c:pt idx="28">
                  <c:v>2.1360894422670582</c:v>
                </c:pt>
                <c:pt idx="29">
                  <c:v>0</c:v>
                </c:pt>
                <c:pt idx="30">
                  <c:v>2.0954623287671228</c:v>
                </c:pt>
                <c:pt idx="31">
                  <c:v>2.0954623287671228</c:v>
                </c:pt>
                <c:pt idx="32">
                  <c:v>0</c:v>
                </c:pt>
                <c:pt idx="33">
                  <c:v>1.3108759121674121</c:v>
                </c:pt>
                <c:pt idx="34">
                  <c:v>1.3108759121674121</c:v>
                </c:pt>
                <c:pt idx="35">
                  <c:v>0</c:v>
                </c:pt>
                <c:pt idx="36">
                  <c:v>1.7906959304069594</c:v>
                </c:pt>
                <c:pt idx="37">
                  <c:v>1.7906959304069594</c:v>
                </c:pt>
                <c:pt idx="38">
                  <c:v>0</c:v>
                </c:pt>
                <c:pt idx="39">
                  <c:v>2.1556495517289096</c:v>
                </c:pt>
                <c:pt idx="40">
                  <c:v>2.1556495517289096</c:v>
                </c:pt>
                <c:pt idx="41">
                  <c:v>0</c:v>
                </c:pt>
                <c:pt idx="42">
                  <c:v>2.0968892694063923</c:v>
                </c:pt>
                <c:pt idx="43">
                  <c:v>2.0968892694063923</c:v>
                </c:pt>
                <c:pt idx="44">
                  <c:v>0</c:v>
                </c:pt>
                <c:pt idx="45">
                  <c:v>1.2194418612968991</c:v>
                </c:pt>
                <c:pt idx="46">
                  <c:v>1.2194418612968991</c:v>
                </c:pt>
                <c:pt idx="47">
                  <c:v>0</c:v>
                </c:pt>
              </c:numCache>
            </c:numRef>
          </c:yVal>
          <c:smooth val="0"/>
        </c:ser>
        <c:ser>
          <c:idx val="7"/>
          <c:order val="6"/>
          <c:tx>
            <c:strRef>
              <c:f>'LDC-Graphics'!$L$394</c:f>
              <c:strCache>
                <c:ptCount val="1"/>
                <c:pt idx="0">
                  <c:v>Gas CT</c:v>
                </c:pt>
              </c:strCache>
            </c:strRef>
          </c:tx>
          <c:spPr>
            <a:ln w="12700">
              <a:solidFill>
                <a:srgbClr val="A6CAF0"/>
              </a:solidFill>
              <a:prstDash val="solid"/>
            </a:ln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'LDC-Graphics'!$L$395:$L$442</c:f>
              <c:numCache>
                <c:formatCode>General</c:formatCode>
                <c:ptCount val="48"/>
                <c:pt idx="0">
                  <c:v>1.2815244116613982</c:v>
                </c:pt>
                <c:pt idx="1">
                  <c:v>1.2815244116613982</c:v>
                </c:pt>
                <c:pt idx="2">
                  <c:v>0</c:v>
                </c:pt>
                <c:pt idx="3">
                  <c:v>1.4136557825358218</c:v>
                </c:pt>
                <c:pt idx="4">
                  <c:v>1.4136557825358218</c:v>
                </c:pt>
                <c:pt idx="5">
                  <c:v>0</c:v>
                </c:pt>
                <c:pt idx="6">
                  <c:v>2.1330120074412315</c:v>
                </c:pt>
                <c:pt idx="7">
                  <c:v>2.1330120074412315</c:v>
                </c:pt>
                <c:pt idx="8">
                  <c:v>0</c:v>
                </c:pt>
                <c:pt idx="9">
                  <c:v>1.2815908486299548</c:v>
                </c:pt>
                <c:pt idx="10">
                  <c:v>1.2815908486299548</c:v>
                </c:pt>
                <c:pt idx="11">
                  <c:v>0</c:v>
                </c:pt>
                <c:pt idx="12">
                  <c:v>0.77564465775644653</c:v>
                </c:pt>
                <c:pt idx="13">
                  <c:v>0.77564465775644653</c:v>
                </c:pt>
                <c:pt idx="14">
                  <c:v>0</c:v>
                </c:pt>
                <c:pt idx="15">
                  <c:v>0.77633920690132319</c:v>
                </c:pt>
                <c:pt idx="16">
                  <c:v>0.77633920690132319</c:v>
                </c:pt>
                <c:pt idx="17">
                  <c:v>0</c:v>
                </c:pt>
                <c:pt idx="18">
                  <c:v>0.77625570776255692</c:v>
                </c:pt>
                <c:pt idx="19">
                  <c:v>0.77625570776255692</c:v>
                </c:pt>
                <c:pt idx="20">
                  <c:v>0</c:v>
                </c:pt>
                <c:pt idx="21">
                  <c:v>0.77568940233913952</c:v>
                </c:pt>
                <c:pt idx="22">
                  <c:v>0.77568940233913952</c:v>
                </c:pt>
                <c:pt idx="23">
                  <c:v>0</c:v>
                </c:pt>
                <c:pt idx="24">
                  <c:v>0.74892848138499035</c:v>
                </c:pt>
                <c:pt idx="25">
                  <c:v>0.74892848138499035</c:v>
                </c:pt>
                <c:pt idx="26">
                  <c:v>0</c:v>
                </c:pt>
                <c:pt idx="27">
                  <c:v>0.74961248125417457</c:v>
                </c:pt>
                <c:pt idx="28">
                  <c:v>0.74961248125417457</c:v>
                </c:pt>
                <c:pt idx="29">
                  <c:v>0</c:v>
                </c:pt>
                <c:pt idx="30">
                  <c:v>0.74807363013698613</c:v>
                </c:pt>
                <c:pt idx="31">
                  <c:v>0.74807363013698613</c:v>
                </c:pt>
                <c:pt idx="32">
                  <c:v>0</c:v>
                </c:pt>
                <c:pt idx="33">
                  <c:v>0.74904360879383924</c:v>
                </c:pt>
                <c:pt idx="34">
                  <c:v>0.74904360879383924</c:v>
                </c:pt>
                <c:pt idx="35">
                  <c:v>0</c:v>
                </c:pt>
                <c:pt idx="36">
                  <c:v>0.77564465775644653</c:v>
                </c:pt>
                <c:pt idx="37">
                  <c:v>0.77564465775644653</c:v>
                </c:pt>
                <c:pt idx="38">
                  <c:v>0</c:v>
                </c:pt>
                <c:pt idx="39">
                  <c:v>0.77633920690132319</c:v>
                </c:pt>
                <c:pt idx="40">
                  <c:v>0.77633920690132319</c:v>
                </c:pt>
                <c:pt idx="41">
                  <c:v>0</c:v>
                </c:pt>
                <c:pt idx="42">
                  <c:v>0.77625570776255692</c:v>
                </c:pt>
                <c:pt idx="43">
                  <c:v>0.77625570776255692</c:v>
                </c:pt>
                <c:pt idx="44">
                  <c:v>0</c:v>
                </c:pt>
                <c:pt idx="45">
                  <c:v>0.77568940233913952</c:v>
                </c:pt>
                <c:pt idx="46">
                  <c:v>0.77568940233913952</c:v>
                </c:pt>
                <c:pt idx="47">
                  <c:v>0</c:v>
                </c:pt>
              </c:numCache>
            </c:numRef>
          </c:yVal>
          <c:smooth val="0"/>
        </c:ser>
        <c:ser>
          <c:idx val="5"/>
          <c:order val="7"/>
          <c:tx>
            <c:strRef>
              <c:f>'LDC-Graphics'!$M$394</c:f>
              <c:strCache>
                <c:ptCount val="1"/>
                <c:pt idx="0">
                  <c:v>Gas CC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'LDC-Graphics'!$M$395:$M$442</c:f>
              <c:numCache>
                <c:formatCode>General</c:formatCode>
                <c:ptCount val="48"/>
                <c:pt idx="0">
                  <c:v>1.7194122468095074</c:v>
                </c:pt>
                <c:pt idx="1">
                  <c:v>1.7194122468095074</c:v>
                </c:pt>
                <c:pt idx="2">
                  <c:v>0</c:v>
                </c:pt>
                <c:pt idx="3">
                  <c:v>2.6772819498178979</c:v>
                </c:pt>
                <c:pt idx="4">
                  <c:v>2.6772819498178979</c:v>
                </c:pt>
                <c:pt idx="5">
                  <c:v>0</c:v>
                </c:pt>
                <c:pt idx="6">
                  <c:v>3.3997124978860143</c:v>
                </c:pt>
                <c:pt idx="7">
                  <c:v>3.3997124978860143</c:v>
                </c:pt>
                <c:pt idx="8">
                  <c:v>0</c:v>
                </c:pt>
                <c:pt idx="9">
                  <c:v>1.365198409661561</c:v>
                </c:pt>
                <c:pt idx="10">
                  <c:v>1.365198409661561</c:v>
                </c:pt>
                <c:pt idx="11">
                  <c:v>0</c:v>
                </c:pt>
                <c:pt idx="12">
                  <c:v>1.6669027541690276</c:v>
                </c:pt>
                <c:pt idx="13">
                  <c:v>1.6669027541690276</c:v>
                </c:pt>
                <c:pt idx="14">
                  <c:v>0</c:v>
                </c:pt>
                <c:pt idx="15">
                  <c:v>2.0304127720282659</c:v>
                </c:pt>
                <c:pt idx="16">
                  <c:v>2.0304127720282659</c:v>
                </c:pt>
                <c:pt idx="17">
                  <c:v>0</c:v>
                </c:pt>
                <c:pt idx="18">
                  <c:v>1.9748858447488582</c:v>
                </c:pt>
                <c:pt idx="19">
                  <c:v>1.9748858447488582</c:v>
                </c:pt>
                <c:pt idx="20">
                  <c:v>0</c:v>
                </c:pt>
                <c:pt idx="21">
                  <c:v>1.0964418136080214</c:v>
                </c:pt>
                <c:pt idx="22">
                  <c:v>1.0964418136080214</c:v>
                </c:pt>
                <c:pt idx="23">
                  <c:v>0</c:v>
                </c:pt>
                <c:pt idx="24">
                  <c:v>1.8936605316973416</c:v>
                </c:pt>
                <c:pt idx="25">
                  <c:v>1.8936605316973416</c:v>
                </c:pt>
                <c:pt idx="26">
                  <c:v>0</c:v>
                </c:pt>
                <c:pt idx="27">
                  <c:v>2.0108442237652961</c:v>
                </c:pt>
                <c:pt idx="28">
                  <c:v>2.0108442237652961</c:v>
                </c:pt>
                <c:pt idx="29">
                  <c:v>0</c:v>
                </c:pt>
                <c:pt idx="30">
                  <c:v>1.9759560502283102</c:v>
                </c:pt>
                <c:pt idx="31">
                  <c:v>1.9759560502283102</c:v>
                </c:pt>
                <c:pt idx="32">
                  <c:v>0</c:v>
                </c:pt>
                <c:pt idx="33">
                  <c:v>1.1870906199266626</c:v>
                </c:pt>
                <c:pt idx="34">
                  <c:v>1.1870906199266626</c:v>
                </c:pt>
                <c:pt idx="35">
                  <c:v>0</c:v>
                </c:pt>
                <c:pt idx="36">
                  <c:v>1.6669027541690276</c:v>
                </c:pt>
                <c:pt idx="37">
                  <c:v>1.6669027541690276</c:v>
                </c:pt>
                <c:pt idx="38">
                  <c:v>0</c:v>
                </c:pt>
                <c:pt idx="39">
                  <c:v>2.0304127720282659</c:v>
                </c:pt>
                <c:pt idx="40">
                  <c:v>2.0304127720282659</c:v>
                </c:pt>
                <c:pt idx="41">
                  <c:v>0</c:v>
                </c:pt>
                <c:pt idx="42">
                  <c:v>1.9748858447488582</c:v>
                </c:pt>
                <c:pt idx="43">
                  <c:v>1.9748858447488582</c:v>
                </c:pt>
                <c:pt idx="44">
                  <c:v>0</c:v>
                </c:pt>
                <c:pt idx="45">
                  <c:v>1.0964418136080214</c:v>
                </c:pt>
                <c:pt idx="46">
                  <c:v>1.0964418136080214</c:v>
                </c:pt>
                <c:pt idx="47">
                  <c:v>0</c:v>
                </c:pt>
              </c:numCache>
            </c:numRef>
          </c:yVal>
          <c:smooth val="0"/>
        </c:ser>
        <c:ser>
          <c:idx val="9"/>
          <c:order val="8"/>
          <c:tx>
            <c:strRef>
              <c:f>'LDC-Graphics'!$K$394</c:f>
              <c:strCache>
                <c:ptCount val="1"/>
                <c:pt idx="0">
                  <c:v>Gas (steam)</c:v>
                </c:pt>
              </c:strCache>
            </c:strRef>
          </c:tx>
          <c:spPr>
            <a:ln w="1905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'LDC-Graphics'!$K$395:$K$442</c:f>
              <c:numCache>
                <c:formatCode>General</c:formatCode>
                <c:ptCount val="48"/>
                <c:pt idx="0">
                  <c:v>1.2815244116613982</c:v>
                </c:pt>
                <c:pt idx="1">
                  <c:v>1.2815244116613982</c:v>
                </c:pt>
                <c:pt idx="2">
                  <c:v>0</c:v>
                </c:pt>
                <c:pt idx="3">
                  <c:v>1.2815423456121116</c:v>
                </c:pt>
                <c:pt idx="4">
                  <c:v>1.2815423456121116</c:v>
                </c:pt>
                <c:pt idx="5">
                  <c:v>0</c:v>
                </c:pt>
                <c:pt idx="6">
                  <c:v>1.2853035684085914</c:v>
                </c:pt>
                <c:pt idx="7">
                  <c:v>1.2853035684085914</c:v>
                </c:pt>
                <c:pt idx="8">
                  <c:v>0</c:v>
                </c:pt>
                <c:pt idx="9">
                  <c:v>1.2815908486299548</c:v>
                </c:pt>
                <c:pt idx="10">
                  <c:v>1.2815908486299548</c:v>
                </c:pt>
                <c:pt idx="11">
                  <c:v>0</c:v>
                </c:pt>
                <c:pt idx="12">
                  <c:v>0.77564465775644653</c:v>
                </c:pt>
                <c:pt idx="13">
                  <c:v>0.77564465775644653</c:v>
                </c:pt>
                <c:pt idx="14">
                  <c:v>0</c:v>
                </c:pt>
                <c:pt idx="15">
                  <c:v>0.77571892758477556</c:v>
                </c:pt>
                <c:pt idx="16">
                  <c:v>0.77571892758477556</c:v>
                </c:pt>
                <c:pt idx="17">
                  <c:v>0</c:v>
                </c:pt>
                <c:pt idx="18">
                  <c:v>0.77625570776255692</c:v>
                </c:pt>
                <c:pt idx="19">
                  <c:v>0.77625570776255692</c:v>
                </c:pt>
                <c:pt idx="20">
                  <c:v>0</c:v>
                </c:pt>
                <c:pt idx="21">
                  <c:v>0.77568940233913952</c:v>
                </c:pt>
                <c:pt idx="22">
                  <c:v>0.77568940233913952</c:v>
                </c:pt>
                <c:pt idx="23">
                  <c:v>0</c:v>
                </c:pt>
                <c:pt idx="24">
                  <c:v>0.74892848138499035</c:v>
                </c:pt>
                <c:pt idx="25">
                  <c:v>0.74892848138499035</c:v>
                </c:pt>
                <c:pt idx="26">
                  <c:v>0</c:v>
                </c:pt>
                <c:pt idx="27">
                  <c:v>0.74896136574628347</c:v>
                </c:pt>
                <c:pt idx="28">
                  <c:v>0.74896136574628347</c:v>
                </c:pt>
                <c:pt idx="29">
                  <c:v>0</c:v>
                </c:pt>
                <c:pt idx="30">
                  <c:v>0.74807363013698613</c:v>
                </c:pt>
                <c:pt idx="31">
                  <c:v>0.74807363013698613</c:v>
                </c:pt>
                <c:pt idx="32">
                  <c:v>0</c:v>
                </c:pt>
                <c:pt idx="33">
                  <c:v>0.74904360879383924</c:v>
                </c:pt>
                <c:pt idx="34">
                  <c:v>0.74904360879383924</c:v>
                </c:pt>
                <c:pt idx="35">
                  <c:v>0</c:v>
                </c:pt>
                <c:pt idx="36">
                  <c:v>0.77564465775644653</c:v>
                </c:pt>
                <c:pt idx="37">
                  <c:v>0.77564465775644653</c:v>
                </c:pt>
                <c:pt idx="38">
                  <c:v>0</c:v>
                </c:pt>
                <c:pt idx="39">
                  <c:v>0.77571892758477556</c:v>
                </c:pt>
                <c:pt idx="40">
                  <c:v>0.77571892758477556</c:v>
                </c:pt>
                <c:pt idx="41">
                  <c:v>0</c:v>
                </c:pt>
                <c:pt idx="42">
                  <c:v>0.77625570776255692</c:v>
                </c:pt>
                <c:pt idx="43">
                  <c:v>0.77625570776255692</c:v>
                </c:pt>
                <c:pt idx="44">
                  <c:v>0</c:v>
                </c:pt>
                <c:pt idx="45">
                  <c:v>0.77568940233913952</c:v>
                </c:pt>
                <c:pt idx="46">
                  <c:v>0.77568940233913952</c:v>
                </c:pt>
                <c:pt idx="47">
                  <c:v>0</c:v>
                </c:pt>
              </c:numCache>
            </c:numRef>
          </c:yVal>
          <c:smooth val="0"/>
        </c:ser>
        <c:ser>
          <c:idx val="10"/>
          <c:order val="9"/>
          <c:tx>
            <c:strRef>
              <c:f>'LDC-Graphics'!$J$394</c:f>
              <c:strCache>
                <c:ptCount val="1"/>
                <c:pt idx="0">
                  <c:v>Nuclear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'LDC-Graphics'!$J$395:$J$442</c:f>
              <c:numCache>
                <c:formatCode>General</c:formatCode>
                <c:ptCount val="48"/>
                <c:pt idx="0">
                  <c:v>1.2815244116613982</c:v>
                </c:pt>
                <c:pt idx="1">
                  <c:v>1.2815244116613982</c:v>
                </c:pt>
                <c:pt idx="2">
                  <c:v>0</c:v>
                </c:pt>
                <c:pt idx="3">
                  <c:v>1.2815423456121116</c:v>
                </c:pt>
                <c:pt idx="4">
                  <c:v>1.2815423456121116</c:v>
                </c:pt>
                <c:pt idx="5">
                  <c:v>0</c:v>
                </c:pt>
                <c:pt idx="6">
                  <c:v>1.2853035684085914</c:v>
                </c:pt>
                <c:pt idx="7">
                  <c:v>1.2853035684085914</c:v>
                </c:pt>
                <c:pt idx="8">
                  <c:v>0</c:v>
                </c:pt>
                <c:pt idx="9">
                  <c:v>1.2815908486299548</c:v>
                </c:pt>
                <c:pt idx="10">
                  <c:v>1.2815908486299548</c:v>
                </c:pt>
                <c:pt idx="11">
                  <c:v>0</c:v>
                </c:pt>
                <c:pt idx="12">
                  <c:v>0.77564465775644653</c:v>
                </c:pt>
                <c:pt idx="13">
                  <c:v>0.77564465775644653</c:v>
                </c:pt>
                <c:pt idx="14">
                  <c:v>0</c:v>
                </c:pt>
                <c:pt idx="15">
                  <c:v>0.77571892758477556</c:v>
                </c:pt>
                <c:pt idx="16">
                  <c:v>0.77571892758477556</c:v>
                </c:pt>
                <c:pt idx="17">
                  <c:v>0</c:v>
                </c:pt>
                <c:pt idx="18">
                  <c:v>0.77625570776255692</c:v>
                </c:pt>
                <c:pt idx="19">
                  <c:v>0.77625570776255692</c:v>
                </c:pt>
                <c:pt idx="20">
                  <c:v>0</c:v>
                </c:pt>
                <c:pt idx="21">
                  <c:v>0.77568940233913952</c:v>
                </c:pt>
                <c:pt idx="22">
                  <c:v>0.77568940233913952</c:v>
                </c:pt>
                <c:pt idx="23">
                  <c:v>0</c:v>
                </c:pt>
                <c:pt idx="24">
                  <c:v>0.74892848138499035</c:v>
                </c:pt>
                <c:pt idx="25">
                  <c:v>0.74892848138499035</c:v>
                </c:pt>
                <c:pt idx="26">
                  <c:v>0</c:v>
                </c:pt>
                <c:pt idx="27">
                  <c:v>0.74896136574628347</c:v>
                </c:pt>
                <c:pt idx="28">
                  <c:v>0.74896136574628347</c:v>
                </c:pt>
                <c:pt idx="29">
                  <c:v>0</c:v>
                </c:pt>
                <c:pt idx="30">
                  <c:v>0.74807363013698613</c:v>
                </c:pt>
                <c:pt idx="31">
                  <c:v>0.74807363013698613</c:v>
                </c:pt>
                <c:pt idx="32">
                  <c:v>0</c:v>
                </c:pt>
                <c:pt idx="33">
                  <c:v>0.74904360879383924</c:v>
                </c:pt>
                <c:pt idx="34">
                  <c:v>0.74904360879383924</c:v>
                </c:pt>
                <c:pt idx="35">
                  <c:v>0</c:v>
                </c:pt>
                <c:pt idx="36">
                  <c:v>0.77564465775644653</c:v>
                </c:pt>
                <c:pt idx="37">
                  <c:v>0.77564465775644653</c:v>
                </c:pt>
                <c:pt idx="38">
                  <c:v>0</c:v>
                </c:pt>
                <c:pt idx="39">
                  <c:v>0.77571892758477556</c:v>
                </c:pt>
                <c:pt idx="40">
                  <c:v>0.77571892758477556</c:v>
                </c:pt>
                <c:pt idx="41">
                  <c:v>0</c:v>
                </c:pt>
                <c:pt idx="42">
                  <c:v>0.77625570776255692</c:v>
                </c:pt>
                <c:pt idx="43">
                  <c:v>0.77625570776255692</c:v>
                </c:pt>
                <c:pt idx="44">
                  <c:v>0</c:v>
                </c:pt>
                <c:pt idx="45">
                  <c:v>0.77568940233913952</c:v>
                </c:pt>
                <c:pt idx="46">
                  <c:v>0.77568940233913952</c:v>
                </c:pt>
                <c:pt idx="47">
                  <c:v>0</c:v>
                </c:pt>
              </c:numCache>
            </c:numRef>
          </c:yVal>
          <c:smooth val="0"/>
        </c:ser>
        <c:ser>
          <c:idx val="8"/>
          <c:order val="10"/>
          <c:tx>
            <c:strRef>
              <c:f>'LDC-Graphics'!$I$394</c:f>
              <c:strCache>
                <c:ptCount val="1"/>
                <c:pt idx="0">
                  <c:v>IGCC</c:v>
                </c:pt>
              </c:strCache>
            </c:strRef>
          </c:tx>
          <c:spPr>
            <a:ln w="1905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'LDC-Graphics'!$I$395:$I$442</c:f>
              <c:numCache>
                <c:formatCode>General</c:formatCode>
                <c:ptCount val="48"/>
                <c:pt idx="0">
                  <c:v>0.94743004332045444</c:v>
                </c:pt>
                <c:pt idx="1">
                  <c:v>0.94743004332045444</c:v>
                </c:pt>
                <c:pt idx="2">
                  <c:v>0</c:v>
                </c:pt>
                <c:pt idx="3">
                  <c:v>0.9474465770227638</c:v>
                </c:pt>
                <c:pt idx="4">
                  <c:v>0.9474465770227638</c:v>
                </c:pt>
                <c:pt idx="5">
                  <c:v>0</c:v>
                </c:pt>
                <c:pt idx="6">
                  <c:v>0.95044816506003738</c:v>
                </c:pt>
                <c:pt idx="7">
                  <c:v>0.95044816506003738</c:v>
                </c:pt>
                <c:pt idx="8">
                  <c:v>0</c:v>
                </c:pt>
                <c:pt idx="9">
                  <c:v>0.94747947392012599</c:v>
                </c:pt>
                <c:pt idx="10">
                  <c:v>0.94747947392012599</c:v>
                </c:pt>
                <c:pt idx="11">
                  <c:v>0</c:v>
                </c:pt>
                <c:pt idx="12">
                  <c:v>0.44155306691553065</c:v>
                </c:pt>
                <c:pt idx="13">
                  <c:v>0.44155306691553065</c:v>
                </c:pt>
                <c:pt idx="14">
                  <c:v>0</c:v>
                </c:pt>
                <c:pt idx="15">
                  <c:v>0.4416269449335109</c:v>
                </c:pt>
                <c:pt idx="16">
                  <c:v>0.4416269449335109</c:v>
                </c:pt>
                <c:pt idx="17">
                  <c:v>0</c:v>
                </c:pt>
                <c:pt idx="18">
                  <c:v>0.44235159817351594</c:v>
                </c:pt>
                <c:pt idx="19">
                  <c:v>0.44235159817351594</c:v>
                </c:pt>
                <c:pt idx="20">
                  <c:v>0</c:v>
                </c:pt>
                <c:pt idx="21">
                  <c:v>0.44156175113559143</c:v>
                </c:pt>
                <c:pt idx="22">
                  <c:v>0.44156175113559143</c:v>
                </c:pt>
                <c:pt idx="23">
                  <c:v>0</c:v>
                </c:pt>
                <c:pt idx="24">
                  <c:v>0.41483878197047375</c:v>
                </c:pt>
                <c:pt idx="25">
                  <c:v>0.41483878197047375</c:v>
                </c:pt>
                <c:pt idx="26">
                  <c:v>0</c:v>
                </c:pt>
                <c:pt idx="27">
                  <c:v>0.41486559715693566</c:v>
                </c:pt>
                <c:pt idx="28">
                  <c:v>0.41486559715693566</c:v>
                </c:pt>
                <c:pt idx="29">
                  <c:v>0</c:v>
                </c:pt>
                <c:pt idx="30">
                  <c:v>0.41416952054794515</c:v>
                </c:pt>
                <c:pt idx="31">
                  <c:v>0.41416952054794515</c:v>
                </c:pt>
                <c:pt idx="32">
                  <c:v>0</c:v>
                </c:pt>
                <c:pt idx="33">
                  <c:v>0.41492664636505205</c:v>
                </c:pt>
                <c:pt idx="34">
                  <c:v>0.41492664636505205</c:v>
                </c:pt>
                <c:pt idx="35">
                  <c:v>0</c:v>
                </c:pt>
                <c:pt idx="36">
                  <c:v>0.44155306691553065</c:v>
                </c:pt>
                <c:pt idx="37">
                  <c:v>0.44155306691553065</c:v>
                </c:pt>
                <c:pt idx="38">
                  <c:v>0</c:v>
                </c:pt>
                <c:pt idx="39">
                  <c:v>0.4416269449335109</c:v>
                </c:pt>
                <c:pt idx="40">
                  <c:v>0.4416269449335109</c:v>
                </c:pt>
                <c:pt idx="41">
                  <c:v>0</c:v>
                </c:pt>
                <c:pt idx="42">
                  <c:v>0.44235159817351594</c:v>
                </c:pt>
                <c:pt idx="43">
                  <c:v>0.44235159817351594</c:v>
                </c:pt>
                <c:pt idx="44">
                  <c:v>0</c:v>
                </c:pt>
                <c:pt idx="45">
                  <c:v>0.44156175113559143</c:v>
                </c:pt>
                <c:pt idx="46">
                  <c:v>0.44156175113559143</c:v>
                </c:pt>
                <c:pt idx="47">
                  <c:v>0</c:v>
                </c:pt>
              </c:numCache>
            </c:numRef>
          </c:yVal>
          <c:smooth val="0"/>
        </c:ser>
        <c:ser>
          <c:idx val="12"/>
          <c:order val="11"/>
          <c:tx>
            <c:strRef>
              <c:f>'LDC-Graphics'!$H$394</c:f>
              <c:strCache>
                <c:ptCount val="1"/>
                <c:pt idx="0">
                  <c:v>Coal (new)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'LDC-Graphics'!$H$395:$H$442</c:f>
              <c:numCache>
                <c:formatCode>General</c:formatCode>
                <c:ptCount val="48"/>
                <c:pt idx="0">
                  <c:v>0.94743004332045444</c:v>
                </c:pt>
                <c:pt idx="1">
                  <c:v>0.94743004332045444</c:v>
                </c:pt>
                <c:pt idx="2">
                  <c:v>0</c:v>
                </c:pt>
                <c:pt idx="3">
                  <c:v>0.9474465770227638</c:v>
                </c:pt>
                <c:pt idx="4">
                  <c:v>0.9474465770227638</c:v>
                </c:pt>
                <c:pt idx="5">
                  <c:v>0</c:v>
                </c:pt>
                <c:pt idx="6">
                  <c:v>0.95044816506003738</c:v>
                </c:pt>
                <c:pt idx="7">
                  <c:v>0.95044816506003738</c:v>
                </c:pt>
                <c:pt idx="8">
                  <c:v>0</c:v>
                </c:pt>
                <c:pt idx="9">
                  <c:v>0.94747947392012599</c:v>
                </c:pt>
                <c:pt idx="10">
                  <c:v>0.94747947392012599</c:v>
                </c:pt>
                <c:pt idx="11">
                  <c:v>0</c:v>
                </c:pt>
                <c:pt idx="12">
                  <c:v>0.44155306691553065</c:v>
                </c:pt>
                <c:pt idx="13">
                  <c:v>0.44155306691553065</c:v>
                </c:pt>
                <c:pt idx="14">
                  <c:v>0</c:v>
                </c:pt>
                <c:pt idx="15">
                  <c:v>0.4416269449335109</c:v>
                </c:pt>
                <c:pt idx="16">
                  <c:v>0.4416269449335109</c:v>
                </c:pt>
                <c:pt idx="17">
                  <c:v>0</c:v>
                </c:pt>
                <c:pt idx="18">
                  <c:v>0.44235159817351594</c:v>
                </c:pt>
                <c:pt idx="19">
                  <c:v>0.44235159817351594</c:v>
                </c:pt>
                <c:pt idx="20">
                  <c:v>0</c:v>
                </c:pt>
                <c:pt idx="21">
                  <c:v>0.44156175113559143</c:v>
                </c:pt>
                <c:pt idx="22">
                  <c:v>0.44156175113559143</c:v>
                </c:pt>
                <c:pt idx="23">
                  <c:v>0</c:v>
                </c:pt>
                <c:pt idx="24">
                  <c:v>0.41483878197047375</c:v>
                </c:pt>
                <c:pt idx="25">
                  <c:v>0.41483878197047375</c:v>
                </c:pt>
                <c:pt idx="26">
                  <c:v>0</c:v>
                </c:pt>
                <c:pt idx="27">
                  <c:v>0.41486559715693566</c:v>
                </c:pt>
                <c:pt idx="28">
                  <c:v>0.41486559715693566</c:v>
                </c:pt>
                <c:pt idx="29">
                  <c:v>0</c:v>
                </c:pt>
                <c:pt idx="30">
                  <c:v>0.41416952054794515</c:v>
                </c:pt>
                <c:pt idx="31">
                  <c:v>0.41416952054794515</c:v>
                </c:pt>
                <c:pt idx="32">
                  <c:v>0</c:v>
                </c:pt>
                <c:pt idx="33">
                  <c:v>0.41492664636505205</c:v>
                </c:pt>
                <c:pt idx="34">
                  <c:v>0.41492664636505205</c:v>
                </c:pt>
                <c:pt idx="35">
                  <c:v>0</c:v>
                </c:pt>
                <c:pt idx="36">
                  <c:v>0.44155306691553065</c:v>
                </c:pt>
                <c:pt idx="37">
                  <c:v>0.44155306691553065</c:v>
                </c:pt>
                <c:pt idx="38">
                  <c:v>0</c:v>
                </c:pt>
                <c:pt idx="39">
                  <c:v>0.4416269449335109</c:v>
                </c:pt>
                <c:pt idx="40">
                  <c:v>0.4416269449335109</c:v>
                </c:pt>
                <c:pt idx="41">
                  <c:v>0</c:v>
                </c:pt>
                <c:pt idx="42">
                  <c:v>0.44235159817351594</c:v>
                </c:pt>
                <c:pt idx="43">
                  <c:v>0.44235159817351594</c:v>
                </c:pt>
                <c:pt idx="44">
                  <c:v>0</c:v>
                </c:pt>
                <c:pt idx="45">
                  <c:v>0.44156175113559143</c:v>
                </c:pt>
                <c:pt idx="46">
                  <c:v>0.44156175113559143</c:v>
                </c:pt>
                <c:pt idx="47">
                  <c:v>0</c:v>
                </c:pt>
              </c:numCache>
            </c:numRef>
          </c:yVal>
          <c:smooth val="0"/>
        </c:ser>
        <c:ser>
          <c:idx val="11"/>
          <c:order val="12"/>
          <c:tx>
            <c:strRef>
              <c:f>'LDC-Graphics'!$G$394</c:f>
              <c:strCache>
                <c:ptCount val="1"/>
                <c:pt idx="0">
                  <c:v>Coal (existing)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'LDC-Graphics'!$F$395:$F$442</c:f>
              <c:numCache>
                <c:formatCode>_(* #,##0_);_(* \(#,##0\);_(* "-"??_);_(@_)</c:formatCode>
                <c:ptCount val="48"/>
                <c:pt idx="0" formatCode="General">
                  <c:v>0</c:v>
                </c:pt>
                <c:pt idx="1">
                  <c:v>854.09999999999991</c:v>
                </c:pt>
                <c:pt idx="2">
                  <c:v>854.09999999999991</c:v>
                </c:pt>
                <c:pt idx="3">
                  <c:v>854.09999999999991</c:v>
                </c:pt>
                <c:pt idx="4">
                  <c:v>1806.3119999999999</c:v>
                </c:pt>
                <c:pt idx="5">
                  <c:v>1806.3119999999999</c:v>
                </c:pt>
                <c:pt idx="6">
                  <c:v>1806.3119999999999</c:v>
                </c:pt>
                <c:pt idx="7">
                  <c:v>1829.9639999999999</c:v>
                </c:pt>
                <c:pt idx="8">
                  <c:v>1829.9639999999999</c:v>
                </c:pt>
                <c:pt idx="9">
                  <c:v>1829.9639999999999</c:v>
                </c:pt>
                <c:pt idx="10">
                  <c:v>2927.5919999999996</c:v>
                </c:pt>
                <c:pt idx="11">
                  <c:v>2927.5919999999996</c:v>
                </c:pt>
                <c:pt idx="12">
                  <c:v>2927.5919999999996</c:v>
                </c:pt>
                <c:pt idx="13">
                  <c:v>3287.6279999999997</c:v>
                </c:pt>
                <c:pt idx="14">
                  <c:v>3287.6279999999997</c:v>
                </c:pt>
                <c:pt idx="15">
                  <c:v>3287.6279999999997</c:v>
                </c:pt>
                <c:pt idx="16">
                  <c:v>3706.7939999999999</c:v>
                </c:pt>
                <c:pt idx="17">
                  <c:v>3706.7939999999999</c:v>
                </c:pt>
                <c:pt idx="18">
                  <c:v>3706.7939999999999</c:v>
                </c:pt>
                <c:pt idx="19">
                  <c:v>3720.81</c:v>
                </c:pt>
                <c:pt idx="20">
                  <c:v>3720.81</c:v>
                </c:pt>
                <c:pt idx="21">
                  <c:v>3720.81</c:v>
                </c:pt>
                <c:pt idx="22">
                  <c:v>4391.826</c:v>
                </c:pt>
                <c:pt idx="23">
                  <c:v>4391.826</c:v>
                </c:pt>
                <c:pt idx="24">
                  <c:v>4391.826</c:v>
                </c:pt>
                <c:pt idx="25">
                  <c:v>5105.7659999999996</c:v>
                </c:pt>
                <c:pt idx="26">
                  <c:v>5105.7659999999996</c:v>
                </c:pt>
                <c:pt idx="27">
                  <c:v>5105.7659999999996</c:v>
                </c:pt>
                <c:pt idx="28">
                  <c:v>6057.9779999999992</c:v>
                </c:pt>
                <c:pt idx="29">
                  <c:v>6057.9779999999992</c:v>
                </c:pt>
                <c:pt idx="30">
                  <c:v>6057.9779999999992</c:v>
                </c:pt>
                <c:pt idx="31">
                  <c:v>6086.0099999999993</c:v>
                </c:pt>
                <c:pt idx="32">
                  <c:v>6086.0099999999993</c:v>
                </c:pt>
                <c:pt idx="33">
                  <c:v>6086.0099999999993</c:v>
                </c:pt>
                <c:pt idx="34">
                  <c:v>7295.7659999999996</c:v>
                </c:pt>
                <c:pt idx="35">
                  <c:v>7295.7659999999996</c:v>
                </c:pt>
                <c:pt idx="36">
                  <c:v>7295.7659999999996</c:v>
                </c:pt>
                <c:pt idx="37">
                  <c:v>7655.8019999999997</c:v>
                </c:pt>
                <c:pt idx="38">
                  <c:v>7655.8019999999997</c:v>
                </c:pt>
                <c:pt idx="39">
                  <c:v>7655.8019999999997</c:v>
                </c:pt>
                <c:pt idx="40">
                  <c:v>8074.9679999999998</c:v>
                </c:pt>
                <c:pt idx="41">
                  <c:v>8074.9679999999998</c:v>
                </c:pt>
                <c:pt idx="42">
                  <c:v>8074.9679999999998</c:v>
                </c:pt>
                <c:pt idx="43">
                  <c:v>8088.9839999999995</c:v>
                </c:pt>
                <c:pt idx="44">
                  <c:v>8088.9839999999995</c:v>
                </c:pt>
                <c:pt idx="45">
                  <c:v>8088.9839999999995</c:v>
                </c:pt>
                <c:pt idx="46">
                  <c:v>8760</c:v>
                </c:pt>
                <c:pt idx="47">
                  <c:v>8760</c:v>
                </c:pt>
              </c:numCache>
            </c:numRef>
          </c:xVal>
          <c:yVal>
            <c:numRef>
              <c:f>'LDC-Graphics'!$G$395:$G$442</c:f>
              <c:numCache>
                <c:formatCode>General</c:formatCode>
                <c:ptCount val="48"/>
                <c:pt idx="0">
                  <c:v>0.94743004332045444</c:v>
                </c:pt>
                <c:pt idx="1">
                  <c:v>0.94743004332045444</c:v>
                </c:pt>
                <c:pt idx="2">
                  <c:v>0</c:v>
                </c:pt>
                <c:pt idx="3">
                  <c:v>0.9474465770227638</c:v>
                </c:pt>
                <c:pt idx="4">
                  <c:v>0.9474465770227638</c:v>
                </c:pt>
                <c:pt idx="5">
                  <c:v>0</c:v>
                </c:pt>
                <c:pt idx="6">
                  <c:v>0.95044816506003738</c:v>
                </c:pt>
                <c:pt idx="7">
                  <c:v>0.95044816506003738</c:v>
                </c:pt>
                <c:pt idx="8">
                  <c:v>0</c:v>
                </c:pt>
                <c:pt idx="9">
                  <c:v>0.94747947392012599</c:v>
                </c:pt>
                <c:pt idx="10">
                  <c:v>0.94747947392012599</c:v>
                </c:pt>
                <c:pt idx="11">
                  <c:v>0</c:v>
                </c:pt>
                <c:pt idx="12">
                  <c:v>0.44155306691553065</c:v>
                </c:pt>
                <c:pt idx="13">
                  <c:v>0.44155306691553065</c:v>
                </c:pt>
                <c:pt idx="14">
                  <c:v>0</c:v>
                </c:pt>
                <c:pt idx="15">
                  <c:v>0.4416269449335109</c:v>
                </c:pt>
                <c:pt idx="16">
                  <c:v>0.4416269449335109</c:v>
                </c:pt>
                <c:pt idx="17">
                  <c:v>0</c:v>
                </c:pt>
                <c:pt idx="18">
                  <c:v>0.44235159817351594</c:v>
                </c:pt>
                <c:pt idx="19">
                  <c:v>0.44235159817351594</c:v>
                </c:pt>
                <c:pt idx="20">
                  <c:v>0</c:v>
                </c:pt>
                <c:pt idx="21">
                  <c:v>0.44156175113559143</c:v>
                </c:pt>
                <c:pt idx="22">
                  <c:v>0.44156175113559143</c:v>
                </c:pt>
                <c:pt idx="23">
                  <c:v>0</c:v>
                </c:pt>
                <c:pt idx="24">
                  <c:v>0.41483878197047375</c:v>
                </c:pt>
                <c:pt idx="25">
                  <c:v>0.41483878197047375</c:v>
                </c:pt>
                <c:pt idx="26">
                  <c:v>0</c:v>
                </c:pt>
                <c:pt idx="27">
                  <c:v>0.41486559715693566</c:v>
                </c:pt>
                <c:pt idx="28">
                  <c:v>0.41486559715693566</c:v>
                </c:pt>
                <c:pt idx="29">
                  <c:v>0</c:v>
                </c:pt>
                <c:pt idx="30">
                  <c:v>0.41416952054794515</c:v>
                </c:pt>
                <c:pt idx="31">
                  <c:v>0.41416952054794515</c:v>
                </c:pt>
                <c:pt idx="32">
                  <c:v>0</c:v>
                </c:pt>
                <c:pt idx="33">
                  <c:v>0.41492664636505205</c:v>
                </c:pt>
                <c:pt idx="34">
                  <c:v>0.41492664636505205</c:v>
                </c:pt>
                <c:pt idx="35">
                  <c:v>0</c:v>
                </c:pt>
                <c:pt idx="36">
                  <c:v>0.44155306691553065</c:v>
                </c:pt>
                <c:pt idx="37">
                  <c:v>0.44155306691553065</c:v>
                </c:pt>
                <c:pt idx="38">
                  <c:v>0</c:v>
                </c:pt>
                <c:pt idx="39">
                  <c:v>0.4416269449335109</c:v>
                </c:pt>
                <c:pt idx="40">
                  <c:v>0.4416269449335109</c:v>
                </c:pt>
                <c:pt idx="41">
                  <c:v>0</c:v>
                </c:pt>
                <c:pt idx="42">
                  <c:v>0.44235159817351594</c:v>
                </c:pt>
                <c:pt idx="43">
                  <c:v>0.44235159817351594</c:v>
                </c:pt>
                <c:pt idx="44">
                  <c:v>0</c:v>
                </c:pt>
                <c:pt idx="45">
                  <c:v>0.44156175113559143</c:v>
                </c:pt>
                <c:pt idx="46">
                  <c:v>0.44156175113559143</c:v>
                </c:pt>
                <c:pt idx="4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757592"/>
        <c:axId val="181757984"/>
      </c:scatterChart>
      <c:valAx>
        <c:axId val="181757592"/>
        <c:scaling>
          <c:orientation val="minMax"/>
          <c:max val="90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1757984"/>
        <c:crosses val="autoZero"/>
        <c:crossBetween val="midCat"/>
      </c:valAx>
      <c:valAx>
        <c:axId val="181757984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Electricity production (PJ/hr)</a:t>
                </a:r>
              </a:p>
            </c:rich>
          </c:tx>
          <c:layout>
            <c:manualLayout>
              <c:xMode val="edge"/>
              <c:yMode val="edge"/>
              <c:x val="6.1728395061728392E-3"/>
              <c:y val="0.1713963963963963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1757592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0.18919</cdr:y>
    </cdr:from>
    <cdr:to>
      <cdr:x>0.94473</cdr:x>
      <cdr:y>0.31842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800" y="533401"/>
          <a:ext cx="3201583" cy="364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/>
            <a:t>Summer                Fall            </a:t>
          </a:r>
          <a:r>
            <a:rPr lang="en-US" sz="1200" b="1" dirty="0" smtClean="0"/>
            <a:t>Winter          Spring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0.16667</cdr:x>
      <cdr:y>0.50757</cdr:y>
    </cdr:from>
    <cdr:to>
      <cdr:x>0.24074</cdr:x>
      <cdr:y>0.58172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85800" y="1431036"/>
          <a:ext cx="304800" cy="20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AM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0.31481</cdr:x>
      <cdr:y>0.54054</cdr:y>
    </cdr:from>
    <cdr:to>
      <cdr:x>0.38889</cdr:x>
      <cdr:y>0.6147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295400" y="1524001"/>
          <a:ext cx="304800" cy="20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27432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Night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0.16667</cdr:x>
      <cdr:y>0.37838</cdr:y>
    </cdr:from>
    <cdr:to>
      <cdr:x>0.24074</cdr:x>
      <cdr:y>0.45253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685800" y="1066801"/>
          <a:ext cx="304800" cy="20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Afternoon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0.33333</cdr:x>
      <cdr:y>0.37838</cdr:y>
    </cdr:from>
    <cdr:to>
      <cdr:x>0.40741</cdr:x>
      <cdr:y>0.45253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71600" y="1066801"/>
          <a:ext cx="304800" cy="209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l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smtClean="0"/>
            <a:t>Peak</a:t>
          </a:r>
          <a:endParaRPr lang="en-US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0.16667</cdr:x>
      <cdr:y>0.18919</cdr:y>
    </cdr:from>
    <cdr:to>
      <cdr:x>0.94473</cdr:x>
      <cdr:y>0.31842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85800" y="533400"/>
          <a:ext cx="3201583" cy="364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Summer                Fall            </a:t>
          </a:r>
          <a:r>
            <a:rPr lang="en-US" sz="1200" b="1" dirty="0" smtClean="0"/>
            <a:t>Winter          Spring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18" tIns="46408" rIns="92818" bIns="46408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8" tIns="46408" rIns="92818" bIns="464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18" tIns="46408" rIns="92818" bIns="464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18" tIns="46408" rIns="92818" bIns="46408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5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50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2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C0676C6-8350-40E9-B50D-660F36B5A625}" type="datetime1">
              <a:rPr lang="en-US" smtClean="0"/>
              <a:t>10/26/2016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 smtClean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 smtClean="0">
                <a:latin typeface="Gill Sans MT" pitchFamily="34" charset="0"/>
              </a:rPr>
              <a:t> Name</a:t>
            </a:r>
            <a:r>
              <a:rPr lang="en-US" sz="5400" b="1" dirty="0" smtClean="0">
                <a:latin typeface="Gill Sans MT" pitchFamily="34" charset="0"/>
              </a:rPr>
              <a:t/>
            </a:r>
            <a:br>
              <a:rPr lang="en-US" sz="5400" b="1" dirty="0" smtClean="0">
                <a:latin typeface="Gill Sans MT" pitchFamily="34" charset="0"/>
              </a:rPr>
            </a:br>
            <a:r>
              <a:rPr lang="en-US" sz="2000" b="0" dirty="0" smtClean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96D1-1E35-40A9-81B5-940A20B773E2}" type="datetime1">
              <a:rPr lang="en-US" smtClean="0"/>
              <a:t>10/26/2016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935E289-AE1D-4C45-8585-E91E4FF4AF2D}" type="datetime1">
              <a:rPr lang="en-US" smtClean="0"/>
              <a:t>10/26/2016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  <a:p>
            <a:pPr lvl="0"/>
            <a:r>
              <a:rPr lang="en-US" dirty="0" smtClean="0"/>
              <a:t>Bullet 11</a:t>
            </a:r>
          </a:p>
          <a:p>
            <a:pPr lvl="0"/>
            <a:r>
              <a:rPr lang="en-US" dirty="0" smtClean="0"/>
              <a:t>Bullet 12</a:t>
            </a:r>
          </a:p>
          <a:p>
            <a:pPr lvl="0"/>
            <a:r>
              <a:rPr lang="en-US" dirty="0" smtClean="0"/>
              <a:t>Bullet 13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CA0D493-7CDA-4E56-B6E3-5C47E206832A}" type="datetime1">
              <a:rPr lang="en-US" smtClean="0"/>
              <a:t>10/26/2016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967413"/>
            <a:ext cx="231616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1035088" y="28974"/>
            <a:ext cx="765171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 kern="1200">
                <a:solidFill>
                  <a:schemeClr val="accent1"/>
                </a:solidFill>
                <a:latin typeface="Times New Roman"/>
                <a:ea typeface="ＭＳ Ｐゴシック" pitchFamily="-109" charset="-128"/>
                <a:cs typeface="Times New Roman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100">
                <a:solidFill>
                  <a:schemeClr val="accent1"/>
                </a:solidFill>
                <a:latin typeface="Times New Roman" pitchFamily="-109" charset="0"/>
                <a:ea typeface="ＭＳ Ｐゴシック" pitchFamily="-109" charset="-128"/>
              </a:defRPr>
            </a:lvl9pPr>
          </a:lstStyle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3636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2FF4-28C8-4CEE-A450-379C9BBA9031}" type="datetime1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3" r:id="rId3"/>
    <p:sldLayoutId id="2147483654" r:id="rId4"/>
    <p:sldLayoutId id="2147483655" r:id="rId5"/>
    <p:sldLayoutId id="214748365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33400" y="838200"/>
            <a:ext cx="8077200" cy="4648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>
                <a:latin typeface="Gill Sans MT" panose="020B0502020104020203" pitchFamily="34" charset="0"/>
              </a:rPr>
              <a:t/>
            </a:r>
            <a:br>
              <a:rPr lang="en-US" sz="4400" b="1" dirty="0" smtClean="0">
                <a:latin typeface="Gill Sans MT" panose="020B0502020104020203" pitchFamily="34" charset="0"/>
              </a:rPr>
            </a:br>
            <a:r>
              <a:rPr lang="en-US" sz="4000" b="1" dirty="0" smtClean="0">
                <a:latin typeface="Gill Sans MT" panose="020B0502020104020203" pitchFamily="34" charset="0"/>
              </a:rPr>
              <a:t>I</a:t>
            </a:r>
            <a:r>
              <a:rPr lang="en-US" sz="4800" b="1" dirty="0" smtClean="0">
                <a:latin typeface="Gill Sans MT" panose="020B0502020104020203" pitchFamily="34" charset="0"/>
              </a:rPr>
              <a:t>nnovations in</a:t>
            </a:r>
            <a:r>
              <a:rPr lang="en-US" sz="4800" b="1" dirty="0">
                <a:latin typeface="Gill Sans MT" panose="020B0502020104020203" pitchFamily="34" charset="0"/>
              </a:rPr>
              <a:t> </a:t>
            </a:r>
            <a:r>
              <a:rPr lang="en-US" sz="4800" b="1" dirty="0" smtClean="0">
                <a:latin typeface="Gill Sans MT" panose="020B0502020104020203" pitchFamily="34" charset="0"/>
              </a:rPr>
              <a:t>projecting emissions for air quality modeling</a:t>
            </a:r>
          </a:p>
          <a:p>
            <a:pPr marL="0" indent="0">
              <a:buNone/>
            </a:pPr>
            <a:endParaRPr lang="en-US" b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Gill Sans MT" panose="020B0502020104020203" pitchFamily="34" charset="0"/>
              </a:rPr>
              <a:t>Dan Loughlin, Ph.D.</a:t>
            </a:r>
          </a:p>
          <a:p>
            <a:pPr marL="0" indent="0">
              <a:buNone/>
            </a:pPr>
            <a:r>
              <a:rPr lang="en-US" sz="1800" b="1" dirty="0">
                <a:latin typeface="Gill Sans MT" panose="020B0502020104020203" pitchFamily="34" charset="0"/>
              </a:rPr>
              <a:t>U.S. EPA Office of Research and </a:t>
            </a:r>
            <a:r>
              <a:rPr lang="en-US" sz="1800" b="1" dirty="0" smtClean="0">
                <a:latin typeface="Gill Sans MT" panose="020B0502020104020203" pitchFamily="34" charset="0"/>
              </a:rPr>
              <a:t>Development</a:t>
            </a:r>
          </a:p>
          <a:p>
            <a:pPr marL="0" indent="0">
              <a:buNone/>
            </a:pPr>
            <a:r>
              <a:rPr lang="en-US" sz="1800" b="1" dirty="0" smtClean="0">
                <a:latin typeface="Gill Sans MT" panose="020B0502020104020203" pitchFamily="34" charset="0"/>
              </a:rPr>
              <a:t>Research Triangle Park, NC</a:t>
            </a:r>
            <a:endParaRPr lang="en-US" sz="1800" b="1" dirty="0"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6789" y="5867400"/>
            <a:ext cx="5583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Panel presentation</a:t>
            </a:r>
          </a:p>
          <a:p>
            <a:r>
              <a:rPr lang="en-US" sz="1600" dirty="0" smtClean="0"/>
              <a:t>15th </a:t>
            </a:r>
            <a:r>
              <a:rPr lang="en-US" sz="1600" dirty="0"/>
              <a:t>Annual CMAS </a:t>
            </a:r>
            <a:r>
              <a:rPr lang="en-US" sz="1600" dirty="0" smtClean="0"/>
              <a:t>Conference, UNC-Chapel Hill, Chapel Hill, N.C.</a:t>
            </a:r>
            <a:endParaRPr lang="en-US" sz="1600" dirty="0"/>
          </a:p>
          <a:p>
            <a:pPr algn="ctr"/>
            <a:r>
              <a:rPr lang="en-US" sz="1600" dirty="0" smtClean="0"/>
              <a:t>Oct. 24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-26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2952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0" y="304800"/>
            <a:ext cx="5791200" cy="9144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Forward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9916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Objectives of this presentation</a:t>
            </a:r>
          </a:p>
          <a:p>
            <a:pPr lvl="1" indent="-342900">
              <a:buFontTx/>
              <a:buChar char="-"/>
            </a:pPr>
            <a:r>
              <a:rPr lang="en-US" sz="2400" b="0" dirty="0" smtClean="0"/>
              <a:t>Serve as a discussion starter on the topic of how emission projection methods could be improved</a:t>
            </a:r>
            <a:endParaRPr lang="en-US" sz="2400" b="0" dirty="0"/>
          </a:p>
          <a:p>
            <a:r>
              <a:rPr lang="en-US" sz="2800" dirty="0" smtClean="0"/>
              <a:t>Intended audience</a:t>
            </a:r>
          </a:p>
          <a:p>
            <a:pPr lvl="1" indent="-342900">
              <a:buFontTx/>
              <a:buChar char="-"/>
            </a:pPr>
            <a:r>
              <a:rPr lang="en-US" sz="2400" b="0" dirty="0" smtClean="0"/>
              <a:t>Emissions and air quality modelers at the CMAS Conference</a:t>
            </a:r>
          </a:p>
          <a:p>
            <a:r>
              <a:rPr lang="en-US" sz="2800" dirty="0" smtClean="0"/>
              <a:t>Disclaimers</a:t>
            </a:r>
            <a:endParaRPr lang="en-US" sz="2800" dirty="0"/>
          </a:p>
          <a:p>
            <a:pPr lvl="1" indent="-342900">
              <a:buFontTx/>
              <a:buChar char="-"/>
              <a:defRPr/>
            </a:pPr>
            <a:r>
              <a:rPr lang="en-US" sz="2400" b="0" dirty="0" smtClean="0"/>
              <a:t>The </a:t>
            </a:r>
            <a:r>
              <a:rPr lang="en-US" sz="2400" b="0" dirty="0"/>
              <a:t>views expressed in this presentation are those of the </a:t>
            </a:r>
            <a:r>
              <a:rPr lang="en-US" sz="2400" b="0" dirty="0" smtClean="0"/>
              <a:t>author </a:t>
            </a:r>
            <a:r>
              <a:rPr lang="en-US" sz="2400" b="0" dirty="0"/>
              <a:t>and do not necessarily represent the views or policies of the U.S. Environmental Protection Agency. </a:t>
            </a:r>
          </a:p>
          <a:p>
            <a:pPr lvl="1" indent="-342900">
              <a:buFontTx/>
              <a:buChar char="-"/>
              <a:defRPr/>
            </a:pPr>
            <a:r>
              <a:rPr lang="en-US" sz="2400" b="0" dirty="0" smtClean="0"/>
              <a:t>All </a:t>
            </a:r>
            <a:r>
              <a:rPr lang="en-US" sz="2400" b="0" dirty="0"/>
              <a:t>results are provided for illustrative purposes only</a:t>
            </a:r>
            <a:r>
              <a:rPr lang="en-US" sz="2400" b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05600" y="6492875"/>
            <a:ext cx="2438400" cy="365125"/>
          </a:xfrm>
        </p:spPr>
        <p:txBody>
          <a:bodyPr/>
          <a:lstStyle/>
          <a:p>
            <a:fld id="{6D3FAE4D-9488-4B48-8F4A-A56CB5A28AF9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89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5600" y="304800"/>
            <a:ext cx="6248400" cy="914400"/>
          </a:xfrm>
        </p:spPr>
        <p:txBody>
          <a:bodyPr anchor="ctr">
            <a:normAutofit fontScale="925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Emission projection challenges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991600" cy="5245099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sz="2800" dirty="0" smtClean="0"/>
              <a:t>Consideration of climate change and greenhouse gas emissions mitigation introduces the need for multi-decadal modeling</a:t>
            </a:r>
          </a:p>
          <a:p>
            <a:pPr marL="457200" indent="-457200"/>
            <a:r>
              <a:rPr lang="en-US" sz="2800" dirty="0" smtClean="0"/>
              <a:t>Questions to be addressed may include:</a:t>
            </a:r>
          </a:p>
          <a:p>
            <a:pPr marL="857250" lvl="1" indent="-457200"/>
            <a:r>
              <a:rPr lang="en-US" sz="2800" b="0" dirty="0" smtClean="0"/>
              <a:t>How do we project emissions several decades into the future, accounting for expectations regarding population, economic growth, climate change, land use change, behavior and policy?</a:t>
            </a:r>
          </a:p>
          <a:p>
            <a:pPr marL="857250" lvl="1" indent="-457200"/>
            <a:r>
              <a:rPr lang="en-US" sz="2800" b="0" dirty="0"/>
              <a:t>How can we account for </a:t>
            </a:r>
            <a:r>
              <a:rPr lang="en-US" sz="2800" b="0" dirty="0" smtClean="0"/>
              <a:t>uncertainty in these factors?</a:t>
            </a:r>
            <a:endParaRPr lang="en-US" sz="2800" b="0" dirty="0"/>
          </a:p>
          <a:p>
            <a:pPr marL="857250" lvl="1" indent="-457200"/>
            <a:r>
              <a:rPr lang="en-US" sz="2800" b="0" dirty="0" smtClean="0"/>
              <a:t>How do we predict and then take into account spatial and temporal changes in emission profiles?</a:t>
            </a:r>
          </a:p>
          <a:p>
            <a:pPr marL="857250" lvl="1" indent="-457200"/>
            <a:r>
              <a:rPr lang="en-US" sz="2800" b="0" dirty="0" smtClean="0"/>
              <a:t>How do we identify important cross-sector and/or cross-media interactions?</a:t>
            </a:r>
          </a:p>
          <a:p>
            <a:pPr marL="857250" lvl="1" indent="-457200"/>
            <a:r>
              <a:rPr lang="en-US" sz="2800" b="0" dirty="0" smtClean="0"/>
              <a:t>How can we meet multi-pollutant objectives efficiently and robustly?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05600" y="6492875"/>
            <a:ext cx="2438400" cy="365125"/>
          </a:xfrm>
        </p:spPr>
        <p:txBody>
          <a:bodyPr/>
          <a:lstStyle/>
          <a:p>
            <a:fld id="{6D3FAE4D-9488-4B48-8F4A-A56CB5A28AF9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4705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24200" y="304800"/>
            <a:ext cx="6019800" cy="9144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Modeling application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536192"/>
            <a:ext cx="8991600" cy="53218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Typical application</a:t>
            </a:r>
            <a:endParaRPr lang="en-US" sz="2800" dirty="0" smtClean="0"/>
          </a:p>
          <a:p>
            <a:pPr marL="857250" lvl="1" indent="-457200"/>
            <a:r>
              <a:rPr lang="en-US" sz="2400" b="0" dirty="0" smtClean="0"/>
              <a:t>Assess costs and benefits in a future year by comparing:</a:t>
            </a:r>
          </a:p>
          <a:p>
            <a:pPr marL="1257300" lvl="2" indent="-457200"/>
            <a:r>
              <a:rPr lang="en-US" sz="2000" b="0" dirty="0" smtClean="0"/>
              <a:t>Base Case – All “on the books” rules included</a:t>
            </a:r>
          </a:p>
          <a:p>
            <a:pPr marL="1257300" lvl="2" indent="-457200"/>
            <a:r>
              <a:rPr lang="en-US" sz="2000" b="0" dirty="0" smtClean="0"/>
              <a:t>Control Case – Base Case plus illustrative control strategy for new rule</a:t>
            </a:r>
          </a:p>
          <a:p>
            <a:pPr marL="342900" lvl="1" indent="-34290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2800" dirty="0"/>
              <a:t>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05600" y="6492875"/>
            <a:ext cx="2438400" cy="365125"/>
          </a:xfrm>
        </p:spPr>
        <p:txBody>
          <a:bodyPr/>
          <a:lstStyle/>
          <a:p>
            <a:fld id="{6D3FAE4D-9488-4B48-8F4A-A56CB5A28AF9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13" name="Right Arrow 12"/>
          <p:cNvSpPr/>
          <p:nvPr/>
        </p:nvSpPr>
        <p:spPr>
          <a:xfrm>
            <a:off x="3213100" y="4543933"/>
            <a:ext cx="901700" cy="786384"/>
          </a:xfrm>
          <a:prstGeom prst="rightArrow">
            <a:avLst>
              <a:gd name="adj1" fmla="val 6636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Controlled inventory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953000" y="4543933"/>
            <a:ext cx="1371600" cy="786384"/>
          </a:xfrm>
          <a:prstGeom prst="rightArrow">
            <a:avLst>
              <a:gd name="adj1" fmla="val 6871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Temporally-, spatially-allocated, gridded inventory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6200000">
            <a:off x="2470658" y="3845940"/>
            <a:ext cx="901700" cy="786384"/>
          </a:xfrm>
          <a:prstGeom prst="rightArrow">
            <a:avLst>
              <a:gd name="adj1" fmla="val 6636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Control cost estimate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8087741" y="3845940"/>
            <a:ext cx="901700" cy="786384"/>
          </a:xfrm>
          <a:prstGeom prst="rightArrow">
            <a:avLst>
              <a:gd name="adj1" fmla="val 6636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Benefits estimate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7164451" y="4569841"/>
            <a:ext cx="901700" cy="786384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Gridded air quality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6286055" y="5282629"/>
            <a:ext cx="892175" cy="786384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Gridded air quality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162800" y="5995416"/>
            <a:ext cx="956818" cy="786384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Attainment assessment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441067">
            <a:off x="1475349" y="4256806"/>
            <a:ext cx="901700" cy="493269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EGU emissions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1474724" y="4682688"/>
            <a:ext cx="901700" cy="459077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Highway emissions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20528581">
            <a:off x="1484275" y="5126687"/>
            <a:ext cx="901700" cy="459077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Offroad emissions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7408" y="5869039"/>
            <a:ext cx="135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Other models,</a:t>
            </a:r>
          </a:p>
          <a:p>
            <a:r>
              <a:rPr lang="en-US" sz="1200" dirty="0" smtClean="0"/>
              <a:t>tools, data sources</a:t>
            </a:r>
          </a:p>
        </p:txBody>
      </p:sp>
      <p:sp>
        <p:nvSpPr>
          <p:cNvPr id="27" name="Right Arrow 26"/>
          <p:cNvSpPr/>
          <p:nvPr/>
        </p:nvSpPr>
        <p:spPr>
          <a:xfrm rot="19736986">
            <a:off x="1393226" y="5591836"/>
            <a:ext cx="995368" cy="436962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Other emissions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8162819" y="5207148"/>
            <a:ext cx="790151" cy="786384"/>
          </a:xfrm>
          <a:prstGeom prst="rightArrow">
            <a:avLst>
              <a:gd name="adj1" fmla="val 72820"/>
              <a:gd name="adj2" fmla="val 23824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Base Case air quality</a:t>
            </a:r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890910" y="5737376"/>
            <a:ext cx="1812224" cy="986996"/>
          </a:xfrm>
          <a:prstGeom prst="cloud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Illustrative control strategy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9" idx="3"/>
            <a:endCxn id="8" idx="2"/>
          </p:cNvCxnSpPr>
          <p:nvPr/>
        </p:nvCxnSpPr>
        <p:spPr>
          <a:xfrm flipH="1" flipV="1">
            <a:off x="2791221" y="5213858"/>
            <a:ext cx="5801" cy="579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067674" y="4696333"/>
            <a:ext cx="1000126" cy="533400"/>
          </a:xfrm>
          <a:prstGeom prst="rect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BenMap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3549" y="4696333"/>
            <a:ext cx="857251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CMAQ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83842" y="4696333"/>
            <a:ext cx="869157" cy="53657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SMOKE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56642" y="4696333"/>
            <a:ext cx="869157" cy="517525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" y="4158173"/>
            <a:ext cx="1181100" cy="30797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5320209"/>
            <a:ext cx="1181100" cy="30797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NONROAD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38949" y="6121908"/>
            <a:ext cx="857251" cy="5334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4800" y="4739191"/>
            <a:ext cx="1181100" cy="30797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5600" y="304800"/>
            <a:ext cx="6248400" cy="914400"/>
          </a:xfrm>
        </p:spPr>
        <p:txBody>
          <a:bodyPr anchor="ctr">
            <a:normAutofit fontScale="925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Emission projection challenges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600200"/>
            <a:ext cx="8991600" cy="5245099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200" dirty="0" smtClean="0"/>
              <a:t>Considerations when modeling </a:t>
            </a:r>
            <a:r>
              <a:rPr lang="en-US" sz="3200" dirty="0" smtClean="0"/>
              <a:t>multiple decades </a:t>
            </a:r>
            <a:r>
              <a:rPr lang="en-US" sz="3200" dirty="0" smtClean="0"/>
              <a:t>years into future:</a:t>
            </a:r>
          </a:p>
          <a:p>
            <a:pPr marL="857250" lvl="1" indent="-457200"/>
            <a:r>
              <a:rPr lang="en-US" sz="2800" dirty="0" smtClean="0"/>
              <a:t>Evolution of energy system</a:t>
            </a:r>
          </a:p>
          <a:p>
            <a:pPr marL="1257300" lvl="2" indent="-457200"/>
            <a:r>
              <a:rPr lang="en-US" sz="2400" b="0" dirty="0" smtClean="0"/>
              <a:t>Population, economics, technology change, climate, policy</a:t>
            </a:r>
          </a:p>
          <a:p>
            <a:pPr marL="857250" lvl="1" indent="-457200"/>
            <a:r>
              <a:rPr lang="en-US" sz="2800" dirty="0" smtClean="0"/>
              <a:t>Spatial distribution of emissions</a:t>
            </a:r>
          </a:p>
          <a:p>
            <a:pPr marL="1257300" lvl="2" indent="-457200"/>
            <a:r>
              <a:rPr lang="en-US" sz="2400" b="0" dirty="0" smtClean="0"/>
              <a:t>Land use change</a:t>
            </a:r>
          </a:p>
          <a:p>
            <a:pPr marL="857250" lvl="1" indent="-457200"/>
            <a:r>
              <a:rPr lang="en-US" sz="2800" dirty="0"/>
              <a:t>Temporal distribution of emissions</a:t>
            </a:r>
          </a:p>
          <a:p>
            <a:pPr marL="1257300" lvl="2" indent="-457200"/>
            <a:r>
              <a:rPr lang="en-US" sz="2400" b="0" dirty="0" smtClean="0"/>
              <a:t>Changing use of technologies and fuels</a:t>
            </a:r>
          </a:p>
          <a:p>
            <a:pPr marL="857250" lvl="1" indent="-457200"/>
            <a:r>
              <a:rPr lang="en-US" sz="2800" dirty="0" smtClean="0"/>
              <a:t>Uncertainty in all of the factors listed above</a:t>
            </a:r>
          </a:p>
          <a:p>
            <a:pPr marL="857250" lvl="1" indent="-457200"/>
            <a:endParaRPr lang="en-US" sz="2800" dirty="0" smtClean="0"/>
          </a:p>
          <a:p>
            <a:pPr marL="857250" lvl="1" indent="-457200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05600" y="6492875"/>
            <a:ext cx="2438400" cy="365125"/>
          </a:xfrm>
        </p:spPr>
        <p:txBody>
          <a:bodyPr/>
          <a:lstStyle/>
          <a:p>
            <a:fld id="{6D3FAE4D-9488-4B48-8F4A-A56CB5A28AF9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108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71800" y="355283"/>
            <a:ext cx="6172200" cy="8472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Emission projection methods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62697" y="6557006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Illustrative results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" y="2438400"/>
            <a:ext cx="5996059" cy="4343400"/>
            <a:chOff x="169316" y="1936102"/>
            <a:chExt cx="5996059" cy="466447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69316" y="1936102"/>
              <a:ext cx="5996059" cy="466447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28600" y="2012302"/>
              <a:ext cx="5882185" cy="45447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25" y="2316489"/>
              <a:ext cx="5496930" cy="3883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5046" y="4425441"/>
              <a:ext cx="946315" cy="19683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536495" y="4747357"/>
              <a:ext cx="10647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South Atlantic</a:t>
              </a:r>
              <a:endParaRPr lang="en-US" sz="1050" b="1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86471" y="3548823"/>
              <a:ext cx="10711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Middle Atlantic</a:t>
              </a:r>
              <a:endParaRPr lang="en-US" sz="1050" b="1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71212" y="2363995"/>
              <a:ext cx="95891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New England</a:t>
              </a:r>
              <a:endParaRPr lang="en-US" sz="1050" b="1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76170" y="2191080"/>
              <a:ext cx="12634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East North Central</a:t>
              </a:r>
              <a:endParaRPr lang="en-US" sz="105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09724" y="2079711"/>
              <a:ext cx="13083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West North Central</a:t>
              </a:r>
              <a:endParaRPr lang="en-US" sz="1050" b="1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27917" y="2082642"/>
              <a:ext cx="7489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Mountain</a:t>
              </a:r>
              <a:endParaRPr lang="en-US" sz="1050" b="1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3502" y="3123065"/>
              <a:ext cx="56457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Pacific</a:t>
              </a:r>
              <a:endParaRPr lang="en-US" sz="1050" b="1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40093" y="6206235"/>
              <a:ext cx="13147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West South Central</a:t>
              </a:r>
              <a:endParaRPr lang="en-US" sz="1050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1531" y="6173996"/>
              <a:ext cx="12698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smtClean="0"/>
                <a:t>East South Central</a:t>
              </a:r>
              <a:endParaRPr lang="en-US" sz="1050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6590" y="4441910"/>
              <a:ext cx="626997" cy="20621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18288" bIns="18288" rtlCol="0">
              <a:spAutoFit/>
            </a:bodyPr>
            <a:lstStyle/>
            <a:p>
              <a:pPr>
                <a:spcAft>
                  <a:spcPts val="2"/>
                </a:spcAft>
              </a:pPr>
              <a:r>
                <a:rPr lang="en-US" sz="1200" dirty="0" smtClean="0"/>
                <a:t>CO</a:t>
              </a:r>
              <a:r>
                <a:rPr lang="en-US" sz="1200" baseline="-25000" dirty="0" smtClean="0"/>
                <a:t>2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NO</a:t>
              </a:r>
              <a:r>
                <a:rPr lang="en-US" sz="1200" baseline="-25000" dirty="0" smtClean="0"/>
                <a:t>x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SO</a:t>
              </a:r>
              <a:r>
                <a:rPr lang="en-US" sz="1200" baseline="-25000" dirty="0" smtClean="0"/>
                <a:t>2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PM</a:t>
              </a:r>
              <a:r>
                <a:rPr lang="en-US" sz="1200" baseline="-25000" dirty="0" smtClean="0"/>
                <a:t>10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PM</a:t>
              </a:r>
              <a:r>
                <a:rPr lang="en-US" sz="1200" baseline="-25000" dirty="0" smtClean="0"/>
                <a:t>2.5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VOC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N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CH</a:t>
              </a:r>
              <a:r>
                <a:rPr lang="en-US" sz="1200" baseline="-25000" dirty="0" smtClean="0"/>
                <a:t>4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BC</a:t>
              </a:r>
            </a:p>
            <a:p>
              <a:pPr>
                <a:spcAft>
                  <a:spcPts val="2"/>
                </a:spcAft>
              </a:pPr>
              <a:r>
                <a:rPr lang="en-US" sz="1200" dirty="0" smtClean="0"/>
                <a:t>OC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7651" y="4415535"/>
              <a:ext cx="949569" cy="19782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6516" y="4114380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88516" y="30791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07716" y="30791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50716" y="31553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46116" y="33839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17516" y="45269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17516" y="57461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98316" y="60509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smtClean="0"/>
                <a:t> 2005      2030   2055               </a:t>
              </a:r>
              <a:endParaRPr lang="en-US" sz="700" b="1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79116" y="6050902"/>
              <a:ext cx="762000" cy="1077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700" b="1" dirty="0" smtClean="0"/>
                <a:t> 2005      2030   2055               </a:t>
              </a:r>
              <a:endParaRPr lang="en-US" sz="7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811" y="2061911"/>
            <a:ext cx="611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Energy system models </a:t>
            </a:r>
            <a:r>
              <a:rPr lang="en-US" sz="1600" b="1" dirty="0" smtClean="0"/>
              <a:t>can be used to develop emission projections</a:t>
            </a:r>
            <a:endParaRPr lang="en-US" sz="1600" b="1" dirty="0"/>
          </a:p>
        </p:txBody>
      </p:sp>
      <p:sp>
        <p:nvSpPr>
          <p:cNvPr id="10" name="Right Arrow 9"/>
          <p:cNvSpPr/>
          <p:nvPr/>
        </p:nvSpPr>
        <p:spPr>
          <a:xfrm>
            <a:off x="5906276" y="4192161"/>
            <a:ext cx="638574" cy="760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10873"/>
              </p:ext>
            </p:extLst>
          </p:nvPr>
        </p:nvGraphicFramePr>
        <p:xfrm>
          <a:off x="6611122" y="2594806"/>
          <a:ext cx="2404452" cy="3882194"/>
        </p:xfrm>
        <a:graphic>
          <a:graphicData uri="http://schemas.openxmlformats.org/drawingml/2006/table">
            <a:tbl>
              <a:tblPr/>
              <a:tblGrid>
                <a:gridCol w="998950"/>
                <a:gridCol w="457200"/>
                <a:gridCol w="457200"/>
                <a:gridCol w="491102"/>
              </a:tblGrid>
              <a:tr h="2379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x</a:t>
                      </a:r>
                      <a:endParaRPr lang="en-US" sz="1400" b="1" i="0" u="none" strike="noStrike" kern="1200" baseline="-250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SO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400" b="1" i="0" u="none" strike="noStrike" kern="1200" baseline="-250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PM</a:t>
                      </a:r>
                      <a:r>
                        <a:rPr lang="en-US" sz="1400" b="1" i="0" u="none" strike="noStrike" kern="1200" baseline="-250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en-US" sz="1400" b="1" i="0" u="none" strike="noStrike" kern="1200" baseline="-250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Electric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0.56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0.19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0.88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Industrial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1.69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0.93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1.05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Commercial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1.25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0.79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1.19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Residential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0.89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0.39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0.91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Light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duty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0.12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0.21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0.41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Heavy duty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0.21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0.06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0.19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Aircraft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1.29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0.97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0.67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Marine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0.81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0.05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0.86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Nonroad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0.35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0.05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0.33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442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Railroads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0.48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0.02 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0.21 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" marR="91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11122" y="1930203"/>
            <a:ext cx="2337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Future-year growth and</a:t>
            </a:r>
          </a:p>
          <a:p>
            <a:r>
              <a:rPr lang="en-US" sz="1600" dirty="0" smtClean="0"/>
              <a:t>control factors for SMOKE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295400" y="1360853"/>
            <a:ext cx="68755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Loughlin, D.H., Benjey, W.G., and C. Nolte, C. (2011).  ESP v2.0: Methodology for exploring emission impacts</a:t>
            </a:r>
          </a:p>
          <a:p>
            <a:r>
              <a:rPr lang="en-US" sz="1200" dirty="0" smtClean="0"/>
              <a:t>Of future scenarios in the United States. </a:t>
            </a:r>
            <a:r>
              <a:rPr lang="en-US" sz="1200" i="1" dirty="0" smtClean="0"/>
              <a:t>Geoscientific Model Development</a:t>
            </a:r>
            <a:r>
              <a:rPr lang="en-US" sz="1200" dirty="0" smtClean="0"/>
              <a:t>, 4, 287-297.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93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95600" y="355283"/>
            <a:ext cx="6248400" cy="8472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Spatial </a:t>
            </a:r>
            <a:r>
              <a:rPr lang="en-US" dirty="0" smtClean="0"/>
              <a:t>emission distribution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62697" y="6557006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Illustrative results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73" y="2766670"/>
            <a:ext cx="5029714" cy="3267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59" y="3873250"/>
            <a:ext cx="1889641" cy="14493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59" y="2377040"/>
            <a:ext cx="1894941" cy="146068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743200" y="3536029"/>
            <a:ext cx="1219200" cy="120321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859" y="5396351"/>
            <a:ext cx="2927982" cy="1461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20" y="2313996"/>
            <a:ext cx="187757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Regional emission growth factors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704539" y="3869518"/>
            <a:ext cx="187757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County-level population changes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704539" y="5396351"/>
            <a:ext cx="187757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Spatial surrogate changes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4008673" y="2418972"/>
            <a:ext cx="50297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Future-year, spatially re-distributed inventory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22376" y="5141576"/>
            <a:ext cx="1801380" cy="17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2376" y="6704634"/>
            <a:ext cx="1801380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48151" y="2744945"/>
            <a:ext cx="824328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8878" y="5073185"/>
            <a:ext cx="1016625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Land use</a:t>
            </a:r>
          </a:p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1360853"/>
            <a:ext cx="69015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Ran, L., Loughlin, D.H., Yang, D., Adelman, Z., Baek, B.H., Nolte, C., and W.G. Benjey (2015).  ESP2.0: Revised </a:t>
            </a:r>
          </a:p>
          <a:p>
            <a:r>
              <a:rPr lang="en-US" sz="1200" dirty="0" smtClean="0"/>
              <a:t>Methodology for exploring emission impacts of future scenarios in the United States – Addressing spatial</a:t>
            </a:r>
          </a:p>
          <a:p>
            <a:r>
              <a:rPr lang="en-US" sz="1200" dirty="0" smtClean="0"/>
              <a:t>Allocation. </a:t>
            </a:r>
            <a:r>
              <a:rPr lang="en-US" sz="1200" i="1" dirty="0" smtClean="0"/>
              <a:t>Geoscientific Model Development</a:t>
            </a:r>
            <a:r>
              <a:rPr lang="en-US" sz="1200" dirty="0" smtClean="0"/>
              <a:t>, 8, 1775-1787.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732551" y="2024290"/>
            <a:ext cx="645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Land use models can be used to spatially allocate future emissions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84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895600" y="355283"/>
            <a:ext cx="6248400" cy="8472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Temporal emission distribution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39581" y="6550223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Illustrative results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57" y="4443397"/>
            <a:ext cx="876288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Coal shifts from relatively constant output to higher use in summer and reduced use in other seasons.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Gas use expands in all time slices, but night-time use in fall, winter and spring increases dramatically.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Historic temporal profiles would not capture these potentially important shifts.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1525542"/>
            <a:ext cx="8305800" cy="2743200"/>
            <a:chOff x="457200" y="1272058"/>
            <a:chExt cx="8305800" cy="2819401"/>
          </a:xfrm>
        </p:grpSpPr>
        <p:graphicFrame>
          <p:nvGraphicFramePr>
            <p:cNvPr id="18" name="Chart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07283234"/>
                </p:ext>
              </p:extLst>
            </p:nvPr>
          </p:nvGraphicFramePr>
          <p:xfrm>
            <a:off x="457200" y="1272058"/>
            <a:ext cx="41148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70961533"/>
                </p:ext>
              </p:extLst>
            </p:nvPr>
          </p:nvGraphicFramePr>
          <p:xfrm>
            <a:off x="4648200" y="1272059"/>
            <a:ext cx="4114800" cy="2819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" name="Straight Connector 8"/>
            <p:cNvCxnSpPr/>
            <p:nvPr/>
          </p:nvCxnSpPr>
          <p:spPr>
            <a:xfrm>
              <a:off x="1524000" y="2567459"/>
              <a:ext cx="0" cy="114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828800" y="2567459"/>
              <a:ext cx="76200" cy="1142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124710" y="3298098"/>
              <a:ext cx="1008129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45793" y="3362048"/>
              <a:ext cx="496821" cy="317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56332" y="3362048"/>
              <a:ext cx="989076" cy="317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64106" y="3380887"/>
              <a:ext cx="496409" cy="2982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52519" y="3195649"/>
              <a:ext cx="995178" cy="1663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49602" y="3237766"/>
              <a:ext cx="488972" cy="1242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69025" y="3227601"/>
              <a:ext cx="491490" cy="14290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30807" y="3033841"/>
              <a:ext cx="310915" cy="6260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24891" y="2793551"/>
              <a:ext cx="347811" cy="30289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905127" y="2932155"/>
              <a:ext cx="339683" cy="2553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47915" y="3003096"/>
              <a:ext cx="243081" cy="1812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43030" y="3041059"/>
              <a:ext cx="116992" cy="1844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276929" y="2932155"/>
              <a:ext cx="133792" cy="2955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64106" y="3054288"/>
              <a:ext cx="122971" cy="1707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93173" y="2932155"/>
              <a:ext cx="133792" cy="292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152324" y="2994828"/>
              <a:ext cx="105526" cy="469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420244" y="3199514"/>
              <a:ext cx="214186" cy="2819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265912" y="2872389"/>
              <a:ext cx="147037" cy="4832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26692" y="2961684"/>
              <a:ext cx="287805" cy="565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13447" y="2743368"/>
              <a:ext cx="336630" cy="570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55590" y="2932155"/>
              <a:ext cx="240010" cy="776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891305" y="2860730"/>
              <a:ext cx="347195" cy="614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245232" y="3144151"/>
              <a:ext cx="415043" cy="469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43107" y="3181273"/>
              <a:ext cx="228758" cy="4698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87770" y="2863868"/>
              <a:ext cx="139888" cy="5723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62250" y="2976259"/>
              <a:ext cx="120529" cy="7684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4710" y="2942887"/>
              <a:ext cx="286466" cy="187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11748" y="2720799"/>
              <a:ext cx="338328" cy="182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73334" y="3061359"/>
              <a:ext cx="357576" cy="281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64796" y="2850873"/>
              <a:ext cx="155448" cy="182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647527" y="2898205"/>
              <a:ext cx="249846" cy="471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90995" y="2839811"/>
              <a:ext cx="347472" cy="182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49326" y="2951468"/>
              <a:ext cx="109728" cy="4698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421115" y="3168754"/>
              <a:ext cx="224251" cy="187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79297" y="2845071"/>
              <a:ext cx="163228" cy="187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70223" y="2951468"/>
              <a:ext cx="109728" cy="281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45639" y="3163421"/>
              <a:ext cx="219456" cy="1879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314568" y="3225042"/>
              <a:ext cx="1022224" cy="454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336792" y="3449100"/>
              <a:ext cx="493204" cy="2299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44283" y="3461503"/>
              <a:ext cx="1000696" cy="2144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52220" y="3461503"/>
              <a:ext cx="507492" cy="2144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322444" y="3059321"/>
              <a:ext cx="1003682" cy="15823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47458" y="3302274"/>
              <a:ext cx="482538" cy="15922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44283" y="3319856"/>
              <a:ext cx="1000696" cy="1544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852220" y="3287320"/>
              <a:ext cx="514502" cy="1870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318825" y="2858100"/>
              <a:ext cx="290992" cy="2200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620643" y="2435434"/>
              <a:ext cx="320040" cy="64273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48988" y="3031184"/>
              <a:ext cx="777137" cy="469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850418" y="2785280"/>
              <a:ext cx="234780" cy="52991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95864" y="2729943"/>
              <a:ext cx="344947" cy="58525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000370" y="3113015"/>
              <a:ext cx="844609" cy="20218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45720" y="2881899"/>
              <a:ext cx="123676" cy="41311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463387" y="2710481"/>
              <a:ext cx="135651" cy="5845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577980" y="3152233"/>
              <a:ext cx="260318" cy="1427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59149" y="2653856"/>
              <a:ext cx="156307" cy="493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18117" y="3086802"/>
              <a:ext cx="205105" cy="7283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336792" y="2813273"/>
              <a:ext cx="118735" cy="613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314568" y="2785280"/>
              <a:ext cx="288963" cy="8710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601563" y="2337560"/>
              <a:ext cx="337156" cy="978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44011" y="2708512"/>
              <a:ext cx="256184" cy="697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095863" y="2660195"/>
              <a:ext cx="342901" cy="616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442935" y="3018262"/>
              <a:ext cx="398656" cy="947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137045" y="3087128"/>
              <a:ext cx="226112" cy="6510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965585" y="2629748"/>
              <a:ext cx="160514" cy="9224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853832" y="2809080"/>
              <a:ext cx="126777" cy="9353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856469" y="2898205"/>
              <a:ext cx="131029" cy="39680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972967" y="2703215"/>
              <a:ext cx="153625" cy="5917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855611" y="3144151"/>
              <a:ext cx="511112" cy="1508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962113" y="2976259"/>
              <a:ext cx="367077" cy="6527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321808" y="2609947"/>
              <a:ext cx="279755" cy="17533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601564" y="2161570"/>
              <a:ext cx="337155" cy="17598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961481" y="2821698"/>
              <a:ext cx="378804" cy="15456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347900" y="2609947"/>
              <a:ext cx="105909" cy="19913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451908" y="2442698"/>
              <a:ext cx="163548" cy="2203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612372" y="2932155"/>
              <a:ext cx="224736" cy="16429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836700" y="2527668"/>
              <a:ext cx="253932" cy="1828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088640" y="2464763"/>
              <a:ext cx="350124" cy="1890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437190" y="2927223"/>
              <a:ext cx="404401" cy="10522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133481" y="2927223"/>
              <a:ext cx="233241" cy="1809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966923" y="2440602"/>
              <a:ext cx="160514" cy="1941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55719" y="2614886"/>
              <a:ext cx="113857" cy="1941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30806" y="3104112"/>
              <a:ext cx="1004849" cy="1939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139696" y="1805459"/>
              <a:ext cx="0" cy="192024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642616" y="1805459"/>
              <a:ext cx="0" cy="192024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657600" y="1805459"/>
              <a:ext cx="0" cy="192024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6336792" y="1771694"/>
              <a:ext cx="0" cy="195400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833616" y="1771694"/>
              <a:ext cx="3084" cy="195400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7848600" y="1768065"/>
              <a:ext cx="3620" cy="1957636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109"/>
          <p:cNvSpPr/>
          <p:nvPr/>
        </p:nvSpPr>
        <p:spPr>
          <a:xfrm>
            <a:off x="1411176" y="2911912"/>
            <a:ext cx="338900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467" y="2740378"/>
            <a:ext cx="6593933" cy="411762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0" y="320628"/>
            <a:ext cx="6096000" cy="937258"/>
          </a:xfrm>
        </p:spPr>
        <p:txBody>
          <a:bodyPr anchor="ctr"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Addressing future uncertainty via scenarios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897" y="2460493"/>
            <a:ext cx="6252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Electricity production projections for alternative scenarios of the future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688564" y="327717"/>
            <a:ext cx="2438400" cy="365125"/>
          </a:xfrm>
        </p:spPr>
        <p:txBody>
          <a:bodyPr/>
          <a:lstStyle/>
          <a:p>
            <a:fld id="{6D3FAE4D-9488-4B48-8F4A-A56CB5A28AF9}" type="slidenum">
              <a:rPr lang="en-US" sz="2000" smtClean="0"/>
              <a:pPr/>
              <a:t>7</a:t>
            </a:fld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29287" y="6314156"/>
            <a:ext cx="4331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Coal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83771" y="6006379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Gas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2865684" y="5636034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Nuclear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562" y="3420849"/>
            <a:ext cx="4716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Solar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343724" y="3682459"/>
            <a:ext cx="4892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Wind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4615362" y="2740377"/>
            <a:ext cx="3157038" cy="87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600" y="1318025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Scenario development techniques can be used to generate very different visions of the future. How can these alternatives be used effectively (and efficiently) in supporting air quality management?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62697" y="6557006"/>
            <a:ext cx="1481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Illustrative results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78467" y="4535991"/>
            <a:ext cx="6661834" cy="69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Technology transformation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>
            <a:off x="2369938" y="4458659"/>
            <a:ext cx="4133683" cy="697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Societal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95600" y="304800"/>
            <a:ext cx="6248400" cy="9144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Future directions?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19200" y="2408237"/>
            <a:ext cx="65532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/>
              <a:t>What other aspects of emissions modeling could be addressed to improve emission projections?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05600" y="6492875"/>
            <a:ext cx="2438400" cy="365125"/>
          </a:xfrm>
        </p:spPr>
        <p:txBody>
          <a:bodyPr/>
          <a:lstStyle/>
          <a:p>
            <a:fld id="{6D3FAE4D-9488-4B48-8F4A-A56CB5A28AF9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8213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0" y="304800"/>
            <a:ext cx="5791200" cy="9144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Acronyms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4495800" cy="5486400"/>
          </a:xfrm>
        </p:spPr>
        <p:txBody>
          <a:bodyPr>
            <a:normAutofit/>
          </a:bodyPr>
          <a:lstStyle/>
          <a:p>
            <a:r>
              <a:rPr lang="en-US" sz="1800" b="0" dirty="0" err="1" smtClean="0"/>
              <a:t>BenMAP</a:t>
            </a:r>
            <a:r>
              <a:rPr lang="en-US" sz="1800" b="0" dirty="0" smtClean="0"/>
              <a:t> – </a:t>
            </a:r>
            <a:r>
              <a:rPr lang="en-US" sz="1800" b="0" dirty="0"/>
              <a:t>B</a:t>
            </a:r>
            <a:r>
              <a:rPr lang="en-US" sz="1800" b="0" dirty="0" smtClean="0"/>
              <a:t>enefits Mapping model</a:t>
            </a:r>
          </a:p>
          <a:p>
            <a:r>
              <a:rPr lang="en-US" sz="1800" b="0" dirty="0" smtClean="0"/>
              <a:t>CCS – carbon capture and sequestration</a:t>
            </a:r>
          </a:p>
          <a:p>
            <a:r>
              <a:rPr lang="en-US" sz="1800" b="0" dirty="0" smtClean="0"/>
              <a:t>CHP – Combined heat and power</a:t>
            </a:r>
          </a:p>
          <a:p>
            <a:r>
              <a:rPr lang="en-US" sz="1800" b="0" dirty="0" smtClean="0"/>
              <a:t>CMAQ – Community Model for Air Quality</a:t>
            </a:r>
          </a:p>
          <a:p>
            <a:r>
              <a:rPr lang="en-US" sz="1800" b="0" dirty="0" smtClean="0"/>
              <a:t>CMAS – Community Model and Analysis System</a:t>
            </a:r>
          </a:p>
          <a:p>
            <a:r>
              <a:rPr lang="en-US" sz="1800" b="0" dirty="0" err="1" smtClean="0"/>
              <a:t>CoST</a:t>
            </a:r>
            <a:r>
              <a:rPr lang="en-US" sz="1800" b="0" dirty="0" smtClean="0"/>
              <a:t> – Control Strategy Tool</a:t>
            </a:r>
          </a:p>
          <a:p>
            <a:r>
              <a:rPr lang="en-US" sz="1800" b="0" dirty="0" smtClean="0"/>
              <a:t>CT – Combustion turbine</a:t>
            </a:r>
          </a:p>
          <a:p>
            <a:r>
              <a:rPr lang="en-US" sz="1800" b="0" dirty="0" smtClean="0"/>
              <a:t>IGCC – Integrated gasification combined-cycle</a:t>
            </a:r>
          </a:p>
          <a:p>
            <a:r>
              <a:rPr lang="en-US" sz="1800" b="0" dirty="0" smtClean="0"/>
              <a:t>IPM – Integrated Planning Model</a:t>
            </a:r>
          </a:p>
          <a:p>
            <a:r>
              <a:rPr lang="en-US" sz="1800" b="0" dirty="0"/>
              <a:t>MARKAL – MARKet ALlocation energy system optimization model</a:t>
            </a:r>
          </a:p>
          <a:p>
            <a:endParaRPr lang="en-US" sz="1800" b="0" dirty="0"/>
          </a:p>
          <a:p>
            <a:pPr marL="400050" lvl="1" indent="0">
              <a:buNone/>
            </a:pP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705600" y="6492875"/>
            <a:ext cx="2438400" cy="365125"/>
          </a:xfrm>
        </p:spPr>
        <p:txBody>
          <a:bodyPr/>
          <a:lstStyle/>
          <a:p>
            <a:fld id="{6D3FAE4D-9488-4B48-8F4A-A56CB5A28AF9}" type="slidenum">
              <a:rPr lang="en-US" sz="2000" smtClean="0"/>
              <a:pPr/>
              <a:t>9</a:t>
            </a:fld>
            <a:endParaRPr lang="en-US" sz="2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48200" y="1447800"/>
            <a:ext cx="4495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MOVES – Mobile Vehicle Emissions Simulator</a:t>
            </a:r>
          </a:p>
          <a:p>
            <a:r>
              <a:rPr lang="en-US" sz="1800" b="0" dirty="0" smtClean="0"/>
              <a:t>NONROAD – Nonroad mobile source emissions model</a:t>
            </a:r>
          </a:p>
          <a:p>
            <a:r>
              <a:rPr lang="en-US" sz="1800" b="0" dirty="0" smtClean="0"/>
              <a:t>NO</a:t>
            </a:r>
            <a:r>
              <a:rPr lang="en-US" sz="1800" b="0" baseline="-25000" dirty="0" smtClean="0"/>
              <a:t>x</a:t>
            </a:r>
            <a:r>
              <a:rPr lang="en-US" sz="1800" b="0" dirty="0" smtClean="0"/>
              <a:t> – nitrogen oxides</a:t>
            </a:r>
          </a:p>
          <a:p>
            <a:r>
              <a:rPr lang="en-US" sz="1800" b="0" dirty="0" smtClean="0"/>
              <a:t>ORD – Office of Research and Development</a:t>
            </a:r>
          </a:p>
          <a:p>
            <a:r>
              <a:rPr lang="en-US" sz="1800" b="0" dirty="0" smtClean="0"/>
              <a:t>PM</a:t>
            </a:r>
            <a:r>
              <a:rPr lang="en-US" sz="1800" b="0" baseline="-25000" dirty="0" smtClean="0"/>
              <a:t>10</a:t>
            </a:r>
            <a:r>
              <a:rPr lang="en-US" sz="1800" b="0" dirty="0" smtClean="0"/>
              <a:t> – Particulate matter of diameter 10 microns or less</a:t>
            </a:r>
          </a:p>
          <a:p>
            <a:r>
              <a:rPr lang="en-US" sz="1800" b="0" dirty="0" smtClean="0"/>
              <a:t>RIA – Regulatory Impact Analysis</a:t>
            </a:r>
          </a:p>
          <a:p>
            <a:r>
              <a:rPr lang="en-US" sz="1800" b="0" dirty="0" smtClean="0"/>
              <a:t>SMAT – Speciated Modeled Attainment Test</a:t>
            </a:r>
          </a:p>
          <a:p>
            <a:r>
              <a:rPr lang="en-US" sz="1800" b="0" dirty="0" smtClean="0"/>
              <a:t>SMOKE – Sparse Matrix Operator Kernel Emission processor</a:t>
            </a:r>
          </a:p>
          <a:p>
            <a:r>
              <a:rPr lang="en-US" sz="1800" b="0" dirty="0" smtClean="0"/>
              <a:t>SO</a:t>
            </a:r>
            <a:r>
              <a:rPr lang="en-US" sz="1800" b="0" baseline="-25000" dirty="0" smtClean="0"/>
              <a:t>2</a:t>
            </a:r>
            <a:r>
              <a:rPr lang="en-US" sz="1800" b="0" dirty="0" smtClean="0"/>
              <a:t> – Sulfur dioxide</a:t>
            </a:r>
          </a:p>
          <a:p>
            <a:endParaRPr lang="en-US" sz="2000" b="0" dirty="0" smtClean="0"/>
          </a:p>
          <a:p>
            <a:endParaRPr lang="en-US" sz="2000" b="0" dirty="0" smtClean="0"/>
          </a:p>
          <a:p>
            <a:pPr marL="400050" lvl="1" indent="0">
              <a:buFont typeface="Arial" pitchFamily="34" charset="0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997125666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917FA10-E323-474C-A766-2AE774F16DF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D0D4FD0D-D610-47B5-AEEF-17435A59052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B307448-221A-486B-9975-D29F6AFC0EF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42630E9-6956-4990-95A8-AD324E94969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369D29D-38FC-4624-8CB9-7FCD5CC0A67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804693E-9301-4F3A-9745-C3322E6D9CF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09CE03B1-E5E5-44DF-B002-A5C2A7ECCDE7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2235F5C-DD44-4E00-8132-81728D0366E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4D79C4C-B26B-4E27-B9E0-84343E95526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0A246B7-FE25-4315-8AC2-79A745A2224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815A2E8C-B3D3-4900-9229-AA360A316F3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534943C-0411-4A4A-B0C5-694DA4A31F1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640564C-4922-4E97-9275-9A50A28A623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4DBDDFB-9F84-4D16-8113-3BD54E6CD97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CD3B298-892A-4885-B6C3-EE7E46C19FA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30F2F64-ACF7-49FF-B398-000F93EAB82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EB97D59-6471-4BCE-BAF4-F5AEEB71960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DD7CD93-65E1-4C7A-BB6B-2EF67A8DA93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37CDAC5E-7443-4542-9CBB-98E438C89EE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AA672D60-6CAE-4211-A506-D1DE93E20F1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FA8F46E-C18E-4A20-BF00-A59DFFD6E31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988BC5D-B3D8-47FE-BAEB-C375E55840F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FFC11AD-69E8-42E8-858D-3E2F654FC105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44D985C-6C3C-45CC-B44C-EBD5EEE9C4EA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8B97C458-A543-44C8-9F54-A393891C3A33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8782C2B-9836-4D64-89EC-C29CF9AD91FF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25A3D6DB-BBE5-4B25-AA19-3E9214DEF0D5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57CF2AF-3EF5-4562-967D-4560A90903E6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FF343046-21A3-4D30-8D2D-B10E93636D3B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1B0712F-8A47-4191-9E3B-E9C9B951E660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2E246C9B-3A75-4564-8AED-DF677CF8ACA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BD5D747B-567C-4F9E-8343-3DFE6A3BAE10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6709D25-9C43-4A74-AB99-D483D24669E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BBB1174-1857-42E4-A49B-9B2D84CADF16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41B153E-44F8-4636-83BE-0C8FED2D3AE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85A71F1-A00E-49C3-8AF1-4B6EA00383D5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D662F38-233F-4A4C-837A-F74DFB2DCDF2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17780A34-E3A8-4064-AB0B-95A4543AE5C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6626794-9474-4391-9B20-7E48FECB33D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E143B257-505D-481C-8AEE-5A8617EEDEE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ADFBD1C-B371-496B-8C71-D11740750443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E31014E5-25F9-43D0-A2F8-0A1EFA205518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0ABB26DD-020C-4639-8D28-F67937FF2E03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0DE541D-1E81-4B4C-8C91-1B64BA74099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0A17A76-E96D-44C6-8B55-79ABE0DBB331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C92E961-2881-4E0D-B66D-072250E7927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4A2CE8E-0C34-42A0-8E8A-F4B084D7155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A936746-417B-421B-90C7-D17A27908DC4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DC7BDFB-EE47-470C-8EFF-BC696ED5677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670DACAA-6E0A-4EE1-8CF4-1AA88E8884AC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DAC5D08F-ACB0-406A-AE3A-53754F73FCEE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7A2B617D-A6D9-43BB-ACFB-52811EE99D65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A2AAB216-7E7C-45B1-AAF2-49984E15BAC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0A7BF82-B3F2-4034-9A87-BAE354FF7AB9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0E1C419F-3FA5-4952-9A70-F88579103F2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D7A5A10-86CE-4E7C-8B99-B77705B05D2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C7D0C88D-4372-422A-A5A5-43AE1640B1E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A52E5892-2478-4529-8EB8-F25F0CA3B20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D2D09E93-0E60-45BB-AABF-6CCD28D5A51C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26024F53-4818-4C0A-895D-76E439B30A9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A832F56-E597-4692-9814-3207F885C5CE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50312E96-A716-43CF-B760-7EB986307D45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77D68262-9228-465B-B11B-C64EBA8E159F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AAD3C1A9-C0D8-4FEC-9CD5-55531A3D0A3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DA4868AE-E823-435A-8367-F80C289DAF1D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90FDDB81-3775-4D12-BA68-FF49CBFE834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8B92A7E7-0424-4593-B5C5-9B7BB5B5DDAF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BC6CB0BA-84C7-4040-A187-1CBBE2AC9523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525530CD-E9A2-4DDE-9D85-AE6DF21C5CB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6B52069-A0CD-4004-9436-3223704695BA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999339CC-BC4F-4B5F-BE12-085509F06A5C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651D6AC3-568E-4D46-A01C-977298EC5ED0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FC54F556-5AC0-4583-A15E-B21BB3E40414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508983E5-13C0-43D6-8FFC-05F7778BC6DA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864EE66-BEFC-4302-A3A9-769BD1431B5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D5E771F-258D-444D-BA6F-2B5AEB1EF3B0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AE39A954-D9BC-47C2-A397-30841B69B31C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8087A82-3EC1-470B-9E15-EC58A425E3F1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DBDE26CC-0F6F-453F-83DE-1A4B595B781A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9AC8C412-7806-4E6F-9C44-E26F9DCEF7D1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99E6DD4E-AB0E-4827-9B3E-FA712227BF9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D2B7918-EEC8-4152-8F76-D47980106AA6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3D4BC8C8-9DFF-45AC-940A-36EA6B18291B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24E025A-CF40-4579-804F-D46AFFE9A9AB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7F4AD4E-C1CC-4742-9207-28ADA35620D7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B129D310-022C-43F1-B205-2AA25A832556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0BE4C028-FA1B-4207-AB72-1F261FCBE15D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7CC80445-8589-4254-9707-412612157EF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306CDCA3-6BF3-42C7-96C5-7D7E4417D216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0FBA2D28-13AD-414C-B20F-43D418D2F26B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1C15B587-F723-42CC-99F8-ED8B42A0797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590330A9-274F-4B4F-91D9-B70B71719980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409CD937-9CB6-45F5-88A1-63A4F6B1C08B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E0F1777D-BDB7-4078-B2AE-FA56ECBEFBB0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952D1788-DACF-498E-B8D5-3E5E608C5EC6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7CA5795-F0C7-46D2-8808-1A9DAB60C7E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30C149AA-B1C9-4CF3-8D0B-ACF126E29C9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28701BA8-9945-4004-8F92-9DF490AFB13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C55EB4CB-AE44-4675-AC0F-324A3E8A2C1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12526</TotalTime>
  <Words>935</Words>
  <Application>Microsoft Office PowerPoint</Application>
  <PresentationFormat>On-screen Show (4:3)</PresentationFormat>
  <Paragraphs>216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Gill Sans MT</vt:lpstr>
      <vt:lpstr>Times New Roman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Reviewer</cp:lastModifiedBy>
  <cp:revision>988</cp:revision>
  <cp:lastPrinted>2016-10-07T12:52:12Z</cp:lastPrinted>
  <dcterms:created xsi:type="dcterms:W3CDTF">2013-09-27T18:09:44Z</dcterms:created>
  <dcterms:modified xsi:type="dcterms:W3CDTF">2016-10-26T10:56:32Z</dcterms:modified>
</cp:coreProperties>
</file>