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3" r:id="rId1"/>
  </p:sldMasterIdLst>
  <p:notesMasterIdLst>
    <p:notesMasterId r:id="rId8"/>
  </p:notesMasterIdLst>
  <p:handoutMasterIdLst>
    <p:handoutMasterId r:id="rId9"/>
  </p:handoutMasterIdLst>
  <p:sldIdLst>
    <p:sldId id="278" r:id="rId2"/>
    <p:sldId id="280" r:id="rId3"/>
    <p:sldId id="281" r:id="rId4"/>
    <p:sldId id="284" r:id="rId5"/>
    <p:sldId id="282" r:id="rId6"/>
    <p:sldId id="283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7">
          <p15:clr>
            <a:srgbClr val="A4A3A4"/>
          </p15:clr>
        </p15:guide>
        <p15:guide id="2" orient="horz" pos="3612">
          <p15:clr>
            <a:srgbClr val="A4A3A4"/>
          </p15:clr>
        </p15:guide>
        <p15:guide id="3" orient="horz" pos="1815">
          <p15:clr>
            <a:srgbClr val="A4A3A4"/>
          </p15:clr>
        </p15:guide>
        <p15:guide id="4" orient="horz" pos="2252">
          <p15:clr>
            <a:srgbClr val="A4A3A4"/>
          </p15:clr>
        </p15:guide>
        <p15:guide id="5" orient="horz" pos="2397">
          <p15:clr>
            <a:srgbClr val="A4A3A4"/>
          </p15:clr>
        </p15:guide>
        <p15:guide id="6" pos="2953">
          <p15:clr>
            <a:srgbClr val="A4A3A4"/>
          </p15:clr>
        </p15:guide>
        <p15:guide id="7" pos="5375">
          <p15:clr>
            <a:srgbClr val="A4A3A4"/>
          </p15:clr>
        </p15:guide>
        <p15:guide id="8" pos="4092">
          <p15:clr>
            <a:srgbClr val="A4A3A4"/>
          </p15:clr>
        </p15:guide>
        <p15:guide id="9" pos="4237">
          <p15:clr>
            <a:srgbClr val="A4A3A4"/>
          </p15:clr>
        </p15:guide>
        <p15:guide id="10" pos="386">
          <p15:clr>
            <a:srgbClr val="A4A3A4"/>
          </p15:clr>
        </p15:guide>
        <p15:guide id="11" pos="2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0C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7" autoAdjust="0"/>
    <p:restoredTop sz="89535" autoAdjust="0"/>
  </p:normalViewPr>
  <p:slideViewPr>
    <p:cSldViewPr snapToObjects="1">
      <p:cViewPr varScale="1">
        <p:scale>
          <a:sx n="67" d="100"/>
          <a:sy n="67" d="100"/>
        </p:scale>
        <p:origin x="-882" y="-90"/>
      </p:cViewPr>
      <p:guideLst>
        <p:guide orient="horz" pos="1037"/>
        <p:guide orient="horz" pos="3612"/>
        <p:guide orient="horz" pos="1815"/>
        <p:guide orient="horz" pos="2252"/>
        <p:guide orient="horz" pos="2397"/>
        <p:guide pos="2953"/>
        <p:guide pos="5375"/>
        <p:guide pos="4092"/>
        <p:guide pos="4237"/>
        <p:guide pos="386"/>
        <p:guide pos="280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3" d="100"/>
          <a:sy n="83" d="100"/>
        </p:scale>
        <p:origin x="-3108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7588AC-F512-4847-9233-601F4B16DD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452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5B7C09-5A60-450F-8B1D-B16CDE8563A2}" type="datetime1">
              <a:rPr lang="en-US" noProof="0" smtClean="0"/>
              <a:pPr/>
              <a:t>10/25/2016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F2F6E2-CA2D-40A7-8BE4-C30E5CF2054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53467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17143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21262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84865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56386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313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358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ogo_ramboll"/>
          <p:cNvSpPr>
            <a:spLocks noChangeAspect="1"/>
          </p:cNvSpPr>
          <p:nvPr userDrawn="1"/>
        </p:nvSpPr>
        <p:spPr>
          <a:xfrm>
            <a:off x="637201" y="6159609"/>
            <a:ext cx="1128381" cy="2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Logo_ramboll_bmkAr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02" y="6159609"/>
            <a:ext cx="2052859" cy="255600"/>
          </a:xfrm>
          <a:prstGeom prst="rect">
            <a:avLst/>
          </a:prstGeom>
        </p:spPr>
      </p:pic>
      <p:pic>
        <p:nvPicPr>
          <p:cNvPr id="6" name="Logo_ramboll_bmkAr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02" y="6159609"/>
            <a:ext cx="2052859" cy="255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612775" y="293615"/>
            <a:ext cx="7920038" cy="650636"/>
          </a:xfrm>
        </p:spPr>
        <p:txBody>
          <a:bodyPr tIns="0" anchor="b" anchorCtr="0"/>
          <a:lstStyle>
            <a:lvl1pPr>
              <a:defRPr sz="3200" cap="all" baseline="0" smtClean="0">
                <a:solidFill>
                  <a:schemeClr val="bg2"/>
                </a:solidFill>
                <a:latin typeface="Verdana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2775" y="943200"/>
            <a:ext cx="7920038" cy="1752600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3200" b="1" cap="all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US" noProof="0" dirty="0" smtClean="0"/>
              <a:t>Click to edit Master subtitle style</a:t>
            </a:r>
          </a:p>
        </p:txBody>
      </p:sp>
      <p:sp>
        <p:nvSpPr>
          <p:cNvPr id="7" name="SD_FLD_DocumentDate"/>
          <p:cNvSpPr txBox="1"/>
          <p:nvPr userDrawn="1"/>
        </p:nvSpPr>
        <p:spPr bwMode="auto">
          <a:xfrm>
            <a:off x="4569753" y="6280500"/>
            <a:ext cx="3963063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US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" name="SD_FLD_Name"/>
          <p:cNvSpPr txBox="1"/>
          <p:nvPr userDrawn="1"/>
        </p:nvSpPr>
        <p:spPr bwMode="auto">
          <a:xfrm>
            <a:off x="4569753" y="6128100"/>
            <a:ext cx="3963063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US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687898" y="3805239"/>
            <a:ext cx="3844925" cy="1928812"/>
          </a:xfrm>
          <a:noFill/>
          <a:ln>
            <a:noFill/>
          </a:ln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687887" y="1645200"/>
            <a:ext cx="3844926" cy="1929851"/>
          </a:xfrm>
          <a:noFill/>
          <a:ln>
            <a:noFill/>
          </a:ln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5" y="1644651"/>
            <a:ext cx="3844926" cy="4089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26251" y="3805239"/>
            <a:ext cx="1806575" cy="1928812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ysClr val="windowText" lastClr="000000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687888" y="3805239"/>
            <a:ext cx="1808162" cy="1928812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ysClr val="windowText" lastClr="000000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687889" y="1645200"/>
            <a:ext cx="3844924" cy="1929851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ysClr val="windowText" lastClr="000000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6" y="1644651"/>
            <a:ext cx="3844926" cy="4089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726251" y="1644651"/>
            <a:ext cx="1806575" cy="1930400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87888" y="1646239"/>
            <a:ext cx="1808162" cy="1928812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687888" y="3805239"/>
            <a:ext cx="1808162" cy="1928812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26237" y="3805239"/>
            <a:ext cx="1806576" cy="1928812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6" y="1644651"/>
            <a:ext cx="3844926" cy="4089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3 images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726238" y="1646240"/>
            <a:ext cx="1806574" cy="1928813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87888" y="1646239"/>
            <a:ext cx="1808162" cy="1928812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26237" y="3805239"/>
            <a:ext cx="1806576" cy="1928812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6" y="1644651"/>
            <a:ext cx="3844926" cy="4089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687888" y="3805246"/>
            <a:ext cx="1808162" cy="1027919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300"/>
              </a:spcAft>
              <a:buFontTx/>
              <a:buNone/>
              <a:defRPr sz="1400" b="1" cap="all" baseline="0">
                <a:solidFill>
                  <a:schemeClr val="tx2"/>
                </a:solidFill>
              </a:defRPr>
            </a:lvl1pPr>
            <a:lvl2pPr marL="1588" indent="0">
              <a:lnSpc>
                <a:spcPct val="100000"/>
              </a:lnSpc>
              <a:spcAft>
                <a:spcPts val="0"/>
              </a:spcAft>
              <a:buNone/>
              <a:defRPr sz="1400" b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87888" y="4833165"/>
            <a:ext cx="1808162" cy="900895"/>
          </a:xfrm>
        </p:spPr>
        <p:txBody>
          <a:bodyPr lIns="0" anchor="b" anchorCtr="0"/>
          <a:lstStyle>
            <a:lvl1pPr marL="0" indent="0" algn="r">
              <a:lnSpc>
                <a:spcPct val="100000"/>
              </a:lnSpc>
              <a:spcAft>
                <a:spcPts val="300"/>
              </a:spcAft>
              <a:buFontTx/>
              <a:buNone/>
              <a:defRPr sz="1400" b="1" cap="all" baseline="0">
                <a:solidFill>
                  <a:schemeClr val="tx2"/>
                </a:solidFill>
              </a:defRPr>
            </a:lvl1pPr>
            <a:lvl2pPr marL="1588" indent="0" algn="r">
              <a:lnSpc>
                <a:spcPct val="100000"/>
              </a:lnSpc>
              <a:spcAft>
                <a:spcPts val="0"/>
              </a:spcAft>
              <a:buNone/>
              <a:defRPr sz="1400" b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2 images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26251" y="3805239"/>
            <a:ext cx="1806575" cy="1928812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ysClr val="windowText" lastClr="000000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7" y="1644656"/>
            <a:ext cx="3844925" cy="40893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7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687892" y="1646239"/>
            <a:ext cx="1808163" cy="1928812"/>
          </a:xfrm>
        </p:spPr>
        <p:txBody>
          <a:bodyPr lIns="0"/>
          <a:lstStyle>
            <a:lvl1pPr marL="0" indent="0" algn="r">
              <a:lnSpc>
                <a:spcPct val="100000"/>
              </a:lnSpc>
              <a:spcAft>
                <a:spcPts val="300"/>
              </a:spcAft>
              <a:buFontTx/>
              <a:buNone/>
              <a:defRPr sz="1400" b="1" cap="all" baseline="0">
                <a:solidFill>
                  <a:schemeClr val="tx2"/>
                </a:solidFill>
              </a:defRPr>
            </a:lvl1pPr>
            <a:lvl2pPr marL="1588" indent="0" algn="r">
              <a:lnSpc>
                <a:spcPct val="100000"/>
              </a:lnSpc>
              <a:spcAft>
                <a:spcPts val="0"/>
              </a:spcAft>
              <a:buNone/>
              <a:defRPr sz="1400" b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87892" y="3805239"/>
            <a:ext cx="1808163" cy="1928812"/>
          </a:xfrm>
        </p:spPr>
        <p:txBody>
          <a:bodyPr lIns="0"/>
          <a:lstStyle>
            <a:lvl1pPr marL="0" indent="0" algn="r">
              <a:lnSpc>
                <a:spcPct val="100000"/>
              </a:lnSpc>
              <a:spcAft>
                <a:spcPts val="300"/>
              </a:spcAft>
              <a:buFontTx/>
              <a:buNone/>
              <a:defRPr sz="1400" b="1" cap="all" baseline="0">
                <a:solidFill>
                  <a:schemeClr val="tx2"/>
                </a:solidFill>
              </a:defRPr>
            </a:lvl1pPr>
            <a:lvl2pPr marL="1588" indent="0" algn="r">
              <a:lnSpc>
                <a:spcPct val="100000"/>
              </a:lnSpc>
              <a:spcAft>
                <a:spcPts val="0"/>
              </a:spcAft>
              <a:buNone/>
              <a:defRPr sz="1400" b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726237" y="1646239"/>
            <a:ext cx="1806576" cy="1928812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12776" y="1647827"/>
            <a:ext cx="7915275" cy="4086225"/>
          </a:xfrm>
        </p:spPr>
        <p:txBody>
          <a:bodyPr lIns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>
            <a:lvl1pPr marL="3175" indent="-635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Insert picture: Click ‘Insert’ tab in Top Ribbon, Click ‘Picture’, Select the picture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27384"/>
            <a:ext cx="9144000" cy="688538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612775" y="452440"/>
            <a:ext cx="7920038" cy="1356381"/>
          </a:xfrm>
        </p:spPr>
        <p:txBody>
          <a:bodyPr tIns="0"/>
          <a:lstStyle>
            <a:lvl1pPr>
              <a:defRPr sz="3200" cap="all" baseline="0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4569753" y="6280500"/>
            <a:ext cx="3963063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US" sz="800" b="0" i="0" u="none" strike="noStrike" kern="1200" cap="all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4569753" y="6128100"/>
            <a:ext cx="3963063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US" sz="800" b="0" i="0" u="none" strike="noStrike" kern="1200" cap="all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" name="Logo_ramboll_white"/>
          <p:cNvSpPr>
            <a:spLocks noChangeAspect="1"/>
          </p:cNvSpPr>
          <p:nvPr userDrawn="1"/>
        </p:nvSpPr>
        <p:spPr>
          <a:xfrm>
            <a:off x="635730" y="6159609"/>
            <a:ext cx="1128381" cy="2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Logo_ramboll_white_bmkAr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31" y="6159609"/>
            <a:ext cx="2053243" cy="25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ogo_ramboll"/>
          <p:cNvSpPr>
            <a:spLocks noChangeAspect="1"/>
          </p:cNvSpPr>
          <p:nvPr userDrawn="1"/>
        </p:nvSpPr>
        <p:spPr>
          <a:xfrm>
            <a:off x="637201" y="6159609"/>
            <a:ext cx="1128381" cy="2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Logo_ramboll_bmkAr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02" y="6159609"/>
            <a:ext cx="2052859" cy="2556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9144000" cy="2879725"/>
          </a:xfrm>
          <a:noFill/>
          <a:ln>
            <a:noFill/>
          </a:ln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612776" y="3120714"/>
            <a:ext cx="7920037" cy="678727"/>
          </a:xfrm>
        </p:spPr>
        <p:txBody>
          <a:bodyPr tIns="0" anchor="b" anchorCtr="0"/>
          <a:lstStyle>
            <a:lvl1pPr>
              <a:defRPr sz="3200" cap="all" baseline="0" smtClean="0">
                <a:solidFill>
                  <a:schemeClr val="bg2"/>
                </a:solidFill>
                <a:latin typeface="Verdana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2776" y="3798000"/>
            <a:ext cx="7920037" cy="1752600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3200" b="1" cap="all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US" noProof="0" dirty="0" smtClean="0"/>
              <a:t>Click to edit Master subtitle style</a:t>
            </a:r>
          </a:p>
        </p:txBody>
      </p:sp>
      <p:sp>
        <p:nvSpPr>
          <p:cNvPr id="9" name="SD_FLD_DocumentDate"/>
          <p:cNvSpPr txBox="1"/>
          <p:nvPr userDrawn="1"/>
        </p:nvSpPr>
        <p:spPr bwMode="auto">
          <a:xfrm>
            <a:off x="4569753" y="6280500"/>
            <a:ext cx="3963063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US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" name="SD_FLD_Name"/>
          <p:cNvSpPr txBox="1"/>
          <p:nvPr userDrawn="1"/>
        </p:nvSpPr>
        <p:spPr bwMode="auto">
          <a:xfrm>
            <a:off x="4569753" y="6128100"/>
            <a:ext cx="3963063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US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687898" y="1646239"/>
            <a:ext cx="3844925" cy="4087812"/>
          </a:xfrm>
          <a:noFill/>
        </p:spPr>
        <p:txBody>
          <a:bodyPr/>
          <a:lstStyle>
            <a:lvl1pPr>
              <a:buNone/>
              <a:defRPr/>
            </a:lvl1pPr>
          </a:lstStyle>
          <a:p>
            <a:endParaRPr lang="en-GB" noProof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12776" y="1644651"/>
            <a:ext cx="3844924" cy="4089400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6" y="1644651"/>
            <a:ext cx="7918450" cy="4089400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5" y="1644651"/>
            <a:ext cx="3844926" cy="4089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7887" y="1644651"/>
            <a:ext cx="3844926" cy="4089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2879727"/>
          </a:xfrm>
          <a:noFill/>
          <a:ln>
            <a:noFill/>
          </a:ln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9" y="3313466"/>
            <a:ext cx="3665963" cy="1123655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7887" y="3376801"/>
            <a:ext cx="3844926" cy="2357251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2775" y="1644651"/>
            <a:ext cx="3844926" cy="4089400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7887" y="1646239"/>
            <a:ext cx="3844926" cy="1928812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7887" y="3805239"/>
            <a:ext cx="3844926" cy="1928812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687898" y="1645200"/>
            <a:ext cx="3844925" cy="1929851"/>
          </a:xfrm>
          <a:noFill/>
          <a:ln>
            <a:noFill/>
          </a:ln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6" y="1644651"/>
            <a:ext cx="3844926" cy="4089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ogo_ramboll"/>
          <p:cNvSpPr>
            <a:spLocks noChangeAspect="1"/>
          </p:cNvSpPr>
          <p:nvPr userDrawn="1"/>
        </p:nvSpPr>
        <p:spPr>
          <a:xfrm>
            <a:off x="637201" y="6159609"/>
            <a:ext cx="1128381" cy="2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Logo_ramboll_bmkArt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02" y="6159609"/>
            <a:ext cx="2052859" cy="255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2775" y="452437"/>
            <a:ext cx="7920038" cy="960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noProof="0" dirty="0" smtClean="0"/>
              <a:t>Presentation title</a:t>
            </a:r>
            <a:br>
              <a:rPr lang="en-US" noProof="0" dirty="0" smtClean="0"/>
            </a:br>
            <a:r>
              <a:rPr lang="en-US" noProof="0" dirty="0" smtClean="0"/>
              <a:t>(in cyan)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4406" y="6283334"/>
            <a:ext cx="36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2775" y="1644651"/>
            <a:ext cx="7920038" cy="408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7" name="SD_FLD_DocumentDate"/>
          <p:cNvSpPr txBox="1"/>
          <p:nvPr userDrawn="1"/>
        </p:nvSpPr>
        <p:spPr bwMode="auto">
          <a:xfrm>
            <a:off x="4569753" y="6280500"/>
            <a:ext cx="3963063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/>
                <a:ea typeface="ＭＳ Ｐゴシック" pitchFamily="-111" charset="-128"/>
                <a:cs typeface="ＭＳ Ｐゴシック" pitchFamily="-111" charset="-128"/>
              </a:rPr>
              <a:t>October 26, 2016</a:t>
            </a:r>
          </a:p>
        </p:txBody>
      </p:sp>
      <p:sp>
        <p:nvSpPr>
          <p:cNvPr id="8" name="SD_FLD_Name"/>
          <p:cNvSpPr txBox="1"/>
          <p:nvPr userDrawn="1"/>
        </p:nvSpPr>
        <p:spPr bwMode="auto">
          <a:xfrm>
            <a:off x="4569753" y="6128100"/>
            <a:ext cx="3963063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US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50" r:id="rId13"/>
    <p:sldLayoutId id="2147483751" r:id="rId14"/>
    <p:sldLayoutId id="2147483752" r:id="rId15"/>
    <p:sldLayoutId id="2147483749" r:id="rId16"/>
    <p:sldLayoutId id="2147483746" r:id="rId17"/>
    <p:sldLayoutId id="2147483747" r:id="rId18"/>
    <p:sldLayoutId id="2147483748" r:id="rId1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 cap="all">
          <a:solidFill>
            <a:schemeClr val="tx2"/>
          </a:solidFill>
          <a:latin typeface="Verdana"/>
          <a:ea typeface="ＭＳ Ｐゴシック" pitchFamily="-111" charset="-128"/>
          <a:cs typeface="ＭＳ Ｐゴシック" pitchFamily="-111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201600" indent="-203200" algn="l" defTabSz="457200" rtl="0" eaLnBrk="1" fontAlgn="base" hangingPunct="1">
        <a:lnSpc>
          <a:spcPts val="2163"/>
        </a:lnSpc>
        <a:spcBef>
          <a:spcPct val="0"/>
        </a:spcBef>
        <a:spcAft>
          <a:spcPts val="1500"/>
        </a:spcAft>
        <a:buFont typeface="Verdana" pitchFamily="34" charset="0"/>
        <a:buChar char="•"/>
        <a:defRPr kern="1200">
          <a:solidFill>
            <a:schemeClr val="tx1"/>
          </a:solidFill>
          <a:latin typeface="Verdana"/>
          <a:ea typeface="ＭＳ Ｐゴシック" pitchFamily="-111" charset="-128"/>
          <a:cs typeface="ＭＳ Ｐゴシック" pitchFamily="-111" charset="-128"/>
        </a:defRPr>
      </a:lvl1pPr>
      <a:lvl2pPr marL="571500" indent="-177800" algn="l" defTabSz="457200" rtl="0" eaLnBrk="1" fontAlgn="base" hangingPunct="1">
        <a:lnSpc>
          <a:spcPts val="1925"/>
        </a:lnSpc>
        <a:spcBef>
          <a:spcPct val="0"/>
        </a:spcBef>
        <a:spcAft>
          <a:spcPts val="1500"/>
        </a:spcAft>
        <a:buFont typeface="Verdana" pitchFamily="34" charset="0"/>
        <a:buChar char="•"/>
        <a:defRPr sz="1600" kern="1200">
          <a:solidFill>
            <a:schemeClr val="tx1"/>
          </a:solidFill>
          <a:latin typeface="Verdana"/>
          <a:ea typeface="ＭＳ Ｐゴシック" pitchFamily="-111" charset="-128"/>
          <a:cs typeface="+mn-cs"/>
        </a:defRPr>
      </a:lvl2pPr>
      <a:lvl3pPr marL="914400" indent="-152400" algn="l" defTabSz="457200" rtl="0" eaLnBrk="1" fontAlgn="base" hangingPunct="1">
        <a:lnSpc>
          <a:spcPts val="1675"/>
        </a:lnSpc>
        <a:spcBef>
          <a:spcPct val="0"/>
        </a:spcBef>
        <a:spcAft>
          <a:spcPts val="1500"/>
        </a:spcAft>
        <a:buFont typeface="Verdana" pitchFamily="34" charset="0"/>
        <a:buChar char="•"/>
        <a:defRPr sz="1400" kern="1200">
          <a:solidFill>
            <a:schemeClr val="tx1"/>
          </a:solidFill>
          <a:latin typeface="Verdana"/>
          <a:ea typeface="ＭＳ Ｐゴシック" pitchFamily="-111" charset="-128"/>
          <a:cs typeface="+mn-cs"/>
        </a:defRPr>
      </a:lvl3pPr>
      <a:lvl4pPr marL="1254125" indent="-161925" algn="l" defTabSz="457200" rtl="0" eaLnBrk="1" fontAlgn="base" hangingPunct="1">
        <a:lnSpc>
          <a:spcPts val="1438"/>
        </a:lnSpc>
        <a:spcBef>
          <a:spcPct val="0"/>
        </a:spcBef>
        <a:spcAft>
          <a:spcPts val="1500"/>
        </a:spcAft>
        <a:buFont typeface="Verdana" pitchFamily="34" charset="0"/>
        <a:buChar char="•"/>
        <a:defRPr sz="1400" kern="1200">
          <a:solidFill>
            <a:schemeClr val="tx1"/>
          </a:solidFill>
          <a:latin typeface="Verdana"/>
          <a:ea typeface="ＭＳ Ｐゴシック" pitchFamily="-111" charset="-128"/>
          <a:cs typeface="+mn-cs"/>
        </a:defRPr>
      </a:lvl4pPr>
      <a:lvl5pPr marL="1566863" indent="-169863" algn="l" defTabSz="457200" rtl="0" eaLnBrk="1" fontAlgn="base" hangingPunct="1">
        <a:lnSpc>
          <a:spcPts val="1200"/>
        </a:lnSpc>
        <a:spcBef>
          <a:spcPct val="0"/>
        </a:spcBef>
        <a:spcAft>
          <a:spcPts val="1500"/>
        </a:spcAft>
        <a:buFont typeface="Verdana" pitchFamily="34" charset="0"/>
        <a:buChar char="•"/>
        <a:defRPr sz="1400" kern="1200">
          <a:solidFill>
            <a:schemeClr val="tx1"/>
          </a:solidFill>
          <a:latin typeface="Verdana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sz="quarter" idx="1"/>
          </p:nvPr>
        </p:nvSpPr>
        <p:spPr>
          <a:xfrm>
            <a:off x="107504" y="1160748"/>
            <a:ext cx="8928992" cy="2537898"/>
          </a:xfrm>
        </p:spPr>
        <p:txBody>
          <a:bodyPr/>
          <a:lstStyle/>
          <a:p>
            <a:pPr algn="ctr"/>
            <a:r>
              <a:rPr lang="en-US" cap="none" dirty="0" smtClean="0"/>
              <a:t>Some Thoughts</a:t>
            </a:r>
          </a:p>
          <a:p>
            <a:pPr algn="ctr"/>
            <a:r>
              <a:rPr lang="en-US" cap="none" dirty="0"/>
              <a:t>Alternative Future Realities – Considerations for Modeling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1511660" y="3320988"/>
            <a:ext cx="6732748" cy="756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 indent="-25400" algn="ctr" eaLnBrk="0" hangingPunct="0">
              <a:lnSpc>
                <a:spcPts val="2163"/>
              </a:lnSpc>
              <a:spcAft>
                <a:spcPts val="1500"/>
              </a:spcAft>
            </a:pPr>
            <a:r>
              <a:rPr lang="en-US" dirty="0" smtClean="0">
                <a:latin typeface="Verdana"/>
                <a:cs typeface="ＭＳ Ｐゴシック" pitchFamily="-111" charset="-128"/>
              </a:rPr>
              <a:t>CMAS Community Forum</a:t>
            </a:r>
          </a:p>
          <a:p>
            <a:pPr marL="12700" marR="0" indent="-25400" algn="ctr" defTabSz="457200" rtl="0" eaLnBrk="0" fontAlgn="base" latinLnBrk="0" hangingPunct="0">
              <a:lnSpc>
                <a:spcPts val="2163"/>
              </a:lnSpc>
              <a:spcBef>
                <a:spcPct val="0"/>
              </a:spcBef>
              <a:spcAft>
                <a:spcPts val="1500"/>
              </a:spcAft>
              <a:buClrTx/>
              <a:buSzTx/>
              <a:tabLst/>
            </a:pPr>
            <a:r>
              <a:rPr lang="en-US" dirty="0" smtClean="0">
                <a:latin typeface="Verdana"/>
                <a:cs typeface="ＭＳ Ｐゴシック" pitchFamily="-111" charset="-128"/>
              </a:rPr>
              <a:t>October 26, 2016</a:t>
            </a:r>
          </a:p>
        </p:txBody>
      </p:sp>
    </p:spTree>
    <p:extLst>
      <p:ext uri="{BB962C8B-B14F-4D97-AF65-F5344CB8AC3E}">
        <p14:creationId xmlns:p14="http://schemas.microsoft.com/office/powerpoint/2010/main" val="30082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dirty="0"/>
              <a:t>input parameters </a:t>
            </a:r>
            <a:r>
              <a:rPr lang="en-US" dirty="0" smtClean="0"/>
              <a:t>can </a:t>
            </a:r>
            <a:r>
              <a:rPr lang="en-US" dirty="0"/>
              <a:t>be feasibly and </a:t>
            </a:r>
            <a:r>
              <a:rPr lang="en-US" b="1" dirty="0">
                <a:solidFill>
                  <a:srgbClr val="FF0000"/>
                </a:solidFill>
              </a:rPr>
              <a:t>reliably</a:t>
            </a:r>
            <a:r>
              <a:rPr lang="en-US" dirty="0"/>
              <a:t> projected given current understanding and technical resources?</a:t>
            </a:r>
          </a:p>
          <a:p>
            <a:r>
              <a:rPr lang="en-US" dirty="0" smtClean="0"/>
              <a:t>Given </a:t>
            </a:r>
            <a:r>
              <a:rPr lang="en-US" dirty="0"/>
              <a:t>that </a:t>
            </a:r>
            <a:r>
              <a:rPr lang="en-US" b="1" dirty="0">
                <a:solidFill>
                  <a:srgbClr val="FF0000"/>
                </a:solidFill>
              </a:rPr>
              <a:t>multiple future year scenarios are possible</a:t>
            </a:r>
            <a:r>
              <a:rPr lang="en-US" dirty="0"/>
              <a:t>, should we consider alternatives to deterministic models for projecting medium to long-range air quality</a:t>
            </a:r>
            <a:r>
              <a:rPr lang="en-US" dirty="0" smtClean="0"/>
              <a:t>?</a:t>
            </a:r>
          </a:p>
          <a:p>
            <a:r>
              <a:rPr lang="en-US" dirty="0" smtClean="0"/>
              <a:t>Academia: should </a:t>
            </a:r>
            <a:r>
              <a:rPr lang="en-US" dirty="0"/>
              <a:t>be good fodder for </a:t>
            </a:r>
            <a:r>
              <a:rPr lang="en-US" dirty="0" smtClean="0"/>
              <a:t>a good many dissertations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on 2 Posed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159419"/>
            <a:ext cx="7918450" cy="685405"/>
          </a:xfrm>
          <a:solidFill>
            <a:schemeClr val="bg1"/>
          </a:solidFill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Bridge temporal scales between traditional regulatory (5-10 </a:t>
            </a:r>
            <a:r>
              <a:rPr lang="en-US" dirty="0" err="1" smtClean="0"/>
              <a:t>yr</a:t>
            </a:r>
            <a:r>
              <a:rPr lang="en-US" dirty="0" smtClean="0"/>
              <a:t>) and climate projections (</a:t>
            </a:r>
            <a:r>
              <a:rPr lang="en-US" dirty="0" smtClean="0">
                <a:sym typeface="Symbol"/>
              </a:rPr>
              <a:t> </a:t>
            </a:r>
            <a:r>
              <a:rPr lang="en-US" dirty="0" smtClean="0"/>
              <a:t>50 </a:t>
            </a:r>
            <a:r>
              <a:rPr lang="en-US" dirty="0" err="1" smtClean="0"/>
              <a:t>yr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really </a:t>
            </a:r>
            <a:r>
              <a:rPr lang="en-US" dirty="0" smtClean="0"/>
              <a:t>At the </a:t>
            </a:r>
            <a:r>
              <a:rPr lang="en-US" dirty="0"/>
              <a:t>Crux of the Issue?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412" y="1592795"/>
            <a:ext cx="2852546" cy="3384377"/>
          </a:xfrm>
          <a:prstGeom prst="rect">
            <a:avLst/>
          </a:prstGeom>
        </p:spPr>
      </p:pic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839096" y="2024844"/>
            <a:ext cx="5317080" cy="252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anchor="t" anchorCtr="0" compatLnSpc="1">
            <a:prstTxWarp prst="textNoShape">
              <a:avLst/>
            </a:prstTxWarp>
          </a:bodyPr>
          <a:lstStyle>
            <a:lvl1pPr marL="201600" indent="-203200" algn="l" defTabSz="457200" rtl="0" eaLnBrk="1" fontAlgn="base" hangingPunct="1">
              <a:lnSpc>
                <a:spcPts val="2163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ＭＳ Ｐゴシック" pitchFamily="-111" charset="-128"/>
              </a:defRPr>
            </a:lvl1pPr>
            <a:lvl2pPr marL="571500" indent="-177800" algn="l" defTabSz="457200" rtl="0" eaLnBrk="1" fontAlgn="base" hangingPunct="1">
              <a:lnSpc>
                <a:spcPts val="1925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sz="1600"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+mn-cs"/>
              </a:defRPr>
            </a:lvl2pPr>
            <a:lvl3pPr marL="914400" indent="-152400" algn="l" defTabSz="457200" rtl="0" eaLnBrk="1" fontAlgn="base" hangingPunct="1">
              <a:lnSpc>
                <a:spcPts val="1675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sz="1400"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+mn-cs"/>
              </a:defRPr>
            </a:lvl3pPr>
            <a:lvl4pPr marL="1254125" indent="-161925" algn="l" defTabSz="457200" rtl="0" eaLnBrk="1" fontAlgn="base" hangingPunct="1">
              <a:lnSpc>
                <a:spcPts val="1438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sz="1400"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+mn-cs"/>
              </a:defRPr>
            </a:lvl4pPr>
            <a:lvl5pPr marL="1566863" indent="-169863" algn="l" defTabSz="457200" rtl="0" eaLnBrk="1" fontAlgn="base" hangingPunct="1">
              <a:lnSpc>
                <a:spcPts val="1200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sz="1400"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n-US" dirty="0" smtClean="0"/>
              <a:t>Regulatory/policy:</a:t>
            </a:r>
            <a:endParaRPr lang="en-US" dirty="0" smtClean="0"/>
          </a:p>
          <a:p>
            <a:pPr lvl="2">
              <a:spcAft>
                <a:spcPts val="1200"/>
              </a:spcAft>
            </a:pPr>
            <a:r>
              <a:rPr lang="en-US" dirty="0" smtClean="0"/>
              <a:t>Single model/period, </a:t>
            </a:r>
            <a:r>
              <a:rPr lang="en-US" dirty="0" smtClean="0"/>
              <a:t>project </a:t>
            </a:r>
            <a:r>
              <a:rPr lang="en-US" dirty="0" smtClean="0"/>
              <a:t>only emissions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Formulaic, codified, rigid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>
                <a:sym typeface="Symbol"/>
              </a:rPr>
              <a:t>“the answer”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Operational weather forecasting and G/RCMs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Multiple </a:t>
            </a:r>
            <a:r>
              <a:rPr lang="en-US" dirty="0" smtClean="0"/>
              <a:t>scenarios/models/configurations</a:t>
            </a:r>
            <a:r>
              <a:rPr lang="en-US" dirty="0" smtClean="0"/>
              <a:t>, address uncertainties/variability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Probabilistic/statistical, diverse </a:t>
            </a:r>
            <a:r>
              <a:rPr lang="en-US" dirty="0" smtClean="0">
                <a:sym typeface="Symbol"/>
              </a:rPr>
              <a:t> complicated</a:t>
            </a:r>
            <a:endParaRPr lang="en-US" dirty="0" smtClean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674453" y="4617132"/>
            <a:ext cx="7918450" cy="121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0" bIns="0" numCol="1" anchor="t" anchorCtr="0" compatLnSpc="1">
            <a:prstTxWarp prst="textNoShape">
              <a:avLst/>
            </a:prstTxWarp>
          </a:bodyPr>
          <a:lstStyle>
            <a:lvl1pPr marL="201600" indent="-203200" algn="l" defTabSz="457200" rtl="0" eaLnBrk="1" fontAlgn="base" hangingPunct="1">
              <a:lnSpc>
                <a:spcPts val="2163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ＭＳ Ｐゴシック" pitchFamily="-111" charset="-128"/>
              </a:defRPr>
            </a:lvl1pPr>
            <a:lvl2pPr marL="571500" indent="-177800" algn="l" defTabSz="457200" rtl="0" eaLnBrk="1" fontAlgn="base" hangingPunct="1">
              <a:lnSpc>
                <a:spcPts val="1925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sz="1600"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+mn-cs"/>
              </a:defRPr>
            </a:lvl2pPr>
            <a:lvl3pPr marL="914400" indent="-152400" algn="l" defTabSz="457200" rtl="0" eaLnBrk="1" fontAlgn="base" hangingPunct="1">
              <a:lnSpc>
                <a:spcPts val="1675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sz="1400"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+mn-cs"/>
              </a:defRPr>
            </a:lvl3pPr>
            <a:lvl4pPr marL="1254125" indent="-161925" algn="l" defTabSz="457200" rtl="0" eaLnBrk="1" fontAlgn="base" hangingPunct="1">
              <a:lnSpc>
                <a:spcPts val="1438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sz="1400"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+mn-cs"/>
              </a:defRPr>
            </a:lvl4pPr>
            <a:lvl5pPr marL="1566863" indent="-169863" algn="l" defTabSz="457200" rtl="0" eaLnBrk="1" fontAlgn="base" hangingPunct="1">
              <a:lnSpc>
                <a:spcPts val="1200"/>
              </a:lnSpc>
              <a:spcBef>
                <a:spcPct val="0"/>
              </a:spcBef>
              <a:spcAft>
                <a:spcPts val="1500"/>
              </a:spcAft>
              <a:buFont typeface="Verdana" pitchFamily="34" charset="0"/>
              <a:buChar char="•"/>
              <a:defRPr sz="1400" kern="1200">
                <a:solidFill>
                  <a:schemeClr val="tx1"/>
                </a:solidFill>
                <a:latin typeface="Verdana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dirty="0" smtClean="0"/>
              <a:t>Spatial scales: global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/>
              <a:t>regional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/>
              <a:t>local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Increasing difficulty, larger variations in model response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 messy problem</a:t>
            </a:r>
          </a:p>
        </p:txBody>
      </p:sp>
    </p:spTree>
    <p:extLst>
      <p:ext uri="{BB962C8B-B14F-4D97-AF65-F5344CB8AC3E}">
        <p14:creationId xmlns:p14="http://schemas.microsoft.com/office/powerpoint/2010/main" val="102779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Address compounding vs. compensating uncertainty</a:t>
            </a:r>
          </a:p>
          <a:p>
            <a:r>
              <a:rPr lang="en-US" dirty="0" smtClean="0"/>
              <a:t>Move toward a probabilistic approach </a:t>
            </a:r>
            <a:r>
              <a:rPr lang="en-US" dirty="0" smtClean="0">
                <a:sym typeface="Symbol"/>
              </a:rPr>
              <a:t> envelope of likely outcomes</a:t>
            </a:r>
            <a:endParaRPr lang="en-US" dirty="0" smtClean="0"/>
          </a:p>
          <a:p>
            <a:endParaRPr lang="en-US" dirty="0" smtClean="0"/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ENSEMBLES!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2775" y="452437"/>
            <a:ext cx="7920038" cy="960339"/>
          </a:xfrm>
        </p:spPr>
        <p:txBody>
          <a:bodyPr/>
          <a:lstStyle/>
          <a:p>
            <a:r>
              <a:rPr lang="en-US" dirty="0" smtClean="0"/>
              <a:t>So where should long-term AQ modeling Head?</a:t>
            </a:r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3347864" y="2564904"/>
            <a:ext cx="5617723" cy="4032448"/>
            <a:chOff x="4180550" y="2672916"/>
            <a:chExt cx="4949791" cy="355300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0550" y="2672916"/>
              <a:ext cx="4949791" cy="355300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 bwMode="auto">
            <a:xfrm>
              <a:off x="4247965" y="4839607"/>
              <a:ext cx="3654181" cy="49716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600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12700" marR="0" indent="-25400" algn="l" defTabSz="457200" rtl="0" eaLnBrk="0" fontAlgn="base" latinLnBrk="0" hangingPunct="0">
                <a:lnSpc>
                  <a:spcPts val="2163"/>
                </a:lnSpc>
                <a:spcBef>
                  <a:spcPct val="0"/>
                </a:spcBef>
                <a:spcAft>
                  <a:spcPts val="1500"/>
                </a:spcAft>
                <a:buClrTx/>
                <a:buSzTx/>
                <a:tabLst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mic Sans MS" panose="030F0702030302020204" pitchFamily="66" charset="0"/>
                  <a:cs typeface="ＭＳ Ｐゴシック" pitchFamily="-111" charset="-128"/>
                </a:rPr>
                <a:t>My, your wearing </a:t>
              </a:r>
              <a:r>
                <a:rPr kumimoji="0" lang="en-US" sz="18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mic Sans MS" panose="030F0702030302020204" pitchFamily="66" charset="0"/>
                  <a:cs typeface="ＭＳ Ｐゴシック" pitchFamily="-111" charset="-128"/>
                </a:rPr>
                <a:t>a wonderful ensemble today, Mrs. Cleaver</a:t>
              </a:r>
              <a:endPara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anose="030F0702030302020204" pitchFamily="66" charset="0"/>
                <a:cs typeface="ＭＳ Ｐゴシック" pitchFamily="-11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784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448780"/>
            <a:ext cx="7918450" cy="4089400"/>
          </a:xfrm>
          <a:solidFill>
            <a:schemeClr val="bg1"/>
          </a:solidFill>
        </p:spPr>
        <p:txBody>
          <a:bodyPr/>
          <a:lstStyle/>
          <a:p>
            <a:r>
              <a:rPr lang="en-US" dirty="0" err="1" smtClean="0"/>
              <a:t>Deser</a:t>
            </a:r>
            <a:r>
              <a:rPr lang="en-US" dirty="0" smtClean="0"/>
              <a:t> et al. </a:t>
            </a:r>
            <a:r>
              <a:rPr lang="en-US" dirty="0"/>
              <a:t>(2014</a:t>
            </a:r>
            <a:r>
              <a:rPr lang="en-US" dirty="0" smtClean="0"/>
              <a:t>): a lot going on in just ~50 year forecasts</a:t>
            </a:r>
          </a:p>
          <a:p>
            <a:pPr lvl="1"/>
            <a:r>
              <a:rPr lang="en-US" dirty="0" smtClean="0"/>
              <a:t>Projecting </a:t>
            </a:r>
            <a:r>
              <a:rPr lang="en-US" dirty="0"/>
              <a:t>North American Climate over the Next 50 Years: Uncertainty </a:t>
            </a:r>
            <a:r>
              <a:rPr lang="en-US" dirty="0" smtClean="0"/>
              <a:t>due to </a:t>
            </a:r>
            <a:r>
              <a:rPr lang="en-US" dirty="0"/>
              <a:t>Internal </a:t>
            </a:r>
            <a:r>
              <a:rPr lang="en-US" dirty="0" smtClean="0"/>
              <a:t>Variability.  </a:t>
            </a:r>
            <a:r>
              <a:rPr lang="en-US" i="1" dirty="0" smtClean="0"/>
              <a:t>J. </a:t>
            </a:r>
            <a:r>
              <a:rPr lang="en-US" i="1" dirty="0"/>
              <a:t>Climate</a:t>
            </a:r>
            <a:r>
              <a:rPr lang="en-US" dirty="0"/>
              <a:t>, 27, 2271-2295, DOI: </a:t>
            </a:r>
            <a:r>
              <a:rPr lang="en-US" dirty="0" smtClean="0"/>
              <a:t>10.1175/JCLI-D-13-00451.1</a:t>
            </a:r>
          </a:p>
          <a:p>
            <a:pPr lvl="1"/>
            <a:r>
              <a:rPr lang="en-US" dirty="0" smtClean="0"/>
              <a:t>40-member CCSM3 ensemble, single  forcing (SRES A1B GHG), multiple atmospheric IC’s from different days in Dec 1999/Jan 2000</a:t>
            </a:r>
          </a:p>
          <a:p>
            <a:pPr lvl="1"/>
            <a:r>
              <a:rPr lang="en-US" dirty="0" smtClean="0"/>
              <a:t>Total </a:t>
            </a:r>
            <a:r>
              <a:rPr lang="en-US" dirty="0" smtClean="0"/>
              <a:t>signal = “Free” + “Forced”, where:</a:t>
            </a:r>
          </a:p>
          <a:p>
            <a:pPr lvl="2"/>
            <a:r>
              <a:rPr lang="en-US" dirty="0"/>
              <a:t>Forced = </a:t>
            </a:r>
            <a:r>
              <a:rPr lang="en-US" dirty="0" smtClean="0"/>
              <a:t>external climate </a:t>
            </a:r>
            <a:r>
              <a:rPr lang="en-US" dirty="0"/>
              <a:t>change </a:t>
            </a:r>
            <a:r>
              <a:rPr lang="en-US" dirty="0" smtClean="0"/>
              <a:t>inputs</a:t>
            </a:r>
            <a:endParaRPr lang="en-US" dirty="0"/>
          </a:p>
          <a:p>
            <a:pPr lvl="2"/>
            <a:r>
              <a:rPr lang="en-US" dirty="0" smtClean="0"/>
              <a:t>Free/unforced = internal variability from IC sensitivity, irreducible/ unpredictable “noise” (per Lorenz, 1963).</a:t>
            </a:r>
          </a:p>
          <a:p>
            <a:pPr lvl="1"/>
            <a:r>
              <a:rPr lang="en-US" dirty="0" smtClean="0"/>
              <a:t>NA Surface Air Temperature: Free </a:t>
            </a:r>
            <a:r>
              <a:rPr lang="en-US" dirty="0">
                <a:sym typeface="Symbol"/>
              </a:rPr>
              <a:t> </a:t>
            </a:r>
            <a:r>
              <a:rPr lang="en-US" dirty="0" smtClean="0"/>
              <a:t>Forced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NA Precipitation: Free &gt; </a:t>
            </a:r>
            <a:r>
              <a:rPr lang="en-US" dirty="0" smtClean="0"/>
              <a:t>Forced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“Even </a:t>
            </a:r>
            <a:r>
              <a:rPr lang="en-US" dirty="0" smtClean="0">
                <a:sym typeface="Symbol"/>
              </a:rPr>
              <a:t>[observed] ‘white noise’ </a:t>
            </a:r>
            <a:r>
              <a:rPr lang="en-US" dirty="0">
                <a:sym typeface="Symbol"/>
              </a:rPr>
              <a:t>exhibits multi-decadal </a:t>
            </a:r>
            <a:r>
              <a:rPr lang="en-US" dirty="0" smtClean="0">
                <a:sym typeface="Symbol"/>
              </a:rPr>
              <a:t>variability”</a:t>
            </a:r>
            <a:endParaRPr lang="en-US" dirty="0">
              <a:sym typeface="Symbo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Ensembles are appropriate, but…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412776"/>
            <a:ext cx="7918450" cy="4089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Global chemical models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Desertification (dust trends)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“Purposed” deforestation </a:t>
            </a:r>
            <a:r>
              <a:rPr lang="en-US" dirty="0"/>
              <a:t>(</a:t>
            </a:r>
            <a:r>
              <a:rPr lang="en-US" dirty="0" smtClean="0"/>
              <a:t>biogenic &amp; agricultural trends)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Mega cities (anthropogenic trends)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Energy production (traditional vs. renewables, where/when?)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Polar areas – new emissive areas?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Coupling to GCMs: chemical vs. meteorological variability/uncertainty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NA regional land cover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“Natural” </a:t>
            </a:r>
            <a:r>
              <a:rPr lang="en-US" dirty="0" smtClean="0"/>
              <a:t>deforestation (wildfires, infestations) – long term scarring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Urban growth, other significant land cover transitions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Impacts to surface energy budgets, wind stress, emissions, deposition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Possible feedbacks to global scale variability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4:3 Ramboll template">
  <a:themeElements>
    <a:clrScheme name="Ramboll">
      <a:dk1>
        <a:srgbClr val="000000"/>
      </a:dk1>
      <a:lt1>
        <a:srgbClr val="FFFFFF"/>
      </a:lt1>
      <a:dk2>
        <a:srgbClr val="009DE0"/>
      </a:dk2>
      <a:lt2>
        <a:srgbClr val="797766"/>
      </a:lt2>
      <a:accent1>
        <a:srgbClr val="A7D3F5"/>
      </a:accent1>
      <a:accent2>
        <a:srgbClr val="5CA551"/>
      </a:accent2>
      <a:accent3>
        <a:srgbClr val="A1C23D"/>
      </a:accent3>
      <a:accent4>
        <a:srgbClr val="C40079"/>
      </a:accent4>
      <a:accent5>
        <a:srgbClr val="C63418"/>
      </a:accent5>
      <a:accent6>
        <a:srgbClr val="D0CFC5"/>
      </a:accent6>
      <a:hlink>
        <a:srgbClr val="009DE0"/>
      </a:hlink>
      <a:folHlink>
        <a:srgbClr val="9DD3F5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36000" tIns="0" rIns="0" bIns="0" numCol="1" anchor="t" anchorCtr="0" compatLnSpc="1">
        <a:prstTxWarp prst="textNoShape">
          <a:avLst/>
        </a:prstTxWarp>
      </a:bodyPr>
      <a:lstStyle>
        <a:defPPr marL="12700" marR="0" indent="-25400" algn="l" defTabSz="457200" rtl="0" eaLnBrk="0" fontAlgn="base" latinLnBrk="0" hangingPunct="0">
          <a:lnSpc>
            <a:spcPts val="2163"/>
          </a:lnSpc>
          <a:spcBef>
            <a:spcPct val="0"/>
          </a:spcBef>
          <a:spcAft>
            <a:spcPts val="1500"/>
          </a:spcAft>
          <a:buClrTx/>
          <a:buSzTx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Verdana"/>
            <a:ea typeface="ＭＳ Ｐゴシック" pitchFamily="-111" charset="-128"/>
            <a:cs typeface="ＭＳ Ｐゴシック" pitchFamily="-111" charset="-128"/>
          </a:defRPr>
        </a:defPPr>
      </a:lstStyle>
    </a:txDef>
  </a:objectDefaults>
  <a:extraClrSchemeLst>
    <a:extraClrScheme>
      <a:clrScheme name="Ramboll 1">
        <a:dk1>
          <a:srgbClr val="000000"/>
        </a:dk1>
        <a:lt1>
          <a:srgbClr val="009DE0"/>
        </a:lt1>
        <a:dk2>
          <a:srgbClr val="797766"/>
        </a:dk2>
        <a:lt2>
          <a:srgbClr val="FFFFFF"/>
        </a:lt2>
        <a:accent1>
          <a:srgbClr val="9DD3F5"/>
        </a:accent1>
        <a:accent2>
          <a:srgbClr val="5CA551"/>
        </a:accent2>
        <a:accent3>
          <a:srgbClr val="AACCED"/>
        </a:accent3>
        <a:accent4>
          <a:srgbClr val="000000"/>
        </a:accent4>
        <a:accent5>
          <a:srgbClr val="CCE6F9"/>
        </a:accent5>
        <a:accent6>
          <a:srgbClr val="539549"/>
        </a:accent6>
        <a:hlink>
          <a:srgbClr val="009DE0"/>
        </a:hlink>
        <a:folHlink>
          <a:srgbClr val="7977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mboll 2">
        <a:dk1>
          <a:srgbClr val="000000"/>
        </a:dk1>
        <a:lt1>
          <a:srgbClr val="FFFFFF"/>
        </a:lt1>
        <a:dk2>
          <a:srgbClr val="009DE0"/>
        </a:dk2>
        <a:lt2>
          <a:srgbClr val="797766"/>
        </a:lt2>
        <a:accent1>
          <a:srgbClr val="9DD3F5"/>
        </a:accent1>
        <a:accent2>
          <a:srgbClr val="5CA551"/>
        </a:accent2>
        <a:accent3>
          <a:srgbClr val="FFFFFF"/>
        </a:accent3>
        <a:accent4>
          <a:srgbClr val="000000"/>
        </a:accent4>
        <a:accent5>
          <a:srgbClr val="CCE6F9"/>
        </a:accent5>
        <a:accent6>
          <a:srgbClr val="539549"/>
        </a:accent6>
        <a:hlink>
          <a:srgbClr val="009DE0"/>
        </a:hlink>
        <a:folHlink>
          <a:srgbClr val="7977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mboll 3">
        <a:dk1>
          <a:srgbClr val="000000"/>
        </a:dk1>
        <a:lt1>
          <a:srgbClr val="FFFFFF"/>
        </a:lt1>
        <a:dk2>
          <a:srgbClr val="009DE0"/>
        </a:dk2>
        <a:lt2>
          <a:srgbClr val="797766"/>
        </a:lt2>
        <a:accent1>
          <a:srgbClr val="D0D0C9"/>
        </a:accent1>
        <a:accent2>
          <a:srgbClr val="5CA551"/>
        </a:accent2>
        <a:accent3>
          <a:srgbClr val="FFFFFF"/>
        </a:accent3>
        <a:accent4>
          <a:srgbClr val="000000"/>
        </a:accent4>
        <a:accent5>
          <a:srgbClr val="E4E4E1"/>
        </a:accent5>
        <a:accent6>
          <a:srgbClr val="539549"/>
        </a:accent6>
        <a:hlink>
          <a:srgbClr val="009DE0"/>
        </a:hlink>
        <a:folHlink>
          <a:srgbClr val="9DD3F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Ramboll 4-3 template.potx" id="{A9D9E136-0AE7-4D89-91A9-76E54285BA3C}" vid="{E50C88C7-D85B-4949-976B-DF38543DFD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1169</TotalTime>
  <Words>426</Words>
  <Application>Microsoft Office PowerPoint</Application>
  <PresentationFormat>On-screen Show (4:3)</PresentationFormat>
  <Paragraphs>56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4:3 Ramboll template</vt:lpstr>
      <vt:lpstr>PowerPoint Presentation</vt:lpstr>
      <vt:lpstr>Pick on 2 Posed Questions</vt:lpstr>
      <vt:lpstr>What’s really At the Crux of the Issue?</vt:lpstr>
      <vt:lpstr>So where should long-term AQ modeling Head?</vt:lpstr>
      <vt:lpstr>Ensembles are appropriate, but…</vt:lpstr>
      <vt:lpstr>Other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Emery</dc:creator>
  <cp:lastModifiedBy>Chris Emery</cp:lastModifiedBy>
  <cp:revision>119</cp:revision>
  <dcterms:created xsi:type="dcterms:W3CDTF">2012-10-04T11:44:31Z</dcterms:created>
  <dcterms:modified xsi:type="dcterms:W3CDTF">2016-10-26T01:20:52Z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...">
    <vt:lpwstr>www.skabelondesign.dk</vt:lpwstr>
  </property>
  <property fmtid="{D5CDD505-2E9C-101B-9397-08002B2CF9AE}" pid="3" name="SD_ArtworkDefinition">
    <vt:lpwstr>Ramboll Environ</vt:lpwstr>
  </property>
  <property fmtid="{D5CDD505-2E9C-101B-9397-08002B2CF9AE}" pid="4" name="SD_CtlText_LogoSelector">
    <vt:lpwstr>Ramboll Environ</vt:lpwstr>
  </property>
  <property fmtid="{D5CDD505-2E9C-101B-9397-08002B2CF9AE}" pid="5" name="SD_DocumentLanguageString">
    <vt:lpwstr>English (US)</vt:lpwstr>
  </property>
  <property fmtid="{D5CDD505-2E9C-101B-9397-08002B2CF9AE}" pid="6" name="SD_DocumentLanguage">
    <vt:lpwstr>en-US</vt:lpwstr>
  </property>
  <property fmtid="{D5CDD505-2E9C-101B-9397-08002B2CF9AE}" pid="7" name="sdDocumentDateFormat">
    <vt:lpwstr>en-US:MMMM dd, yyyy</vt:lpwstr>
  </property>
  <property fmtid="{D5CDD505-2E9C-101B-9397-08002B2CF9AE}" pid="8" name="SD_CtlText_UserProfiles_Date">
    <vt:lpwstr/>
  </property>
  <property fmtid="{D5CDD505-2E9C-101B-9397-08002B2CF9AE}" pid="9" name="SD_CtlText_UserProfiles_Name">
    <vt:lpwstr/>
  </property>
  <property fmtid="{D5CDD505-2E9C-101B-9397-08002B2CF9AE}" pid="10" name="SD_UserprofileName">
    <vt:lpwstr/>
  </property>
  <property fmtid="{D5CDD505-2E9C-101B-9397-08002B2CF9AE}" pid="11" name="DocumentInfoFinished">
    <vt:lpwstr>True</vt:lpwstr>
  </property>
</Properties>
</file>