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1.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6" r:id="rId2"/>
    <p:sldId id="261" r:id="rId3"/>
    <p:sldId id="257" r:id="rId4"/>
    <p:sldId id="259" r:id="rId5"/>
    <p:sldId id="268" r:id="rId6"/>
    <p:sldId id="270" r:id="rId7"/>
    <p:sldId id="272" r:id="rId8"/>
    <p:sldId id="283" r:id="rId9"/>
    <p:sldId id="284" r:id="rId10"/>
    <p:sldId id="264" r:id="rId11"/>
    <p:sldId id="266" r:id="rId12"/>
    <p:sldId id="274" r:id="rId13"/>
    <p:sldId id="279" r:id="rId14"/>
    <p:sldId id="280" r:id="rId15"/>
    <p:sldId id="282" r:id="rId16"/>
    <p:sldId id="263" r:id="rId17"/>
    <p:sldId id="285"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34"/>
    <p:restoredTop sz="76254" autoAdjust="0"/>
  </p:normalViewPr>
  <p:slideViewPr>
    <p:cSldViewPr snapToGrid="0" snapToObjects="1">
      <p:cViewPr varScale="1">
        <p:scale>
          <a:sx n="72" d="100"/>
          <a:sy n="72" d="100"/>
        </p:scale>
        <p:origin x="-1232" y="-11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D3A76-7D3F-E243-AFCD-72FA509569E8}" type="datetimeFigureOut">
              <a:rPr lang="en-US" smtClean="0"/>
              <a:t>10/25/16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333F70-01C0-7D45-910C-5D3E77863520}" type="slidenum">
              <a:rPr lang="en-US" smtClean="0"/>
              <a:t>‹#›</a:t>
            </a:fld>
            <a:endParaRPr lang="en-US"/>
          </a:p>
        </p:txBody>
      </p:sp>
    </p:spTree>
    <p:extLst>
      <p:ext uri="{BB962C8B-B14F-4D97-AF65-F5344CB8AC3E}">
        <p14:creationId xmlns:p14="http://schemas.microsoft.com/office/powerpoint/2010/main" val="563418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afternoon.  Today I am going to talk about ‘</a:t>
            </a:r>
            <a:r>
              <a:rPr lang="en-US" dirty="0" err="1" smtClean="0"/>
              <a:t>Nox</a:t>
            </a:r>
            <a:r>
              <a:rPr lang="en-US" dirty="0" smtClean="0"/>
              <a:t> emissions, isoprene oxidations pathways, and implications for surface ozone in the Southeast US.  I would</a:t>
            </a:r>
            <a:r>
              <a:rPr lang="en-US" baseline="0" dirty="0" smtClean="0"/>
              <a:t> like to thank my advisor Daniel Jacob, and the Jacob group working on this project at Harvard, as well as the PI’s from the SEAC4RS field campaign whose data I will discuss in this work. I would also like to thank my funding from both the NASA Earth Science Division and the EPA Star Fellowship program.</a:t>
            </a:r>
            <a:endParaRPr lang="en-US" dirty="0"/>
          </a:p>
        </p:txBody>
      </p:sp>
      <p:sp>
        <p:nvSpPr>
          <p:cNvPr id="4" name="Slide Number Placeholder 3"/>
          <p:cNvSpPr>
            <a:spLocks noGrp="1"/>
          </p:cNvSpPr>
          <p:nvPr>
            <p:ph type="sldNum" sz="quarter" idx="10"/>
          </p:nvPr>
        </p:nvSpPr>
        <p:spPr/>
        <p:txBody>
          <a:bodyPr/>
          <a:lstStyle/>
          <a:p>
            <a:fld id="{8D333F70-01C0-7D45-910C-5D3E77863520}" type="slidenum">
              <a:rPr lang="en-US" smtClean="0"/>
              <a:t>1</a:t>
            </a:fld>
            <a:endParaRPr lang="en-US"/>
          </a:p>
        </p:txBody>
      </p:sp>
    </p:spTree>
    <p:extLst>
      <p:ext uri="{BB962C8B-B14F-4D97-AF65-F5344CB8AC3E}">
        <p14:creationId xmlns:p14="http://schemas.microsoft.com/office/powerpoint/2010/main" val="363960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NOz = NOy – NOx</a:t>
            </a:r>
          </a:p>
          <a:p>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12</a:t>
            </a:fld>
            <a:endParaRPr lang="en-US"/>
          </a:p>
        </p:txBody>
      </p:sp>
    </p:spTree>
    <p:extLst>
      <p:ext uri="{BB962C8B-B14F-4D97-AF65-F5344CB8AC3E}">
        <p14:creationId xmlns:p14="http://schemas.microsoft.com/office/powerpoint/2010/main" val="2126229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13</a:t>
            </a:fld>
            <a:endParaRPr lang="en-US"/>
          </a:p>
        </p:txBody>
      </p:sp>
    </p:spTree>
    <p:extLst>
      <p:ext uri="{BB962C8B-B14F-4D97-AF65-F5344CB8AC3E}">
        <p14:creationId xmlns:p14="http://schemas.microsoft.com/office/powerpoint/2010/main" val="478552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Current retrievals of satellite NO</a:t>
            </a:r>
            <a:r>
              <a:rPr lang="en-US" sz="1200" baseline="-25000" dirty="0" smtClean="0"/>
              <a:t>2</a:t>
            </a:r>
            <a:r>
              <a:rPr lang="en-US" sz="1200" dirty="0" smtClean="0"/>
              <a:t> data do not properly account for this elevated pool of upper tropospheric NO</a:t>
            </a:r>
            <a:r>
              <a:rPr lang="en-US" sz="1200" baseline="-25000" dirty="0" smtClean="0"/>
              <a:t>2</a:t>
            </a:r>
            <a:r>
              <a:rPr lang="en-US" sz="1200" dirty="0" smtClean="0"/>
              <a:t>, so that the reported tropospheric NO</a:t>
            </a:r>
            <a:r>
              <a:rPr lang="en-US" sz="1200" baseline="-25000" dirty="0" smtClean="0"/>
              <a:t>2</a:t>
            </a:r>
            <a:r>
              <a:rPr lang="en-US" sz="1200" dirty="0" smtClean="0"/>
              <a:t> columns are biased high.</a:t>
            </a:r>
          </a:p>
          <a:p>
            <a:endParaRPr lang="en-US" dirty="0" smtClean="0"/>
          </a:p>
          <a:p>
            <a:r>
              <a:rPr lang="en-US" dirty="0" smtClean="0"/>
              <a:t>K7 = NO2 photolysis</a:t>
            </a:r>
          </a:p>
          <a:p>
            <a:r>
              <a:rPr lang="en-US" dirty="0" smtClean="0"/>
              <a:t>K5 = NO + O3</a:t>
            </a:r>
          </a:p>
          <a:p>
            <a:endParaRPr lang="en-US" dirty="0" smtClean="0"/>
          </a:p>
          <a:p>
            <a:r>
              <a:rPr lang="en-US" sz="1200" b="0" i="0" u="none" strike="noStrike" kern="1200" baseline="0" dirty="0" smtClean="0">
                <a:solidFill>
                  <a:schemeClr val="tx1"/>
                </a:solidFill>
                <a:latin typeface="+mn-lt"/>
                <a:ea typeface="+mn-ea"/>
                <a:cs typeface="+mn-cs"/>
              </a:rPr>
              <a:t> The upper troposphere above 8 km contributes 32–49% in the aircraft observations and 23% in GEOS-Chem.</a:t>
            </a:r>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14</a:t>
            </a:fld>
            <a:endParaRPr lang="en-US"/>
          </a:p>
        </p:txBody>
      </p:sp>
    </p:spTree>
    <p:extLst>
      <p:ext uri="{BB962C8B-B14F-4D97-AF65-F5344CB8AC3E}">
        <p14:creationId xmlns:p14="http://schemas.microsoft.com/office/powerpoint/2010/main" val="250009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Median ozone for CASTNET</a:t>
            </a:r>
            <a:endParaRPr lang="en-US" dirty="0"/>
          </a:p>
        </p:txBody>
      </p:sp>
      <p:sp>
        <p:nvSpPr>
          <p:cNvPr id="4" name="Slide Number Placeholder 3"/>
          <p:cNvSpPr>
            <a:spLocks noGrp="1"/>
          </p:cNvSpPr>
          <p:nvPr>
            <p:ph type="sldNum" sz="quarter" idx="10"/>
          </p:nvPr>
        </p:nvSpPr>
        <p:spPr/>
        <p:txBody>
          <a:bodyPr/>
          <a:lstStyle/>
          <a:p>
            <a:fld id="{9173E075-50AF-E342-B99C-DA85CD7B66DC}" type="slidenum">
              <a:rPr lang="en-US" smtClean="0"/>
              <a:t>15</a:t>
            </a:fld>
            <a:endParaRPr lang="en-US"/>
          </a:p>
        </p:txBody>
      </p:sp>
    </p:spTree>
    <p:extLst>
      <p:ext uri="{BB962C8B-B14F-4D97-AF65-F5344CB8AC3E}">
        <p14:creationId xmlns:p14="http://schemas.microsoft.com/office/powerpoint/2010/main" val="13086789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Emissions include scaling</a:t>
            </a:r>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16</a:t>
            </a:fld>
            <a:endParaRPr lang="en-US"/>
          </a:p>
        </p:txBody>
      </p:sp>
    </p:spTree>
    <p:extLst>
      <p:ext uri="{BB962C8B-B14F-4D97-AF65-F5344CB8AC3E}">
        <p14:creationId xmlns:p14="http://schemas.microsoft.com/office/powerpoint/2010/main" val="619991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Mainly CAMX and CMAQ, 134-150</a:t>
            </a:r>
            <a:r>
              <a:rPr lang="en-US" baseline="0" dirty="0" smtClean="0"/>
              <a:t> sites</a:t>
            </a:r>
          </a:p>
          <a:p>
            <a:r>
              <a:rPr lang="en-US" sz="1200" b="0" i="0" u="none" strike="noStrike" kern="1200" baseline="0" dirty="0" smtClean="0">
                <a:solidFill>
                  <a:schemeClr val="tx1"/>
                </a:solidFill>
                <a:latin typeface="+mn-lt"/>
                <a:ea typeface="+mn-ea"/>
                <a:cs typeface="+mn-cs"/>
              </a:rPr>
              <a:t>21 global</a:t>
            </a:r>
          </a:p>
          <a:p>
            <a:r>
              <a:rPr lang="en-US" sz="1200" b="0" i="0" u="none" strike="noStrike" kern="1200" baseline="0" dirty="0" smtClean="0">
                <a:solidFill>
                  <a:schemeClr val="tx1"/>
                </a:solidFill>
                <a:latin typeface="+mn-lt"/>
                <a:ea typeface="+mn-ea"/>
                <a:cs typeface="+mn-cs"/>
              </a:rPr>
              <a:t>and hemispheric chemical transport models - HTAP</a:t>
            </a:r>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2</a:t>
            </a:fld>
            <a:endParaRPr lang="en-US"/>
          </a:p>
        </p:txBody>
      </p:sp>
    </p:spTree>
    <p:extLst>
      <p:ext uri="{BB962C8B-B14F-4D97-AF65-F5344CB8AC3E}">
        <p14:creationId xmlns:p14="http://schemas.microsoft.com/office/powerpoint/2010/main" val="2015777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To</a:t>
            </a:r>
            <a:r>
              <a:rPr lang="en-US" b="0" baseline="0" dirty="0" smtClean="0"/>
              <a:t> study O3 in the southeast, I am using the GEOS-Chem chemical transport model.   O3 in surface air from this model is show for the campaign on the right.  We use assimilated meteorology from NASA, with 47 vertical layers, 0.25 degree horizontal resolution, and 88 </a:t>
            </a:r>
            <a:r>
              <a:rPr lang="en-US" b="0" baseline="0" dirty="0" err="1" smtClean="0"/>
              <a:t>advected</a:t>
            </a:r>
            <a:r>
              <a:rPr lang="en-US" b="0" baseline="0" dirty="0" smtClean="0"/>
              <a:t> tracers.  We take biogenic emissions from the MEGAN inventory.  Lightning </a:t>
            </a:r>
            <a:r>
              <a:rPr lang="en-US" b="0" baseline="0" dirty="0" err="1" smtClean="0"/>
              <a:t>Nox</a:t>
            </a:r>
            <a:r>
              <a:rPr lang="en-US" b="0" baseline="0" dirty="0" smtClean="0"/>
              <a:t> is constrained by observations of lightning flashes from the </a:t>
            </a:r>
            <a:r>
              <a:rPr lang="en-US" sz="1200" kern="1200" dirty="0" smtClean="0">
                <a:solidFill>
                  <a:schemeClr val="tx1"/>
                </a:solidFill>
                <a:effectLst/>
                <a:latin typeface="+mn-lt"/>
                <a:ea typeface="+mn-ea"/>
                <a:cs typeface="+mn-cs"/>
              </a:rPr>
              <a:t>Lightning Imaging Sensor (LIS) and the Optical Transient Detector (OTD) satellite instruments.</a:t>
            </a:r>
            <a:endParaRPr lang="en-US" dirty="0" smtClean="0"/>
          </a:p>
          <a:p>
            <a:endParaRPr lang="en-US" b="0" baseline="0" dirty="0" smtClean="0"/>
          </a:p>
          <a:p>
            <a:r>
              <a:rPr lang="en-US" b="0" baseline="0" dirty="0" smtClean="0"/>
              <a:t>Bromine sources include sea-salt aerosol, photolysis, and oxidation of short-lived </a:t>
            </a:r>
            <a:r>
              <a:rPr lang="en-US" b="0" baseline="0" dirty="0" err="1" smtClean="0"/>
              <a:t>bromocarbons</a:t>
            </a:r>
            <a:r>
              <a:rPr lang="en-US" b="0" baseline="0" dirty="0" smtClean="0"/>
              <a:t>.  Decreases global mean tropospheric OH by 4%.  Improves our ability to simulate 19</a:t>
            </a:r>
            <a:r>
              <a:rPr lang="en-US" b="0" baseline="30000" dirty="0" smtClean="0"/>
              <a:t>th</a:t>
            </a:r>
            <a:r>
              <a:rPr lang="en-US" b="0" baseline="0" dirty="0" smtClean="0"/>
              <a:t> century O3 and seasonality.   Decreases tropospheric O3 </a:t>
            </a:r>
            <a:r>
              <a:rPr lang="en-US" b="0" baseline="0" dirty="0" err="1" smtClean="0"/>
              <a:t>bruden</a:t>
            </a:r>
            <a:r>
              <a:rPr lang="en-US" b="0" baseline="0" dirty="0" smtClean="0"/>
              <a:t> by 6%,  </a:t>
            </a:r>
          </a:p>
          <a:p>
            <a:r>
              <a:rPr lang="en-US" b="0" dirty="0" smtClean="0"/>
              <a:t>The </a:t>
            </a:r>
            <a:r>
              <a:rPr lang="en-US" b="0" dirty="0" err="1" smtClean="0"/>
              <a:t>lightnign</a:t>
            </a:r>
            <a:r>
              <a:rPr lang="en-US" b="0" dirty="0" smtClean="0"/>
              <a:t> </a:t>
            </a:r>
            <a:r>
              <a:rPr lang="en-US" b="0" dirty="0" err="1" smtClean="0"/>
              <a:t>Nox</a:t>
            </a:r>
            <a:r>
              <a:rPr lang="en-US" b="0" dirty="0" smtClean="0"/>
              <a:t> emitted in the model for a given</a:t>
            </a:r>
            <a:r>
              <a:rPr lang="en-US" b="0" baseline="0" dirty="0" smtClean="0"/>
              <a:t> grid cell is distributed vertically between the surface and convective cloud top height following standard profiles for marine, tropical, </a:t>
            </a:r>
            <a:r>
              <a:rPr lang="en-US" b="0" baseline="0" dirty="0" err="1" smtClean="0"/>
              <a:t>midlatitude</a:t>
            </a:r>
            <a:r>
              <a:rPr lang="en-US" b="0" baseline="0" dirty="0" smtClean="0"/>
              <a:t> storms etc.  1-7% below 2km.</a:t>
            </a:r>
            <a:endParaRPr lang="en-US" b="0" dirty="0" smtClean="0"/>
          </a:p>
          <a:p>
            <a:r>
              <a:rPr lang="en-US" b="1" dirty="0" smtClean="0"/>
              <a:t>Note SENEX</a:t>
            </a:r>
            <a:r>
              <a:rPr lang="en-US" b="1" baseline="0" dirty="0" smtClean="0"/>
              <a:t> and SEAC4RS</a:t>
            </a:r>
            <a:endParaRPr lang="en-US" b="1" dirty="0" smtClean="0"/>
          </a:p>
          <a:p>
            <a:r>
              <a:rPr lang="en-US" b="1" dirty="0" smtClean="0"/>
              <a:t>Emissions:</a:t>
            </a:r>
          </a:p>
          <a:p>
            <a:pPr lvl="1"/>
            <a:r>
              <a:rPr lang="en-US" dirty="0" smtClean="0"/>
              <a:t>Biogenic from MEGANv2.1 (Guenther et al, 2010)</a:t>
            </a:r>
          </a:p>
          <a:p>
            <a:pPr lvl="1"/>
            <a:r>
              <a:rPr lang="en-US" dirty="0" smtClean="0"/>
              <a:t>Hourly anthropogenic emissions from EPA’s NEI08 for 2010</a:t>
            </a:r>
          </a:p>
          <a:p>
            <a:pPr lvl="1"/>
            <a:r>
              <a:rPr lang="en-US" dirty="0" smtClean="0"/>
              <a:t>Daily fire emissions from the Quick Fire Emissions Database (QFED) (Darmenov et al, 2013)</a:t>
            </a:r>
            <a:endParaRPr lang="en-US" b="1" u="sng" dirty="0" smtClean="0">
              <a:solidFill>
                <a:schemeClr val="tx2"/>
              </a:solidFill>
            </a:endParaRPr>
          </a:p>
          <a:p>
            <a:r>
              <a:rPr lang="en-US" b="1" dirty="0" smtClean="0">
                <a:solidFill>
                  <a:srgbClr val="000000"/>
                </a:solidFill>
              </a:rPr>
              <a:t>Chemistry</a:t>
            </a:r>
          </a:p>
          <a:p>
            <a:pPr lvl="1"/>
            <a:r>
              <a:rPr lang="en-US" dirty="0" smtClean="0"/>
              <a:t>Initial chemistry from Mao et al, 2013</a:t>
            </a:r>
          </a:p>
          <a:p>
            <a:pPr lvl="1"/>
            <a:r>
              <a:rPr lang="en-US" b="1" dirty="0" smtClean="0">
                <a:solidFill>
                  <a:schemeClr val="tx2"/>
                </a:solidFill>
              </a:rPr>
              <a:t>Improved treatment of isoprene RO</a:t>
            </a:r>
            <a:r>
              <a:rPr lang="en-US" b="1" baseline="-25000" dirty="0" smtClean="0">
                <a:solidFill>
                  <a:schemeClr val="tx2"/>
                </a:solidFill>
              </a:rPr>
              <a:t>2</a:t>
            </a:r>
            <a:r>
              <a:rPr lang="en-US" b="1" dirty="0" smtClean="0">
                <a:solidFill>
                  <a:schemeClr val="tx2"/>
                </a:solidFill>
              </a:rPr>
              <a:t> isomerization (Crounse et al, 2011; Stavrakou et al, 2010; Peeters et al, 2014)</a:t>
            </a:r>
          </a:p>
          <a:p>
            <a:pPr lvl="1"/>
            <a:r>
              <a:rPr lang="en-US" b="1" dirty="0" smtClean="0">
                <a:solidFill>
                  <a:schemeClr val="tx2"/>
                </a:solidFill>
              </a:rPr>
              <a:t>Reduced NO</a:t>
            </a:r>
            <a:r>
              <a:rPr lang="en-US" b="1" baseline="-25000" dirty="0" smtClean="0">
                <a:solidFill>
                  <a:schemeClr val="tx2"/>
                </a:solidFill>
              </a:rPr>
              <a:t>2</a:t>
            </a:r>
            <a:r>
              <a:rPr lang="en-US" b="1" dirty="0" smtClean="0">
                <a:solidFill>
                  <a:schemeClr val="tx2"/>
                </a:solidFill>
              </a:rPr>
              <a:t> recycling from isoprene nitrates (Lee et al, 2014</a:t>
            </a:r>
            <a:r>
              <a:rPr lang="en-US" b="1" u="sng" dirty="0" smtClean="0">
                <a:solidFill>
                  <a:schemeClr val="tx2"/>
                </a:solidFill>
              </a:rPr>
              <a:t>)</a:t>
            </a:r>
          </a:p>
          <a:p>
            <a:pPr lvl="1"/>
            <a:r>
              <a:rPr lang="en-US" b="1" dirty="0" smtClean="0">
                <a:solidFill>
                  <a:schemeClr val="tx2"/>
                </a:solidFill>
              </a:rPr>
              <a:t>Reduced yields of MVK/MACR (Liu et al, 2013)</a:t>
            </a:r>
          </a:p>
          <a:p>
            <a:pPr lvl="1"/>
            <a:r>
              <a:rPr lang="en-US" b="1" dirty="0" smtClean="0">
                <a:solidFill>
                  <a:schemeClr val="tx2"/>
                </a:solidFill>
              </a:rPr>
              <a:t>Added gas-phase source of HONO (Li et al, 2014)</a:t>
            </a:r>
          </a:p>
          <a:p>
            <a:r>
              <a:rPr lang="en-US" b="1" dirty="0" smtClean="0"/>
              <a:t>Physical processes:</a:t>
            </a:r>
          </a:p>
          <a:p>
            <a:pPr lvl="1"/>
            <a:r>
              <a:rPr lang="en-US" b="1" dirty="0" smtClean="0">
                <a:solidFill>
                  <a:srgbClr val="1F497D"/>
                </a:solidFill>
              </a:rPr>
              <a:t>Fast deposition of isoprene oxidation products</a:t>
            </a:r>
          </a:p>
          <a:p>
            <a:pPr lvl="1"/>
            <a:r>
              <a:rPr lang="en-US" b="1" dirty="0" smtClean="0">
                <a:solidFill>
                  <a:srgbClr val="1F497D"/>
                </a:solidFill>
              </a:rPr>
              <a:t>Aqueous uptake of soluble isoprene oxidation products</a:t>
            </a:r>
          </a:p>
          <a:p>
            <a:pPr lvl="1"/>
            <a:r>
              <a:rPr lang="en-US" b="1" dirty="0" smtClean="0">
                <a:solidFill>
                  <a:srgbClr val="1F497D"/>
                </a:solidFill>
              </a:rPr>
              <a:t>Fast photolysis of carbonyl nitrates (Muller et al, 2014)</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dirty="0" smtClean="0"/>
              <a:t>Daily fire emissions from the Quick Fire Emissions Database (QFED) (Darmenov et al, 2013)</a:t>
            </a:r>
            <a:endParaRPr lang="en-US" b="1" u="sng" dirty="0" smtClean="0">
              <a:solidFill>
                <a:schemeClr val="tx2"/>
              </a:solidFill>
            </a:endParaRPr>
          </a:p>
          <a:p>
            <a:pPr lvl="1"/>
            <a:endParaRPr lang="en-US" b="1" dirty="0" smtClean="0"/>
          </a:p>
          <a:p>
            <a:r>
              <a:rPr lang="en-US" dirty="0" smtClean="0"/>
              <a:t>Aircraft. Aircraft emissions are from the AEIC inventory [Stettler et al., 2011] (new development).</a:t>
            </a:r>
          </a:p>
          <a:p>
            <a:endParaRPr lang="en-US" dirty="0" smtClean="0"/>
          </a:p>
          <a:p>
            <a:r>
              <a:rPr lang="en-US" dirty="0" smtClean="0"/>
              <a:t>Ships. Global shipping emissions are from ICOADS, as implemented in GEOS–Chem by Lee et al. [2011]. Shipping emissions of NOx are processed by the PARANOX module of Vinken et al. [2012] to account for ozone and HNO3 production in the plume.</a:t>
            </a:r>
          </a:p>
          <a:p>
            <a:endParaRPr lang="en-US" dirty="0" smtClean="0"/>
          </a:p>
          <a:p>
            <a:r>
              <a:rPr lang="en-US" dirty="0" smtClean="0"/>
              <a:t>Open Fires. Emissions from open fires for individual years are from the GFED2 inventory with 3-hourly, 8-day, or monthly resolution [van der Werf et al., 2009] or from the GFED3 inventory with 3-hourly, daily, or monthly resolution [Giglio et al., 2010; van der Werf et al., 2010; Mu et al. 2011].</a:t>
            </a:r>
          </a:p>
          <a:p>
            <a:endParaRPr lang="en-US" dirty="0" smtClean="0"/>
          </a:p>
          <a:p>
            <a:r>
              <a:rPr lang="en-US" dirty="0" smtClean="0"/>
              <a:t>Lightning. Lightning NOx emissions are computed with the algorithm of Price and Rind [1992] as a function of cloud top height, and are scaled globally as described by Murray et al. [2012] to match OTD/LIS climatological observations of lightning flashes. Biogenic VOCs. Biogenic VOC emissions in GEOS–Chem are from the MEGAN v2.1 inventory of Guenther et al. [2012] as implemented by Barkley et al. [2011].</a:t>
            </a:r>
          </a:p>
          <a:p>
            <a:endParaRPr lang="en-US" dirty="0" smtClean="0"/>
          </a:p>
          <a:p>
            <a:r>
              <a:rPr lang="en-US" dirty="0" smtClean="0"/>
              <a:t>Soils. Biogenic soil NOx emissions are from Hudman et al. [2012] (new development).</a:t>
            </a:r>
          </a:p>
          <a:p>
            <a:endParaRPr lang="en-US" dirty="0" smtClean="0"/>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Reduced yields of MVK/MACR (Liu et al, 2013)</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tx2"/>
                </a:solidFill>
              </a:rPr>
              <a:t>Added gas-phase source of HONO (Li et al, 2014)</a:t>
            </a:r>
          </a:p>
          <a:p>
            <a:pPr lvl="1"/>
            <a:endParaRPr lang="en-US" dirty="0" smtClean="0"/>
          </a:p>
          <a:p>
            <a:pPr lvl="1"/>
            <a:r>
              <a:rPr lang="en-US" dirty="0" smtClean="0"/>
              <a:t>Biogenic from MEGANv2.1 (Guenther et al, 2010)</a:t>
            </a:r>
          </a:p>
          <a:p>
            <a:pPr lvl="1"/>
            <a:r>
              <a:rPr lang="en-US" b="1" u="sng" dirty="0" smtClean="0">
                <a:solidFill>
                  <a:schemeClr val="tx2"/>
                </a:solidFill>
              </a:rPr>
              <a:t>Anthropogenic from NEI08 for 2010 from EPA with annual scale factors</a:t>
            </a:r>
          </a:p>
          <a:p>
            <a:pPr lvl="1"/>
            <a:r>
              <a:rPr lang="en-US" dirty="0" smtClean="0"/>
              <a:t>Daily fire emissions from QFED Chemistry</a:t>
            </a:r>
          </a:p>
          <a:p>
            <a:pPr lvl="1"/>
            <a:r>
              <a:rPr lang="en-US" dirty="0" smtClean="0"/>
              <a:t>Base chemistry from Mao et al, 2013</a:t>
            </a:r>
          </a:p>
          <a:p>
            <a:pPr lvl="1"/>
            <a:r>
              <a:rPr lang="en-US" b="1" dirty="0" smtClean="0">
                <a:solidFill>
                  <a:schemeClr val="tx2"/>
                </a:solidFill>
              </a:rPr>
              <a:t>Improved treatment of isoprene RO</a:t>
            </a:r>
            <a:r>
              <a:rPr lang="en-US" b="1" baseline="-25000" dirty="0" smtClean="0">
                <a:solidFill>
                  <a:schemeClr val="tx2"/>
                </a:solidFill>
              </a:rPr>
              <a:t>2</a:t>
            </a:r>
            <a:r>
              <a:rPr lang="en-US" b="1" dirty="0" smtClean="0">
                <a:solidFill>
                  <a:schemeClr val="tx2"/>
                </a:solidFill>
              </a:rPr>
              <a:t> isomerization (Crounse et al, 2011, Stavrakou et al, 2010, Peeters et al, 2014)</a:t>
            </a:r>
          </a:p>
          <a:p>
            <a:pPr lvl="1"/>
            <a:r>
              <a:rPr lang="en-US" b="1" u="sng" dirty="0" smtClean="0">
                <a:solidFill>
                  <a:schemeClr val="tx2"/>
                </a:solidFill>
              </a:rPr>
              <a:t>Reduce NO</a:t>
            </a:r>
            <a:r>
              <a:rPr lang="en-US" b="1" u="sng" baseline="-25000" dirty="0" smtClean="0">
                <a:solidFill>
                  <a:schemeClr val="tx2"/>
                </a:solidFill>
              </a:rPr>
              <a:t>2</a:t>
            </a:r>
            <a:r>
              <a:rPr lang="en-US" b="1" u="sng" dirty="0" smtClean="0">
                <a:solidFill>
                  <a:schemeClr val="tx2"/>
                </a:solidFill>
              </a:rPr>
              <a:t> recycling from isoprene nitrates by 50% (Lee et al, 2014)</a:t>
            </a:r>
          </a:p>
          <a:p>
            <a:pPr lvl="1"/>
            <a:r>
              <a:rPr lang="en-US" b="1" dirty="0" smtClean="0">
                <a:solidFill>
                  <a:schemeClr val="tx2"/>
                </a:solidFill>
              </a:rPr>
              <a:t>Reduce yields of MVK/MACR (Liu et al, 2013)</a:t>
            </a:r>
          </a:p>
          <a:p>
            <a:r>
              <a:rPr lang="en-US" b="1" dirty="0" smtClean="0"/>
              <a:t>Physical processes:</a:t>
            </a:r>
          </a:p>
          <a:p>
            <a:pPr lvl="1"/>
            <a:r>
              <a:rPr lang="en-US" b="1" u="sng" dirty="0" smtClean="0">
                <a:solidFill>
                  <a:srgbClr val="1F497D"/>
                </a:solidFill>
              </a:rPr>
              <a:t>Fast deposition of isoprene oxidation products</a:t>
            </a:r>
          </a:p>
          <a:p>
            <a:pPr lvl="1"/>
            <a:r>
              <a:rPr lang="en-US" b="1" dirty="0" smtClean="0">
                <a:solidFill>
                  <a:srgbClr val="1F497D"/>
                </a:solidFill>
              </a:rPr>
              <a:t>Aqueous uptake of IEPOX to form SOA (Pye et al, 2013)</a:t>
            </a:r>
          </a:p>
          <a:p>
            <a:pPr lvl="1"/>
            <a:r>
              <a:rPr lang="en-US" b="1" dirty="0" smtClean="0">
                <a:solidFill>
                  <a:srgbClr val="1F497D"/>
                </a:solidFill>
              </a:rPr>
              <a:t>Fast photolysis of carbonyl nitrates (Muller et al, 2014)</a:t>
            </a:r>
          </a:p>
          <a:p>
            <a:endParaRPr lang="en-US" dirty="0"/>
          </a:p>
        </p:txBody>
      </p:sp>
      <p:sp>
        <p:nvSpPr>
          <p:cNvPr id="4" name="Slide Number Placeholder 3"/>
          <p:cNvSpPr>
            <a:spLocks noGrp="1"/>
          </p:cNvSpPr>
          <p:nvPr>
            <p:ph type="sldNum" sz="quarter" idx="10"/>
          </p:nvPr>
        </p:nvSpPr>
        <p:spPr/>
        <p:txBody>
          <a:bodyPr/>
          <a:lstStyle/>
          <a:p>
            <a:fld id="{4E668F38-19F4-8545-8224-2B661F005893}" type="slidenum">
              <a:rPr lang="en-US" smtClean="0"/>
              <a:t>4</a:t>
            </a:fld>
            <a:endParaRPr lang="en-US" dirty="0"/>
          </a:p>
        </p:txBody>
      </p:sp>
    </p:spTree>
    <p:extLst>
      <p:ext uri="{BB962C8B-B14F-4D97-AF65-F5344CB8AC3E}">
        <p14:creationId xmlns:p14="http://schemas.microsoft.com/office/powerpoint/2010/main" val="19466171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fundamentally different methods have been compared: </a:t>
            </a:r>
            <a:r>
              <a:rPr lang="en-US" dirty="0" err="1" smtClean="0"/>
              <a:t>chemiluminescence</a:t>
            </a:r>
            <a:r>
              <a:rPr lang="en-US" dirty="0" smtClean="0"/>
              <a:t> (NO-O3 chemical reaction and emission of radiation from the nitrogen dioxide product) and laser-induced fluorescence (absorption of radiation by nitric oxide and then </a:t>
            </a:r>
            <a:r>
              <a:rPr lang="en-US" dirty="0" err="1" smtClean="0"/>
              <a:t>reradiation</a:t>
            </a:r>
            <a:r>
              <a:rPr lang="en-US" dirty="0" smtClean="0"/>
              <a:t> at different wavelengths by the excited nitric oxide).</a:t>
            </a:r>
          </a:p>
          <a:p>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5</a:t>
            </a:fld>
            <a:endParaRPr lang="en-US"/>
          </a:p>
        </p:txBody>
      </p:sp>
    </p:spTree>
    <p:extLst>
      <p:ext uri="{BB962C8B-B14F-4D97-AF65-F5344CB8AC3E}">
        <p14:creationId xmlns:p14="http://schemas.microsoft.com/office/powerpoint/2010/main" val="667251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The uncertainty in this scaling factor due to the presence of soil NO</a:t>
            </a:r>
            <a:r>
              <a:rPr lang="en-US" sz="1200" baseline="-25000" dirty="0" smtClean="0"/>
              <a:t>x</a:t>
            </a:r>
            <a:r>
              <a:rPr lang="en-US" sz="1200" dirty="0" smtClean="0"/>
              <a:t> is 30-60%.</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aseline="0" dirty="0" smtClean="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smtClean="0"/>
              <a:t>If I didn’t scale industry, I would need a 50-90%</a:t>
            </a:r>
            <a:endParaRPr lang="en-US" dirty="0" smtClean="0"/>
          </a:p>
          <a:p>
            <a:pPr marL="171450" indent="-171450">
              <a:buFont typeface="Arial" charset="0"/>
              <a:buChar char="•"/>
            </a:pPr>
            <a:r>
              <a:rPr lang="en-US" dirty="0" smtClean="0"/>
              <a:t>We reduce the overall NOx budget</a:t>
            </a:r>
            <a:r>
              <a:rPr lang="en-US" baseline="0" dirty="0" smtClean="0"/>
              <a:t> by 41%.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Two fundamentally different methods have been compared: </a:t>
            </a:r>
            <a:r>
              <a:rPr lang="en-US" dirty="0" err="1" smtClean="0"/>
              <a:t>chemiluminescence</a:t>
            </a:r>
            <a:r>
              <a:rPr lang="en-US" dirty="0" smtClean="0"/>
              <a:t> (NO-O3 chemical reaction and emission of radiation from the nitrogen dioxide product) and laser-induced fluorescence (absorption of radiation by nitric oxide and then </a:t>
            </a:r>
            <a:r>
              <a:rPr lang="en-US" dirty="0" err="1" smtClean="0"/>
              <a:t>reradiation</a:t>
            </a:r>
            <a:r>
              <a:rPr lang="en-US" dirty="0" smtClean="0"/>
              <a:t> at different wavelengths by the excited nitric oxide).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model's treatment of emissions from aging vehicles is one likely contributor; the NEI overestimate of NOx emissions could indicate that engines produce less NOx and catalytic converters degrade more slowly than assumed by MOVES2010. MOVES2010 likely fails to capture dependence of NOx emissions on vehicle age accurately. Similarly, Bishop et al. (2012) shows that 1% of the vehicle fleet could emit as much as 15% of total NOx emissions, indicating that </a:t>
            </a:r>
            <a:r>
              <a:rPr lang="en-US" sz="1200" kern="1200" dirty="0" err="1" smtClean="0">
                <a:solidFill>
                  <a:schemeClr val="tx1"/>
                </a:solidFill>
                <a:effectLst/>
                <a:latin typeface="+mn-lt"/>
                <a:ea typeface="+mn-ea"/>
                <a:cs typeface="+mn-cs"/>
              </a:rPr>
              <a:t>misrepresen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tation</a:t>
            </a:r>
            <a:r>
              <a:rPr lang="en-US" sz="1200" kern="1200" dirty="0" smtClean="0">
                <a:solidFill>
                  <a:schemeClr val="tx1"/>
                </a:solidFill>
                <a:effectLst/>
                <a:latin typeface="+mn-lt"/>
                <a:ea typeface="+mn-ea"/>
                <a:cs typeface="+mn-cs"/>
              </a:rPr>
              <a:t> of the attributes of these outliers in emissions inventories could have significant effects on the estimated emissions. Incorrect emissions apportionment to the diesel portions of the on- and off- road fleets would lead to significant errors in the ratio of CO to NOx emissions. Incorrect emission factors are also another possible source of error. </a:t>
            </a:r>
            <a:r>
              <a:rPr lang="en-US" sz="1200" kern="1200" dirty="0" err="1" smtClean="0">
                <a:solidFill>
                  <a:schemeClr val="tx1"/>
                </a:solidFill>
                <a:effectLst/>
                <a:latin typeface="+mn-lt"/>
                <a:ea typeface="+mn-ea"/>
                <a:cs typeface="+mn-cs"/>
              </a:rPr>
              <a:t>Lindhjem</a:t>
            </a:r>
            <a:r>
              <a:rPr lang="en-US" sz="1200" kern="1200" dirty="0" smtClean="0">
                <a:solidFill>
                  <a:schemeClr val="tx1"/>
                </a:solidFill>
                <a:effectLst/>
                <a:latin typeface="+mn-lt"/>
                <a:ea typeface="+mn-ea"/>
                <a:cs typeface="+mn-cs"/>
              </a:rPr>
              <a:t> et al. (2012) found that the use of MOVES2010 emissions factors increased NOx emissions by 50% in comparison to those found in the previous EPA model, MOBILE6. </a:t>
            </a:r>
            <a:endParaRPr lang="en-US" dirty="0" smtClean="0"/>
          </a:p>
          <a:p>
            <a:endParaRPr lang="en-US" baseline="0" dirty="0" smtClean="0"/>
          </a:p>
        </p:txBody>
      </p:sp>
      <p:sp>
        <p:nvSpPr>
          <p:cNvPr id="4" name="Slide Number Placeholder 3"/>
          <p:cNvSpPr>
            <a:spLocks noGrp="1"/>
          </p:cNvSpPr>
          <p:nvPr>
            <p:ph type="sldNum" sz="quarter" idx="10"/>
          </p:nvPr>
        </p:nvSpPr>
        <p:spPr/>
        <p:txBody>
          <a:bodyPr/>
          <a:lstStyle/>
          <a:p>
            <a:fld id="{3DAE004D-3C62-AE41-9CDA-E45D01C7F4D7}" type="slidenum">
              <a:rPr lang="en-US" smtClean="0"/>
              <a:t>6</a:t>
            </a:fld>
            <a:endParaRPr lang="en-US"/>
          </a:p>
        </p:txBody>
      </p:sp>
    </p:spTree>
    <p:extLst>
      <p:ext uri="{BB962C8B-B14F-4D97-AF65-F5344CB8AC3E}">
        <p14:creationId xmlns:p14="http://schemas.microsoft.com/office/powerpoint/2010/main" val="66725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highest observed ozone (&gt;75 ppb) was found in air influenced by agricultural burning along the Mississippi River and by outflow from Houston over Louisiana. GEOS-</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does not capture the </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 extreme values and this probably reflects a dilution effect (Yu et al., 2016). </a:t>
            </a:r>
            <a:endParaRPr lang="en-US" dirty="0" smtClean="0"/>
          </a:p>
          <a:p>
            <a:endParaRPr lang="en-US" dirty="0" smtClean="0"/>
          </a:p>
          <a:p>
            <a:r>
              <a:rPr lang="en-US" dirty="0" smtClean="0"/>
              <a:t>MS, AL, GA</a:t>
            </a:r>
          </a:p>
          <a:p>
            <a:endParaRPr lang="en-US" dirty="0" smtClean="0"/>
          </a:p>
          <a:p>
            <a:r>
              <a:rPr lang="en-US" dirty="0" smtClean="0"/>
              <a:t>Get citation on Ag fires</a:t>
            </a:r>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7</a:t>
            </a:fld>
            <a:endParaRPr lang="en-US"/>
          </a:p>
        </p:txBody>
      </p:sp>
    </p:spTree>
    <p:extLst>
      <p:ext uri="{BB962C8B-B14F-4D97-AF65-F5344CB8AC3E}">
        <p14:creationId xmlns:p14="http://schemas.microsoft.com/office/powerpoint/2010/main" val="4151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b="1" kern="1200" dirty="0" smtClean="0">
                <a:solidFill>
                  <a:schemeClr val="tx1"/>
                </a:solidFill>
                <a:effectLst/>
                <a:latin typeface="+mn-lt"/>
                <a:ea typeface="+mn-ea"/>
                <a:cs typeface="+mn-cs"/>
              </a:rPr>
              <a:t>Say that the yield of isoprene nitrates matters.</a:t>
            </a:r>
          </a:p>
          <a:p>
            <a:r>
              <a:rPr lang="en-US" sz="1400" b="1" i="0" u="none" strike="noStrike" kern="1200" baseline="0" dirty="0" smtClean="0">
                <a:solidFill>
                  <a:srgbClr val="000000"/>
                </a:solidFill>
                <a:latin typeface="+mn-lt"/>
                <a:ea typeface="+mn-ea"/>
                <a:cs typeface="+mn-cs"/>
              </a:rPr>
              <a:t>Mao et al, 2013 - this is attributed to a lower and reversible yield of isoprene nitrates, increasing the ozone production efficiency per unit of nitrogen oxides (NOx ≡NO+NO2).</a:t>
            </a:r>
            <a:endParaRPr lang="en-US" sz="1600" b="1" kern="1200" dirty="0" smtClean="0">
              <a:solidFill>
                <a:srgbClr val="000000"/>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bias for HPALD is within the uncertainty of the kinetics and measurement. Our HPALD source is based on the ISOPO2 isomerization rate constant from </a:t>
            </a:r>
            <a:r>
              <a:rPr lang="en-US" sz="1200" kern="1200" dirty="0" err="1" smtClean="0">
                <a:solidFill>
                  <a:schemeClr val="tx1"/>
                </a:solidFill>
                <a:effectLst/>
                <a:latin typeface="+mn-lt"/>
                <a:ea typeface="+mn-ea"/>
                <a:cs typeface="+mn-cs"/>
              </a:rPr>
              <a:t>Crounse</a:t>
            </a:r>
            <a:r>
              <a:rPr lang="en-US" sz="1200" kern="1200" dirty="0" smtClean="0">
                <a:solidFill>
                  <a:schemeClr val="tx1"/>
                </a:solidFill>
                <a:effectLst/>
                <a:latin typeface="+mn-lt"/>
                <a:ea typeface="+mn-ea"/>
                <a:cs typeface="+mn-cs"/>
              </a:rPr>
              <a:t> et al. (2011).</a:t>
            </a:r>
          </a:p>
          <a:p>
            <a:r>
              <a:rPr lang="en-US" sz="1200" kern="1200" dirty="0" smtClean="0">
                <a:solidFill>
                  <a:schemeClr val="tx1"/>
                </a:solidFill>
                <a:effectLst/>
                <a:latin typeface="+mn-lt"/>
                <a:ea typeface="+mn-ea"/>
                <a:cs typeface="+mn-cs"/>
              </a:rPr>
              <a:t>A theoretical calculation by </a:t>
            </a:r>
            <a:r>
              <a:rPr lang="en-US" sz="1200" kern="1200" dirty="0" err="1" smtClean="0">
                <a:solidFill>
                  <a:schemeClr val="tx1"/>
                </a:solidFill>
                <a:effectLst/>
                <a:latin typeface="+mn-lt"/>
                <a:ea typeface="+mn-ea"/>
                <a:cs typeface="+mn-cs"/>
              </a:rPr>
              <a:t>Peeters</a:t>
            </a:r>
            <a:r>
              <a:rPr lang="en-US" sz="1200" kern="1200" dirty="0" smtClean="0">
                <a:solidFill>
                  <a:schemeClr val="tx1"/>
                </a:solidFill>
                <a:effectLst/>
                <a:latin typeface="+mn-lt"/>
                <a:ea typeface="+mn-ea"/>
                <a:cs typeface="+mn-cs"/>
              </a:rPr>
              <a:t> et al. (2014) suggests a rate constant that is 1.8× higher, which would reduce the model bias for HPALD and ISOPOOH and increase boundary layer OH by 8%.</a:t>
            </a:r>
          </a:p>
          <a:p>
            <a:r>
              <a:rPr lang="en-US" sz="1200" kern="1200" dirty="0" smtClean="0">
                <a:solidFill>
                  <a:schemeClr val="tx1"/>
                </a:solidFill>
                <a:effectLst/>
                <a:latin typeface="+mn-lt"/>
                <a:ea typeface="+mn-ea"/>
                <a:cs typeface="+mn-cs"/>
              </a:rPr>
              <a:t>GEOS-</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overestimates ISOPOOH by 74% below 1.5 km. Recent work by St. Clair et al. (2015) found that the reaction rate of ISOPOOH + OH to form IEPOX is approximately 10% faster than the rate given by </a:t>
            </a:r>
            <a:r>
              <a:rPr lang="en-US" sz="1200" kern="1200" dirty="0" err="1" smtClean="0">
                <a:solidFill>
                  <a:schemeClr val="tx1"/>
                </a:solidFill>
                <a:effectLst/>
                <a:latin typeface="+mn-lt"/>
                <a:ea typeface="+mn-ea"/>
                <a:cs typeface="+mn-cs"/>
              </a:rPr>
              <a:t>Paulot</a:t>
            </a:r>
            <a:r>
              <a:rPr lang="en-US" sz="1200" kern="1200" dirty="0" smtClean="0">
                <a:solidFill>
                  <a:schemeClr val="tx1"/>
                </a:solidFill>
                <a:effectLst/>
                <a:latin typeface="+mn-lt"/>
                <a:ea typeface="+mn-ea"/>
                <a:cs typeface="+mn-cs"/>
              </a:rPr>
              <a:t> et al. (2009b), which would further reduce the model overestimate. It is likely that after these changes the GEOS-</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overestimate of 15 ISOPOOH would be within measurement uncertainty. For both ISOPOOH and HPALD, GEOS-</a:t>
            </a:r>
            <a:r>
              <a:rPr lang="en-US" sz="1200" kern="1200" dirty="0" err="1" smtClean="0">
                <a:solidFill>
                  <a:schemeClr val="tx1"/>
                </a:solidFill>
                <a:effectLst/>
                <a:latin typeface="+mn-lt"/>
                <a:ea typeface="+mn-ea"/>
                <a:cs typeface="+mn-cs"/>
              </a:rPr>
              <a:t>Chem</a:t>
            </a:r>
            <a:r>
              <a:rPr lang="en-US" sz="1200" kern="1200" dirty="0" smtClean="0">
                <a:solidFill>
                  <a:schemeClr val="tx1"/>
                </a:solidFill>
                <a:effectLst/>
                <a:latin typeface="+mn-lt"/>
                <a:ea typeface="+mn-ea"/>
                <a:cs typeface="+mn-cs"/>
              </a:rPr>
              <a:t> captures much of the </a:t>
            </a:r>
            <a:endParaRPr lang="en-US" dirty="0" smtClean="0"/>
          </a:p>
          <a:p>
            <a:r>
              <a:rPr lang="en-US" sz="1200" kern="1200" dirty="0" smtClean="0">
                <a:solidFill>
                  <a:schemeClr val="tx1"/>
                </a:solidFill>
                <a:effectLst/>
                <a:latin typeface="+mn-lt"/>
                <a:ea typeface="+mn-ea"/>
                <a:cs typeface="+mn-cs"/>
              </a:rPr>
              <a:t>spatial variability (r = 0.8 and 0.7, respectively). </a:t>
            </a:r>
            <a:endParaRPr lang="en-US" dirty="0" smtClean="0"/>
          </a:p>
          <a:p>
            <a:endParaRPr lang="en-US" dirty="0" smtClean="0"/>
          </a:p>
          <a:p>
            <a:endParaRPr lang="en-US" dirty="0" smtClean="0"/>
          </a:p>
          <a:p>
            <a:r>
              <a:rPr lang="en-US" dirty="0" smtClean="0"/>
              <a:t>5% from other minor </a:t>
            </a:r>
            <a:r>
              <a:rPr lang="en-US" dirty="0" err="1" smtClean="0"/>
              <a:t>pawthw</a:t>
            </a:r>
            <a:endParaRPr lang="en-US" dirty="0" smtClean="0"/>
          </a:p>
          <a:p>
            <a:pPr marL="285750" indent="-285750">
              <a:buFont typeface="Arial"/>
              <a:buChar char="•"/>
            </a:pPr>
            <a:r>
              <a:rPr lang="en-US" sz="2000" dirty="0" smtClean="0"/>
              <a:t>We successfully capture the fate of ISOPO</a:t>
            </a:r>
            <a:r>
              <a:rPr lang="en-US" sz="2000" baseline="-25000" dirty="0" smtClean="0"/>
              <a:t>2</a:t>
            </a:r>
            <a:r>
              <a:rPr lang="en-US" sz="2000" dirty="0" smtClean="0"/>
              <a:t> that leads to O</a:t>
            </a:r>
            <a:r>
              <a:rPr lang="en-US" sz="2000" baseline="-25000" dirty="0" smtClean="0"/>
              <a:t>3</a:t>
            </a:r>
            <a:r>
              <a:rPr lang="en-US" sz="2000" dirty="0" smtClean="0"/>
              <a:t>.</a:t>
            </a:r>
          </a:p>
          <a:p>
            <a:pPr marL="285750" indent="-285750">
              <a:buFont typeface="Arial"/>
              <a:buChar char="•"/>
            </a:pPr>
            <a:r>
              <a:rPr lang="en-US" sz="2000" dirty="0" smtClean="0"/>
              <a:t>We underestimate HPALD by a factor of 2.</a:t>
            </a:r>
          </a:p>
          <a:p>
            <a:pPr marL="742950" lvl="1" indent="-285750">
              <a:buFont typeface="Arial"/>
              <a:buChar char="•"/>
            </a:pPr>
            <a:r>
              <a:rPr lang="en-US" sz="2000" dirty="0" smtClean="0"/>
              <a:t>Isomerization rate is uncertain by 50% (</a:t>
            </a:r>
            <a:r>
              <a:rPr lang="en-US" sz="2000" dirty="0" err="1" smtClean="0"/>
              <a:t>Crounse</a:t>
            </a:r>
            <a:r>
              <a:rPr lang="en-US" sz="2000" dirty="0" smtClean="0"/>
              <a:t> et al, 2011)</a:t>
            </a:r>
          </a:p>
          <a:p>
            <a:pPr marL="742950" lvl="1" indent="-285750">
              <a:buFont typeface="Arial"/>
              <a:buChar char="•"/>
            </a:pPr>
            <a:r>
              <a:rPr lang="en-US" sz="2000" dirty="0" smtClean="0"/>
              <a:t>OH reaction rate is uncertain by +/- 35% (Wolfe et al, 2012)</a:t>
            </a:r>
          </a:p>
          <a:p>
            <a:pPr marL="285750" indent="-285750">
              <a:buFont typeface="Arial"/>
              <a:buChar char="•"/>
            </a:pPr>
            <a:r>
              <a:rPr lang="en-US" sz="2000" dirty="0" smtClean="0"/>
              <a:t>ISOPOOH is overestimated – formation rate is uncertain by +/- 16%.</a:t>
            </a:r>
          </a:p>
          <a:p>
            <a:r>
              <a:rPr lang="en-US" dirty="0" err="1" smtClean="0"/>
              <a:t>ays</a:t>
            </a:r>
            <a:endParaRPr lang="en-US" dirty="0"/>
          </a:p>
        </p:txBody>
      </p:sp>
      <p:sp>
        <p:nvSpPr>
          <p:cNvPr id="4" name="Slide Number Placeholder 3"/>
          <p:cNvSpPr>
            <a:spLocks noGrp="1"/>
          </p:cNvSpPr>
          <p:nvPr>
            <p:ph type="sldNum" sz="quarter" idx="10"/>
          </p:nvPr>
        </p:nvSpPr>
        <p:spPr/>
        <p:txBody>
          <a:bodyPr/>
          <a:lstStyle/>
          <a:p>
            <a:fld id="{3DAE004D-3C62-AE41-9CDA-E45D01C7F4D7}" type="slidenum">
              <a:rPr lang="en-US" smtClean="0"/>
              <a:t>8</a:t>
            </a:fld>
            <a:endParaRPr lang="en-US"/>
          </a:p>
        </p:txBody>
      </p:sp>
    </p:spTree>
    <p:extLst>
      <p:ext uri="{BB962C8B-B14F-4D97-AF65-F5344CB8AC3E}">
        <p14:creationId xmlns:p14="http://schemas.microsoft.com/office/powerpoint/2010/main" val="1198462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NOx pathway would just be 62% with original </a:t>
            </a:r>
            <a:r>
              <a:rPr lang="en-US" dirty="0" err="1" smtClean="0"/>
              <a:t>Nox</a:t>
            </a:r>
            <a:r>
              <a:rPr lang="en-US" dirty="0" smtClean="0"/>
              <a:t>, 13% change in high NOx pathway</a:t>
            </a:r>
            <a:endParaRPr lang="en-US" dirty="0"/>
          </a:p>
        </p:txBody>
      </p:sp>
      <p:sp>
        <p:nvSpPr>
          <p:cNvPr id="4" name="Slide Number Placeholder 3"/>
          <p:cNvSpPr>
            <a:spLocks noGrp="1"/>
          </p:cNvSpPr>
          <p:nvPr>
            <p:ph type="sldNum" sz="quarter" idx="10"/>
          </p:nvPr>
        </p:nvSpPr>
        <p:spPr/>
        <p:txBody>
          <a:bodyPr/>
          <a:lstStyle/>
          <a:p>
            <a:fld id="{8D333F70-01C0-7D45-910C-5D3E77863520}" type="slidenum">
              <a:rPr lang="en-US" smtClean="0"/>
              <a:t>9</a:t>
            </a:fld>
            <a:endParaRPr lang="en-US"/>
          </a:p>
        </p:txBody>
      </p:sp>
    </p:spTree>
    <p:extLst>
      <p:ext uri="{BB962C8B-B14F-4D97-AF65-F5344CB8AC3E}">
        <p14:creationId xmlns:p14="http://schemas.microsoft.com/office/powerpoint/2010/main" val="247363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bg1"/>
                </a:solidFill>
              </a:rPr>
              <a:t>*Midwest: 66% reduced to 7%, *Southeast: 71% reduced to 8%</a:t>
            </a:r>
          </a:p>
          <a:p>
            <a:r>
              <a:rPr lang="en-US" dirty="0" smtClean="0"/>
              <a:t>The National Atmospheric Deposition Program has measured acids, nutrients since 1978.</a:t>
            </a:r>
          </a:p>
          <a:p>
            <a:r>
              <a:rPr lang="en-US" dirty="0" smtClean="0"/>
              <a:t>250 sites, with monthly data in mg NO</a:t>
            </a:r>
            <a:r>
              <a:rPr lang="en-US" baseline="-25000" dirty="0" smtClean="0"/>
              <a:t>3</a:t>
            </a:r>
            <a:r>
              <a:rPr lang="en-US" baseline="30000" dirty="0" smtClean="0"/>
              <a:t>-</a:t>
            </a:r>
            <a:r>
              <a:rPr lang="en-US" dirty="0" smtClean="0"/>
              <a:t>/L.</a:t>
            </a:r>
          </a:p>
          <a:p>
            <a:endParaRPr lang="en-US" dirty="0"/>
          </a:p>
        </p:txBody>
      </p:sp>
      <p:sp>
        <p:nvSpPr>
          <p:cNvPr id="4" name="Slide Number Placeholder 3"/>
          <p:cNvSpPr>
            <a:spLocks noGrp="1"/>
          </p:cNvSpPr>
          <p:nvPr>
            <p:ph type="sldNum" sz="quarter" idx="10"/>
          </p:nvPr>
        </p:nvSpPr>
        <p:spPr/>
        <p:txBody>
          <a:bodyPr/>
          <a:lstStyle/>
          <a:p>
            <a:fld id="{7BDB01C1-F7AA-114E-9257-30851B862C20}" type="slidenum">
              <a:rPr lang="en-US" smtClean="0"/>
              <a:t>11</a:t>
            </a:fld>
            <a:endParaRPr lang="en-US"/>
          </a:p>
        </p:txBody>
      </p:sp>
    </p:spTree>
    <p:extLst>
      <p:ext uri="{BB962C8B-B14F-4D97-AF65-F5344CB8AC3E}">
        <p14:creationId xmlns:p14="http://schemas.microsoft.com/office/powerpoint/2010/main" val="585472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1F69ED3-0875-3B48-876D-24FF17906B51}"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1241316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69ED3-0875-3B48-876D-24FF17906B51}"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152143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69ED3-0875-3B48-876D-24FF17906B51}"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705991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F69ED3-0875-3B48-876D-24FF17906B51}"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39075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F69ED3-0875-3B48-876D-24FF17906B51}" type="datetimeFigureOut">
              <a:rPr lang="en-US" smtClean="0"/>
              <a:t>10/25/16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1765567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F69ED3-0875-3B48-876D-24FF17906B51}"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2111875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F69ED3-0875-3B48-876D-24FF17906B51}" type="datetimeFigureOut">
              <a:rPr lang="en-US" smtClean="0"/>
              <a:t>10/25/16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685004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F69ED3-0875-3B48-876D-24FF17906B51}" type="datetimeFigureOut">
              <a:rPr lang="en-US" smtClean="0"/>
              <a:t>10/25/16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205993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F69ED3-0875-3B48-876D-24FF17906B51}" type="datetimeFigureOut">
              <a:rPr lang="en-US" smtClean="0"/>
              <a:t>10/25/16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382913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69ED3-0875-3B48-876D-24FF17906B51}"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1770440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F69ED3-0875-3B48-876D-24FF17906B51}" type="datetimeFigureOut">
              <a:rPr lang="en-US" smtClean="0"/>
              <a:t>10/25/16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15FB18-3B05-D74D-A532-8A778B8E857E}" type="slidenum">
              <a:rPr lang="en-US" smtClean="0"/>
              <a:t>‹#›</a:t>
            </a:fld>
            <a:endParaRPr lang="en-US"/>
          </a:p>
        </p:txBody>
      </p:sp>
    </p:spTree>
    <p:extLst>
      <p:ext uri="{BB962C8B-B14F-4D97-AF65-F5344CB8AC3E}">
        <p14:creationId xmlns:p14="http://schemas.microsoft.com/office/powerpoint/2010/main" val="25602018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F69ED3-0875-3B48-876D-24FF17906B51}" type="datetimeFigureOut">
              <a:rPr lang="en-US" smtClean="0"/>
              <a:t>10/25/16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15FB18-3B05-D74D-A532-8A778B8E857E}" type="slidenum">
              <a:rPr lang="en-US" smtClean="0"/>
              <a:t>‹#›</a:t>
            </a:fld>
            <a:endParaRPr lang="en-US"/>
          </a:p>
        </p:txBody>
      </p:sp>
    </p:spTree>
    <p:extLst>
      <p:ext uri="{BB962C8B-B14F-4D97-AF65-F5344CB8AC3E}">
        <p14:creationId xmlns:p14="http://schemas.microsoft.com/office/powerpoint/2010/main" val="1277422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emf"/><Relationship Id="rId4" Type="http://schemas.openxmlformats.org/officeDocument/2006/relationships/image" Target="../media/image22.gi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3.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 Id="rId3"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6.jpeg"/><Relationship Id="rId5" Type="http://schemas.openxmlformats.org/officeDocument/2006/relationships/oleObject" Target="../embeddings/oleObject1.bin"/><Relationship Id="rId6" Type="http://schemas.openxmlformats.org/officeDocument/2006/relationships/image" Target="../media/image25.wmf"/><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9.gif"/></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4" Type="http://schemas.openxmlformats.org/officeDocument/2006/relationships/image" Target="../media/image11.emf"/><Relationship Id="rId5"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4.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4" Type="http://schemas.openxmlformats.org/officeDocument/2006/relationships/image" Target="../media/image15.png"/><Relationship Id="rId5" Type="http://schemas.openxmlformats.org/officeDocument/2006/relationships/image" Target="../media/image16.emf"/><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22613" y="448758"/>
            <a:ext cx="9546771" cy="2387600"/>
          </a:xfrm>
        </p:spPr>
        <p:txBody>
          <a:bodyPr>
            <a:noAutofit/>
          </a:bodyPr>
          <a:lstStyle/>
          <a:p>
            <a:r>
              <a:rPr lang="en-US" sz="4800" dirty="0"/>
              <a:t>NO</a:t>
            </a:r>
            <a:r>
              <a:rPr lang="en-US" sz="4800" baseline="-25000" dirty="0"/>
              <a:t>X</a:t>
            </a:r>
            <a:r>
              <a:rPr lang="en-US" sz="4800" dirty="0"/>
              <a:t> emissions, isoprene oxidation pathways</a:t>
            </a:r>
            <a:r>
              <a:rPr lang="en-US" sz="4800"/>
              <a:t>, </a:t>
            </a:r>
            <a:r>
              <a:rPr lang="en-US" sz="4800" smtClean="0"/>
              <a:t>and </a:t>
            </a:r>
            <a:r>
              <a:rPr lang="en-US" sz="4800" dirty="0"/>
              <a:t>implications for surface ozone in the Southeast United States </a:t>
            </a:r>
            <a:endParaRPr lang="en-US" sz="4800" baseline="-25000" dirty="0"/>
          </a:p>
        </p:txBody>
      </p:sp>
      <p:sp>
        <p:nvSpPr>
          <p:cNvPr id="3" name="Subtitle 2"/>
          <p:cNvSpPr>
            <a:spLocks noGrp="1"/>
          </p:cNvSpPr>
          <p:nvPr>
            <p:ph type="subTitle" idx="1"/>
          </p:nvPr>
        </p:nvSpPr>
        <p:spPr>
          <a:xfrm>
            <a:off x="1505666" y="3005172"/>
            <a:ext cx="9144000" cy="1100272"/>
          </a:xfrm>
        </p:spPr>
        <p:txBody>
          <a:bodyPr>
            <a:normAutofit/>
          </a:bodyPr>
          <a:lstStyle/>
          <a:p>
            <a:r>
              <a:rPr lang="en-US" dirty="0" smtClean="0"/>
              <a:t>Katherine (Katie) Travis</a:t>
            </a:r>
          </a:p>
          <a:p>
            <a:r>
              <a:rPr lang="en-US" dirty="0" smtClean="0"/>
              <a:t>CMAS 2016: 10/26/16</a:t>
            </a:r>
            <a:endParaRPr lang="en-US" dirty="0"/>
          </a:p>
        </p:txBody>
      </p:sp>
      <p:pic>
        <p:nvPicPr>
          <p:cNvPr id="6" name="Picture 5" descr="Template Banner_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700" y="4105443"/>
            <a:ext cx="1717813" cy="1021559"/>
          </a:xfrm>
          <a:prstGeom prst="rect">
            <a:avLst/>
          </a:prstGeom>
          <a:noFill/>
          <a:ln>
            <a:noFill/>
          </a:ln>
        </p:spPr>
      </p:pic>
      <p:pic>
        <p:nvPicPr>
          <p:cNvPr id="7" name="Picture 6"/>
          <p:cNvPicPr>
            <a:picLocks noChangeAspect="1"/>
          </p:cNvPicPr>
          <p:nvPr/>
        </p:nvPicPr>
        <p:blipFill>
          <a:blip r:embed="rId4"/>
          <a:stretch>
            <a:fillRect/>
          </a:stretch>
        </p:blipFill>
        <p:spPr>
          <a:xfrm>
            <a:off x="5225965" y="5347893"/>
            <a:ext cx="1226680" cy="1105918"/>
          </a:xfrm>
          <a:prstGeom prst="rect">
            <a:avLst/>
          </a:prstGeom>
          <a:solidFill>
            <a:srgbClr val="C0504D"/>
          </a:solidFill>
          <a:ln>
            <a:solidFill>
              <a:schemeClr val="accent2"/>
            </a:solidFill>
          </a:ln>
        </p:spPr>
      </p:pic>
      <p:pic>
        <p:nvPicPr>
          <p:cNvPr id="8" name="Picture 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478931" y="5259688"/>
            <a:ext cx="1320776" cy="1215114"/>
          </a:xfrm>
          <a:prstGeom prst="rect">
            <a:avLst/>
          </a:prstGeom>
        </p:spPr>
      </p:pic>
      <p:pic>
        <p:nvPicPr>
          <p:cNvPr id="9" name="Picture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478931" y="4246745"/>
            <a:ext cx="1362017" cy="960110"/>
          </a:xfrm>
          <a:prstGeom prst="rect">
            <a:avLst/>
          </a:prstGeom>
        </p:spPr>
      </p:pic>
      <p:sp>
        <p:nvSpPr>
          <p:cNvPr id="10" name="Rectangle 9"/>
          <p:cNvSpPr/>
          <p:nvPr/>
        </p:nvSpPr>
        <p:spPr>
          <a:xfrm>
            <a:off x="2807606" y="4116971"/>
            <a:ext cx="6576783" cy="1077218"/>
          </a:xfrm>
          <a:prstGeom prst="rect">
            <a:avLst/>
          </a:prstGeom>
          <a:solidFill>
            <a:schemeClr val="bg2"/>
          </a:solidFill>
          <a:ln w="38100" cmpd="sng">
            <a:solidFill>
              <a:schemeClr val="tx1">
                <a:lumMod val="75000"/>
                <a:lumOff val="25000"/>
              </a:schemeClr>
            </a:solidFill>
          </a:ln>
        </p:spPr>
        <p:txBody>
          <a:bodyPr wrap="square">
            <a:spAutoFit/>
          </a:bodyPr>
          <a:lstStyle/>
          <a:p>
            <a:pPr algn="ctr"/>
            <a:r>
              <a:rPr lang="en-US" sz="1600" dirty="0" smtClean="0"/>
              <a:t>Co-authors: D. J. Jacob, J. A. Fisher, P. S. Kim, E. A. Marais, L. Zhu, K. Yu, C. C. Miller, R. M. </a:t>
            </a:r>
            <a:r>
              <a:rPr lang="en-US" sz="1600" dirty="0" err="1" smtClean="0"/>
              <a:t>Yantosca</a:t>
            </a:r>
            <a:r>
              <a:rPr lang="en-US" sz="1600" dirty="0" smtClean="0"/>
              <a:t>, M. P. </a:t>
            </a:r>
            <a:r>
              <a:rPr lang="en-US" sz="1600" dirty="0" err="1" smtClean="0"/>
              <a:t>Sulprizio</a:t>
            </a:r>
            <a:r>
              <a:rPr lang="en-US" sz="1600" dirty="0" smtClean="0"/>
              <a:t>, A. M. Thompson, P. O. </a:t>
            </a:r>
            <a:r>
              <a:rPr lang="en-US" sz="1600" dirty="0" err="1" smtClean="0"/>
              <a:t>Wennberg</a:t>
            </a:r>
            <a:r>
              <a:rPr lang="en-US" sz="1600" dirty="0" smtClean="0"/>
              <a:t>, J. D. </a:t>
            </a:r>
            <a:r>
              <a:rPr lang="en-US" sz="1600" dirty="0" err="1" smtClean="0"/>
              <a:t>Crounse</a:t>
            </a:r>
            <a:r>
              <a:rPr lang="en-US" sz="1600" dirty="0" smtClean="0"/>
              <a:t>, J. M. St. Clair, R. C. Cohen, J. L. </a:t>
            </a:r>
            <a:r>
              <a:rPr lang="en-US" sz="1600" dirty="0" err="1" smtClean="0"/>
              <a:t>Laughner</a:t>
            </a:r>
            <a:r>
              <a:rPr lang="en-US" sz="1600" dirty="0" smtClean="0"/>
              <a:t>, J. E. </a:t>
            </a:r>
            <a:r>
              <a:rPr lang="en-US" sz="1600" dirty="0" err="1" smtClean="0"/>
              <a:t>Dibb</a:t>
            </a:r>
            <a:r>
              <a:rPr lang="en-US" sz="1600" dirty="0" smtClean="0"/>
              <a:t>, S. R. Hall, K. Ullmann, G. M. Wolfe, I. B. Pollack, J. </a:t>
            </a:r>
            <a:r>
              <a:rPr lang="en-US" sz="1600" dirty="0" err="1" smtClean="0"/>
              <a:t>Peischl</a:t>
            </a:r>
            <a:r>
              <a:rPr lang="en-US" sz="1600" dirty="0" smtClean="0"/>
              <a:t>, J. A. </a:t>
            </a:r>
            <a:r>
              <a:rPr lang="en-US" sz="1600" dirty="0" err="1" smtClean="0"/>
              <a:t>Neuman</a:t>
            </a:r>
            <a:r>
              <a:rPr lang="en-US" sz="1600" dirty="0" smtClean="0"/>
              <a:t>, and X. Zhou</a:t>
            </a:r>
            <a:endParaRPr lang="en-US" sz="1600" dirty="0"/>
          </a:p>
        </p:txBody>
      </p:sp>
      <p:sp>
        <p:nvSpPr>
          <p:cNvPr id="11" name="TextBox 10"/>
          <p:cNvSpPr txBox="1"/>
          <p:nvPr/>
        </p:nvSpPr>
        <p:spPr>
          <a:xfrm>
            <a:off x="398701" y="6479431"/>
            <a:ext cx="9089786" cy="707886"/>
          </a:xfrm>
          <a:prstGeom prst="rect">
            <a:avLst/>
          </a:prstGeom>
          <a:noFill/>
        </p:spPr>
        <p:txBody>
          <a:bodyPr wrap="square" rtlCol="0">
            <a:spAutoFit/>
          </a:bodyPr>
          <a:lstStyle/>
          <a:p>
            <a:r>
              <a:rPr lang="en-US" sz="1050" dirty="0"/>
              <a:t>This work was supported by the NASA Earth Science Division and by STAR Fellowship Assistance Agreement no. 91761601-0 awarded by the US Environmental Protection Agency (EPA). It has not been formally reviewed by EPA. The views expressed in </a:t>
            </a:r>
            <a:r>
              <a:rPr lang="en-US" sz="1050" dirty="0" smtClean="0"/>
              <a:t>this presentation are </a:t>
            </a:r>
            <a:r>
              <a:rPr lang="en-US" sz="1050" dirty="0"/>
              <a:t>solely those of the authors. </a:t>
            </a:r>
          </a:p>
          <a:p>
            <a:endParaRPr lang="en-US" dirty="0"/>
          </a:p>
        </p:txBody>
      </p:sp>
      <p:pic>
        <p:nvPicPr>
          <p:cNvPr id="4" name="Picture 3"/>
          <p:cNvPicPr>
            <a:picLocks noChangeAspect="1"/>
          </p:cNvPicPr>
          <p:nvPr/>
        </p:nvPicPr>
        <p:blipFill>
          <a:blip r:embed="rId7"/>
          <a:stretch>
            <a:fillRect/>
          </a:stretch>
        </p:blipFill>
        <p:spPr>
          <a:xfrm>
            <a:off x="456855" y="5206855"/>
            <a:ext cx="1537696" cy="1272576"/>
          </a:xfrm>
          <a:prstGeom prst="rect">
            <a:avLst/>
          </a:prstGeom>
        </p:spPr>
      </p:pic>
    </p:spTree>
    <p:extLst>
      <p:ext uri="{BB962C8B-B14F-4D97-AF65-F5344CB8AC3E}">
        <p14:creationId xmlns:p14="http://schemas.microsoft.com/office/powerpoint/2010/main" val="3053807"/>
      </p:ext>
    </p:extLst>
  </p:cSld>
  <p:clrMapOvr>
    <a:masterClrMapping/>
  </p:clrMapOvr>
  <mc:AlternateContent xmlns:mc="http://schemas.openxmlformats.org/markup-compatibility/2006" xmlns:p14="http://schemas.microsoft.com/office/powerpoint/2010/main">
    <mc:Choice Requires="p14">
      <p:transition spd="slow" p14:dur="2000" advTm="48789"/>
    </mc:Choice>
    <mc:Fallback xmlns="">
      <p:transition spd="slow" advTm="48789"/>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972801" cy="1325563"/>
          </a:xfrm>
        </p:spPr>
        <p:txBody>
          <a:bodyPr>
            <a:normAutofit/>
          </a:bodyPr>
          <a:lstStyle/>
          <a:p>
            <a:r>
              <a:rPr lang="en-US" dirty="0" smtClean="0"/>
              <a:t>We Add New Constraints on NO</a:t>
            </a:r>
            <a:r>
              <a:rPr lang="en-US" baseline="-25000" dirty="0" smtClean="0"/>
              <a:t>x</a:t>
            </a:r>
            <a:r>
              <a:rPr lang="en-US" dirty="0" smtClean="0"/>
              <a:t> Using Measurements of Deposition</a:t>
            </a:r>
            <a:endParaRPr lang="en-US" baseline="30000" dirty="0"/>
          </a:p>
        </p:txBody>
      </p:sp>
      <p:pic>
        <p:nvPicPr>
          <p:cNvPr id="5" name="Picture 4">
            <a:hlinkClick r:id="" action="ppaction://noaction"/>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0347" y="5245147"/>
            <a:ext cx="1897750" cy="800785"/>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58097" y="4780157"/>
            <a:ext cx="1252357" cy="1177185"/>
          </a:xfrm>
          <a:prstGeom prst="rect">
            <a:avLst/>
          </a:prstGeom>
        </p:spPr>
      </p:pic>
      <p:cxnSp>
        <p:nvCxnSpPr>
          <p:cNvPr id="9" name="Straight Connector 8"/>
          <p:cNvCxnSpPr/>
          <p:nvPr/>
        </p:nvCxnSpPr>
        <p:spPr>
          <a:xfrm>
            <a:off x="9972528" y="2843592"/>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9245163" y="2987572"/>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0424972" y="2687348"/>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970645" y="2913566"/>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237654" y="3065966"/>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7824439" y="2977376"/>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8476785" y="3071589"/>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8876093" y="2911858"/>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7595220" y="2977376"/>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9467168" y="2997619"/>
            <a:ext cx="229219" cy="1802781"/>
          </a:xfrm>
          <a:prstGeom prst="line">
            <a:avLst/>
          </a:prstGeom>
          <a:ln w="57150" cap="sq">
            <a:prstDash val="dash"/>
          </a:ln>
        </p:spPr>
        <p:style>
          <a:lnRef idx="2">
            <a:schemeClr val="accent1"/>
          </a:lnRef>
          <a:fillRef idx="0">
            <a:schemeClr val="accent1"/>
          </a:fillRef>
          <a:effectRef idx="1">
            <a:schemeClr val="accent1"/>
          </a:effectRef>
          <a:fontRef idx="minor">
            <a:schemeClr val="tx1"/>
          </a:fontRef>
        </p:style>
      </p:cxnSp>
      <p:sp>
        <p:nvSpPr>
          <p:cNvPr id="7" name="Cloud 6"/>
          <p:cNvSpPr/>
          <p:nvPr/>
        </p:nvSpPr>
        <p:spPr>
          <a:xfrm>
            <a:off x="6848882" y="1529851"/>
            <a:ext cx="4503637" cy="1769076"/>
          </a:xfrm>
          <a:prstGeom prst="cloud">
            <a:avLst/>
          </a:prstGeom>
          <a:solidFill>
            <a:schemeClr val="tx2">
              <a:lumMod val="50000"/>
              <a:lumOff val="50000"/>
            </a:schemeClr>
          </a:solid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7595220" y="4895126"/>
            <a:ext cx="3544240" cy="523220"/>
          </a:xfrm>
          <a:prstGeom prst="rect">
            <a:avLst/>
          </a:prstGeom>
          <a:noFill/>
        </p:spPr>
        <p:txBody>
          <a:bodyPr wrap="none" rtlCol="0">
            <a:spAutoFit/>
          </a:bodyPr>
          <a:lstStyle/>
          <a:p>
            <a:r>
              <a:rPr lang="en-US" sz="2800" dirty="0"/>
              <a:t>Wet deposition of NO</a:t>
            </a:r>
            <a:r>
              <a:rPr lang="en-US" sz="2800" baseline="-25000" dirty="0"/>
              <a:t>3</a:t>
            </a:r>
            <a:r>
              <a:rPr lang="en-US" sz="2800" baseline="30000" dirty="0"/>
              <a:t>-</a:t>
            </a:r>
          </a:p>
        </p:txBody>
      </p:sp>
      <p:cxnSp>
        <p:nvCxnSpPr>
          <p:cNvPr id="22" name="Straight Arrow Connector 21"/>
          <p:cNvCxnSpPr/>
          <p:nvPr/>
        </p:nvCxnSpPr>
        <p:spPr>
          <a:xfrm flipH="1" flipV="1">
            <a:off x="2632379" y="3365813"/>
            <a:ext cx="7776" cy="184309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1207917" y="2760517"/>
            <a:ext cx="2848923" cy="584776"/>
          </a:xfrm>
          <a:prstGeom prst="rect">
            <a:avLst/>
          </a:prstGeom>
          <a:noFill/>
        </p:spPr>
        <p:txBody>
          <a:bodyPr wrap="none" rtlCol="0">
            <a:spAutoFit/>
          </a:bodyPr>
          <a:lstStyle/>
          <a:p>
            <a:r>
              <a:rPr lang="en-US" sz="3200" b="1" dirty="0" smtClean="0"/>
              <a:t>NO</a:t>
            </a:r>
            <a:r>
              <a:rPr lang="en-US" sz="3200" b="1" baseline="-25000" dirty="0" smtClean="0"/>
              <a:t>x</a:t>
            </a:r>
            <a:r>
              <a:rPr lang="en-US" sz="3200" b="1" dirty="0" smtClean="0"/>
              <a:t> = NO + NO</a:t>
            </a:r>
            <a:r>
              <a:rPr lang="en-US" sz="3200" b="1" baseline="-25000" dirty="0" smtClean="0"/>
              <a:t>2</a:t>
            </a:r>
            <a:endParaRPr lang="en-US" sz="3200" b="1" baseline="-25000" dirty="0"/>
          </a:p>
        </p:txBody>
      </p:sp>
      <p:sp>
        <p:nvSpPr>
          <p:cNvPr id="24" name="TextBox 23"/>
          <p:cNvSpPr txBox="1"/>
          <p:nvPr/>
        </p:nvSpPr>
        <p:spPr>
          <a:xfrm>
            <a:off x="1748194" y="2096067"/>
            <a:ext cx="4207788" cy="584776"/>
          </a:xfrm>
          <a:prstGeom prst="rect">
            <a:avLst/>
          </a:prstGeom>
          <a:noFill/>
        </p:spPr>
        <p:txBody>
          <a:bodyPr wrap="square" rtlCol="0">
            <a:spAutoFit/>
          </a:bodyPr>
          <a:lstStyle/>
          <a:p>
            <a:r>
              <a:rPr lang="en-US" sz="3200" b="1" dirty="0" smtClean="0"/>
              <a:t>NO</a:t>
            </a:r>
            <a:r>
              <a:rPr lang="en-US" sz="3200" b="1" baseline="-25000" dirty="0" smtClean="0"/>
              <a:t>2</a:t>
            </a:r>
            <a:r>
              <a:rPr lang="en-US" sz="3200" b="1" dirty="0" smtClean="0"/>
              <a:t> + OH + M</a:t>
            </a:r>
            <a:r>
              <a:rPr lang="en-US" sz="3200" b="1" dirty="0" smtClean="0">
                <a:sym typeface="Wingdings"/>
              </a:rPr>
              <a:t> </a:t>
            </a:r>
            <a:r>
              <a:rPr lang="en-US" sz="3200" b="1" dirty="0">
                <a:sym typeface="Wingdings"/>
              </a:rPr>
              <a:t>HNO</a:t>
            </a:r>
            <a:r>
              <a:rPr lang="en-US" sz="3200" b="1" baseline="-25000" dirty="0">
                <a:sym typeface="Wingdings"/>
              </a:rPr>
              <a:t>3</a:t>
            </a:r>
            <a:endParaRPr lang="en-US" sz="3200" b="1" baseline="-25000" dirty="0"/>
          </a:p>
        </p:txBody>
      </p:sp>
      <p:cxnSp>
        <p:nvCxnSpPr>
          <p:cNvPr id="27" name="Straight Arrow Connector 26"/>
          <p:cNvCxnSpPr/>
          <p:nvPr/>
        </p:nvCxnSpPr>
        <p:spPr>
          <a:xfrm>
            <a:off x="6260790" y="2577596"/>
            <a:ext cx="752088" cy="0"/>
          </a:xfrm>
          <a:prstGeom prst="straightConnector1">
            <a:avLst/>
          </a:prstGeom>
          <a:ln w="57150">
            <a:solidFill>
              <a:schemeClr val="tx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30" name="TextBox 29"/>
          <p:cNvSpPr txBox="1"/>
          <p:nvPr/>
        </p:nvSpPr>
        <p:spPr>
          <a:xfrm>
            <a:off x="6057706" y="1924660"/>
            <a:ext cx="955172" cy="646331"/>
          </a:xfrm>
          <a:prstGeom prst="rect">
            <a:avLst/>
          </a:prstGeom>
          <a:noFill/>
        </p:spPr>
        <p:txBody>
          <a:bodyPr wrap="none" rtlCol="0">
            <a:spAutoFit/>
          </a:bodyPr>
          <a:lstStyle/>
          <a:p>
            <a:r>
              <a:rPr lang="en-US" i="1" dirty="0" smtClean="0"/>
              <a:t>Very</a:t>
            </a:r>
          </a:p>
          <a:p>
            <a:r>
              <a:rPr lang="en-US" i="1" dirty="0" smtClean="0"/>
              <a:t> </a:t>
            </a:r>
            <a:r>
              <a:rPr lang="en-US" i="1" dirty="0"/>
              <a:t>soluble</a:t>
            </a:r>
          </a:p>
        </p:txBody>
      </p:sp>
      <p:sp>
        <p:nvSpPr>
          <p:cNvPr id="35" name="TextBox 34"/>
          <p:cNvSpPr txBox="1"/>
          <p:nvPr/>
        </p:nvSpPr>
        <p:spPr>
          <a:xfrm>
            <a:off x="5986887" y="2651096"/>
            <a:ext cx="1025991" cy="400110"/>
          </a:xfrm>
          <a:prstGeom prst="rect">
            <a:avLst/>
          </a:prstGeom>
          <a:noFill/>
        </p:spPr>
        <p:txBody>
          <a:bodyPr wrap="none" rtlCol="0">
            <a:spAutoFit/>
          </a:bodyPr>
          <a:lstStyle/>
          <a:p>
            <a:r>
              <a:rPr lang="en-US" sz="2000" dirty="0"/>
              <a:t>H</a:t>
            </a:r>
            <a:r>
              <a:rPr lang="en-US" sz="2000" baseline="30000" dirty="0"/>
              <a:t>+</a:t>
            </a:r>
            <a:r>
              <a:rPr lang="en-US" sz="2000" dirty="0"/>
              <a:t> ,NO</a:t>
            </a:r>
            <a:r>
              <a:rPr lang="en-US" sz="2000" baseline="-25000" dirty="0"/>
              <a:t>3</a:t>
            </a:r>
            <a:r>
              <a:rPr lang="en-US" sz="2000" baseline="30000" dirty="0"/>
              <a:t>-</a:t>
            </a:r>
          </a:p>
        </p:txBody>
      </p:sp>
      <p:pic>
        <p:nvPicPr>
          <p:cNvPr id="38" name="Picture 37"/>
          <p:cNvPicPr>
            <a:picLocks noChangeAspect="1"/>
          </p:cNvPicPr>
          <p:nvPr/>
        </p:nvPicPr>
        <p:blipFill>
          <a:blip r:embed="rId4"/>
          <a:stretch>
            <a:fillRect/>
          </a:stretch>
        </p:blipFill>
        <p:spPr>
          <a:xfrm>
            <a:off x="5266817" y="4521200"/>
            <a:ext cx="1133524" cy="1229122"/>
          </a:xfrm>
          <a:prstGeom prst="rect">
            <a:avLst/>
          </a:prstGeom>
        </p:spPr>
      </p:pic>
      <p:sp>
        <p:nvSpPr>
          <p:cNvPr id="52" name="TextBox 51"/>
          <p:cNvSpPr txBox="1"/>
          <p:nvPr/>
        </p:nvSpPr>
        <p:spPr>
          <a:xfrm>
            <a:off x="4284991" y="4102282"/>
            <a:ext cx="3175485" cy="461665"/>
          </a:xfrm>
          <a:prstGeom prst="rect">
            <a:avLst/>
          </a:prstGeom>
          <a:noFill/>
        </p:spPr>
        <p:txBody>
          <a:bodyPr wrap="none" rtlCol="0">
            <a:spAutoFit/>
          </a:bodyPr>
          <a:lstStyle/>
          <a:p>
            <a:r>
              <a:rPr lang="en-US" sz="2400" b="1" dirty="0"/>
              <a:t>Dry deposition of </a:t>
            </a:r>
            <a:r>
              <a:rPr lang="en-US" sz="2400" b="1" dirty="0" smtClean="0"/>
              <a:t>HNO</a:t>
            </a:r>
            <a:r>
              <a:rPr lang="en-US" sz="2400" b="1" baseline="-25000" dirty="0" smtClean="0"/>
              <a:t>3</a:t>
            </a:r>
            <a:endParaRPr lang="en-US" sz="2400" b="1" dirty="0"/>
          </a:p>
        </p:txBody>
      </p:sp>
      <p:cxnSp>
        <p:nvCxnSpPr>
          <p:cNvPr id="31" name="Straight Arrow Connector 30"/>
          <p:cNvCxnSpPr/>
          <p:nvPr/>
        </p:nvCxnSpPr>
        <p:spPr>
          <a:xfrm>
            <a:off x="5135139" y="2680843"/>
            <a:ext cx="538243" cy="1457103"/>
          </a:xfrm>
          <a:prstGeom prst="straightConnector1">
            <a:avLst/>
          </a:prstGeom>
          <a:ln w="7620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674952" y="5684595"/>
            <a:ext cx="3521676" cy="646331"/>
          </a:xfrm>
          <a:prstGeom prst="rect">
            <a:avLst/>
          </a:prstGeom>
          <a:noFill/>
          <a:ln w="76200">
            <a:solidFill>
              <a:srgbClr val="7030A0"/>
            </a:solidFill>
          </a:ln>
        </p:spPr>
        <p:txBody>
          <a:bodyPr wrap="square" rtlCol="0">
            <a:spAutoFit/>
          </a:bodyPr>
          <a:lstStyle/>
          <a:p>
            <a:pPr algn="ctr"/>
            <a:r>
              <a:rPr lang="en-US" i="1" dirty="0" smtClean="0"/>
              <a:t>Measured by the National Atmospheric Deposition Program</a:t>
            </a:r>
            <a:endParaRPr lang="en-US" i="1" dirty="0"/>
          </a:p>
        </p:txBody>
      </p:sp>
      <p:sp>
        <p:nvSpPr>
          <p:cNvPr id="28" name="TextBox 27"/>
          <p:cNvSpPr txBox="1"/>
          <p:nvPr/>
        </p:nvSpPr>
        <p:spPr>
          <a:xfrm>
            <a:off x="4153276" y="5685193"/>
            <a:ext cx="3521676" cy="646331"/>
          </a:xfrm>
          <a:prstGeom prst="rect">
            <a:avLst/>
          </a:prstGeom>
          <a:noFill/>
          <a:ln w="76200">
            <a:solidFill>
              <a:srgbClr val="7030A0"/>
            </a:solidFill>
          </a:ln>
        </p:spPr>
        <p:txBody>
          <a:bodyPr wrap="square" rtlCol="0">
            <a:spAutoFit/>
          </a:bodyPr>
          <a:lstStyle/>
          <a:p>
            <a:pPr algn="ctr"/>
            <a:r>
              <a:rPr lang="en-US" i="1" dirty="0" smtClean="0"/>
              <a:t>Measured during Southern Oxidant and Aerosol Study June-July 2013  </a:t>
            </a:r>
            <a:endParaRPr lang="en-US" i="1" dirty="0"/>
          </a:p>
        </p:txBody>
      </p:sp>
      <p:sp>
        <p:nvSpPr>
          <p:cNvPr id="8" name="TextBox 7"/>
          <p:cNvSpPr txBox="1"/>
          <p:nvPr/>
        </p:nvSpPr>
        <p:spPr>
          <a:xfrm>
            <a:off x="7277226" y="2124711"/>
            <a:ext cx="3629469" cy="369332"/>
          </a:xfrm>
          <a:prstGeom prst="rect">
            <a:avLst/>
          </a:prstGeom>
          <a:noFill/>
          <a:ln>
            <a:solidFill>
              <a:schemeClr val="accent2"/>
            </a:solidFill>
          </a:ln>
        </p:spPr>
        <p:txBody>
          <a:bodyPr wrap="none" rtlCol="0">
            <a:spAutoFit/>
          </a:bodyPr>
          <a:lstStyle/>
          <a:p>
            <a:r>
              <a:rPr lang="en-US" b="1" i="1" dirty="0" smtClean="0"/>
              <a:t>“ What Goes Up Must Come Down”</a:t>
            </a:r>
            <a:endParaRPr lang="en-US" b="1" i="1" dirty="0"/>
          </a:p>
        </p:txBody>
      </p:sp>
    </p:spTree>
    <p:extLst>
      <p:ext uri="{BB962C8B-B14F-4D97-AF65-F5344CB8AC3E}">
        <p14:creationId xmlns:p14="http://schemas.microsoft.com/office/powerpoint/2010/main" val="172407084"/>
      </p:ext>
    </p:extLst>
  </p:cSld>
  <p:clrMapOvr>
    <a:masterClrMapping/>
  </p:clrMapOvr>
  <mc:AlternateContent xmlns:mc="http://schemas.openxmlformats.org/markup-compatibility/2006" xmlns:p14="http://schemas.microsoft.com/office/powerpoint/2010/main">
    <mc:Choice Requires="p14">
      <p:transition spd="slow" p14:dur="2000" advTm="31796"/>
    </mc:Choice>
    <mc:Fallback xmlns="">
      <p:transition spd="slow" advTm="31796"/>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54075"/>
          </a:xfrm>
        </p:spPr>
        <p:txBody>
          <a:bodyPr>
            <a:normAutofit fontScale="90000"/>
          </a:bodyPr>
          <a:lstStyle/>
          <a:p>
            <a:r>
              <a:rPr lang="en-US" dirty="0" smtClean="0"/>
              <a:t>Wet Deposition Supports National Scaling of NEI11</a:t>
            </a:r>
            <a:endParaRPr lang="en-US" dirty="0"/>
          </a:p>
        </p:txBody>
      </p:sp>
      <p:pic>
        <p:nvPicPr>
          <p:cNvPr id="8" name="Picture 7" descr="Macintosh HD:Users:ktravis:Dropbox:Publications:NADP_results.pdf"/>
          <p:cNvPicPr/>
          <p:nvPr/>
        </p:nvPicPr>
        <p:blipFill rotWithShape="1">
          <a:blip r:embed="rId3" cstate="screen">
            <a:extLst>
              <a:ext uri="{28A0092B-C50C-407E-A947-70E740481C1C}">
                <a14:useLocalDpi xmlns:a14="http://schemas.microsoft.com/office/drawing/2010/main"/>
              </a:ext>
            </a:extLst>
          </a:blip>
          <a:srcRect r="36943"/>
          <a:stretch/>
        </p:blipFill>
        <p:spPr bwMode="auto">
          <a:xfrm>
            <a:off x="273504" y="2200462"/>
            <a:ext cx="5393871" cy="3081271"/>
          </a:xfrm>
          <a:prstGeom prst="rect">
            <a:avLst/>
          </a:prstGeom>
          <a:noFill/>
          <a:ln>
            <a:noFill/>
          </a:ln>
        </p:spPr>
      </p:pic>
      <p:pic>
        <p:nvPicPr>
          <p:cNvPr id="9" name="Picture 8" descr="Model_obs_nitrate_wetdep.gif"/>
          <p:cNvPicPr>
            <a:picLocks noChangeAspect="1"/>
          </p:cNvPicPr>
          <p:nvPr/>
        </p:nvPicPr>
        <p:blipFill rotWithShape="1">
          <a:blip r:embed="rId4">
            <a:extLst>
              <a:ext uri="{28A0092B-C50C-407E-A947-70E740481C1C}">
                <a14:useLocalDpi xmlns:a14="http://schemas.microsoft.com/office/drawing/2010/main" val="0"/>
              </a:ext>
            </a:extLst>
          </a:blip>
          <a:srcRect l="10614" t="6288" r="2554" b="8457"/>
          <a:stretch/>
        </p:blipFill>
        <p:spPr>
          <a:xfrm>
            <a:off x="6532416" y="2231494"/>
            <a:ext cx="5410881" cy="3539070"/>
          </a:xfrm>
          <a:prstGeom prst="rect">
            <a:avLst/>
          </a:prstGeom>
        </p:spPr>
      </p:pic>
      <p:sp>
        <p:nvSpPr>
          <p:cNvPr id="10" name="TextBox 9"/>
          <p:cNvSpPr txBox="1"/>
          <p:nvPr/>
        </p:nvSpPr>
        <p:spPr>
          <a:xfrm>
            <a:off x="7337616" y="5762324"/>
            <a:ext cx="4178910" cy="400110"/>
          </a:xfrm>
          <a:prstGeom prst="rect">
            <a:avLst/>
          </a:prstGeom>
          <a:noFill/>
        </p:spPr>
        <p:txBody>
          <a:bodyPr wrap="square" rtlCol="0">
            <a:spAutoFit/>
          </a:bodyPr>
          <a:lstStyle/>
          <a:p>
            <a:r>
              <a:rPr lang="en-US" sz="2000" dirty="0">
                <a:solidFill>
                  <a:prstClr val="black"/>
                </a:solidFill>
                <a:latin typeface="Helvetica Neue"/>
                <a:cs typeface="Helvetica Neue"/>
              </a:rPr>
              <a:t>Observations (kg N ha</a:t>
            </a:r>
            <a:r>
              <a:rPr lang="en-US" sz="2000" baseline="30000" dirty="0">
                <a:solidFill>
                  <a:prstClr val="black"/>
                </a:solidFill>
                <a:latin typeface="Helvetica Neue"/>
                <a:cs typeface="Helvetica Neue"/>
              </a:rPr>
              <a:t>-1</a:t>
            </a:r>
            <a:r>
              <a:rPr lang="en-US" sz="2000" dirty="0">
                <a:solidFill>
                  <a:prstClr val="black"/>
                </a:solidFill>
                <a:latin typeface="Helvetica Neue"/>
                <a:cs typeface="Helvetica Neue"/>
              </a:rPr>
              <a:t> month</a:t>
            </a:r>
            <a:r>
              <a:rPr lang="en-US" sz="2000" baseline="30000" dirty="0">
                <a:solidFill>
                  <a:prstClr val="black"/>
                </a:solidFill>
                <a:latin typeface="Helvetica Neue"/>
                <a:cs typeface="Helvetica Neue"/>
              </a:rPr>
              <a:t>-1</a:t>
            </a:r>
            <a:r>
              <a:rPr lang="en-US" sz="2000" dirty="0">
                <a:solidFill>
                  <a:prstClr val="black"/>
                </a:solidFill>
                <a:latin typeface="Helvetica Neue"/>
                <a:cs typeface="Helvetica Neue"/>
              </a:rPr>
              <a:t>)</a:t>
            </a:r>
          </a:p>
        </p:txBody>
      </p:sp>
      <p:sp>
        <p:nvSpPr>
          <p:cNvPr id="11" name="TextBox 10"/>
          <p:cNvSpPr txBox="1"/>
          <p:nvPr/>
        </p:nvSpPr>
        <p:spPr>
          <a:xfrm rot="16200000">
            <a:off x="4647905" y="3821312"/>
            <a:ext cx="3231006" cy="400110"/>
          </a:xfrm>
          <a:prstGeom prst="rect">
            <a:avLst/>
          </a:prstGeom>
          <a:noFill/>
        </p:spPr>
        <p:txBody>
          <a:bodyPr wrap="square" rtlCol="0">
            <a:spAutoFit/>
          </a:bodyPr>
          <a:lstStyle/>
          <a:p>
            <a:pPr algn="ctr"/>
            <a:r>
              <a:rPr lang="en-US" sz="2000" dirty="0">
                <a:solidFill>
                  <a:prstClr val="black"/>
                </a:solidFill>
                <a:latin typeface="Helvetica Neue"/>
                <a:cs typeface="Helvetica Neue"/>
              </a:rPr>
              <a:t>Model (kg N ha</a:t>
            </a:r>
            <a:r>
              <a:rPr lang="en-US" sz="2000" baseline="30000" dirty="0">
                <a:solidFill>
                  <a:prstClr val="black"/>
                </a:solidFill>
                <a:latin typeface="Helvetica Neue"/>
                <a:cs typeface="Helvetica Neue"/>
              </a:rPr>
              <a:t>-1</a:t>
            </a:r>
            <a:r>
              <a:rPr lang="en-US" sz="2000" dirty="0">
                <a:solidFill>
                  <a:prstClr val="black"/>
                </a:solidFill>
                <a:latin typeface="Helvetica Neue"/>
                <a:cs typeface="Helvetica Neue"/>
              </a:rPr>
              <a:t> month</a:t>
            </a:r>
            <a:r>
              <a:rPr lang="en-US" sz="2000" baseline="30000" dirty="0">
                <a:solidFill>
                  <a:prstClr val="black"/>
                </a:solidFill>
                <a:latin typeface="Helvetica Neue"/>
                <a:cs typeface="Helvetica Neue"/>
              </a:rPr>
              <a:t>-1</a:t>
            </a:r>
            <a:r>
              <a:rPr lang="en-US" sz="2000" dirty="0">
                <a:solidFill>
                  <a:prstClr val="black"/>
                </a:solidFill>
                <a:latin typeface="Helvetica Neue"/>
                <a:cs typeface="Helvetica Neue"/>
              </a:rPr>
              <a:t>)</a:t>
            </a:r>
          </a:p>
        </p:txBody>
      </p:sp>
      <p:sp>
        <p:nvSpPr>
          <p:cNvPr id="12" name="TextBox 11"/>
          <p:cNvSpPr txBox="1"/>
          <p:nvPr/>
        </p:nvSpPr>
        <p:spPr>
          <a:xfrm>
            <a:off x="7454542" y="1584909"/>
            <a:ext cx="3286858" cy="615553"/>
          </a:xfrm>
          <a:prstGeom prst="rect">
            <a:avLst/>
          </a:prstGeom>
          <a:noFill/>
        </p:spPr>
        <p:txBody>
          <a:bodyPr wrap="square" rtlCol="0">
            <a:spAutoFit/>
          </a:bodyPr>
          <a:lstStyle/>
          <a:p>
            <a:pPr algn="ctr"/>
            <a:r>
              <a:rPr lang="en-US" b="1" i="1" dirty="0" smtClean="0">
                <a:solidFill>
                  <a:prstClr val="black"/>
                </a:solidFill>
                <a:latin typeface="Helvetica Neue"/>
                <a:cs typeface="Helvetica Neue"/>
              </a:rPr>
              <a:t>US Nitrate </a:t>
            </a:r>
            <a:r>
              <a:rPr lang="en-US" b="1" i="1" dirty="0">
                <a:solidFill>
                  <a:prstClr val="black"/>
                </a:solidFill>
                <a:latin typeface="Helvetica Neue"/>
                <a:cs typeface="Helvetica Neue"/>
              </a:rPr>
              <a:t>Wet Deposition</a:t>
            </a:r>
          </a:p>
          <a:p>
            <a:pPr algn="ctr"/>
            <a:r>
              <a:rPr lang="en-US" sz="1600" b="1" i="1" dirty="0">
                <a:solidFill>
                  <a:prstClr val="black"/>
                </a:solidFill>
                <a:latin typeface="Helvetica Neue"/>
                <a:cs typeface="Helvetica Neue"/>
              </a:rPr>
              <a:t>August-September 2013 </a:t>
            </a:r>
          </a:p>
        </p:txBody>
      </p:sp>
      <p:sp>
        <p:nvSpPr>
          <p:cNvPr id="13" name="TextBox 12"/>
          <p:cNvSpPr txBox="1"/>
          <p:nvPr/>
        </p:nvSpPr>
        <p:spPr>
          <a:xfrm>
            <a:off x="8322468" y="4819835"/>
            <a:ext cx="3194058" cy="584775"/>
          </a:xfrm>
          <a:prstGeom prst="rect">
            <a:avLst/>
          </a:prstGeom>
          <a:noFill/>
          <a:ln>
            <a:noFill/>
          </a:ln>
        </p:spPr>
        <p:txBody>
          <a:bodyPr wrap="square" rtlCol="0">
            <a:spAutoFit/>
          </a:bodyPr>
          <a:lstStyle/>
          <a:p>
            <a:pPr algn="r"/>
            <a:r>
              <a:rPr lang="en-US" sz="1600" b="1" dirty="0">
                <a:solidFill>
                  <a:prstClr val="black"/>
                </a:solidFill>
                <a:latin typeface="Helvetica Neue"/>
                <a:cs typeface="Helvetica Neue"/>
              </a:rPr>
              <a:t>Reduced NO</a:t>
            </a:r>
            <a:r>
              <a:rPr lang="en-US" sz="1600" b="1" baseline="-25000" dirty="0">
                <a:solidFill>
                  <a:prstClr val="black"/>
                </a:solidFill>
                <a:latin typeface="Helvetica Neue"/>
                <a:cs typeface="Helvetica Neue"/>
              </a:rPr>
              <a:t>x</a:t>
            </a:r>
            <a:r>
              <a:rPr lang="en-US" sz="1600" b="1" dirty="0">
                <a:solidFill>
                  <a:prstClr val="black"/>
                </a:solidFill>
                <a:latin typeface="Helvetica Neue"/>
                <a:cs typeface="Helvetica Neue"/>
              </a:rPr>
              <a:t> </a:t>
            </a:r>
            <a:r>
              <a:rPr lang="en-US" sz="1600" b="1" dirty="0" smtClean="0">
                <a:solidFill>
                  <a:prstClr val="black"/>
                </a:solidFill>
                <a:latin typeface="Helvetica Neue"/>
                <a:cs typeface="Helvetica Neue"/>
              </a:rPr>
              <a:t>(</a:t>
            </a:r>
            <a:r>
              <a:rPr lang="en-US" sz="1600" b="1" dirty="0">
                <a:solidFill>
                  <a:prstClr val="black"/>
                </a:solidFill>
                <a:latin typeface="Helvetica Neue"/>
                <a:cs typeface="Helvetica Neue"/>
              </a:rPr>
              <a:t>Bias = 7%)</a:t>
            </a:r>
          </a:p>
          <a:p>
            <a:pPr algn="r"/>
            <a:r>
              <a:rPr lang="en-US" sz="1600" b="1" dirty="0">
                <a:solidFill>
                  <a:schemeClr val="accent6"/>
                </a:solidFill>
                <a:latin typeface="Helvetica Neue"/>
                <a:cs typeface="Helvetica Neue"/>
              </a:rPr>
              <a:t>Original </a:t>
            </a:r>
            <a:r>
              <a:rPr lang="en-US" sz="1600" b="1" dirty="0" smtClean="0">
                <a:solidFill>
                  <a:schemeClr val="accent6"/>
                </a:solidFill>
                <a:latin typeface="Helvetica Neue"/>
                <a:cs typeface="Helvetica Neue"/>
              </a:rPr>
              <a:t>NO</a:t>
            </a:r>
            <a:r>
              <a:rPr lang="en-US" sz="1600" b="1" baseline="-25000" dirty="0" smtClean="0">
                <a:solidFill>
                  <a:schemeClr val="accent6"/>
                </a:solidFill>
                <a:latin typeface="Helvetica Neue"/>
                <a:cs typeface="Helvetica Neue"/>
              </a:rPr>
              <a:t>x</a:t>
            </a:r>
            <a:r>
              <a:rPr lang="en-US" sz="1600" b="1" dirty="0" smtClean="0">
                <a:solidFill>
                  <a:schemeClr val="accent6"/>
                </a:solidFill>
                <a:latin typeface="Helvetica Neue"/>
                <a:cs typeface="Helvetica Neue"/>
              </a:rPr>
              <a:t> </a:t>
            </a:r>
            <a:r>
              <a:rPr lang="en-US" sz="1600" b="1" dirty="0">
                <a:solidFill>
                  <a:schemeClr val="accent6"/>
                </a:solidFill>
                <a:latin typeface="Helvetica Neue"/>
                <a:cs typeface="Helvetica Neue"/>
              </a:rPr>
              <a:t>(Bias = </a:t>
            </a:r>
            <a:r>
              <a:rPr lang="en-US" sz="1600" b="1" dirty="0" smtClean="0">
                <a:solidFill>
                  <a:schemeClr val="accent6"/>
                </a:solidFill>
                <a:latin typeface="Helvetica Neue"/>
                <a:cs typeface="Helvetica Neue"/>
              </a:rPr>
              <a:t>63%)</a:t>
            </a:r>
            <a:endParaRPr lang="en-US" sz="1600" b="1" baseline="-25000" dirty="0">
              <a:solidFill>
                <a:schemeClr val="accent6"/>
              </a:solidFill>
              <a:latin typeface="Helvetica Neue"/>
              <a:cs typeface="Helvetica Neue"/>
            </a:endParaRPr>
          </a:p>
        </p:txBody>
      </p:sp>
      <p:sp>
        <p:nvSpPr>
          <p:cNvPr id="15" name="TextBox 14"/>
          <p:cNvSpPr txBox="1"/>
          <p:nvPr/>
        </p:nvSpPr>
        <p:spPr>
          <a:xfrm>
            <a:off x="3983413" y="4819835"/>
            <a:ext cx="1731587" cy="830997"/>
          </a:xfrm>
          <a:prstGeom prst="rect">
            <a:avLst/>
          </a:prstGeom>
          <a:solidFill>
            <a:schemeClr val="bg1"/>
          </a:solidFill>
        </p:spPr>
        <p:txBody>
          <a:bodyPr wrap="square" rtlCol="0">
            <a:spAutoFit/>
          </a:bodyPr>
          <a:lstStyle/>
          <a:p>
            <a:r>
              <a:rPr lang="en-US" sz="1600" dirty="0" smtClean="0">
                <a:solidFill>
                  <a:prstClr val="black"/>
                </a:solidFill>
                <a:latin typeface="Helvetica Neue"/>
                <a:cs typeface="Helvetica Neue"/>
              </a:rPr>
              <a:t>Nitrate </a:t>
            </a:r>
          </a:p>
          <a:p>
            <a:r>
              <a:rPr lang="en-US" sz="1600" dirty="0" smtClean="0">
                <a:solidFill>
                  <a:prstClr val="black"/>
                </a:solidFill>
                <a:latin typeface="Helvetica Neue"/>
                <a:cs typeface="Helvetica Neue"/>
              </a:rPr>
              <a:t>((kg </a:t>
            </a:r>
            <a:r>
              <a:rPr lang="en-US" sz="1600" dirty="0">
                <a:solidFill>
                  <a:prstClr val="black"/>
                </a:solidFill>
                <a:latin typeface="Helvetica Neue"/>
                <a:cs typeface="Helvetica Neue"/>
              </a:rPr>
              <a:t>N ha</a:t>
            </a:r>
            <a:r>
              <a:rPr lang="en-US" sz="1600" baseline="30000" dirty="0">
                <a:solidFill>
                  <a:prstClr val="black"/>
                </a:solidFill>
                <a:latin typeface="Helvetica Neue"/>
                <a:cs typeface="Helvetica Neue"/>
              </a:rPr>
              <a:t>-</a:t>
            </a:r>
            <a:r>
              <a:rPr lang="en-US" sz="1600" baseline="30000" dirty="0" smtClean="0">
                <a:solidFill>
                  <a:prstClr val="black"/>
                </a:solidFill>
                <a:latin typeface="Helvetica Neue"/>
                <a:cs typeface="Helvetica Neue"/>
              </a:rPr>
              <a:t>1</a:t>
            </a:r>
            <a:r>
              <a:rPr lang="en-US" sz="1600" dirty="0">
                <a:solidFill>
                  <a:prstClr val="black"/>
                </a:solidFill>
                <a:latin typeface="Helvetica Neue"/>
                <a:cs typeface="Helvetica Neue"/>
              </a:rPr>
              <a:t> </a:t>
            </a:r>
            <a:r>
              <a:rPr lang="en-US" sz="1600" dirty="0" smtClean="0">
                <a:solidFill>
                  <a:prstClr val="black"/>
                </a:solidFill>
                <a:latin typeface="Helvetica Neue"/>
                <a:cs typeface="Helvetica Neue"/>
              </a:rPr>
              <a:t>month</a:t>
            </a:r>
            <a:r>
              <a:rPr lang="en-US" sz="1600" baseline="30000" dirty="0">
                <a:solidFill>
                  <a:prstClr val="black"/>
                </a:solidFill>
                <a:latin typeface="Helvetica Neue"/>
                <a:cs typeface="Helvetica Neue"/>
              </a:rPr>
              <a:t>-1</a:t>
            </a:r>
            <a:r>
              <a:rPr lang="en-US" sz="1600" dirty="0">
                <a:solidFill>
                  <a:prstClr val="black"/>
                </a:solidFill>
                <a:latin typeface="Helvetica Neue"/>
                <a:cs typeface="Helvetica Neue"/>
              </a:rPr>
              <a:t>)</a:t>
            </a:r>
          </a:p>
        </p:txBody>
      </p:sp>
      <p:sp>
        <p:nvSpPr>
          <p:cNvPr id="5" name="TextBox 4"/>
          <p:cNvSpPr txBox="1"/>
          <p:nvPr/>
        </p:nvSpPr>
        <p:spPr>
          <a:xfrm>
            <a:off x="1328056" y="5064409"/>
            <a:ext cx="2807179" cy="369332"/>
          </a:xfrm>
          <a:prstGeom prst="rect">
            <a:avLst/>
          </a:prstGeom>
          <a:solidFill>
            <a:schemeClr val="bg1"/>
          </a:solidFill>
        </p:spPr>
        <p:txBody>
          <a:bodyPr wrap="none" rtlCol="0">
            <a:spAutoFit/>
          </a:bodyPr>
          <a:lstStyle/>
          <a:p>
            <a:r>
              <a:rPr lang="en-US" dirty="0" smtClean="0"/>
              <a:t>0.0     0.1     0.2       0.3     0.4</a:t>
            </a:r>
            <a:endParaRPr lang="en-US" dirty="0"/>
          </a:p>
        </p:txBody>
      </p:sp>
      <p:sp>
        <p:nvSpPr>
          <p:cNvPr id="3" name="TextBox 2"/>
          <p:cNvSpPr txBox="1"/>
          <p:nvPr/>
        </p:nvSpPr>
        <p:spPr>
          <a:xfrm>
            <a:off x="1328056" y="5770564"/>
            <a:ext cx="4196882" cy="830997"/>
          </a:xfrm>
          <a:prstGeom prst="rect">
            <a:avLst/>
          </a:prstGeom>
          <a:noFill/>
        </p:spPr>
        <p:txBody>
          <a:bodyPr wrap="none" rtlCol="0">
            <a:spAutoFit/>
          </a:bodyPr>
          <a:lstStyle/>
          <a:p>
            <a:r>
              <a:rPr lang="en-US" sz="2400" b="1" dirty="0" smtClean="0"/>
              <a:t>Southeast US: Bias = 8%, r=0.71</a:t>
            </a:r>
          </a:p>
          <a:p>
            <a:r>
              <a:rPr lang="en-US" sz="2400" b="1" dirty="0" smtClean="0"/>
              <a:t>CONUS: Bias =7%, r= 0.76</a:t>
            </a:r>
            <a:endParaRPr lang="en-US" sz="2400" b="1" dirty="0"/>
          </a:p>
        </p:txBody>
      </p:sp>
    </p:spTree>
    <p:extLst>
      <p:ext uri="{BB962C8B-B14F-4D97-AF65-F5344CB8AC3E}">
        <p14:creationId xmlns:p14="http://schemas.microsoft.com/office/powerpoint/2010/main" val="1344080797"/>
      </p:ext>
    </p:extLst>
  </p:cSld>
  <p:clrMapOvr>
    <a:masterClrMapping/>
  </p:clrMapOvr>
  <mc:AlternateContent xmlns:mc="http://schemas.openxmlformats.org/markup-compatibility/2006" xmlns:p14="http://schemas.microsoft.com/office/powerpoint/2010/main">
    <mc:Choice Requires="p14">
      <p:transition spd="slow" p14:dur="2000" advTm="64893"/>
    </mc:Choice>
    <mc:Fallback xmlns="">
      <p:transition spd="slow" advTm="64893"/>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6074" y="206375"/>
            <a:ext cx="11417301" cy="1325563"/>
          </a:xfrm>
        </p:spPr>
        <p:txBody>
          <a:bodyPr>
            <a:normAutofit/>
          </a:bodyPr>
          <a:lstStyle/>
          <a:p>
            <a:r>
              <a:rPr lang="en-US" dirty="0"/>
              <a:t>Ozone Production </a:t>
            </a:r>
            <a:r>
              <a:rPr lang="en-US" dirty="0" smtClean="0"/>
              <a:t>Efficiency (OPE) </a:t>
            </a:r>
            <a:r>
              <a:rPr lang="en-US" dirty="0"/>
              <a:t>Provides </a:t>
            </a:r>
            <a:r>
              <a:rPr lang="en-US" dirty="0" smtClean="0"/>
              <a:t>Constraint </a:t>
            </a:r>
            <a:r>
              <a:rPr lang="en-US" dirty="0"/>
              <a:t>on </a:t>
            </a:r>
            <a:r>
              <a:rPr lang="en-US" dirty="0" smtClean="0"/>
              <a:t>Efficiency of Ozone Formation</a:t>
            </a: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r="47091"/>
          <a:stretch/>
        </p:blipFill>
        <p:spPr>
          <a:xfrm>
            <a:off x="2660073" y="1526884"/>
            <a:ext cx="6554969" cy="4563243"/>
          </a:xfrm>
          <a:prstGeom prst="rect">
            <a:avLst/>
          </a:prstGeom>
        </p:spPr>
      </p:pic>
      <p:sp>
        <p:nvSpPr>
          <p:cNvPr id="7" name="TextBox 6"/>
          <p:cNvSpPr txBox="1"/>
          <p:nvPr/>
        </p:nvSpPr>
        <p:spPr>
          <a:xfrm>
            <a:off x="1" y="6019386"/>
            <a:ext cx="11811000" cy="830997"/>
          </a:xfrm>
          <a:prstGeom prst="rect">
            <a:avLst/>
          </a:prstGeom>
          <a:noFill/>
        </p:spPr>
        <p:txBody>
          <a:bodyPr wrap="square" rtlCol="0">
            <a:spAutoFit/>
          </a:bodyPr>
          <a:lstStyle/>
          <a:p>
            <a:pPr algn="ctr"/>
            <a:r>
              <a:rPr lang="en-US" sz="2400" b="1" i="1" dirty="0" smtClean="0"/>
              <a:t>Without scaling, OPE = 14.7 which means ozone would be produced less efficiently than observed. </a:t>
            </a:r>
            <a:endParaRPr lang="en-US" sz="2400" b="1" i="1" dirty="0"/>
          </a:p>
        </p:txBody>
      </p:sp>
      <p:sp>
        <p:nvSpPr>
          <p:cNvPr id="3" name="TextBox 2"/>
          <p:cNvSpPr txBox="1"/>
          <p:nvPr/>
        </p:nvSpPr>
        <p:spPr>
          <a:xfrm>
            <a:off x="7181916" y="3837613"/>
            <a:ext cx="1656423" cy="400110"/>
          </a:xfrm>
          <a:prstGeom prst="rect">
            <a:avLst/>
          </a:prstGeom>
          <a:noFill/>
        </p:spPr>
        <p:txBody>
          <a:bodyPr wrap="none" rtlCol="0">
            <a:spAutoFit/>
          </a:bodyPr>
          <a:lstStyle/>
          <a:p>
            <a:r>
              <a:rPr lang="en-US" sz="2000" b="1" i="1" dirty="0" smtClean="0">
                <a:solidFill>
                  <a:srgbClr val="000000"/>
                </a:solidFill>
              </a:rPr>
              <a:t>Southeast US</a:t>
            </a:r>
            <a:endParaRPr lang="en-US" sz="2000" b="1" i="1" dirty="0">
              <a:solidFill>
                <a:srgbClr val="000000"/>
              </a:solidFill>
            </a:endParaRPr>
          </a:p>
        </p:txBody>
      </p:sp>
    </p:spTree>
    <p:extLst>
      <p:ext uri="{BB962C8B-B14F-4D97-AF65-F5344CB8AC3E}">
        <p14:creationId xmlns:p14="http://schemas.microsoft.com/office/powerpoint/2010/main" val="1946495188"/>
      </p:ext>
    </p:extLst>
  </p:cSld>
  <p:clrMapOvr>
    <a:masterClrMapping/>
  </p:clrMapOvr>
  <mc:AlternateContent xmlns:mc="http://schemas.openxmlformats.org/markup-compatibility/2006" xmlns:p14="http://schemas.microsoft.com/office/powerpoint/2010/main">
    <mc:Choice Requires="p14">
      <p:transition spd="slow" p14:dur="2000" advTm="79398"/>
    </mc:Choice>
    <mc:Fallback xmlns="">
      <p:transition spd="slow" advTm="79398"/>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0137" y="72498"/>
            <a:ext cx="11430717" cy="1143000"/>
          </a:xfrm>
        </p:spPr>
        <p:txBody>
          <a:bodyPr>
            <a:normAutofit fontScale="90000"/>
          </a:bodyPr>
          <a:lstStyle/>
          <a:p>
            <a:r>
              <a:rPr lang="en-US"/>
              <a:t>How well can we constrain US NO</a:t>
            </a:r>
            <a:r>
              <a:rPr lang="en-US" baseline="-25000"/>
              <a:t>x</a:t>
            </a:r>
            <a:r>
              <a:rPr lang="en-US"/>
              <a:t> emissions with OMI NO</a:t>
            </a:r>
            <a:r>
              <a:rPr lang="en-US" baseline="-25000"/>
              <a:t>2</a:t>
            </a:r>
            <a:r>
              <a:rPr lang="en-US"/>
              <a:t>?</a:t>
            </a:r>
            <a:endParaRPr lang="en-US" dirty="0"/>
          </a:p>
        </p:txBody>
      </p:sp>
      <p:pic>
        <p:nvPicPr>
          <p:cNvPr id="3" name="Picture 2" descr="Macintosh HD:Users:ktravis:Dropbox:Publications:BEHROMIvsGEOSCHEM_20151204.pdf"/>
          <p:cNvPicPr/>
          <p:nvPr/>
        </p:nvPicPr>
        <p:blipFill rotWithShape="1">
          <a:blip r:embed="rId3" cstate="print">
            <a:extLst>
              <a:ext uri="{28A0092B-C50C-407E-A947-70E740481C1C}">
                <a14:useLocalDpi xmlns:a14="http://schemas.microsoft.com/office/drawing/2010/main"/>
              </a:ext>
            </a:extLst>
          </a:blip>
          <a:srcRect l="1" t="2894" r="33454"/>
          <a:stretch/>
        </p:blipFill>
        <p:spPr bwMode="auto">
          <a:xfrm>
            <a:off x="3429428" y="762001"/>
            <a:ext cx="3580973" cy="5904547"/>
          </a:xfrm>
          <a:prstGeom prst="rect">
            <a:avLst/>
          </a:prstGeom>
          <a:noFill/>
          <a:ln>
            <a:noFill/>
          </a:ln>
        </p:spPr>
      </p:pic>
      <p:sp>
        <p:nvSpPr>
          <p:cNvPr id="4" name="TextBox 3"/>
          <p:cNvSpPr txBox="1"/>
          <p:nvPr/>
        </p:nvSpPr>
        <p:spPr>
          <a:xfrm>
            <a:off x="1524001" y="1276073"/>
            <a:ext cx="1518915" cy="954107"/>
          </a:xfrm>
          <a:prstGeom prst="rect">
            <a:avLst/>
          </a:prstGeom>
          <a:noFill/>
        </p:spPr>
        <p:txBody>
          <a:bodyPr wrap="none" rtlCol="0">
            <a:spAutoFit/>
          </a:bodyPr>
          <a:lstStyle/>
          <a:p>
            <a:pPr algn="ctr"/>
            <a:r>
              <a:rPr lang="en-US" sz="2800" b="1" dirty="0"/>
              <a:t>OMI NO</a:t>
            </a:r>
            <a:r>
              <a:rPr lang="en-US" sz="2800" b="1" baseline="-25000" dirty="0"/>
              <a:t>2</a:t>
            </a:r>
            <a:endParaRPr lang="en-US" sz="2800" b="1" dirty="0"/>
          </a:p>
          <a:p>
            <a:pPr algn="ctr"/>
            <a:r>
              <a:rPr lang="en-US" sz="2800" b="1" dirty="0"/>
              <a:t>(BEHR)</a:t>
            </a:r>
          </a:p>
        </p:txBody>
      </p:sp>
      <p:sp>
        <p:nvSpPr>
          <p:cNvPr id="5" name="TextBox 4"/>
          <p:cNvSpPr txBox="1"/>
          <p:nvPr/>
        </p:nvSpPr>
        <p:spPr>
          <a:xfrm>
            <a:off x="1302806" y="3104347"/>
            <a:ext cx="1961307" cy="954107"/>
          </a:xfrm>
          <a:prstGeom prst="rect">
            <a:avLst/>
          </a:prstGeom>
          <a:noFill/>
        </p:spPr>
        <p:txBody>
          <a:bodyPr wrap="none" rtlCol="0">
            <a:spAutoFit/>
          </a:bodyPr>
          <a:lstStyle/>
          <a:p>
            <a:pPr algn="ctr"/>
            <a:r>
              <a:rPr lang="en-US" sz="2800" b="1" dirty="0"/>
              <a:t>OMI NO</a:t>
            </a:r>
            <a:r>
              <a:rPr lang="en-US" sz="2800" b="1" baseline="-25000" dirty="0"/>
              <a:t>2</a:t>
            </a:r>
            <a:endParaRPr lang="en-US" sz="2800" b="1" dirty="0"/>
          </a:p>
          <a:p>
            <a:pPr algn="ctr"/>
            <a:r>
              <a:rPr lang="en-US" sz="2800" b="1" dirty="0"/>
              <a:t>(</a:t>
            </a:r>
            <a:r>
              <a:rPr lang="en-US" sz="2800" b="1" dirty="0" smtClean="0"/>
              <a:t>NASA v2.1)</a:t>
            </a:r>
            <a:endParaRPr lang="en-US" sz="2800" b="1" dirty="0"/>
          </a:p>
        </p:txBody>
      </p:sp>
      <p:sp>
        <p:nvSpPr>
          <p:cNvPr id="6" name="TextBox 5"/>
          <p:cNvSpPr txBox="1"/>
          <p:nvPr/>
        </p:nvSpPr>
        <p:spPr>
          <a:xfrm>
            <a:off x="260137" y="4681016"/>
            <a:ext cx="3210004" cy="1200328"/>
          </a:xfrm>
          <a:prstGeom prst="rect">
            <a:avLst/>
          </a:prstGeom>
          <a:noFill/>
        </p:spPr>
        <p:txBody>
          <a:bodyPr wrap="square" rtlCol="0">
            <a:spAutoFit/>
          </a:bodyPr>
          <a:lstStyle/>
          <a:p>
            <a:pPr algn="ctr"/>
            <a:r>
              <a:rPr lang="en-US" sz="2400" b="1" dirty="0">
                <a:solidFill>
                  <a:srgbClr val="FF0000"/>
                </a:solidFill>
              </a:rPr>
              <a:t>GEOS-</a:t>
            </a:r>
            <a:r>
              <a:rPr lang="en-US" sz="2400" b="1" dirty="0" err="1">
                <a:solidFill>
                  <a:srgbClr val="FF0000"/>
                </a:solidFill>
              </a:rPr>
              <a:t>Chem</a:t>
            </a:r>
            <a:endParaRPr lang="en-US" sz="2400" b="1" dirty="0">
              <a:solidFill>
                <a:srgbClr val="FF0000"/>
              </a:solidFill>
            </a:endParaRPr>
          </a:p>
          <a:p>
            <a:pPr algn="ctr"/>
            <a:r>
              <a:rPr lang="en-US" sz="2400" b="1" dirty="0">
                <a:solidFill>
                  <a:srgbClr val="FF0000"/>
                </a:solidFill>
              </a:rPr>
              <a:t>with reduced </a:t>
            </a:r>
          </a:p>
          <a:p>
            <a:pPr algn="ctr"/>
            <a:r>
              <a:rPr lang="en-US" sz="2400" b="1" dirty="0">
                <a:solidFill>
                  <a:srgbClr val="FF0000"/>
                </a:solidFill>
              </a:rPr>
              <a:t>NO</a:t>
            </a:r>
            <a:r>
              <a:rPr lang="en-US" sz="2400" b="1" baseline="-25000" dirty="0">
                <a:solidFill>
                  <a:srgbClr val="FF0000"/>
                </a:solidFill>
              </a:rPr>
              <a:t>x</a:t>
            </a:r>
            <a:r>
              <a:rPr lang="en-US" sz="2400" b="1" dirty="0">
                <a:solidFill>
                  <a:srgbClr val="FF0000"/>
                </a:solidFill>
              </a:rPr>
              <a:t> emissions</a:t>
            </a:r>
          </a:p>
        </p:txBody>
      </p:sp>
      <p:sp>
        <p:nvSpPr>
          <p:cNvPr id="7" name="TextBox 6"/>
          <p:cNvSpPr txBox="1"/>
          <p:nvPr/>
        </p:nvSpPr>
        <p:spPr>
          <a:xfrm>
            <a:off x="942519" y="5867401"/>
            <a:ext cx="1983386" cy="830997"/>
          </a:xfrm>
          <a:prstGeom prst="rect">
            <a:avLst/>
          </a:prstGeom>
          <a:noFill/>
        </p:spPr>
        <p:txBody>
          <a:bodyPr wrap="none" rtlCol="0">
            <a:spAutoFit/>
          </a:bodyPr>
          <a:lstStyle/>
          <a:p>
            <a:r>
              <a:rPr lang="en-US" sz="2400" dirty="0">
                <a:solidFill>
                  <a:srgbClr val="FF0000"/>
                </a:solidFill>
              </a:rPr>
              <a:t>-18% vs. BEHR</a:t>
            </a:r>
          </a:p>
          <a:p>
            <a:r>
              <a:rPr lang="en-US" sz="2400" dirty="0">
                <a:solidFill>
                  <a:srgbClr val="FF0000"/>
                </a:solidFill>
              </a:rPr>
              <a:t>-11% vs. NASA</a:t>
            </a:r>
          </a:p>
        </p:txBody>
      </p:sp>
      <p:sp>
        <p:nvSpPr>
          <p:cNvPr id="10" name="TextBox 9"/>
          <p:cNvSpPr txBox="1"/>
          <p:nvPr/>
        </p:nvSpPr>
        <p:spPr>
          <a:xfrm>
            <a:off x="7871994" y="3843101"/>
            <a:ext cx="3657600" cy="1477328"/>
          </a:xfrm>
          <a:prstGeom prst="rect">
            <a:avLst/>
          </a:prstGeom>
          <a:noFill/>
        </p:spPr>
        <p:txBody>
          <a:bodyPr wrap="square" rtlCol="0">
            <a:spAutoFit/>
          </a:bodyPr>
          <a:lstStyle/>
          <a:p>
            <a:endParaRPr lang="en-US" dirty="0"/>
          </a:p>
          <a:p>
            <a:pPr algn="ctr"/>
            <a:r>
              <a:rPr lang="en-US" sz="2400" i="1" dirty="0"/>
              <a:t>Low bias in GEOS-</a:t>
            </a:r>
            <a:r>
              <a:rPr lang="en-US" sz="2400" i="1" dirty="0" smtClean="0"/>
              <a:t>Chem</a:t>
            </a:r>
            <a:r>
              <a:rPr lang="en-US" sz="2400" i="1" dirty="0"/>
              <a:t> </a:t>
            </a:r>
            <a:r>
              <a:rPr lang="en-US" sz="2400" i="1" dirty="0" smtClean="0"/>
              <a:t>is </a:t>
            </a:r>
            <a:r>
              <a:rPr lang="en-US" sz="2400" i="1" dirty="0"/>
              <a:t>due to </a:t>
            </a:r>
            <a:r>
              <a:rPr lang="en-US" sz="2400" i="1" dirty="0" smtClean="0"/>
              <a:t>upper troposphere, not surface emissions</a:t>
            </a:r>
            <a:endParaRPr lang="en-US" sz="2400" i="1" dirty="0"/>
          </a:p>
        </p:txBody>
      </p:sp>
      <p:pic>
        <p:nvPicPr>
          <p:cNvPr id="11" name="Picture 10" descr="Macintosh HD:Users:ktravis:Dropbox:Publications:BEHROMIvsGEOSCHEM_20151204.pdf"/>
          <p:cNvPicPr/>
          <p:nvPr/>
        </p:nvPicPr>
        <p:blipFill rotWithShape="1">
          <a:blip r:embed="rId3" cstate="print">
            <a:extLst>
              <a:ext uri="{28A0092B-C50C-407E-A947-70E740481C1C}">
                <a14:useLocalDpi xmlns:a14="http://schemas.microsoft.com/office/drawing/2010/main"/>
              </a:ext>
            </a:extLst>
          </a:blip>
          <a:srcRect l="67500" t="33075" r="-843" b="34961"/>
          <a:stretch/>
        </p:blipFill>
        <p:spPr bwMode="auto">
          <a:xfrm>
            <a:off x="7703541" y="1665338"/>
            <a:ext cx="2235902" cy="2393115"/>
          </a:xfrm>
          <a:prstGeom prst="rect">
            <a:avLst/>
          </a:prstGeom>
          <a:noFill/>
          <a:ln>
            <a:noFill/>
          </a:ln>
        </p:spPr>
      </p:pic>
      <p:sp>
        <p:nvSpPr>
          <p:cNvPr id="8" name="TextBox 7"/>
          <p:cNvSpPr txBox="1"/>
          <p:nvPr/>
        </p:nvSpPr>
        <p:spPr>
          <a:xfrm>
            <a:off x="6044357" y="6190297"/>
            <a:ext cx="795712" cy="369332"/>
          </a:xfrm>
          <a:prstGeom prst="rect">
            <a:avLst/>
          </a:prstGeom>
          <a:solidFill>
            <a:srgbClr val="FFFFFF"/>
          </a:solidFill>
        </p:spPr>
        <p:txBody>
          <a:bodyPr wrap="square" rtlCol="0">
            <a:spAutoFit/>
          </a:bodyPr>
          <a:lstStyle/>
          <a:p>
            <a:r>
              <a:rPr lang="en-US" dirty="0" smtClean="0"/>
              <a:t>  </a:t>
            </a:r>
            <a:endParaRPr lang="en-US" dirty="0"/>
          </a:p>
        </p:txBody>
      </p:sp>
      <p:sp>
        <p:nvSpPr>
          <p:cNvPr id="12" name="TextBox 11"/>
          <p:cNvSpPr txBox="1"/>
          <p:nvPr/>
        </p:nvSpPr>
        <p:spPr>
          <a:xfrm>
            <a:off x="6136169" y="4221137"/>
            <a:ext cx="795712" cy="369332"/>
          </a:xfrm>
          <a:prstGeom prst="rect">
            <a:avLst/>
          </a:prstGeom>
          <a:solidFill>
            <a:srgbClr val="FFFFFF"/>
          </a:solidFill>
        </p:spPr>
        <p:txBody>
          <a:bodyPr wrap="square" rtlCol="0">
            <a:spAutoFit/>
          </a:bodyPr>
          <a:lstStyle/>
          <a:p>
            <a:r>
              <a:rPr lang="en-US" dirty="0" smtClean="0"/>
              <a:t>  </a:t>
            </a:r>
            <a:endParaRPr lang="en-US" dirty="0"/>
          </a:p>
        </p:txBody>
      </p:sp>
      <p:sp>
        <p:nvSpPr>
          <p:cNvPr id="13" name="TextBox 12"/>
          <p:cNvSpPr txBox="1"/>
          <p:nvPr/>
        </p:nvSpPr>
        <p:spPr>
          <a:xfrm>
            <a:off x="6136170" y="2230180"/>
            <a:ext cx="795712" cy="369332"/>
          </a:xfrm>
          <a:prstGeom prst="rect">
            <a:avLst/>
          </a:prstGeom>
          <a:solidFill>
            <a:srgbClr val="FFFFFF"/>
          </a:solidFill>
        </p:spPr>
        <p:txBody>
          <a:bodyPr wrap="square" rtlCol="0">
            <a:spAutoFit/>
          </a:bodyPr>
          <a:lstStyle/>
          <a:p>
            <a:r>
              <a:rPr lang="en-US" dirty="0" smtClean="0"/>
              <a:t>  </a:t>
            </a:r>
            <a:endParaRPr lang="en-US" dirty="0"/>
          </a:p>
        </p:txBody>
      </p:sp>
      <p:sp>
        <p:nvSpPr>
          <p:cNvPr id="14" name="TextBox 13"/>
          <p:cNvSpPr txBox="1"/>
          <p:nvPr/>
        </p:nvSpPr>
        <p:spPr>
          <a:xfrm>
            <a:off x="6030095" y="2230180"/>
            <a:ext cx="184666" cy="369332"/>
          </a:xfrm>
          <a:prstGeom prst="rect">
            <a:avLst/>
          </a:prstGeom>
          <a:solidFill>
            <a:srgbClr val="FFFFFF"/>
          </a:solidFill>
        </p:spPr>
        <p:txBody>
          <a:bodyPr wrap="none" rtlCol="0">
            <a:spAutoFit/>
          </a:bodyPr>
          <a:lstStyle/>
          <a:p>
            <a:endParaRPr lang="en-US" dirty="0"/>
          </a:p>
        </p:txBody>
      </p:sp>
      <p:sp>
        <p:nvSpPr>
          <p:cNvPr id="15" name="TextBox 14"/>
          <p:cNvSpPr txBox="1"/>
          <p:nvPr/>
        </p:nvSpPr>
        <p:spPr>
          <a:xfrm>
            <a:off x="6030095" y="4241864"/>
            <a:ext cx="184666" cy="369332"/>
          </a:xfrm>
          <a:prstGeom prst="rect">
            <a:avLst/>
          </a:prstGeom>
          <a:solidFill>
            <a:srgbClr val="FFFFFF"/>
          </a:solidFill>
        </p:spPr>
        <p:txBody>
          <a:bodyPr wrap="none" rtlCol="0">
            <a:spAutoFit/>
          </a:bodyPr>
          <a:lstStyle/>
          <a:p>
            <a:endParaRPr lang="en-US" dirty="0"/>
          </a:p>
        </p:txBody>
      </p:sp>
      <p:sp>
        <p:nvSpPr>
          <p:cNvPr id="16" name="TextBox 15"/>
          <p:cNvSpPr txBox="1"/>
          <p:nvPr/>
        </p:nvSpPr>
        <p:spPr>
          <a:xfrm>
            <a:off x="6335096" y="6005631"/>
            <a:ext cx="504973" cy="323434"/>
          </a:xfrm>
          <a:prstGeom prst="rect">
            <a:avLst/>
          </a:prstGeom>
          <a:solidFill>
            <a:srgbClr val="FFFFFF"/>
          </a:solidFill>
        </p:spPr>
        <p:txBody>
          <a:bodyPr wrap="square" rtlCol="0">
            <a:spAutoFit/>
          </a:bodyPr>
          <a:lstStyle/>
          <a:p>
            <a:endParaRPr lang="en-US" dirty="0"/>
          </a:p>
        </p:txBody>
      </p:sp>
      <p:sp>
        <p:nvSpPr>
          <p:cNvPr id="17" name="TextBox 16"/>
          <p:cNvSpPr txBox="1"/>
          <p:nvPr/>
        </p:nvSpPr>
        <p:spPr>
          <a:xfrm>
            <a:off x="6059558" y="4212433"/>
            <a:ext cx="184666" cy="369332"/>
          </a:xfrm>
          <a:prstGeom prst="rect">
            <a:avLst/>
          </a:prstGeom>
          <a:solidFill>
            <a:srgbClr val="FFFFFF"/>
          </a:solidFill>
        </p:spPr>
        <p:txBody>
          <a:bodyPr wrap="none" rtlCol="0">
            <a:spAutoFit/>
          </a:bodyPr>
          <a:lstStyle/>
          <a:p>
            <a:endParaRPr lang="en-US" dirty="0"/>
          </a:p>
        </p:txBody>
      </p:sp>
      <p:sp>
        <p:nvSpPr>
          <p:cNvPr id="18" name="TextBox 17"/>
          <p:cNvSpPr txBox="1"/>
          <p:nvPr/>
        </p:nvSpPr>
        <p:spPr>
          <a:xfrm>
            <a:off x="6153553" y="6129722"/>
            <a:ext cx="184666" cy="369332"/>
          </a:xfrm>
          <a:prstGeom prst="rect">
            <a:avLst/>
          </a:prstGeom>
          <a:solidFill>
            <a:srgbClr val="FFFFFF"/>
          </a:solidFill>
        </p:spPr>
        <p:txBody>
          <a:bodyPr wrap="none" rtlCol="0">
            <a:spAutoFit/>
          </a:bodyPr>
          <a:lstStyle/>
          <a:p>
            <a:endParaRPr lang="en-US" dirty="0"/>
          </a:p>
        </p:txBody>
      </p:sp>
      <p:sp>
        <p:nvSpPr>
          <p:cNvPr id="19" name="Rectangle 18"/>
          <p:cNvSpPr/>
          <p:nvPr/>
        </p:nvSpPr>
        <p:spPr>
          <a:xfrm>
            <a:off x="7211180" y="5513458"/>
            <a:ext cx="4479674" cy="954107"/>
          </a:xfrm>
          <a:prstGeom prst="rect">
            <a:avLst/>
          </a:prstGeom>
        </p:spPr>
        <p:txBody>
          <a:bodyPr wrap="square">
            <a:spAutoFit/>
          </a:bodyPr>
          <a:lstStyle/>
          <a:p>
            <a:pPr algn="ctr"/>
            <a:r>
              <a:rPr lang="en-US" sz="2800" dirty="0">
                <a:solidFill>
                  <a:srgbClr val="CC0099"/>
                </a:solidFill>
              </a:rPr>
              <a:t> </a:t>
            </a:r>
            <a:r>
              <a:rPr lang="en-US" sz="2800" dirty="0" smtClean="0">
                <a:solidFill>
                  <a:srgbClr val="CC0099"/>
                </a:solidFill>
              </a:rPr>
              <a:t>With </a:t>
            </a:r>
            <a:r>
              <a:rPr lang="en-US" sz="2800" dirty="0">
                <a:solidFill>
                  <a:srgbClr val="CC0099"/>
                </a:solidFill>
              </a:rPr>
              <a:t>original NEI </a:t>
            </a:r>
            <a:r>
              <a:rPr lang="en-US" sz="2800" dirty="0" smtClean="0">
                <a:solidFill>
                  <a:srgbClr val="CC0099"/>
                </a:solidFill>
              </a:rPr>
              <a:t>emissions, Bias =  </a:t>
            </a:r>
            <a:r>
              <a:rPr lang="en-US" sz="2800" dirty="0">
                <a:solidFill>
                  <a:srgbClr val="CC0099"/>
                </a:solidFill>
              </a:rPr>
              <a:t>+26-31% </a:t>
            </a:r>
            <a:endParaRPr lang="en-US" sz="2800" dirty="0"/>
          </a:p>
        </p:txBody>
      </p:sp>
      <p:sp>
        <p:nvSpPr>
          <p:cNvPr id="20" name="TextBox 19"/>
          <p:cNvSpPr txBox="1"/>
          <p:nvPr/>
        </p:nvSpPr>
        <p:spPr>
          <a:xfrm>
            <a:off x="7703541" y="1019007"/>
            <a:ext cx="3674895" cy="830997"/>
          </a:xfrm>
          <a:prstGeom prst="rect">
            <a:avLst/>
          </a:prstGeom>
          <a:noFill/>
        </p:spPr>
        <p:txBody>
          <a:bodyPr wrap="square" rtlCol="0">
            <a:spAutoFit/>
          </a:bodyPr>
          <a:lstStyle/>
          <a:p>
            <a:pPr algn="ctr"/>
            <a:r>
              <a:rPr lang="en-US" sz="2400" b="1" dirty="0">
                <a:solidFill>
                  <a:schemeClr val="accent6"/>
                </a:solidFill>
              </a:rPr>
              <a:t>Aug-Sep 2013 data with GEOS-Chem shape factors</a:t>
            </a:r>
          </a:p>
        </p:txBody>
      </p:sp>
      <p:sp>
        <p:nvSpPr>
          <p:cNvPr id="9" name="Rectangle 8"/>
          <p:cNvSpPr/>
          <p:nvPr/>
        </p:nvSpPr>
        <p:spPr>
          <a:xfrm>
            <a:off x="4191000" y="5461000"/>
            <a:ext cx="2349500" cy="1035129"/>
          </a:xfrm>
          <a:prstGeom prst="rect">
            <a:avLst/>
          </a:prstGeom>
          <a:no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79421212"/>
      </p:ext>
    </p:extLst>
  </p:cSld>
  <p:clrMapOvr>
    <a:masterClrMapping/>
  </p:clrMapOvr>
  <p:transition xmlns:p14="http://schemas.microsoft.com/office/powerpoint/2010/main" spd="slow" advTm="52662"/>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l="-109" t="227" r="48281" b="48870"/>
          <a:stretch/>
        </p:blipFill>
        <p:spPr>
          <a:xfrm>
            <a:off x="447470" y="1773981"/>
            <a:ext cx="4422844" cy="4576141"/>
          </a:xfrm>
          <a:prstGeom prst="rect">
            <a:avLst/>
          </a:prstGeom>
        </p:spPr>
      </p:pic>
      <p:sp>
        <p:nvSpPr>
          <p:cNvPr id="2" name="Title 1"/>
          <p:cNvSpPr>
            <a:spLocks noGrp="1"/>
          </p:cNvSpPr>
          <p:nvPr>
            <p:ph type="title"/>
          </p:nvPr>
        </p:nvSpPr>
        <p:spPr>
          <a:xfrm>
            <a:off x="765107" y="75656"/>
            <a:ext cx="10908961" cy="1143000"/>
          </a:xfrm>
        </p:spPr>
        <p:txBody>
          <a:bodyPr>
            <a:normAutofit fontScale="90000"/>
          </a:bodyPr>
          <a:lstStyle/>
          <a:p>
            <a:r>
              <a:rPr lang="en-US" dirty="0"/>
              <a:t>Free/upper troposphere makes major contribution </a:t>
            </a:r>
            <a:br>
              <a:rPr lang="en-US" dirty="0"/>
            </a:br>
            <a:r>
              <a:rPr lang="en-US" dirty="0"/>
              <a:t>to OMI NO</a:t>
            </a:r>
            <a:r>
              <a:rPr lang="en-US" baseline="-25000" dirty="0"/>
              <a:t>2</a:t>
            </a:r>
            <a:r>
              <a:rPr lang="en-US" dirty="0"/>
              <a:t> tropospheric column in summer</a:t>
            </a:r>
          </a:p>
        </p:txBody>
      </p:sp>
      <p:cxnSp>
        <p:nvCxnSpPr>
          <p:cNvPr id="10" name="Straight Connector 9"/>
          <p:cNvCxnSpPr/>
          <p:nvPr/>
        </p:nvCxnSpPr>
        <p:spPr bwMode="auto">
          <a:xfrm flipV="1">
            <a:off x="1148156" y="3059459"/>
            <a:ext cx="3650725" cy="6875"/>
          </a:xfrm>
          <a:prstGeom prst="line">
            <a:avLst/>
          </a:prstGeom>
          <a:solidFill>
            <a:schemeClr val="accent1"/>
          </a:solidFill>
          <a:ln w="9525" cap="flat" cmpd="sng" algn="ctr">
            <a:solidFill>
              <a:schemeClr val="accent6"/>
            </a:solidFill>
            <a:prstDash val="dash"/>
            <a:round/>
            <a:headEnd type="none" w="med" len="med"/>
            <a:tailEnd type="none" w="med" len="med"/>
          </a:ln>
          <a:effectLst/>
        </p:spPr>
      </p:cxnSp>
      <p:cxnSp>
        <p:nvCxnSpPr>
          <p:cNvPr id="11" name="Straight Arrow Connector 10"/>
          <p:cNvCxnSpPr/>
          <p:nvPr/>
        </p:nvCxnSpPr>
        <p:spPr bwMode="auto">
          <a:xfrm flipV="1">
            <a:off x="2586347" y="2568154"/>
            <a:ext cx="0" cy="381000"/>
          </a:xfrm>
          <a:prstGeom prst="straightConnector1">
            <a:avLst/>
          </a:prstGeom>
          <a:solidFill>
            <a:schemeClr val="accent1"/>
          </a:solidFill>
          <a:ln w="38100" cap="flat" cmpd="sng" algn="ctr">
            <a:solidFill>
              <a:schemeClr val="accent6"/>
            </a:solidFill>
            <a:prstDash val="solid"/>
            <a:round/>
            <a:headEnd type="none" w="med" len="med"/>
            <a:tailEnd type="triangle" w="lg" len="lg"/>
          </a:ln>
          <a:effectLst/>
        </p:spPr>
      </p:cxnSp>
      <p:sp>
        <p:nvSpPr>
          <p:cNvPr id="12" name="TextBox 11"/>
          <p:cNvSpPr txBox="1"/>
          <p:nvPr/>
        </p:nvSpPr>
        <p:spPr>
          <a:xfrm>
            <a:off x="3061930" y="2340922"/>
            <a:ext cx="1128579" cy="646331"/>
          </a:xfrm>
          <a:prstGeom prst="rect">
            <a:avLst/>
          </a:prstGeom>
          <a:noFill/>
        </p:spPr>
        <p:txBody>
          <a:bodyPr wrap="none" rtlCol="0">
            <a:spAutoFit/>
          </a:bodyPr>
          <a:lstStyle/>
          <a:p>
            <a:pPr algn="ctr"/>
            <a:r>
              <a:rPr lang="en-US" dirty="0">
                <a:solidFill>
                  <a:schemeClr val="accent6"/>
                </a:solidFill>
              </a:rPr>
              <a:t>25-40% </a:t>
            </a:r>
          </a:p>
          <a:p>
            <a:pPr algn="ctr"/>
            <a:r>
              <a:rPr lang="en-US" dirty="0">
                <a:solidFill>
                  <a:schemeClr val="accent6"/>
                </a:solidFill>
              </a:rPr>
              <a:t>of column</a:t>
            </a:r>
          </a:p>
        </p:txBody>
      </p:sp>
      <p:sp>
        <p:nvSpPr>
          <p:cNvPr id="13" name="TextBox 12"/>
          <p:cNvSpPr txBox="1"/>
          <p:nvPr/>
        </p:nvSpPr>
        <p:spPr>
          <a:xfrm>
            <a:off x="8670145" y="1836008"/>
            <a:ext cx="3521855" cy="3662541"/>
          </a:xfrm>
          <a:prstGeom prst="rect">
            <a:avLst/>
          </a:prstGeom>
          <a:noFill/>
        </p:spPr>
        <p:txBody>
          <a:bodyPr wrap="square" rtlCol="0">
            <a:spAutoFit/>
          </a:bodyPr>
          <a:lstStyle/>
          <a:p>
            <a:pPr marL="285750" indent="-285750">
              <a:buFont typeface="Arial" panose="020B0604020202020204" pitchFamily="34" charset="0"/>
              <a:buChar char="•"/>
            </a:pPr>
            <a:r>
              <a:rPr lang="en-US" sz="2000" dirty="0"/>
              <a:t>GEOS-Chem low bias in upper troposphere is caused by NO/NO</a:t>
            </a:r>
            <a:r>
              <a:rPr lang="en-US" sz="2000" baseline="-25000" dirty="0"/>
              <a:t>2</a:t>
            </a:r>
            <a:r>
              <a:rPr lang="en-US" sz="2000" dirty="0"/>
              <a:t> chemistry; insufficient convection of HO</a:t>
            </a:r>
            <a:r>
              <a:rPr lang="en-US" sz="2000" baseline="-25000" dirty="0"/>
              <a:t>x</a:t>
            </a:r>
            <a:r>
              <a:rPr lang="en-US" sz="2000" dirty="0"/>
              <a:t> precursors HCHO and CH</a:t>
            </a:r>
            <a:r>
              <a:rPr lang="en-US" sz="2000" baseline="-25000" dirty="0"/>
              <a:t>3</a:t>
            </a:r>
            <a:r>
              <a:rPr lang="en-US" sz="2000" dirty="0"/>
              <a:t>OOH</a:t>
            </a:r>
            <a:r>
              <a:rPr lang="en-US" sz="2000" dirty="0" smtClean="0"/>
              <a:t>?</a:t>
            </a:r>
          </a:p>
          <a:p>
            <a:pPr marL="285750" indent="-285750">
              <a:buFont typeface="Arial" panose="020B0604020202020204" pitchFamily="34" charset="0"/>
              <a:buChar char="•"/>
            </a:pPr>
            <a:endParaRPr lang="en-US" sz="2400" dirty="0" smtClean="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000" dirty="0" smtClean="0"/>
              <a:t>Current </a:t>
            </a:r>
            <a:r>
              <a:rPr lang="en-US" sz="2000" dirty="0"/>
              <a:t>OMI retrievals may have large AMF errors</a:t>
            </a:r>
          </a:p>
          <a:p>
            <a:pPr marL="285750" indent="-285750">
              <a:buFont typeface="Arial" panose="020B0604020202020204" pitchFamily="34" charset="0"/>
              <a:buChar char="•"/>
            </a:pPr>
            <a:endParaRPr lang="en-US" sz="2400" dirty="0"/>
          </a:p>
        </p:txBody>
      </p:sp>
      <p:sp>
        <p:nvSpPr>
          <p:cNvPr id="14" name="TextBox 13"/>
          <p:cNvSpPr txBox="1"/>
          <p:nvPr/>
        </p:nvSpPr>
        <p:spPr>
          <a:xfrm>
            <a:off x="1553524" y="1404649"/>
            <a:ext cx="2806891" cy="369332"/>
          </a:xfrm>
          <a:prstGeom prst="rect">
            <a:avLst/>
          </a:prstGeom>
          <a:noFill/>
        </p:spPr>
        <p:txBody>
          <a:bodyPr wrap="none" rtlCol="0">
            <a:spAutoFit/>
          </a:bodyPr>
          <a:lstStyle/>
          <a:p>
            <a:r>
              <a:rPr lang="en-US" b="1" dirty="0">
                <a:solidFill>
                  <a:schemeClr val="accent5">
                    <a:lumMod val="75000"/>
                  </a:schemeClr>
                </a:solidFill>
              </a:rPr>
              <a:t>Mean SEAC</a:t>
            </a:r>
            <a:r>
              <a:rPr lang="en-US" b="1" baseline="30000" dirty="0">
                <a:solidFill>
                  <a:schemeClr val="accent5">
                    <a:lumMod val="75000"/>
                  </a:schemeClr>
                </a:solidFill>
              </a:rPr>
              <a:t>4</a:t>
            </a:r>
            <a:r>
              <a:rPr lang="en-US" b="1" dirty="0">
                <a:solidFill>
                  <a:schemeClr val="accent5">
                    <a:lumMod val="75000"/>
                  </a:schemeClr>
                </a:solidFill>
              </a:rPr>
              <a:t>RS NO</a:t>
            </a:r>
            <a:r>
              <a:rPr lang="en-US" b="1" baseline="-25000" dirty="0">
                <a:solidFill>
                  <a:schemeClr val="accent5">
                    <a:lumMod val="75000"/>
                  </a:schemeClr>
                </a:solidFill>
              </a:rPr>
              <a:t>2</a:t>
            </a:r>
            <a:r>
              <a:rPr lang="en-US" b="1" dirty="0">
                <a:solidFill>
                  <a:schemeClr val="accent5">
                    <a:lumMod val="75000"/>
                  </a:schemeClr>
                </a:solidFill>
              </a:rPr>
              <a:t> </a:t>
            </a:r>
            <a:r>
              <a:rPr lang="en-US" b="1" dirty="0" smtClean="0">
                <a:solidFill>
                  <a:schemeClr val="accent5">
                    <a:lumMod val="75000"/>
                  </a:schemeClr>
                </a:solidFill>
              </a:rPr>
              <a:t>profiles</a:t>
            </a:r>
            <a:endParaRPr lang="en-US" b="1" dirty="0">
              <a:solidFill>
                <a:schemeClr val="accent5">
                  <a:lumMod val="75000"/>
                </a:schemeClr>
              </a:solidFill>
            </a:endParaRPr>
          </a:p>
        </p:txBody>
      </p:sp>
      <p:sp>
        <p:nvSpPr>
          <p:cNvPr id="15" name="TextBox 14"/>
          <p:cNvSpPr txBox="1"/>
          <p:nvPr/>
        </p:nvSpPr>
        <p:spPr>
          <a:xfrm>
            <a:off x="5685604" y="1373871"/>
            <a:ext cx="2305639" cy="400110"/>
          </a:xfrm>
          <a:prstGeom prst="rect">
            <a:avLst/>
          </a:prstGeom>
          <a:solidFill>
            <a:schemeClr val="bg1"/>
          </a:solidFill>
        </p:spPr>
        <p:txBody>
          <a:bodyPr wrap="none" rtlCol="0">
            <a:spAutoFit/>
          </a:bodyPr>
          <a:lstStyle/>
          <a:p>
            <a:r>
              <a:rPr lang="en-US" sz="2000" b="1" dirty="0">
                <a:solidFill>
                  <a:srgbClr val="2F5597"/>
                </a:solidFill>
              </a:rPr>
              <a:t>Mean NO/NO</a:t>
            </a:r>
            <a:r>
              <a:rPr lang="en-US" sz="2000" b="1" baseline="-25000" dirty="0">
                <a:solidFill>
                  <a:srgbClr val="2F5597"/>
                </a:solidFill>
              </a:rPr>
              <a:t>2</a:t>
            </a:r>
            <a:r>
              <a:rPr lang="en-US" sz="2000" b="1" dirty="0">
                <a:solidFill>
                  <a:srgbClr val="2F5597"/>
                </a:solidFill>
              </a:rPr>
              <a:t> ratio</a:t>
            </a:r>
          </a:p>
        </p:txBody>
      </p:sp>
      <p:sp>
        <p:nvSpPr>
          <p:cNvPr id="9" name="TextBox 8"/>
          <p:cNvSpPr txBox="1"/>
          <p:nvPr/>
        </p:nvSpPr>
        <p:spPr>
          <a:xfrm>
            <a:off x="2761176" y="4330024"/>
            <a:ext cx="1888590" cy="692497"/>
          </a:xfrm>
          <a:prstGeom prst="rect">
            <a:avLst/>
          </a:prstGeom>
          <a:solidFill>
            <a:schemeClr val="bg1"/>
          </a:solidFill>
        </p:spPr>
        <p:txBody>
          <a:bodyPr wrap="square" bIns="91440" rtlCol="0">
            <a:spAutoFit/>
          </a:bodyPr>
          <a:lstStyle/>
          <a:p>
            <a:pPr algn="ctr"/>
            <a:r>
              <a:rPr lang="en-US" dirty="0">
                <a:solidFill>
                  <a:schemeClr val="accent6"/>
                </a:solidFill>
              </a:rPr>
              <a:t>65-80% </a:t>
            </a:r>
          </a:p>
          <a:p>
            <a:pPr algn="ctr"/>
            <a:r>
              <a:rPr lang="en-US" dirty="0">
                <a:solidFill>
                  <a:schemeClr val="accent6"/>
                </a:solidFill>
              </a:rPr>
              <a:t>of </a:t>
            </a:r>
            <a:r>
              <a:rPr lang="en-US" dirty="0" smtClean="0">
                <a:solidFill>
                  <a:schemeClr val="accent6"/>
                </a:solidFill>
              </a:rPr>
              <a:t>column</a:t>
            </a:r>
            <a:endParaRPr lang="en-US" dirty="0">
              <a:solidFill>
                <a:schemeClr val="accent6"/>
              </a:solidFill>
            </a:endParaRPr>
          </a:p>
        </p:txBody>
      </p:sp>
      <p:cxnSp>
        <p:nvCxnSpPr>
          <p:cNvPr id="8" name="Straight Arrow Connector 7"/>
          <p:cNvCxnSpPr/>
          <p:nvPr/>
        </p:nvCxnSpPr>
        <p:spPr bwMode="auto">
          <a:xfrm flipH="1" flipV="1">
            <a:off x="2552665" y="4448386"/>
            <a:ext cx="3425" cy="371112"/>
          </a:xfrm>
          <a:prstGeom prst="straightConnector1">
            <a:avLst/>
          </a:prstGeom>
          <a:solidFill>
            <a:schemeClr val="accent1"/>
          </a:solidFill>
          <a:ln w="38100" cap="flat" cmpd="sng" algn="ctr">
            <a:solidFill>
              <a:schemeClr val="accent6"/>
            </a:solidFill>
            <a:prstDash val="solid"/>
            <a:round/>
            <a:headEnd type="none" w="med" len="med"/>
            <a:tailEnd type="triangle" w="lg" len="lg"/>
          </a:ln>
          <a:effectLst/>
        </p:spPr>
      </p:cxnSp>
      <p:sp>
        <p:nvSpPr>
          <p:cNvPr id="3" name="Rectangle 2"/>
          <p:cNvSpPr/>
          <p:nvPr/>
        </p:nvSpPr>
        <p:spPr>
          <a:xfrm>
            <a:off x="5917490" y="3728834"/>
            <a:ext cx="2472152" cy="369332"/>
          </a:xfrm>
          <a:prstGeom prst="rect">
            <a:avLst/>
          </a:prstGeom>
        </p:spPr>
        <p:txBody>
          <a:bodyPr wrap="none">
            <a:spAutoFit/>
          </a:bodyPr>
          <a:lstStyle/>
          <a:p>
            <a:r>
              <a:rPr lang="pt-BR" dirty="0">
                <a:latin typeface="TimesNewRomanPSMT" charset="0"/>
              </a:rPr>
              <a:t>[NO]/[NO</a:t>
            </a:r>
            <a:r>
              <a:rPr lang="pt-BR" sz="800" dirty="0">
                <a:latin typeface="TimesNewRomanPSMT" charset="0"/>
              </a:rPr>
              <a:t>2</a:t>
            </a:r>
            <a:r>
              <a:rPr lang="pt-BR" dirty="0">
                <a:latin typeface="TimesNewRomanPSMT" charset="0"/>
              </a:rPr>
              <a:t>] </a:t>
            </a:r>
            <a:r>
              <a:rPr lang="pt-BR" dirty="0">
                <a:latin typeface="Symbol" charset="2"/>
              </a:rPr>
              <a:t>≈ </a:t>
            </a:r>
            <a:r>
              <a:rPr lang="pt-BR" i="1" dirty="0">
                <a:latin typeface="TimesNewRomanPS" charset="0"/>
              </a:rPr>
              <a:t>k</a:t>
            </a:r>
            <a:r>
              <a:rPr lang="pt-BR" sz="800" i="1" dirty="0">
                <a:latin typeface="TimesNewRomanPS" charset="0"/>
              </a:rPr>
              <a:t>7</a:t>
            </a:r>
            <a:r>
              <a:rPr lang="pt-BR" dirty="0">
                <a:latin typeface="TimesNewRomanPSMT" charset="0"/>
              </a:rPr>
              <a:t>/(</a:t>
            </a:r>
            <a:r>
              <a:rPr lang="pt-BR" i="1" dirty="0">
                <a:latin typeface="TimesNewRomanPS" charset="0"/>
              </a:rPr>
              <a:t>k</a:t>
            </a:r>
            <a:r>
              <a:rPr lang="pt-BR" sz="800" i="1" dirty="0">
                <a:latin typeface="TimesNewRomanPS" charset="0"/>
              </a:rPr>
              <a:t>5</a:t>
            </a:r>
            <a:r>
              <a:rPr lang="pt-BR" dirty="0">
                <a:latin typeface="TimesNewRomanPSMT" charset="0"/>
              </a:rPr>
              <a:t>[O</a:t>
            </a:r>
            <a:r>
              <a:rPr lang="pt-BR" sz="800" dirty="0">
                <a:latin typeface="TimesNewRomanPSMT" charset="0"/>
              </a:rPr>
              <a:t>3</a:t>
            </a:r>
            <a:r>
              <a:rPr lang="pt-BR" dirty="0">
                <a:latin typeface="TimesNewRomanPSMT" charset="0"/>
              </a:rPr>
              <a:t>]) </a:t>
            </a:r>
            <a:endParaRPr lang="pt-BR" dirty="0"/>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6704" t="50477" r="47325" b="270"/>
          <a:stretch/>
        </p:blipFill>
        <p:spPr>
          <a:xfrm>
            <a:off x="4856564" y="1767106"/>
            <a:ext cx="3923051" cy="4427883"/>
          </a:xfrm>
          <a:prstGeom prst="rect">
            <a:avLst/>
          </a:prstGeom>
        </p:spPr>
      </p:pic>
      <p:sp>
        <p:nvSpPr>
          <p:cNvPr id="7" name="Rectangle 6"/>
          <p:cNvSpPr/>
          <p:nvPr/>
        </p:nvSpPr>
        <p:spPr>
          <a:xfrm>
            <a:off x="672858" y="4312974"/>
            <a:ext cx="6486287" cy="646331"/>
          </a:xfrm>
          <a:prstGeom prst="rect">
            <a:avLst/>
          </a:prstGeom>
        </p:spPr>
        <p:txBody>
          <a:bodyPr wrap="square">
            <a:spAutoFit/>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aphicFrame>
        <p:nvGraphicFramePr>
          <p:cNvPr id="19" name="Object 18"/>
          <p:cNvGraphicFramePr>
            <a:graphicFrameLocks noChangeAspect="1"/>
          </p:cNvGraphicFramePr>
          <p:nvPr>
            <p:extLst>
              <p:ext uri="{D42A27DB-BD31-4B8C-83A1-F6EECF244321}">
                <p14:modId xmlns:p14="http://schemas.microsoft.com/office/powerpoint/2010/main" val="284737659"/>
              </p:ext>
            </p:extLst>
          </p:nvPr>
        </p:nvGraphicFramePr>
        <p:xfrm>
          <a:off x="8951019" y="3814303"/>
          <a:ext cx="2960105" cy="649146"/>
        </p:xfrm>
        <a:graphic>
          <a:graphicData uri="http://schemas.openxmlformats.org/presentationml/2006/ole">
            <mc:AlternateContent xmlns:mc="http://schemas.openxmlformats.org/markup-compatibility/2006">
              <mc:Choice xmlns:v="urn:schemas-microsoft-com:vml" Requires="v">
                <p:oleObj spid="_x0000_s2159" name="Equation" r:id="rId5" imgW="1447560" imgH="317160" progId="Equation.DSMT4">
                  <p:embed/>
                </p:oleObj>
              </mc:Choice>
              <mc:Fallback>
                <p:oleObj name="Equation" r:id="rId5" imgW="1447560" imgH="317160" progId="Equation.DSMT4">
                  <p:embed/>
                  <p:pic>
                    <p:nvPicPr>
                      <p:cNvPr id="0" name=""/>
                      <p:cNvPicPr/>
                      <p:nvPr/>
                    </p:nvPicPr>
                    <p:blipFill>
                      <a:blip r:embed="rId6"/>
                      <a:stretch>
                        <a:fillRect/>
                      </a:stretch>
                    </p:blipFill>
                    <p:spPr>
                      <a:xfrm>
                        <a:off x="8951019" y="3814303"/>
                        <a:ext cx="2960105" cy="649146"/>
                      </a:xfrm>
                      <a:prstGeom prst="rect">
                        <a:avLst/>
                      </a:prstGeom>
                    </p:spPr>
                  </p:pic>
                </p:oleObj>
              </mc:Fallback>
            </mc:AlternateContent>
          </a:graphicData>
        </a:graphic>
      </p:graphicFrame>
      <p:cxnSp>
        <p:nvCxnSpPr>
          <p:cNvPr id="6" name="Straight Connector 5"/>
          <p:cNvCxnSpPr/>
          <p:nvPr/>
        </p:nvCxnSpPr>
        <p:spPr bwMode="auto">
          <a:xfrm flipV="1">
            <a:off x="1148156" y="4865284"/>
            <a:ext cx="3722158" cy="1224"/>
          </a:xfrm>
          <a:prstGeom prst="line">
            <a:avLst/>
          </a:prstGeom>
          <a:solidFill>
            <a:schemeClr val="accent1"/>
          </a:solidFill>
          <a:ln w="9525" cap="flat" cmpd="sng" algn="ctr">
            <a:solidFill>
              <a:schemeClr val="accent6"/>
            </a:solidFill>
            <a:prstDash val="dash"/>
            <a:round/>
            <a:headEnd type="none" w="med" len="med"/>
            <a:tailEnd type="none" w="med" len="med"/>
          </a:ln>
          <a:effectLst/>
        </p:spPr>
      </p:cxnSp>
      <p:sp>
        <p:nvSpPr>
          <p:cNvPr id="24" name="TextBox 23"/>
          <p:cNvSpPr txBox="1"/>
          <p:nvPr/>
        </p:nvSpPr>
        <p:spPr>
          <a:xfrm>
            <a:off x="8951019" y="5733324"/>
            <a:ext cx="3032522" cy="923330"/>
          </a:xfrm>
          <a:prstGeom prst="rect">
            <a:avLst/>
          </a:prstGeom>
          <a:solidFill>
            <a:schemeClr val="accent3">
              <a:lumMod val="40000"/>
              <a:lumOff val="60000"/>
            </a:schemeClr>
          </a:solidFill>
          <a:ln w="28575" cmpd="sng">
            <a:solidFill>
              <a:srgbClr val="000000"/>
            </a:solidFill>
          </a:ln>
        </p:spPr>
        <p:txBody>
          <a:bodyPr wrap="square" rtlCol="0">
            <a:spAutoFit/>
          </a:bodyPr>
          <a:lstStyle/>
          <a:p>
            <a:pPr algn="ctr"/>
            <a:r>
              <a:rPr lang="en-US" b="1" i="1" u="sng" dirty="0"/>
              <a:t>SEAC</a:t>
            </a:r>
            <a:r>
              <a:rPr lang="en-US" b="1" i="1" u="sng" baseline="30000" dirty="0"/>
              <a:t>4</a:t>
            </a:r>
            <a:r>
              <a:rPr lang="en-US" b="1" i="1" u="sng" dirty="0"/>
              <a:t>RS </a:t>
            </a:r>
            <a:r>
              <a:rPr lang="en-US" b="1" i="1" u="sng" dirty="0" smtClean="0"/>
              <a:t>PI</a:t>
            </a:r>
          </a:p>
          <a:p>
            <a:pPr algn="ctr"/>
            <a:r>
              <a:rPr lang="en-US" b="1" i="1" dirty="0" smtClean="0"/>
              <a:t>Thomas </a:t>
            </a:r>
            <a:r>
              <a:rPr lang="en-US" b="1" i="1" dirty="0"/>
              <a:t>Ryerson: </a:t>
            </a:r>
            <a:r>
              <a:rPr lang="en-US" b="1" i="1" dirty="0" smtClean="0"/>
              <a:t>NO</a:t>
            </a:r>
            <a:r>
              <a:rPr lang="en-US" b="1" i="1" baseline="-25000" dirty="0" smtClean="0"/>
              <a:t>2</a:t>
            </a:r>
          </a:p>
          <a:p>
            <a:pPr algn="ctr"/>
            <a:r>
              <a:rPr lang="en-US" b="1" i="1" dirty="0" smtClean="0"/>
              <a:t>Ron Cohen: NO</a:t>
            </a:r>
            <a:r>
              <a:rPr lang="en-US" b="1" i="1" baseline="-25000" dirty="0" smtClean="0"/>
              <a:t>2 </a:t>
            </a:r>
            <a:endParaRPr lang="en-US" b="1" i="1" dirty="0"/>
          </a:p>
        </p:txBody>
      </p:sp>
    </p:spTree>
    <p:extLst>
      <p:ext uri="{BB962C8B-B14F-4D97-AF65-F5344CB8AC3E}">
        <p14:creationId xmlns:p14="http://schemas.microsoft.com/office/powerpoint/2010/main" val="708517096"/>
      </p:ext>
    </p:extLst>
  </p:cSld>
  <p:clrMapOvr>
    <a:masterClrMapping/>
  </p:clrMapOvr>
  <p:transition xmlns:p14="http://schemas.microsoft.com/office/powerpoint/2010/main" spd="slow" advTm="147533"/>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445" y="267568"/>
            <a:ext cx="11474123" cy="1325563"/>
          </a:xfrm>
        </p:spPr>
        <p:txBody>
          <a:bodyPr>
            <a:normAutofit/>
          </a:bodyPr>
          <a:lstStyle/>
          <a:p>
            <a:r>
              <a:rPr lang="en-US" sz="4000" dirty="0" smtClean="0"/>
              <a:t>Discrepancy Remains Between Surface &amp; Upper PBL O</a:t>
            </a:r>
            <a:r>
              <a:rPr lang="en-US" sz="4000" baseline="-25000" dirty="0" smtClean="0"/>
              <a:t>3</a:t>
            </a:r>
            <a:endParaRPr lang="en-US" sz="4000" baseline="-25000" dirty="0"/>
          </a:p>
        </p:txBody>
      </p:sp>
      <p:pic>
        <p:nvPicPr>
          <p:cNvPr id="6" name="Picture 5" descr="Figure10_GCHEM_USmap_CASTNET_res0.25.pdf"/>
          <p:cNvPicPr>
            <a:picLocks noChangeAspect="1"/>
          </p:cNvPicPr>
          <p:nvPr/>
        </p:nvPicPr>
        <p:blipFill rotWithShape="1">
          <a:blip r:embed="rId3" cstate="print">
            <a:extLst>
              <a:ext uri="{28A0092B-C50C-407E-A947-70E740481C1C}">
                <a14:useLocalDpi xmlns:a14="http://schemas.microsoft.com/office/drawing/2010/main"/>
              </a:ext>
            </a:extLst>
          </a:blip>
          <a:srcRect r="55742"/>
          <a:stretch/>
        </p:blipFill>
        <p:spPr>
          <a:xfrm>
            <a:off x="6690898" y="1261569"/>
            <a:ext cx="4046957" cy="4823548"/>
          </a:xfrm>
          <a:prstGeom prst="rect">
            <a:avLst/>
          </a:prstGeom>
        </p:spPr>
      </p:pic>
      <p:sp>
        <p:nvSpPr>
          <p:cNvPr id="7" name="TextBox 6"/>
          <p:cNvSpPr txBox="1"/>
          <p:nvPr/>
        </p:nvSpPr>
        <p:spPr>
          <a:xfrm>
            <a:off x="10634290" y="5669130"/>
            <a:ext cx="415498" cy="369332"/>
          </a:xfrm>
          <a:prstGeom prst="rect">
            <a:avLst/>
          </a:prstGeom>
          <a:noFill/>
        </p:spPr>
        <p:txBody>
          <a:bodyPr wrap="none" rtlCol="0">
            <a:spAutoFit/>
          </a:bodyPr>
          <a:lstStyle/>
          <a:p>
            <a:r>
              <a:rPr lang="en-US" dirty="0"/>
              <a:t>O</a:t>
            </a:r>
            <a:r>
              <a:rPr lang="en-US" baseline="-25000" dirty="0"/>
              <a:t>3</a:t>
            </a:r>
          </a:p>
        </p:txBody>
      </p:sp>
      <p:sp>
        <p:nvSpPr>
          <p:cNvPr id="8" name="TextBox 7"/>
          <p:cNvSpPr txBox="1"/>
          <p:nvPr/>
        </p:nvSpPr>
        <p:spPr>
          <a:xfrm>
            <a:off x="349449" y="6141367"/>
            <a:ext cx="11538301" cy="523220"/>
          </a:xfrm>
          <a:prstGeom prst="rect">
            <a:avLst/>
          </a:prstGeom>
          <a:noFill/>
        </p:spPr>
        <p:txBody>
          <a:bodyPr wrap="square" rtlCol="0">
            <a:spAutoFit/>
          </a:bodyPr>
          <a:lstStyle/>
          <a:p>
            <a:pPr marL="285750" indent="-285750">
              <a:buFont typeface="Arial"/>
              <a:buChar char="•"/>
            </a:pPr>
            <a:r>
              <a:rPr lang="en-US" sz="2800" dirty="0" smtClean="0"/>
              <a:t>Remaining uncertainties are potential </a:t>
            </a:r>
            <a:r>
              <a:rPr lang="en-US" sz="2800" dirty="0"/>
              <a:t>O</a:t>
            </a:r>
            <a:r>
              <a:rPr lang="en-US" sz="2800" baseline="-25000" dirty="0" smtClean="0"/>
              <a:t>3</a:t>
            </a:r>
            <a:r>
              <a:rPr lang="en-US" sz="2800" dirty="0" smtClean="0"/>
              <a:t> sinks and boundary layer mixing. </a:t>
            </a:r>
            <a:endParaRPr lang="en-US" sz="2800" dirty="0"/>
          </a:p>
        </p:txBody>
      </p:sp>
      <p:sp>
        <p:nvSpPr>
          <p:cNvPr id="9" name="TextBox 8"/>
          <p:cNvSpPr txBox="1"/>
          <p:nvPr/>
        </p:nvSpPr>
        <p:spPr>
          <a:xfrm>
            <a:off x="9920138" y="2599099"/>
            <a:ext cx="790263" cy="369332"/>
          </a:xfrm>
          <a:prstGeom prst="rect">
            <a:avLst/>
          </a:prstGeom>
          <a:noFill/>
        </p:spPr>
        <p:txBody>
          <a:bodyPr wrap="none" rtlCol="0">
            <a:spAutoFit/>
          </a:bodyPr>
          <a:lstStyle/>
          <a:p>
            <a:r>
              <a:rPr lang="en-US" b="1" dirty="0" smtClean="0"/>
              <a:t>40ppb</a:t>
            </a:r>
            <a:endParaRPr lang="en-US" b="1" dirty="0"/>
          </a:p>
        </p:txBody>
      </p:sp>
      <p:sp>
        <p:nvSpPr>
          <p:cNvPr id="10" name="TextBox 9"/>
          <p:cNvSpPr txBox="1"/>
          <p:nvPr/>
        </p:nvSpPr>
        <p:spPr>
          <a:xfrm>
            <a:off x="9920138" y="4824343"/>
            <a:ext cx="790263" cy="369332"/>
          </a:xfrm>
          <a:prstGeom prst="rect">
            <a:avLst/>
          </a:prstGeom>
          <a:noFill/>
        </p:spPr>
        <p:txBody>
          <a:bodyPr wrap="none" rtlCol="0">
            <a:spAutoFit/>
          </a:bodyPr>
          <a:lstStyle/>
          <a:p>
            <a:r>
              <a:rPr lang="en-US" b="1" dirty="0" smtClean="0"/>
              <a:t>48ppb</a:t>
            </a:r>
            <a:endParaRPr lang="en-US" b="1" dirty="0"/>
          </a:p>
        </p:txBody>
      </p:sp>
      <p:pic>
        <p:nvPicPr>
          <p:cNvPr id="3" name="Picture 2" descr="Figure12_new_sonde_pbl_profiles_060916_res0.2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8625" y="1446575"/>
            <a:ext cx="3931914" cy="3969361"/>
          </a:xfrm>
          <a:prstGeom prst="rect">
            <a:avLst/>
          </a:prstGeom>
        </p:spPr>
      </p:pic>
      <p:sp>
        <p:nvSpPr>
          <p:cNvPr id="11" name="TextBox 10"/>
          <p:cNvSpPr txBox="1"/>
          <p:nvPr/>
        </p:nvSpPr>
        <p:spPr>
          <a:xfrm rot="16200000">
            <a:off x="362458" y="3312219"/>
            <a:ext cx="3092333" cy="461665"/>
          </a:xfrm>
          <a:prstGeom prst="rect">
            <a:avLst/>
          </a:prstGeom>
          <a:solidFill>
            <a:schemeClr val="bg1"/>
          </a:solidFill>
        </p:spPr>
        <p:txBody>
          <a:bodyPr wrap="square" rtlCol="0">
            <a:spAutoFit/>
          </a:bodyPr>
          <a:lstStyle/>
          <a:p>
            <a:pPr algn="ctr"/>
            <a:r>
              <a:rPr lang="en-US" sz="2400" dirty="0"/>
              <a:t>Altitude, km</a:t>
            </a:r>
          </a:p>
        </p:txBody>
      </p:sp>
      <p:sp>
        <p:nvSpPr>
          <p:cNvPr id="12" name="TextBox 11"/>
          <p:cNvSpPr txBox="1"/>
          <p:nvPr/>
        </p:nvSpPr>
        <p:spPr>
          <a:xfrm>
            <a:off x="2536890" y="5132182"/>
            <a:ext cx="3092333" cy="461665"/>
          </a:xfrm>
          <a:prstGeom prst="rect">
            <a:avLst/>
          </a:prstGeom>
          <a:solidFill>
            <a:srgbClr val="FFFFFF"/>
          </a:solidFill>
        </p:spPr>
        <p:txBody>
          <a:bodyPr wrap="square" rtlCol="0">
            <a:spAutoFit/>
          </a:bodyPr>
          <a:lstStyle/>
          <a:p>
            <a:pPr algn="ctr"/>
            <a:r>
              <a:rPr lang="en-US" sz="2400" dirty="0" smtClean="0"/>
              <a:t>O</a:t>
            </a:r>
            <a:r>
              <a:rPr lang="en-US" sz="2400" baseline="-25000" dirty="0" smtClean="0"/>
              <a:t>3</a:t>
            </a:r>
            <a:r>
              <a:rPr lang="en-US" sz="2400" dirty="0" smtClean="0"/>
              <a:t>, ppb</a:t>
            </a:r>
            <a:endParaRPr lang="en-US" sz="2400" dirty="0"/>
          </a:p>
        </p:txBody>
      </p:sp>
      <p:sp>
        <p:nvSpPr>
          <p:cNvPr id="15" name="TextBox 14"/>
          <p:cNvSpPr txBox="1"/>
          <p:nvPr/>
        </p:nvSpPr>
        <p:spPr>
          <a:xfrm>
            <a:off x="2451622" y="1198101"/>
            <a:ext cx="3301067" cy="461665"/>
          </a:xfrm>
          <a:prstGeom prst="rect">
            <a:avLst/>
          </a:prstGeom>
          <a:solidFill>
            <a:srgbClr val="FFFFFF"/>
          </a:solidFill>
        </p:spPr>
        <p:txBody>
          <a:bodyPr wrap="square" rtlCol="0">
            <a:spAutoFit/>
          </a:bodyPr>
          <a:lstStyle/>
          <a:p>
            <a:pPr algn="ctr"/>
            <a:r>
              <a:rPr lang="en-US" sz="2400" dirty="0" smtClean="0"/>
              <a:t>Median Ozonesonde</a:t>
            </a:r>
            <a:endParaRPr lang="en-US" sz="2400" dirty="0"/>
          </a:p>
        </p:txBody>
      </p:sp>
      <p:sp>
        <p:nvSpPr>
          <p:cNvPr id="16" name="TextBox 15"/>
          <p:cNvSpPr txBox="1"/>
          <p:nvPr/>
        </p:nvSpPr>
        <p:spPr>
          <a:xfrm>
            <a:off x="3787686" y="5715785"/>
            <a:ext cx="2052853" cy="369332"/>
          </a:xfrm>
          <a:prstGeom prst="rect">
            <a:avLst/>
          </a:prstGeom>
          <a:noFill/>
        </p:spPr>
        <p:txBody>
          <a:bodyPr wrap="none" rtlCol="0">
            <a:spAutoFit/>
          </a:bodyPr>
          <a:lstStyle/>
          <a:p>
            <a:r>
              <a:rPr lang="en-US" b="1" dirty="0" smtClean="0"/>
              <a:t>PI. Anne Thompson</a:t>
            </a:r>
            <a:endParaRPr lang="en-US" b="1" dirty="0"/>
          </a:p>
        </p:txBody>
      </p:sp>
    </p:spTree>
    <p:extLst>
      <p:ext uri="{BB962C8B-B14F-4D97-AF65-F5344CB8AC3E}">
        <p14:creationId xmlns:p14="http://schemas.microsoft.com/office/powerpoint/2010/main" val="274039276"/>
      </p:ext>
    </p:extLst>
  </p:cSld>
  <p:clrMapOvr>
    <a:masterClrMapping/>
  </p:clrMapOvr>
  <mc:AlternateContent xmlns:mc="http://schemas.openxmlformats.org/markup-compatibility/2006" xmlns:p14="http://schemas.microsoft.com/office/powerpoint/2010/main">
    <mc:Choice Requires="p14">
      <p:transition spd="slow" p14:dur="2000" advTm="51276"/>
    </mc:Choice>
    <mc:Fallback xmlns="">
      <p:transition spd="slow" advTm="51276"/>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1997"/>
            <a:ext cx="10515600" cy="1325563"/>
          </a:xfrm>
        </p:spPr>
        <p:txBody>
          <a:bodyPr/>
          <a:lstStyle/>
          <a:p>
            <a:r>
              <a:rPr lang="en-US" dirty="0" smtClean="0"/>
              <a:t>Conclusions</a:t>
            </a:r>
            <a:endParaRPr lang="en-US" dirty="0"/>
          </a:p>
        </p:txBody>
      </p:sp>
      <p:sp>
        <p:nvSpPr>
          <p:cNvPr id="3" name="Content Placeholder 2"/>
          <p:cNvSpPr>
            <a:spLocks noGrp="1"/>
          </p:cNvSpPr>
          <p:nvPr>
            <p:ph idx="1"/>
          </p:nvPr>
        </p:nvSpPr>
        <p:spPr>
          <a:xfrm>
            <a:off x="838199" y="1254985"/>
            <a:ext cx="10752221" cy="5188594"/>
          </a:xfrm>
        </p:spPr>
        <p:txBody>
          <a:bodyPr>
            <a:noAutofit/>
          </a:bodyPr>
          <a:lstStyle/>
          <a:p>
            <a:r>
              <a:rPr lang="en-US" sz="2400" dirty="0" smtClean="0"/>
              <a:t>NEI11v1 </a:t>
            </a:r>
            <a:r>
              <a:rPr lang="en-US" sz="2400" dirty="0"/>
              <a:t>for NO</a:t>
            </a:r>
            <a:r>
              <a:rPr lang="en-US" sz="2400" baseline="-25000" dirty="0"/>
              <a:t>x</a:t>
            </a:r>
            <a:r>
              <a:rPr lang="en-US" sz="2400" dirty="0"/>
              <a:t> </a:t>
            </a:r>
            <a:r>
              <a:rPr lang="en-US" sz="2400" dirty="0" smtClean="0"/>
              <a:t>is </a:t>
            </a:r>
            <a:r>
              <a:rPr lang="en-US" sz="2400" dirty="0"/>
              <a:t>biased high across the US by </a:t>
            </a:r>
            <a:r>
              <a:rPr lang="en-US" sz="2400" dirty="0" smtClean="0"/>
              <a:t>as much as a </a:t>
            </a:r>
            <a:r>
              <a:rPr lang="en-US" sz="2400" dirty="0"/>
              <a:t>factor of 2</a:t>
            </a:r>
            <a:r>
              <a:rPr lang="en-US" sz="2400" dirty="0" smtClean="0"/>
              <a:t>.</a:t>
            </a:r>
          </a:p>
          <a:p>
            <a:r>
              <a:rPr lang="en-US" sz="2400" dirty="0"/>
              <a:t>Emissions from </a:t>
            </a:r>
            <a:r>
              <a:rPr lang="en-US" sz="2400" dirty="0" smtClean="0"/>
              <a:t>industrial and </a:t>
            </a:r>
            <a:r>
              <a:rPr lang="en-US" sz="2400" dirty="0"/>
              <a:t>mobile sources must be 30-60% lower than NEI values. </a:t>
            </a:r>
          </a:p>
          <a:p>
            <a:r>
              <a:rPr lang="en-US" sz="2400" dirty="0" smtClean="0"/>
              <a:t>Evidence </a:t>
            </a:r>
            <a:r>
              <a:rPr lang="en-US" sz="2400" dirty="0"/>
              <a:t>for this comes from (1) SEAC</a:t>
            </a:r>
            <a:r>
              <a:rPr lang="en-US" sz="2400" baseline="30000" dirty="0"/>
              <a:t>4</a:t>
            </a:r>
            <a:r>
              <a:rPr lang="en-US" sz="2400" dirty="0"/>
              <a:t>RS observations of NO</a:t>
            </a:r>
            <a:r>
              <a:rPr lang="en-US" sz="2400" baseline="-25000" dirty="0"/>
              <a:t>x</a:t>
            </a:r>
            <a:r>
              <a:rPr lang="en-US" sz="2400" dirty="0"/>
              <a:t> and its oxidation products, (2) NADP network observations of nitrate wet deposition </a:t>
            </a:r>
            <a:r>
              <a:rPr lang="en-US" sz="2400" dirty="0" smtClean="0"/>
              <a:t>fluxes. </a:t>
            </a:r>
          </a:p>
          <a:p>
            <a:r>
              <a:rPr lang="en-US" sz="2400" dirty="0" smtClean="0"/>
              <a:t>The OPE in </a:t>
            </a:r>
            <a:r>
              <a:rPr lang="en-US" sz="2400" dirty="0"/>
              <a:t>the </a:t>
            </a:r>
            <a:r>
              <a:rPr lang="en-US" sz="2400" dirty="0" smtClean="0"/>
              <a:t>boundary layer is well </a:t>
            </a:r>
            <a:r>
              <a:rPr lang="en-US" sz="2400" dirty="0"/>
              <a:t>reproduced. </a:t>
            </a:r>
            <a:endParaRPr lang="en-US" sz="2400" dirty="0" smtClean="0"/>
          </a:p>
          <a:p>
            <a:r>
              <a:rPr lang="en-US" sz="2400" dirty="0" smtClean="0"/>
              <a:t>There may be large errors in satellite NO</a:t>
            </a:r>
            <a:r>
              <a:rPr lang="en-US" sz="2400" baseline="-25000" dirty="0" smtClean="0"/>
              <a:t>2</a:t>
            </a:r>
            <a:r>
              <a:rPr lang="en-US" sz="2400" dirty="0" smtClean="0"/>
              <a:t> columns due to the presence of upper tropospheric NO</a:t>
            </a:r>
            <a:r>
              <a:rPr lang="en-US" sz="2400" baseline="-25000" dirty="0" smtClean="0"/>
              <a:t>2</a:t>
            </a:r>
            <a:r>
              <a:rPr lang="en-US" sz="2400" dirty="0" smtClean="0"/>
              <a:t>. Observations show departure from photochemical steady-state.</a:t>
            </a:r>
          </a:p>
          <a:p>
            <a:r>
              <a:rPr lang="en-US" sz="2400" dirty="0" smtClean="0"/>
              <a:t>MDA8 surface ozone is still biased against the CASTNET observations by approximately 8ppb.</a:t>
            </a:r>
            <a:endParaRPr lang="en-US" sz="2400" dirty="0"/>
          </a:p>
        </p:txBody>
      </p:sp>
      <p:sp>
        <p:nvSpPr>
          <p:cNvPr id="4" name="Rectangle 3"/>
          <p:cNvSpPr/>
          <p:nvPr/>
        </p:nvSpPr>
        <p:spPr>
          <a:xfrm>
            <a:off x="8292061" y="5322499"/>
            <a:ext cx="3434416" cy="461665"/>
          </a:xfrm>
          <a:prstGeom prst="rect">
            <a:avLst/>
          </a:prstGeom>
        </p:spPr>
        <p:txBody>
          <a:bodyPr wrap="none">
            <a:spAutoFit/>
          </a:bodyPr>
          <a:lstStyle/>
          <a:p>
            <a:r>
              <a:rPr lang="en-US" sz="2400" b="1" i="1" dirty="0" err="1">
                <a:solidFill>
                  <a:schemeClr val="tx2"/>
                </a:solidFill>
              </a:rPr>
              <a:t>ktravis@fas.harvard.edu</a:t>
            </a:r>
            <a:endParaRPr lang="en-US" sz="2400" b="1" i="1" dirty="0">
              <a:solidFill>
                <a:schemeClr val="tx2"/>
              </a:solidFill>
            </a:endParaRPr>
          </a:p>
        </p:txBody>
      </p:sp>
      <p:sp>
        <p:nvSpPr>
          <p:cNvPr id="5" name="TextBox 4"/>
          <p:cNvSpPr txBox="1"/>
          <p:nvPr/>
        </p:nvSpPr>
        <p:spPr>
          <a:xfrm>
            <a:off x="337006" y="5854728"/>
            <a:ext cx="9522419" cy="830997"/>
          </a:xfrm>
          <a:prstGeom prst="rect">
            <a:avLst/>
          </a:prstGeom>
          <a:noFill/>
        </p:spPr>
        <p:txBody>
          <a:bodyPr wrap="square" rtlCol="0">
            <a:spAutoFit/>
          </a:bodyPr>
          <a:lstStyle/>
          <a:p>
            <a:pPr algn="ctr"/>
            <a:r>
              <a:rPr lang="en-US" sz="2400" b="1" dirty="0" smtClean="0"/>
              <a:t>Travis, K. R., Jacob, D. J. et al</a:t>
            </a:r>
            <a:r>
              <a:rPr lang="en-US" sz="2400" b="1" dirty="0"/>
              <a:t>. </a:t>
            </a:r>
            <a:r>
              <a:rPr lang="en-US" sz="2400" b="1" i="1" dirty="0"/>
              <a:t>Why do models overestimate surface ozone in the </a:t>
            </a:r>
            <a:r>
              <a:rPr lang="en-US" sz="2400" b="1" i="1" dirty="0" smtClean="0"/>
              <a:t>Southeast </a:t>
            </a:r>
            <a:r>
              <a:rPr lang="en-US" sz="2400" b="1" i="1" dirty="0"/>
              <a:t>United States</a:t>
            </a:r>
            <a:r>
              <a:rPr lang="en-US" sz="2400" b="1" i="1" dirty="0" smtClean="0"/>
              <a:t>?</a:t>
            </a:r>
            <a:r>
              <a:rPr lang="en-US" sz="2400" b="1" dirty="0" smtClean="0"/>
              <a:t>,</a:t>
            </a:r>
            <a:r>
              <a:rPr lang="en-US" sz="2400" b="1" i="1" dirty="0" smtClean="0"/>
              <a:t> </a:t>
            </a:r>
            <a:r>
              <a:rPr lang="en-US" sz="2400" b="1" dirty="0" smtClean="0"/>
              <a:t>ACP, 2016 (in press).</a:t>
            </a:r>
            <a:endParaRPr lang="en-US" sz="2400" b="1" dirty="0"/>
          </a:p>
        </p:txBody>
      </p:sp>
    </p:spTree>
    <p:extLst>
      <p:ext uri="{BB962C8B-B14F-4D97-AF65-F5344CB8AC3E}">
        <p14:creationId xmlns:p14="http://schemas.microsoft.com/office/powerpoint/2010/main" val="1516832175"/>
      </p:ext>
    </p:extLst>
  </p:cSld>
  <p:clrMapOvr>
    <a:masterClrMapping/>
  </p:clrMapOvr>
  <mc:AlternateContent xmlns:mc="http://schemas.openxmlformats.org/markup-compatibility/2006" xmlns:p14="http://schemas.microsoft.com/office/powerpoint/2010/main">
    <mc:Choice Requires="p14">
      <p:transition spd="slow" p14:dur="2000" advTm="9288"/>
    </mc:Choice>
    <mc:Fallback xmlns="">
      <p:transition spd="slow" advTm="9288"/>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Papers from SEAC</a:t>
            </a:r>
            <a:r>
              <a:rPr lang="en-US" baseline="30000" dirty="0" smtClean="0"/>
              <a:t>4</a:t>
            </a:r>
            <a:r>
              <a:rPr lang="en-US" dirty="0" smtClean="0"/>
              <a:t>RS</a:t>
            </a:r>
            <a:endParaRPr lang="en-US" dirty="0"/>
          </a:p>
        </p:txBody>
      </p:sp>
      <p:sp>
        <p:nvSpPr>
          <p:cNvPr id="3" name="Content Placeholder 2"/>
          <p:cNvSpPr>
            <a:spLocks noGrp="1"/>
          </p:cNvSpPr>
          <p:nvPr>
            <p:ph idx="1"/>
          </p:nvPr>
        </p:nvSpPr>
        <p:spPr>
          <a:xfrm>
            <a:off x="387684" y="1417054"/>
            <a:ext cx="10966116" cy="5200314"/>
          </a:xfrm>
        </p:spPr>
        <p:txBody>
          <a:bodyPr>
            <a:noAutofit/>
          </a:bodyPr>
          <a:lstStyle/>
          <a:p>
            <a:r>
              <a:rPr lang="en-US" sz="2000" b="1" dirty="0" smtClean="0"/>
              <a:t>Organic nitrates</a:t>
            </a:r>
            <a:r>
              <a:rPr lang="en-US" sz="2000" dirty="0" smtClean="0"/>
              <a:t>: </a:t>
            </a:r>
            <a:r>
              <a:rPr lang="en-US" sz="2000" dirty="0"/>
              <a:t>Fisher, J. </a:t>
            </a:r>
            <a:r>
              <a:rPr lang="en-US" sz="2000" dirty="0" smtClean="0"/>
              <a:t>A</a:t>
            </a:r>
            <a:r>
              <a:rPr lang="en-US" sz="2000" dirty="0"/>
              <a:t>.</a:t>
            </a:r>
            <a:r>
              <a:rPr lang="en-US" sz="2000" dirty="0" smtClean="0"/>
              <a:t> et al.</a:t>
            </a:r>
            <a:r>
              <a:rPr lang="en-US" sz="2000" dirty="0"/>
              <a:t>: </a:t>
            </a:r>
            <a:r>
              <a:rPr lang="en-US" sz="2000" dirty="0" smtClean="0"/>
              <a:t>Organic </a:t>
            </a:r>
            <a:r>
              <a:rPr lang="en-US" sz="2000" dirty="0"/>
              <a:t>nitrate chemistry and its implications for nitrogen budgets in an isoprene- and </a:t>
            </a:r>
            <a:r>
              <a:rPr lang="en-US" sz="2000" dirty="0" err="1"/>
              <a:t>monoterpene</a:t>
            </a:r>
            <a:r>
              <a:rPr lang="en-US" sz="2000" dirty="0"/>
              <a:t>-rich atmosphere: constraints from aircraft (SEAC</a:t>
            </a:r>
            <a:r>
              <a:rPr lang="en-US" sz="2000" baseline="30000" dirty="0"/>
              <a:t>4</a:t>
            </a:r>
            <a:r>
              <a:rPr lang="en-US" sz="2000" dirty="0"/>
              <a:t>RS) and ground-based (SOAS) </a:t>
            </a:r>
            <a:r>
              <a:rPr lang="en-US" sz="2000" dirty="0" smtClean="0"/>
              <a:t>observations </a:t>
            </a:r>
            <a:r>
              <a:rPr lang="en-US" sz="2000" dirty="0"/>
              <a:t>in the Southeast US, </a:t>
            </a:r>
            <a:r>
              <a:rPr lang="en-US" sz="2000" b="1" dirty="0"/>
              <a:t>Atmos. Chem. Phys</a:t>
            </a:r>
            <a:r>
              <a:rPr lang="en-US" sz="2000" dirty="0"/>
              <a:t>., 16, 5969–5991, doi:10.5194/acp-16-5969-2016, 2016. </a:t>
            </a:r>
            <a:endParaRPr lang="en-US" sz="2000" dirty="0" smtClean="0"/>
          </a:p>
          <a:p>
            <a:r>
              <a:rPr lang="en-US" sz="2000" b="1" dirty="0" smtClean="0"/>
              <a:t>Formaldehyde:</a:t>
            </a:r>
            <a:r>
              <a:rPr lang="en-US" sz="2000" dirty="0" smtClean="0"/>
              <a:t> </a:t>
            </a:r>
            <a:r>
              <a:rPr lang="en-US" sz="2000" dirty="0"/>
              <a:t>Zhu, </a:t>
            </a:r>
            <a:r>
              <a:rPr lang="en-US" sz="2000" dirty="0" smtClean="0"/>
              <a:t>L. et al.</a:t>
            </a:r>
            <a:r>
              <a:rPr lang="en-US" sz="2000" dirty="0"/>
              <a:t>: </a:t>
            </a:r>
            <a:r>
              <a:rPr lang="en-US" sz="2000" dirty="0" smtClean="0"/>
              <a:t>Observing </a:t>
            </a:r>
            <a:r>
              <a:rPr lang="en-US" sz="2000" dirty="0"/>
              <a:t>atmospheric formaldehyde (HCHO) from space: validation and </a:t>
            </a:r>
            <a:r>
              <a:rPr lang="en-US" sz="2000" dirty="0" err="1"/>
              <a:t>intercomparison</a:t>
            </a:r>
            <a:r>
              <a:rPr lang="en-US" sz="2000" dirty="0"/>
              <a:t> of six retrievals from four satellites (OMI, GOME2A, GOME2B, OMPS) with SEAC</a:t>
            </a:r>
            <a:r>
              <a:rPr lang="en-US" sz="2000" baseline="30000" dirty="0"/>
              <a:t>4</a:t>
            </a:r>
            <a:r>
              <a:rPr lang="en-US" sz="2000" dirty="0"/>
              <a:t>RS aircraft </a:t>
            </a:r>
            <a:r>
              <a:rPr lang="en-US" sz="2000" dirty="0" smtClean="0"/>
              <a:t>observations </a:t>
            </a:r>
            <a:r>
              <a:rPr lang="en-US" sz="2000" dirty="0"/>
              <a:t>over the Southeast US, </a:t>
            </a:r>
            <a:r>
              <a:rPr lang="en-US" sz="2000" b="1" dirty="0"/>
              <a:t>Atmos. Chem. Phys</a:t>
            </a:r>
            <a:r>
              <a:rPr lang="en-US" sz="2000" dirty="0"/>
              <a:t>. Discuss., doi:10.5194/acp-2016-162, in review, 2016. </a:t>
            </a:r>
            <a:endParaRPr lang="en-US" sz="2000" dirty="0" smtClean="0"/>
          </a:p>
          <a:p>
            <a:r>
              <a:rPr lang="en-US" sz="2000" b="1" dirty="0" smtClean="0"/>
              <a:t>Aerosols: </a:t>
            </a:r>
            <a:r>
              <a:rPr lang="en-US" sz="2000" dirty="0" smtClean="0"/>
              <a:t>Kim</a:t>
            </a:r>
            <a:r>
              <a:rPr lang="en-US" sz="2000" dirty="0"/>
              <a:t>, P. S., Jacob</a:t>
            </a:r>
            <a:r>
              <a:rPr lang="en-US" sz="2000" dirty="0" smtClean="0"/>
              <a:t>, D. J. et al.: </a:t>
            </a:r>
            <a:r>
              <a:rPr lang="en-US" sz="2000" dirty="0"/>
              <a:t>Sources, seasonality, and trends of southeast US aerosol: an integrated analysis of surface, aircraft, and satellite observations with the GEOS-Chem chemical transport model, </a:t>
            </a:r>
            <a:r>
              <a:rPr lang="en-US" sz="2000" b="1" dirty="0"/>
              <a:t>Atmos. Chem. Phys.</a:t>
            </a:r>
            <a:r>
              <a:rPr lang="en-US" sz="2000" dirty="0"/>
              <a:t>, 15, 10411–10433, doi:10.5194/acp-15-10411-2015, 2015. </a:t>
            </a:r>
            <a:endParaRPr lang="en-US" sz="2000" dirty="0" smtClean="0"/>
          </a:p>
          <a:p>
            <a:r>
              <a:rPr lang="en-US" sz="2000" b="1" dirty="0" smtClean="0"/>
              <a:t>SOA:</a:t>
            </a:r>
            <a:r>
              <a:rPr lang="en-US" sz="2000" dirty="0" smtClean="0"/>
              <a:t> Marais</a:t>
            </a:r>
            <a:r>
              <a:rPr lang="en-US" sz="2000" dirty="0"/>
              <a:t>, E. A</a:t>
            </a:r>
            <a:r>
              <a:rPr lang="en-US" sz="2000" dirty="0" smtClean="0"/>
              <a:t>.</a:t>
            </a:r>
            <a:r>
              <a:rPr lang="en-US" sz="2000" dirty="0"/>
              <a:t> </a:t>
            </a:r>
            <a:r>
              <a:rPr lang="en-US" sz="2000" dirty="0" smtClean="0"/>
              <a:t>et al.</a:t>
            </a:r>
            <a:r>
              <a:rPr lang="en-US" sz="2000" dirty="0"/>
              <a:t>: Aqueous-phase mechanism for secondary </a:t>
            </a:r>
            <a:r>
              <a:rPr lang="en-US" sz="2000" dirty="0" smtClean="0"/>
              <a:t>organic </a:t>
            </a:r>
            <a:r>
              <a:rPr lang="en-US" sz="2000" dirty="0"/>
              <a:t>aerosol formation from isoprene: application to the </a:t>
            </a:r>
            <a:r>
              <a:rPr lang="en-US" sz="2000" dirty="0" smtClean="0"/>
              <a:t>southeast </a:t>
            </a:r>
            <a:r>
              <a:rPr lang="en-US" sz="2000" dirty="0"/>
              <a:t>United States and co-benefit of SO</a:t>
            </a:r>
            <a:r>
              <a:rPr lang="en-US" sz="2000" baseline="-25000" dirty="0"/>
              <a:t>2</a:t>
            </a:r>
            <a:r>
              <a:rPr lang="en-US" sz="2000" dirty="0"/>
              <a:t> emission controls, </a:t>
            </a:r>
            <a:r>
              <a:rPr lang="en-US" sz="2000" b="1" dirty="0" smtClean="0"/>
              <a:t>Atmos</a:t>
            </a:r>
            <a:r>
              <a:rPr lang="en-US" sz="2000" b="1" dirty="0"/>
              <a:t>. Chem. Phys</a:t>
            </a:r>
            <a:r>
              <a:rPr lang="en-US" sz="2000" dirty="0"/>
              <a:t>., 16, 1603–1618, doi:10.5194/acp-16-1603- 2016, 2016. </a:t>
            </a:r>
            <a:endParaRPr lang="en-US" sz="2000" dirty="0" smtClean="0"/>
          </a:p>
          <a:p>
            <a:r>
              <a:rPr lang="en-US" sz="2000" b="1" dirty="0" smtClean="0"/>
              <a:t>Model Resolution: </a:t>
            </a:r>
            <a:r>
              <a:rPr lang="en-US" sz="2000" dirty="0"/>
              <a:t>Yu, K</a:t>
            </a:r>
            <a:r>
              <a:rPr lang="en-US" sz="2000" dirty="0" smtClean="0"/>
              <a:t>. et </a:t>
            </a:r>
            <a:r>
              <a:rPr lang="en-US" sz="2000" dirty="0"/>
              <a:t>al.: Sensitivity to grid resolution in the ability of a chemical transport model to simulate observed oxidant chemistry under high-isoprene conditions, </a:t>
            </a:r>
            <a:r>
              <a:rPr lang="en-US" sz="2000" b="1" dirty="0"/>
              <a:t>Atmos. Chem. Phys</a:t>
            </a:r>
            <a:r>
              <a:rPr lang="en-US" sz="2000" dirty="0"/>
              <a:t>., 16, 4369–4378, doi:10.5194/acp-16-4369- 2016, </a:t>
            </a:r>
            <a:r>
              <a:rPr lang="en-US" sz="2000" dirty="0" smtClean="0"/>
              <a:t>2016</a:t>
            </a:r>
          </a:p>
          <a:p>
            <a:endParaRPr lang="en-US" sz="2000" dirty="0"/>
          </a:p>
          <a:p>
            <a:endParaRPr lang="en-US" sz="2000" dirty="0"/>
          </a:p>
          <a:p>
            <a:endParaRPr lang="en-US" sz="2000" dirty="0"/>
          </a:p>
        </p:txBody>
      </p:sp>
    </p:spTree>
    <p:extLst>
      <p:ext uri="{BB962C8B-B14F-4D97-AF65-F5344CB8AC3E}">
        <p14:creationId xmlns:p14="http://schemas.microsoft.com/office/powerpoint/2010/main" val="21021243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3101547" y="1861236"/>
            <a:ext cx="6386912" cy="3771177"/>
            <a:chOff x="3593929" y="2080187"/>
            <a:chExt cx="5894529" cy="3552224"/>
          </a:xfrm>
        </p:grpSpPr>
        <p:pic>
          <p:nvPicPr>
            <p:cNvPr id="4" name="Picture 3" descr="Screenshot 2014-07-07 13.32.09.png"/>
            <p:cNvPicPr>
              <a:picLocks noChangeAspect="1"/>
            </p:cNvPicPr>
            <p:nvPr/>
          </p:nvPicPr>
          <p:blipFill rotWithShape="1">
            <a:blip r:embed="rId3" cstate="print">
              <a:extLst>
                <a:ext uri="{28A0092B-C50C-407E-A947-70E740481C1C}">
                  <a14:useLocalDpi xmlns:a14="http://schemas.microsoft.com/office/drawing/2010/main"/>
                </a:ext>
              </a:extLst>
            </a:blip>
            <a:srcRect l="-7118"/>
            <a:stretch/>
          </p:blipFill>
          <p:spPr>
            <a:xfrm>
              <a:off x="3593929" y="2084553"/>
              <a:ext cx="5894529" cy="3547858"/>
            </a:xfrm>
            <a:prstGeom prst="rect">
              <a:avLst/>
            </a:prstGeom>
            <a:ln w="76200" cmpd="sng">
              <a:solidFill>
                <a:schemeClr val="tx2"/>
              </a:solidFill>
            </a:ln>
          </p:spPr>
        </p:pic>
        <p:sp>
          <p:nvSpPr>
            <p:cNvPr id="5" name="TextBox 4"/>
            <p:cNvSpPr txBox="1"/>
            <p:nvPr/>
          </p:nvSpPr>
          <p:spPr>
            <a:xfrm rot="16200000">
              <a:off x="1990427" y="3683689"/>
              <a:ext cx="3547863" cy="340859"/>
            </a:xfrm>
            <a:prstGeom prst="rect">
              <a:avLst/>
            </a:prstGeom>
            <a:solidFill>
              <a:schemeClr val="bg1"/>
            </a:solidFill>
            <a:ln w="76200" cmpd="sng">
              <a:noFill/>
            </a:ln>
          </p:spPr>
          <p:txBody>
            <a:bodyPr wrap="square" lIns="0" tIns="0" rIns="0" bIns="0" rtlCol="0">
              <a:spAutoFit/>
            </a:bodyPr>
            <a:lstStyle/>
            <a:p>
              <a:pPr algn="ctr"/>
              <a:r>
                <a:rPr lang="en-US" sz="2400" b="1" smtClean="0"/>
                <a:t> Monthly Mean Surface </a:t>
              </a:r>
              <a:r>
                <a:rPr lang="en-US" sz="2400" b="1" dirty="0" smtClean="0"/>
                <a:t>O</a:t>
              </a:r>
              <a:r>
                <a:rPr lang="en-US" sz="2400" b="1" baseline="-25000" dirty="0" smtClean="0"/>
                <a:t>3</a:t>
              </a:r>
              <a:endParaRPr lang="en-US" sz="2400" b="1" baseline="-25000" dirty="0"/>
            </a:p>
          </p:txBody>
        </p:sp>
        <p:sp>
          <p:nvSpPr>
            <p:cNvPr id="6" name="TextBox 5"/>
            <p:cNvSpPr txBox="1"/>
            <p:nvPr/>
          </p:nvSpPr>
          <p:spPr>
            <a:xfrm>
              <a:off x="8171566" y="2636953"/>
              <a:ext cx="802912" cy="369332"/>
            </a:xfrm>
            <a:prstGeom prst="rect">
              <a:avLst/>
            </a:prstGeom>
            <a:solidFill>
              <a:schemeClr val="bg1"/>
            </a:solidFill>
            <a:ln w="76200" cmpd="sng">
              <a:noFill/>
            </a:ln>
          </p:spPr>
          <p:txBody>
            <a:bodyPr wrap="square" rtlCol="0">
              <a:spAutoFit/>
            </a:bodyPr>
            <a:lstStyle/>
            <a:p>
              <a:r>
                <a:rPr lang="en-US" dirty="0" smtClean="0"/>
                <a:t>2001</a:t>
              </a:r>
              <a:endParaRPr lang="en-US" dirty="0"/>
            </a:p>
          </p:txBody>
        </p:sp>
        <p:sp>
          <p:nvSpPr>
            <p:cNvPr id="7" name="TextBox 6"/>
            <p:cNvSpPr txBox="1"/>
            <p:nvPr/>
          </p:nvSpPr>
          <p:spPr>
            <a:xfrm>
              <a:off x="4381376" y="4833608"/>
              <a:ext cx="1848346" cy="338554"/>
            </a:xfrm>
            <a:prstGeom prst="rect">
              <a:avLst/>
            </a:prstGeom>
            <a:noFill/>
            <a:ln w="76200" cmpd="sng">
              <a:noFill/>
            </a:ln>
          </p:spPr>
          <p:txBody>
            <a:bodyPr wrap="square" rtlCol="0">
              <a:spAutoFit/>
            </a:bodyPr>
            <a:lstStyle/>
            <a:p>
              <a:r>
                <a:rPr lang="en-US" sz="1600" b="1" i="1" dirty="0" smtClean="0">
                  <a:solidFill>
                    <a:schemeClr val="tx1">
                      <a:lumMod val="50000"/>
                      <a:lumOff val="50000"/>
                    </a:schemeClr>
                  </a:solidFill>
                </a:rPr>
                <a:t>Fiore et al, 2009</a:t>
              </a:r>
              <a:endParaRPr lang="en-US" sz="1600" b="1" i="1" dirty="0">
                <a:solidFill>
                  <a:schemeClr val="tx1">
                    <a:lumMod val="50000"/>
                    <a:lumOff val="50000"/>
                  </a:schemeClr>
                </a:solidFill>
              </a:endParaRPr>
            </a:p>
          </p:txBody>
        </p:sp>
        <p:sp>
          <p:nvSpPr>
            <p:cNvPr id="9" name="TextBox 8"/>
            <p:cNvSpPr txBox="1"/>
            <p:nvPr/>
          </p:nvSpPr>
          <p:spPr>
            <a:xfrm>
              <a:off x="5557758" y="4368671"/>
              <a:ext cx="2220529" cy="608805"/>
            </a:xfrm>
            <a:prstGeom prst="rect">
              <a:avLst/>
            </a:prstGeom>
            <a:noFill/>
            <a:ln w="76200" cmpd="sng">
              <a:noFill/>
            </a:ln>
          </p:spPr>
          <p:txBody>
            <a:bodyPr wrap="square" rtlCol="0">
              <a:spAutoFit/>
            </a:bodyPr>
            <a:lstStyle/>
            <a:p>
              <a:r>
                <a:rPr lang="en-US" b="1" dirty="0" smtClean="0"/>
                <a:t>CASTNET Observations</a:t>
              </a:r>
            </a:p>
            <a:p>
              <a:r>
                <a:rPr lang="en-US" b="1" dirty="0" smtClean="0"/>
                <a:t>Multi-model Mean</a:t>
              </a:r>
              <a:endParaRPr lang="en-US" b="1" dirty="0"/>
            </a:p>
          </p:txBody>
        </p:sp>
        <p:cxnSp>
          <p:nvCxnSpPr>
            <p:cNvPr id="10" name="Straight Connector 9"/>
            <p:cNvCxnSpPr/>
            <p:nvPr/>
          </p:nvCxnSpPr>
          <p:spPr>
            <a:xfrm>
              <a:off x="5183772" y="4573429"/>
              <a:ext cx="329250" cy="4044"/>
            </a:xfrm>
            <a:prstGeom prst="line">
              <a:avLst/>
            </a:prstGeom>
            <a:ln w="76200" cmpd="sng">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5183772" y="4818267"/>
              <a:ext cx="328242" cy="0"/>
            </a:xfrm>
            <a:prstGeom prst="line">
              <a:avLst/>
            </a:prstGeom>
            <a:ln w="76200" cmpd="sng">
              <a:solidFill>
                <a:schemeClr val="tx1"/>
              </a:solidFill>
              <a:prstDash val="sysDot"/>
            </a:ln>
            <a:effectLst/>
          </p:spPr>
          <p:style>
            <a:lnRef idx="2">
              <a:schemeClr val="accent1"/>
            </a:lnRef>
            <a:fillRef idx="0">
              <a:schemeClr val="accent1"/>
            </a:fillRef>
            <a:effectRef idx="1">
              <a:schemeClr val="accent1"/>
            </a:effectRef>
            <a:fontRef idx="minor">
              <a:schemeClr val="tx1"/>
            </a:fontRef>
          </p:style>
        </p:cxnSp>
      </p:grpSp>
      <p:sp>
        <p:nvSpPr>
          <p:cNvPr id="12" name="Title 11"/>
          <p:cNvSpPr>
            <a:spLocks noGrp="1"/>
          </p:cNvSpPr>
          <p:nvPr>
            <p:ph type="title"/>
          </p:nvPr>
        </p:nvSpPr>
        <p:spPr/>
        <p:txBody>
          <a:bodyPr>
            <a:normAutofit/>
          </a:bodyPr>
          <a:lstStyle/>
          <a:p>
            <a:pPr algn="ctr"/>
            <a:r>
              <a:rPr lang="en-US" dirty="0" smtClean="0"/>
              <a:t>The Southeast US Is One of the Most Difficult Regions to Model for Surface Ozone</a:t>
            </a:r>
            <a:endParaRPr lang="en-US" dirty="0"/>
          </a:p>
        </p:txBody>
      </p:sp>
      <p:sp>
        <p:nvSpPr>
          <p:cNvPr id="25" name="Content Placeholder 24"/>
          <p:cNvSpPr>
            <a:spLocks noGrp="1"/>
          </p:cNvSpPr>
          <p:nvPr>
            <p:ph idx="1"/>
          </p:nvPr>
        </p:nvSpPr>
        <p:spPr>
          <a:xfrm>
            <a:off x="1203960" y="5884036"/>
            <a:ext cx="10149840" cy="669649"/>
          </a:xfrm>
        </p:spPr>
        <p:txBody>
          <a:bodyPr>
            <a:normAutofit fontScale="92500" lnSpcReduction="20000"/>
          </a:bodyPr>
          <a:lstStyle/>
          <a:p>
            <a:pPr marL="0" indent="0" algn="ctr">
              <a:buNone/>
            </a:pPr>
            <a:r>
              <a:rPr lang="en-US" b="1" dirty="0" smtClean="0"/>
              <a:t>Blame has included isoprene chemistry, isoprene emissions, dry deposition</a:t>
            </a:r>
            <a:r>
              <a:rPr lang="is-IS" b="1" dirty="0" smtClean="0"/>
              <a:t> etc.</a:t>
            </a:r>
            <a:endParaRPr lang="en-US" b="1" dirty="0"/>
          </a:p>
        </p:txBody>
      </p:sp>
    </p:spTree>
    <p:extLst>
      <p:ext uri="{BB962C8B-B14F-4D97-AF65-F5344CB8AC3E}">
        <p14:creationId xmlns:p14="http://schemas.microsoft.com/office/powerpoint/2010/main" val="692394965"/>
      </p:ext>
    </p:extLst>
  </p:cSld>
  <p:clrMapOvr>
    <a:masterClrMapping/>
  </p:clrMapOvr>
  <mc:AlternateContent xmlns:mc="http://schemas.openxmlformats.org/markup-compatibility/2006" xmlns:p14="http://schemas.microsoft.com/office/powerpoint/2010/main">
    <mc:Choice Requires="p14">
      <p:transition spd="slow" p14:dur="2000" advTm="51862"/>
    </mc:Choice>
    <mc:Fallback xmlns="">
      <p:transition spd="slow" advTm="51862"/>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OGLEEARTH.jpg"/>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5989" y="364269"/>
            <a:ext cx="6858000" cy="6255410"/>
          </a:xfrm>
          <a:prstGeom prst="rect">
            <a:avLst/>
          </a:prstGeom>
        </p:spPr>
      </p:pic>
      <p:sp>
        <p:nvSpPr>
          <p:cNvPr id="5" name="TextBox 4"/>
          <p:cNvSpPr txBox="1"/>
          <p:nvPr/>
        </p:nvSpPr>
        <p:spPr>
          <a:xfrm>
            <a:off x="2651866" y="5540862"/>
            <a:ext cx="4206134" cy="369332"/>
          </a:xfrm>
          <a:prstGeom prst="rect">
            <a:avLst/>
          </a:prstGeom>
          <a:noFill/>
        </p:spPr>
        <p:txBody>
          <a:bodyPr wrap="square" rtlCol="0">
            <a:spAutoFit/>
          </a:bodyPr>
          <a:lstStyle/>
          <a:p>
            <a:pPr algn="ctr"/>
            <a:r>
              <a:rPr lang="en-US" i="1" dirty="0" smtClean="0">
                <a:solidFill>
                  <a:schemeClr val="bg1"/>
                </a:solidFill>
              </a:rPr>
              <a:t>SEAC</a:t>
            </a:r>
            <a:r>
              <a:rPr lang="en-US" i="1" baseline="30000" dirty="0" smtClean="0">
                <a:solidFill>
                  <a:schemeClr val="bg1"/>
                </a:solidFill>
              </a:rPr>
              <a:t>4</a:t>
            </a:r>
            <a:r>
              <a:rPr lang="en-US" i="1" dirty="0" smtClean="0">
                <a:solidFill>
                  <a:schemeClr val="bg1"/>
                </a:solidFill>
              </a:rPr>
              <a:t>RS Flight Tracks from DC8 Aircraft</a:t>
            </a:r>
          </a:p>
        </p:txBody>
      </p:sp>
      <p:sp>
        <p:nvSpPr>
          <p:cNvPr id="6" name="Content Placeholder 3"/>
          <p:cNvSpPr>
            <a:spLocks noGrp="1"/>
          </p:cNvSpPr>
          <p:nvPr>
            <p:ph sz="half" idx="4294967295"/>
          </p:nvPr>
        </p:nvSpPr>
        <p:spPr>
          <a:xfrm>
            <a:off x="7203989" y="3288532"/>
            <a:ext cx="5028317" cy="3664401"/>
          </a:xfrm>
          <a:prstGeom prst="rect">
            <a:avLst/>
          </a:prstGeom>
        </p:spPr>
        <p:txBody>
          <a:bodyPr>
            <a:normAutofit/>
          </a:bodyPr>
          <a:lstStyle/>
          <a:p>
            <a:r>
              <a:rPr lang="en-US" i="1" dirty="0">
                <a:solidFill>
                  <a:srgbClr val="000000"/>
                </a:solidFill>
              </a:rPr>
              <a:t>Data Used for this Study </a:t>
            </a:r>
            <a:r>
              <a:rPr lang="en-US" i="1" dirty="0" smtClean="0">
                <a:solidFill>
                  <a:srgbClr val="000000"/>
                </a:solidFill>
              </a:rPr>
              <a:t>Include: </a:t>
            </a:r>
            <a:endParaRPr lang="en-US" i="1" dirty="0">
              <a:solidFill>
                <a:srgbClr val="000000"/>
              </a:solidFill>
            </a:endParaRPr>
          </a:p>
          <a:p>
            <a:pPr marL="742950" lvl="1" indent="-285750"/>
            <a:r>
              <a:rPr lang="en-US" dirty="0" smtClean="0">
                <a:solidFill>
                  <a:srgbClr val="000000"/>
                </a:solidFill>
              </a:rPr>
              <a:t>Thomas </a:t>
            </a:r>
            <a:r>
              <a:rPr lang="en-US" dirty="0">
                <a:solidFill>
                  <a:srgbClr val="000000"/>
                </a:solidFill>
              </a:rPr>
              <a:t>Ryerson, NOAA: NO</a:t>
            </a:r>
            <a:r>
              <a:rPr lang="en-US" baseline="-25000" dirty="0">
                <a:solidFill>
                  <a:srgbClr val="000000"/>
                </a:solidFill>
              </a:rPr>
              <a:t>y</a:t>
            </a:r>
            <a:r>
              <a:rPr lang="en-US" dirty="0">
                <a:solidFill>
                  <a:srgbClr val="000000"/>
                </a:solidFill>
              </a:rPr>
              <a:t>, NO, NO</a:t>
            </a:r>
            <a:r>
              <a:rPr lang="en-US" baseline="-25000" dirty="0">
                <a:solidFill>
                  <a:srgbClr val="000000"/>
                </a:solidFill>
              </a:rPr>
              <a:t>2</a:t>
            </a:r>
            <a:r>
              <a:rPr lang="en-US" dirty="0">
                <a:solidFill>
                  <a:srgbClr val="000000"/>
                </a:solidFill>
              </a:rPr>
              <a:t>, O</a:t>
            </a:r>
            <a:r>
              <a:rPr lang="en-US" baseline="-25000" dirty="0">
                <a:solidFill>
                  <a:srgbClr val="000000"/>
                </a:solidFill>
              </a:rPr>
              <a:t>3</a:t>
            </a:r>
          </a:p>
          <a:p>
            <a:pPr marL="742950" lvl="1" indent="-285750"/>
            <a:r>
              <a:rPr lang="en-US" dirty="0" smtClean="0">
                <a:solidFill>
                  <a:srgbClr val="000000"/>
                </a:solidFill>
              </a:rPr>
              <a:t>Ron Cohen, Berkeley: NO</a:t>
            </a:r>
            <a:r>
              <a:rPr lang="en-US" baseline="-25000" dirty="0" smtClean="0">
                <a:solidFill>
                  <a:srgbClr val="000000"/>
                </a:solidFill>
              </a:rPr>
              <a:t>2</a:t>
            </a:r>
            <a:endParaRPr lang="en-US" baseline="-25000" dirty="0">
              <a:solidFill>
                <a:srgbClr val="000000"/>
              </a:solidFill>
            </a:endParaRPr>
          </a:p>
          <a:p>
            <a:pPr marL="742950" lvl="1" indent="-285750"/>
            <a:r>
              <a:rPr lang="en-US" dirty="0">
                <a:solidFill>
                  <a:srgbClr val="000000"/>
                </a:solidFill>
              </a:rPr>
              <a:t>Paul </a:t>
            </a:r>
            <a:r>
              <a:rPr lang="en-US" dirty="0" err="1">
                <a:solidFill>
                  <a:srgbClr val="000000"/>
                </a:solidFill>
              </a:rPr>
              <a:t>Wennberg</a:t>
            </a:r>
            <a:r>
              <a:rPr lang="en-US" dirty="0">
                <a:solidFill>
                  <a:srgbClr val="000000"/>
                </a:solidFill>
              </a:rPr>
              <a:t>, Caltech: </a:t>
            </a:r>
            <a:r>
              <a:rPr lang="en-US" dirty="0" smtClean="0">
                <a:solidFill>
                  <a:srgbClr val="000000"/>
                </a:solidFill>
              </a:rPr>
              <a:t>isoprene oxidation products</a:t>
            </a:r>
            <a:endParaRPr lang="en-US" baseline="-25000" dirty="0" smtClean="0">
              <a:solidFill>
                <a:srgbClr val="000000"/>
              </a:solidFill>
            </a:endParaRPr>
          </a:p>
          <a:p>
            <a:pPr marL="742950" lvl="1" indent="-285750"/>
            <a:r>
              <a:rPr lang="en-US" dirty="0" smtClean="0">
                <a:solidFill>
                  <a:srgbClr val="000000"/>
                </a:solidFill>
              </a:rPr>
              <a:t>Jack </a:t>
            </a:r>
            <a:r>
              <a:rPr lang="en-US" dirty="0" err="1" smtClean="0">
                <a:solidFill>
                  <a:srgbClr val="000000"/>
                </a:solidFill>
              </a:rPr>
              <a:t>Dibb</a:t>
            </a:r>
            <a:r>
              <a:rPr lang="en-US" dirty="0" smtClean="0">
                <a:solidFill>
                  <a:srgbClr val="000000"/>
                </a:solidFill>
              </a:rPr>
              <a:t>, UNH: HNO</a:t>
            </a:r>
            <a:r>
              <a:rPr lang="en-US" baseline="-25000" dirty="0" smtClean="0">
                <a:solidFill>
                  <a:srgbClr val="000000"/>
                </a:solidFill>
              </a:rPr>
              <a:t>3</a:t>
            </a:r>
          </a:p>
          <a:p>
            <a:pPr marL="742950" lvl="1" indent="-285750"/>
            <a:r>
              <a:rPr lang="en-US" dirty="0" smtClean="0">
                <a:solidFill>
                  <a:srgbClr val="000000"/>
                </a:solidFill>
              </a:rPr>
              <a:t>Sam Hall, NCAR: J-values</a:t>
            </a:r>
          </a:p>
          <a:p>
            <a:pPr marL="742950" lvl="1" indent="-285750"/>
            <a:endParaRPr lang="en-US" dirty="0"/>
          </a:p>
          <a:p>
            <a:pPr marL="742950" lvl="1" indent="-285750"/>
            <a:endParaRPr lang="en-US" baseline="-25000" dirty="0">
              <a:solidFill>
                <a:srgbClr val="000000"/>
              </a:solidFill>
            </a:endParaRPr>
          </a:p>
        </p:txBody>
      </p:sp>
      <p:sp>
        <p:nvSpPr>
          <p:cNvPr id="2" name="Title 1"/>
          <p:cNvSpPr>
            <a:spLocks noGrp="1"/>
          </p:cNvSpPr>
          <p:nvPr>
            <p:ph type="title"/>
          </p:nvPr>
        </p:nvSpPr>
        <p:spPr>
          <a:xfrm>
            <a:off x="6088284" y="460979"/>
            <a:ext cx="6004862" cy="2730843"/>
          </a:xfrm>
          <a:solidFill>
            <a:schemeClr val="bg2"/>
          </a:solidFill>
        </p:spPr>
        <p:txBody>
          <a:bodyPr>
            <a:normAutofit fontScale="90000"/>
          </a:bodyPr>
          <a:lstStyle/>
          <a:p>
            <a:pPr algn="ctr"/>
            <a:r>
              <a:rPr lang="en-US" b="1" dirty="0" smtClean="0"/>
              <a:t>SEAC</a:t>
            </a:r>
            <a:r>
              <a:rPr lang="en-US" b="1" baseline="30000" dirty="0" smtClean="0"/>
              <a:t>4</a:t>
            </a:r>
            <a:r>
              <a:rPr lang="en-US" b="1" dirty="0" smtClean="0"/>
              <a:t>RS</a:t>
            </a:r>
            <a:r>
              <a:rPr lang="en-US" dirty="0" smtClean="0"/>
              <a:t> </a:t>
            </a:r>
            <a:r>
              <a:rPr lang="en-US" dirty="0"/>
              <a:t>(</a:t>
            </a:r>
            <a:r>
              <a:rPr lang="en-US" dirty="0" smtClean="0"/>
              <a:t>Aug-Sep 2013) Provided an Unprecedented Dataset to Investigate Air Quality in the Southeast US</a:t>
            </a:r>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45173" y="5910194"/>
            <a:ext cx="2280309" cy="709485"/>
          </a:xfrm>
          <a:prstGeom prst="rect">
            <a:avLst/>
          </a:prstGeom>
          <a:ln>
            <a:solidFill>
              <a:srgbClr val="4F81BD"/>
            </a:solidFill>
          </a:ln>
        </p:spPr>
      </p:pic>
    </p:spTree>
    <p:extLst>
      <p:ext uri="{BB962C8B-B14F-4D97-AF65-F5344CB8AC3E}">
        <p14:creationId xmlns:p14="http://schemas.microsoft.com/office/powerpoint/2010/main" val="503980779"/>
      </p:ext>
    </p:extLst>
  </p:cSld>
  <p:clrMapOvr>
    <a:masterClrMapping/>
  </p:clrMapOvr>
  <mc:AlternateContent xmlns:mc="http://schemas.openxmlformats.org/markup-compatibility/2006" xmlns:p14="http://schemas.microsoft.com/office/powerpoint/2010/main">
    <mc:Choice Requires="p14">
      <p:transition spd="slow" p14:dur="2000" advTm="46504"/>
    </mc:Choice>
    <mc:Fallback xmlns="">
      <p:transition spd="slow" advTm="46504"/>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4928" y="124388"/>
            <a:ext cx="11241490" cy="1455646"/>
          </a:xfrm>
        </p:spPr>
        <p:txBody>
          <a:bodyPr>
            <a:noAutofit/>
          </a:bodyPr>
          <a:lstStyle/>
          <a:p>
            <a:r>
              <a:rPr lang="en-US" dirty="0" smtClean="0"/>
              <a:t>GEOS-Chem Incorporates State</a:t>
            </a:r>
            <a:r>
              <a:rPr lang="en-US" dirty="0"/>
              <a:t>-of-the-Science </a:t>
            </a:r>
            <a:r>
              <a:rPr lang="en-US" dirty="0" smtClean="0"/>
              <a:t>Understanding of O</a:t>
            </a:r>
            <a:r>
              <a:rPr lang="en-US" baseline="-25000" dirty="0" smtClean="0"/>
              <a:t>3</a:t>
            </a:r>
            <a:r>
              <a:rPr lang="en-US" dirty="0" smtClean="0"/>
              <a:t>-NO</a:t>
            </a:r>
            <a:r>
              <a:rPr lang="en-US" baseline="-25000" dirty="0" smtClean="0"/>
              <a:t>x</a:t>
            </a:r>
            <a:r>
              <a:rPr lang="en-US" dirty="0" smtClean="0"/>
              <a:t>-VOC Chemistry</a:t>
            </a:r>
            <a:endParaRPr lang="en-US" dirty="0"/>
          </a:p>
        </p:txBody>
      </p:sp>
      <p:sp>
        <p:nvSpPr>
          <p:cNvPr id="6" name="Content Placeholder 5"/>
          <p:cNvSpPr>
            <a:spLocks noGrp="1"/>
          </p:cNvSpPr>
          <p:nvPr>
            <p:ph sz="half" idx="1"/>
          </p:nvPr>
        </p:nvSpPr>
        <p:spPr>
          <a:xfrm>
            <a:off x="339465" y="1599925"/>
            <a:ext cx="7356800" cy="4844907"/>
          </a:xfrm>
        </p:spPr>
        <p:txBody>
          <a:bodyPr>
            <a:noAutofit/>
          </a:bodyPr>
          <a:lstStyle/>
          <a:p>
            <a:pPr>
              <a:buFont typeface="Wingdings" charset="2"/>
              <a:buChar char="§"/>
            </a:pPr>
            <a:r>
              <a:rPr lang="en-US" sz="2400" dirty="0"/>
              <a:t>0.25</a:t>
            </a:r>
            <a:r>
              <a:rPr lang="en-US" sz="2400" baseline="30000" dirty="0"/>
              <a:t>o</a:t>
            </a:r>
            <a:r>
              <a:rPr lang="en-US" sz="2400" dirty="0"/>
              <a:t>x0.3125</a:t>
            </a:r>
            <a:r>
              <a:rPr lang="en-US" sz="2400" baseline="30000" dirty="0"/>
              <a:t>o </a:t>
            </a:r>
            <a:r>
              <a:rPr lang="en-US" sz="2400" dirty="0"/>
              <a:t>resolution over North America.</a:t>
            </a:r>
          </a:p>
          <a:p>
            <a:pPr>
              <a:buFont typeface="Wingdings" charset="2"/>
              <a:buChar char="§"/>
            </a:pPr>
            <a:r>
              <a:rPr lang="en-US" sz="2400" b="1" dirty="0"/>
              <a:t>Emissions:</a:t>
            </a:r>
          </a:p>
          <a:p>
            <a:pPr lvl="1">
              <a:buFont typeface="Wingdings" charset="2"/>
              <a:buChar char="§"/>
            </a:pPr>
            <a:r>
              <a:rPr lang="en-US" sz="2000" dirty="0"/>
              <a:t>Biogenic from MEGAN (Guenther et </a:t>
            </a:r>
            <a:r>
              <a:rPr lang="en-US" sz="2000" dirty="0" smtClean="0"/>
              <a:t>al., </a:t>
            </a:r>
            <a:r>
              <a:rPr lang="en-US" sz="2000" dirty="0"/>
              <a:t>2012)</a:t>
            </a:r>
            <a:r>
              <a:rPr lang="en-US" sz="2000" dirty="0" smtClean="0"/>
              <a:t>.</a:t>
            </a:r>
          </a:p>
          <a:p>
            <a:pPr lvl="2">
              <a:buFont typeface="Wingdings" charset="2"/>
              <a:buChar char="§"/>
            </a:pPr>
            <a:r>
              <a:rPr lang="en-US" sz="1600" dirty="0" smtClean="0"/>
              <a:t>See Zhu et al, 2016 (ACPD)</a:t>
            </a:r>
            <a:endParaRPr lang="en-US" sz="1600" dirty="0"/>
          </a:p>
          <a:p>
            <a:pPr lvl="1">
              <a:buFont typeface="Wingdings" charset="2"/>
              <a:buChar char="§"/>
            </a:pPr>
            <a:r>
              <a:rPr lang="en-US" sz="2000" dirty="0">
                <a:solidFill>
                  <a:srgbClr val="000000"/>
                </a:solidFill>
              </a:rPr>
              <a:t>Soil NO</a:t>
            </a:r>
            <a:r>
              <a:rPr lang="en-US" sz="2000" baseline="-25000" dirty="0">
                <a:solidFill>
                  <a:srgbClr val="000000"/>
                </a:solidFill>
              </a:rPr>
              <a:t>x</a:t>
            </a:r>
            <a:r>
              <a:rPr lang="en-US" sz="2000" dirty="0">
                <a:solidFill>
                  <a:srgbClr val="000000"/>
                </a:solidFill>
              </a:rPr>
              <a:t> from </a:t>
            </a:r>
            <a:r>
              <a:rPr lang="en-US" sz="2000" dirty="0" err="1">
                <a:solidFill>
                  <a:srgbClr val="000000"/>
                </a:solidFill>
              </a:rPr>
              <a:t>Hudman</a:t>
            </a:r>
            <a:r>
              <a:rPr lang="en-US" sz="2000" dirty="0">
                <a:solidFill>
                  <a:srgbClr val="000000"/>
                </a:solidFill>
              </a:rPr>
              <a:t> et al (2012).</a:t>
            </a:r>
          </a:p>
          <a:p>
            <a:pPr lvl="1">
              <a:buFont typeface="Wingdings" charset="2"/>
              <a:buChar char="§"/>
            </a:pPr>
            <a:r>
              <a:rPr lang="en-US" sz="2000" dirty="0">
                <a:solidFill>
                  <a:srgbClr val="000000"/>
                </a:solidFill>
              </a:rPr>
              <a:t>Lightning NO</a:t>
            </a:r>
            <a:r>
              <a:rPr lang="en-US" sz="2000" baseline="-25000" dirty="0">
                <a:solidFill>
                  <a:srgbClr val="000000"/>
                </a:solidFill>
              </a:rPr>
              <a:t>x</a:t>
            </a:r>
            <a:r>
              <a:rPr lang="en-US" sz="2000" dirty="0">
                <a:solidFill>
                  <a:srgbClr val="000000"/>
                </a:solidFill>
              </a:rPr>
              <a:t> according to Murray et </a:t>
            </a:r>
            <a:r>
              <a:rPr lang="en-US" sz="2000" dirty="0" smtClean="0">
                <a:solidFill>
                  <a:srgbClr val="000000"/>
                </a:solidFill>
              </a:rPr>
              <a:t>al. </a:t>
            </a:r>
            <a:r>
              <a:rPr lang="en-US" sz="2000" dirty="0">
                <a:solidFill>
                  <a:srgbClr val="000000"/>
                </a:solidFill>
              </a:rPr>
              <a:t>(2012).</a:t>
            </a:r>
          </a:p>
          <a:p>
            <a:pPr lvl="1">
              <a:buFont typeface="Wingdings" charset="2"/>
              <a:buChar char="§"/>
            </a:pPr>
            <a:r>
              <a:rPr lang="en-US" sz="2000" dirty="0"/>
              <a:t>Anthropogenic emissions from EPA’s NEI </a:t>
            </a:r>
            <a:r>
              <a:rPr lang="en-US" sz="2000" dirty="0" smtClean="0"/>
              <a:t>2011v1.</a:t>
            </a:r>
          </a:p>
          <a:p>
            <a:pPr>
              <a:buFont typeface="Wingdings" charset="2"/>
              <a:buChar char="§"/>
            </a:pPr>
            <a:r>
              <a:rPr lang="en-US" sz="2400" b="1" dirty="0" smtClean="0">
                <a:solidFill>
                  <a:srgbClr val="000000"/>
                </a:solidFill>
              </a:rPr>
              <a:t>Chemistry</a:t>
            </a:r>
            <a:r>
              <a:rPr lang="en-US" sz="2400" b="1" dirty="0">
                <a:solidFill>
                  <a:srgbClr val="000000"/>
                </a:solidFill>
              </a:rPr>
              <a:t>:</a:t>
            </a:r>
          </a:p>
          <a:p>
            <a:pPr lvl="1">
              <a:buFont typeface="Wingdings" charset="2"/>
              <a:buChar char="§"/>
            </a:pPr>
            <a:r>
              <a:rPr lang="en-US" sz="2000" dirty="0">
                <a:solidFill>
                  <a:srgbClr val="000000"/>
                </a:solidFill>
              </a:rPr>
              <a:t>Chemistry from Mao et </a:t>
            </a:r>
            <a:r>
              <a:rPr lang="en-US" sz="2000" dirty="0" smtClean="0">
                <a:solidFill>
                  <a:srgbClr val="000000"/>
                </a:solidFill>
              </a:rPr>
              <a:t>al. (2013).</a:t>
            </a:r>
            <a:endParaRPr lang="en-US" sz="2000" dirty="0">
              <a:solidFill>
                <a:srgbClr val="000000"/>
              </a:solidFill>
            </a:endParaRPr>
          </a:p>
          <a:p>
            <a:pPr lvl="2">
              <a:buFont typeface="Wingdings" charset="2"/>
              <a:buChar char="§"/>
            </a:pPr>
            <a:r>
              <a:rPr lang="en-US" sz="1800" dirty="0">
                <a:solidFill>
                  <a:srgbClr val="000000"/>
                </a:solidFill>
              </a:rPr>
              <a:t>With bromine chemistry (</a:t>
            </a:r>
            <a:r>
              <a:rPr lang="en-US" sz="1800" dirty="0" err="1">
                <a:solidFill>
                  <a:srgbClr val="000000"/>
                </a:solidFill>
              </a:rPr>
              <a:t>Parrella</a:t>
            </a:r>
            <a:r>
              <a:rPr lang="en-US" sz="1800" dirty="0">
                <a:solidFill>
                  <a:srgbClr val="000000"/>
                </a:solidFill>
              </a:rPr>
              <a:t> et </a:t>
            </a:r>
            <a:r>
              <a:rPr lang="en-US" sz="1800" dirty="0" smtClean="0">
                <a:solidFill>
                  <a:srgbClr val="000000"/>
                </a:solidFill>
              </a:rPr>
              <a:t>al., </a:t>
            </a:r>
            <a:r>
              <a:rPr lang="en-US" sz="1800" dirty="0">
                <a:solidFill>
                  <a:srgbClr val="000000"/>
                </a:solidFill>
              </a:rPr>
              <a:t>2012).</a:t>
            </a:r>
          </a:p>
          <a:p>
            <a:pPr lvl="1">
              <a:buFont typeface="Wingdings" charset="2"/>
              <a:buChar char="§"/>
            </a:pPr>
            <a:r>
              <a:rPr lang="en-US" sz="2000" dirty="0">
                <a:solidFill>
                  <a:srgbClr val="000000"/>
                </a:solidFill>
              </a:rPr>
              <a:t>Improved treatment of low- and high- </a:t>
            </a:r>
            <a:r>
              <a:rPr lang="en-US" sz="2000" dirty="0" smtClean="0">
                <a:solidFill>
                  <a:srgbClr val="000000"/>
                </a:solidFill>
              </a:rPr>
              <a:t>NO</a:t>
            </a:r>
            <a:r>
              <a:rPr lang="en-US" sz="2000" baseline="-25000" dirty="0" smtClean="0">
                <a:solidFill>
                  <a:srgbClr val="000000"/>
                </a:solidFill>
              </a:rPr>
              <a:t>x</a:t>
            </a:r>
            <a:r>
              <a:rPr lang="en-US" sz="2000" dirty="0" smtClean="0">
                <a:solidFill>
                  <a:srgbClr val="000000"/>
                </a:solidFill>
              </a:rPr>
              <a:t>                                  </a:t>
            </a:r>
            <a:r>
              <a:rPr lang="en-US" sz="2000" dirty="0">
                <a:solidFill>
                  <a:srgbClr val="000000"/>
                </a:solidFill>
              </a:rPr>
              <a:t>pathways to incorporate recent lab studies.</a:t>
            </a:r>
          </a:p>
          <a:p>
            <a:pPr>
              <a:buFont typeface="Wingdings" charset="2"/>
              <a:buChar char="§"/>
            </a:pPr>
            <a:r>
              <a:rPr lang="en-US" sz="2400" b="1" dirty="0">
                <a:solidFill>
                  <a:srgbClr val="000000"/>
                </a:solidFill>
              </a:rPr>
              <a:t>Physical processes:</a:t>
            </a:r>
          </a:p>
          <a:p>
            <a:pPr lvl="1">
              <a:buFont typeface="Wingdings" charset="2"/>
              <a:buChar char="§"/>
            </a:pPr>
            <a:r>
              <a:rPr lang="en-US" sz="2000" dirty="0">
                <a:solidFill>
                  <a:srgbClr val="000000"/>
                </a:solidFill>
              </a:rPr>
              <a:t>Faster deposition of isoprene oxidation </a:t>
            </a:r>
            <a:r>
              <a:rPr lang="en-US" sz="2000" dirty="0" smtClean="0">
                <a:solidFill>
                  <a:srgbClr val="000000"/>
                </a:solidFill>
              </a:rPr>
              <a:t>products</a:t>
            </a:r>
            <a:r>
              <a:rPr lang="en-US" sz="1800" dirty="0">
                <a:solidFill>
                  <a:srgbClr val="000000"/>
                </a:solidFill>
              </a:rPr>
              <a:t> </a:t>
            </a:r>
            <a:r>
              <a:rPr lang="en-US" sz="1800" dirty="0" smtClean="0">
                <a:solidFill>
                  <a:srgbClr val="000000"/>
                </a:solidFill>
              </a:rPr>
              <a:t>(Nguyen et al, 2015).</a:t>
            </a:r>
            <a:endParaRPr lang="en-US" sz="1800" dirty="0">
              <a:solidFill>
                <a:srgbClr val="000000"/>
              </a:solidFill>
            </a:endParaRPr>
          </a:p>
        </p:txBody>
      </p:sp>
      <p:sp>
        <p:nvSpPr>
          <p:cNvPr id="4" name="Slide Number Placeholder 3"/>
          <p:cNvSpPr>
            <a:spLocks noGrp="1"/>
          </p:cNvSpPr>
          <p:nvPr>
            <p:ph type="sldNum" sz="quarter" idx="12"/>
          </p:nvPr>
        </p:nvSpPr>
        <p:spPr/>
        <p:txBody>
          <a:bodyPr/>
          <a:lstStyle/>
          <a:p>
            <a:fld id="{7F5CE407-6216-4202-80E4-A30DC2F709B2}" type="slidenum">
              <a:rPr lang="en-US" smtClean="0"/>
              <a:t>4</a:t>
            </a:fld>
            <a:endParaRPr lang="en-US" dirty="0"/>
          </a:p>
        </p:txBody>
      </p:sp>
      <p:sp>
        <p:nvSpPr>
          <p:cNvPr id="3" name="TextBox 2"/>
          <p:cNvSpPr txBox="1"/>
          <p:nvPr/>
        </p:nvSpPr>
        <p:spPr>
          <a:xfrm>
            <a:off x="7046489" y="2097767"/>
            <a:ext cx="301660" cy="369332"/>
          </a:xfrm>
          <a:prstGeom prst="rect">
            <a:avLst/>
          </a:prstGeom>
          <a:solidFill>
            <a:srgbClr val="FFFFFF"/>
          </a:solidFill>
          <a:ln>
            <a:solidFill>
              <a:schemeClr val="bg1"/>
            </a:solidFill>
          </a:ln>
        </p:spPr>
        <p:txBody>
          <a:bodyPr wrap="none" rtlCol="0">
            <a:spAutoFit/>
          </a:bodyPr>
          <a:lstStyle/>
          <a:p>
            <a:r>
              <a:rPr lang="en-US" dirty="0">
                <a:solidFill>
                  <a:srgbClr val="FFFFFF"/>
                </a:solidFill>
              </a:rPr>
              <a:t>1</a:t>
            </a:r>
          </a:p>
        </p:txBody>
      </p:sp>
      <p:pic>
        <p:nvPicPr>
          <p:cNvPr id="7" name="Content Placeholder 7" descr="animation.gif"/>
          <p:cNvPicPr>
            <a:picLocks noGrp="1" noChangeAspect="1"/>
          </p:cNvPicPr>
          <p:nvPr>
            <p:ph sz="half" idx="2"/>
          </p:nvPr>
        </p:nvPicPr>
        <p:blipFill>
          <a:blip r:embed="rId3" cstate="screen">
            <a:extLst>
              <a:ext uri="{28A0092B-C50C-407E-A947-70E740481C1C}">
                <a14:useLocalDpi xmlns:a14="http://schemas.microsoft.com/office/drawing/2010/main"/>
              </a:ext>
            </a:extLst>
          </a:blip>
          <a:srcRect t="-24712" b="-24712"/>
          <a:stretch>
            <a:fillRect/>
          </a:stretch>
        </p:blipFill>
        <p:spPr>
          <a:xfrm>
            <a:off x="6314646" y="556918"/>
            <a:ext cx="6013269" cy="6738928"/>
          </a:xfrm>
          <a:prstGeom prst="rect">
            <a:avLst/>
          </a:prstGeom>
          <a:noFill/>
        </p:spPr>
      </p:pic>
    </p:spTree>
    <p:extLst>
      <p:ext uri="{BB962C8B-B14F-4D97-AF65-F5344CB8AC3E}">
        <p14:creationId xmlns:p14="http://schemas.microsoft.com/office/powerpoint/2010/main" val="1974339052"/>
      </p:ext>
    </p:extLst>
  </p:cSld>
  <p:clrMapOvr>
    <a:masterClrMapping/>
  </p:clrMapOvr>
  <mc:AlternateContent xmlns:mc="http://schemas.openxmlformats.org/markup-compatibility/2006" xmlns:p14="http://schemas.microsoft.com/office/powerpoint/2010/main">
    <mc:Choice Requires="p14">
      <p:transition spd="slow" p14:dur="2000" advTm="97043"/>
    </mc:Choice>
    <mc:Fallback xmlns="">
      <p:transition spd="slow" advTm="97043"/>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ight Bracket 6"/>
          <p:cNvSpPr/>
          <p:nvPr/>
        </p:nvSpPr>
        <p:spPr>
          <a:xfrm rot="5400000">
            <a:off x="8731661" y="3590651"/>
            <a:ext cx="1688567" cy="3833068"/>
          </a:xfrm>
          <a:prstGeom prst="rightBracket">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 name="Title 1"/>
          <p:cNvSpPr>
            <a:spLocks noGrp="1"/>
          </p:cNvSpPr>
          <p:nvPr>
            <p:ph type="title"/>
          </p:nvPr>
        </p:nvSpPr>
        <p:spPr>
          <a:xfrm>
            <a:off x="469028" y="221091"/>
            <a:ext cx="7998158" cy="1325563"/>
          </a:xfrm>
        </p:spPr>
        <p:txBody>
          <a:bodyPr>
            <a:normAutofit fontScale="90000"/>
          </a:bodyPr>
          <a:lstStyle/>
          <a:p>
            <a:r>
              <a:rPr lang="en-US" dirty="0" smtClean="0"/>
              <a:t>NO</a:t>
            </a:r>
            <a:r>
              <a:rPr lang="en-US" baseline="-25000" dirty="0" smtClean="0"/>
              <a:t>x</a:t>
            </a:r>
            <a:r>
              <a:rPr lang="en-US" dirty="0" smtClean="0"/>
              <a:t> and Ozone are Overestimated in the Original GEOS-Chem Simulation</a:t>
            </a:r>
            <a:endParaRPr lang="en-US" dirty="0"/>
          </a:p>
        </p:txBody>
      </p:sp>
      <p:sp>
        <p:nvSpPr>
          <p:cNvPr id="5" name="TextBox 4"/>
          <p:cNvSpPr txBox="1"/>
          <p:nvPr/>
        </p:nvSpPr>
        <p:spPr>
          <a:xfrm>
            <a:off x="896785" y="5882476"/>
            <a:ext cx="5758538" cy="646331"/>
          </a:xfrm>
          <a:prstGeom prst="rect">
            <a:avLst/>
          </a:prstGeom>
          <a:solidFill>
            <a:schemeClr val="accent3">
              <a:lumMod val="40000"/>
              <a:lumOff val="60000"/>
            </a:schemeClr>
          </a:solidFill>
          <a:ln w="28575" cmpd="sng">
            <a:solidFill>
              <a:srgbClr val="000000"/>
            </a:solidFill>
          </a:ln>
        </p:spPr>
        <p:txBody>
          <a:bodyPr wrap="square" rtlCol="0">
            <a:spAutoFit/>
          </a:bodyPr>
          <a:lstStyle/>
          <a:p>
            <a:pPr algn="ctr"/>
            <a:r>
              <a:rPr lang="en-US" b="1" i="1" u="sng" dirty="0"/>
              <a:t>SEAC</a:t>
            </a:r>
            <a:r>
              <a:rPr lang="en-US" b="1" i="1" u="sng" baseline="30000" dirty="0"/>
              <a:t>4</a:t>
            </a:r>
            <a:r>
              <a:rPr lang="en-US" b="1" i="1" u="sng" dirty="0"/>
              <a:t>RS </a:t>
            </a:r>
            <a:r>
              <a:rPr lang="en-US" b="1" i="1" u="sng" dirty="0" smtClean="0"/>
              <a:t>PI</a:t>
            </a:r>
          </a:p>
          <a:p>
            <a:pPr algn="ctr"/>
            <a:r>
              <a:rPr lang="en-US" b="1" i="1" dirty="0" smtClean="0"/>
              <a:t>Jack </a:t>
            </a:r>
            <a:r>
              <a:rPr lang="en-US" b="1" i="1" dirty="0" err="1" smtClean="0"/>
              <a:t>Dibb</a:t>
            </a:r>
            <a:r>
              <a:rPr lang="en-US" b="1" i="1" dirty="0" smtClean="0"/>
              <a:t>: HNO</a:t>
            </a:r>
            <a:r>
              <a:rPr lang="en-US" b="1" i="1" baseline="-25000" dirty="0" smtClean="0"/>
              <a:t>3, </a:t>
            </a:r>
            <a:r>
              <a:rPr lang="en-US" b="1" i="1" dirty="0" smtClean="0"/>
              <a:t>Thomas </a:t>
            </a:r>
            <a:r>
              <a:rPr lang="en-US" b="1" i="1" dirty="0"/>
              <a:t>Ryerson: </a:t>
            </a:r>
            <a:r>
              <a:rPr lang="en-US" b="1" i="1" dirty="0" smtClean="0"/>
              <a:t>O</a:t>
            </a:r>
            <a:r>
              <a:rPr lang="en-US" b="1" i="1" baseline="-25000" dirty="0" smtClean="0"/>
              <a:t>3</a:t>
            </a:r>
            <a:r>
              <a:rPr lang="en-US" b="1" i="1" dirty="0" smtClean="0"/>
              <a:t>, NO</a:t>
            </a:r>
            <a:r>
              <a:rPr lang="en-US" b="1" i="1" dirty="0"/>
              <a:t>, NO</a:t>
            </a:r>
            <a:r>
              <a:rPr lang="en-US" b="1" i="1" baseline="-25000" dirty="0"/>
              <a:t>2 </a:t>
            </a:r>
            <a:endParaRPr lang="en-US" b="1" i="1" dirty="0"/>
          </a:p>
        </p:txBody>
      </p:sp>
      <p:sp>
        <p:nvSpPr>
          <p:cNvPr id="3" name="Rectangle 2"/>
          <p:cNvSpPr/>
          <p:nvPr/>
        </p:nvSpPr>
        <p:spPr>
          <a:xfrm>
            <a:off x="3048000" y="2551837"/>
            <a:ext cx="6096000" cy="369332"/>
          </a:xfrm>
          <a:prstGeom prst="rect">
            <a:avLst/>
          </a:prstGeom>
        </p:spPr>
        <p:txBody>
          <a:bodyPr>
            <a:spAutoFit/>
          </a:bodyPr>
          <a:lstStyle/>
          <a:p>
            <a:endParaRPr lang="en-US" dirty="0"/>
          </a:p>
        </p:txBody>
      </p:sp>
      <p:sp>
        <p:nvSpPr>
          <p:cNvPr id="8" name="TextBox 7"/>
          <p:cNvSpPr txBox="1"/>
          <p:nvPr/>
        </p:nvSpPr>
        <p:spPr>
          <a:xfrm>
            <a:off x="663076" y="5430366"/>
            <a:ext cx="6359650" cy="400110"/>
          </a:xfrm>
          <a:prstGeom prst="rect">
            <a:avLst/>
          </a:prstGeom>
          <a:noFill/>
        </p:spPr>
        <p:txBody>
          <a:bodyPr wrap="none" rtlCol="0">
            <a:spAutoFit/>
          </a:bodyPr>
          <a:lstStyle/>
          <a:p>
            <a:r>
              <a:rPr lang="en-US" sz="2000" b="1" dirty="0" smtClean="0"/>
              <a:t>PBL is 60% too high for NO</a:t>
            </a:r>
            <a:r>
              <a:rPr lang="en-US" sz="2000" b="1" baseline="-25000" dirty="0" smtClean="0"/>
              <a:t>x</a:t>
            </a:r>
            <a:r>
              <a:rPr lang="en-US" sz="2000" b="1" dirty="0" smtClean="0"/>
              <a:t> and 12ppb too high for ozone.</a:t>
            </a:r>
            <a:endParaRPr lang="en-US" sz="20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980" y="1488952"/>
            <a:ext cx="5896054" cy="4034672"/>
          </a:xfrm>
          <a:prstGeom prst="rect">
            <a:avLst/>
          </a:prstGeom>
        </p:spPr>
      </p:pic>
      <p:pic>
        <p:nvPicPr>
          <p:cNvPr id="6" name="Picture 5"/>
          <p:cNvPicPr>
            <a:picLocks noChangeAspect="1"/>
          </p:cNvPicPr>
          <p:nvPr/>
        </p:nvPicPr>
        <p:blipFill rotWithShape="1">
          <a:blip r:embed="rId4"/>
          <a:srcRect l="10341" t="3042" r="10381" b="985"/>
          <a:stretch/>
        </p:blipFill>
        <p:spPr>
          <a:xfrm>
            <a:off x="6874034" y="1284513"/>
            <a:ext cx="5106438" cy="4871189"/>
          </a:xfrm>
          <a:prstGeom prst="rect">
            <a:avLst/>
          </a:prstGeom>
        </p:spPr>
      </p:pic>
      <p:sp>
        <p:nvSpPr>
          <p:cNvPr id="9" name="TextBox 8"/>
          <p:cNvSpPr txBox="1"/>
          <p:nvPr/>
        </p:nvSpPr>
        <p:spPr>
          <a:xfrm>
            <a:off x="9228842" y="6351469"/>
            <a:ext cx="1627819" cy="369332"/>
          </a:xfrm>
          <a:prstGeom prst="rect">
            <a:avLst/>
          </a:prstGeom>
          <a:noFill/>
        </p:spPr>
        <p:txBody>
          <a:bodyPr wrap="none" rtlCol="0">
            <a:spAutoFit/>
          </a:bodyPr>
          <a:lstStyle/>
          <a:p>
            <a:r>
              <a:rPr lang="en-US" b="1" dirty="0" smtClean="0"/>
              <a:t>NEI11v1 (</a:t>
            </a:r>
            <a:r>
              <a:rPr lang="en-US" b="1" dirty="0" err="1" smtClean="0"/>
              <a:t>Gg</a:t>
            </a:r>
            <a:r>
              <a:rPr lang="en-US" b="1" dirty="0" smtClean="0"/>
              <a:t> N)</a:t>
            </a:r>
            <a:endParaRPr lang="en-US" b="1" dirty="0"/>
          </a:p>
        </p:txBody>
      </p:sp>
      <p:pic>
        <p:nvPicPr>
          <p:cNvPr id="10" name="Picture 9" descr="Figure2_DC8_profiles_20160621.pdf"/>
          <p:cNvPicPr>
            <a:picLocks noChangeAspect="1"/>
          </p:cNvPicPr>
          <p:nvPr/>
        </p:nvPicPr>
        <p:blipFill rotWithShape="1">
          <a:blip r:embed="rId5">
            <a:extLst>
              <a:ext uri="{28A0092B-C50C-407E-A947-70E740481C1C}">
                <a14:useLocalDpi xmlns:a14="http://schemas.microsoft.com/office/drawing/2010/main" val="0"/>
              </a:ext>
            </a:extLst>
          </a:blip>
          <a:srcRect l="42053" t="68166" r="34503" b="24660"/>
          <a:stretch/>
        </p:blipFill>
        <p:spPr>
          <a:xfrm>
            <a:off x="2206625" y="3460920"/>
            <a:ext cx="1682750" cy="491956"/>
          </a:xfrm>
          <a:prstGeom prst="rect">
            <a:avLst/>
          </a:prstGeom>
        </p:spPr>
      </p:pic>
    </p:spTree>
    <p:extLst>
      <p:ext uri="{BB962C8B-B14F-4D97-AF65-F5344CB8AC3E}">
        <p14:creationId xmlns:p14="http://schemas.microsoft.com/office/powerpoint/2010/main" val="717342518"/>
      </p:ext>
    </p:extLst>
  </p:cSld>
  <p:clrMapOvr>
    <a:masterClrMapping/>
  </p:clrMapOvr>
  <mc:AlternateContent xmlns:mc="http://schemas.openxmlformats.org/markup-compatibility/2006" xmlns:p14="http://schemas.microsoft.com/office/powerpoint/2010/main">
    <mc:Choice Requires="p14">
      <p:transition spd="slow" p14:dur="2000" advTm="55306"/>
    </mc:Choice>
    <mc:Fallback xmlns="">
      <p:transition spd="slow" advTm="55306"/>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ight Bracket 10"/>
          <p:cNvSpPr/>
          <p:nvPr/>
        </p:nvSpPr>
        <p:spPr>
          <a:xfrm rot="4499545">
            <a:off x="9341564" y="2182812"/>
            <a:ext cx="1688567" cy="3364030"/>
          </a:xfrm>
          <a:prstGeom prst="rightBracket">
            <a:avLst/>
          </a:prstGeom>
          <a:ln w="38100">
            <a:solidFill>
              <a:schemeClr val="bg2"/>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rotWithShape="1">
          <a:blip r:embed="rId3"/>
          <a:srcRect l="12637" t="2075" r="8383" b="708"/>
          <a:stretch/>
        </p:blipFill>
        <p:spPr>
          <a:xfrm>
            <a:off x="7890636" y="798172"/>
            <a:ext cx="3996966" cy="3876662"/>
          </a:xfrm>
          <a:prstGeom prst="rect">
            <a:avLst/>
          </a:prstGeom>
        </p:spPr>
      </p:pic>
      <p:sp>
        <p:nvSpPr>
          <p:cNvPr id="2" name="Title 1"/>
          <p:cNvSpPr>
            <a:spLocks noGrp="1"/>
          </p:cNvSpPr>
          <p:nvPr>
            <p:ph type="title"/>
          </p:nvPr>
        </p:nvSpPr>
        <p:spPr>
          <a:xfrm>
            <a:off x="469027" y="36033"/>
            <a:ext cx="8468143" cy="1325563"/>
          </a:xfrm>
        </p:spPr>
        <p:txBody>
          <a:bodyPr>
            <a:normAutofit/>
          </a:bodyPr>
          <a:lstStyle/>
          <a:p>
            <a:r>
              <a:rPr lang="en-US" sz="4000" dirty="0" smtClean="0"/>
              <a:t>Reducing NEI11v1 by 50% Improves Agreement with SEAC</a:t>
            </a:r>
            <a:r>
              <a:rPr lang="en-US" sz="4000" baseline="30000" dirty="0" smtClean="0"/>
              <a:t>4</a:t>
            </a:r>
            <a:r>
              <a:rPr lang="en-US" sz="4000" dirty="0" smtClean="0"/>
              <a:t>RS NO</a:t>
            </a:r>
            <a:r>
              <a:rPr lang="en-US" sz="4000" baseline="-25000" dirty="0" smtClean="0"/>
              <a:t>y </a:t>
            </a:r>
            <a:r>
              <a:rPr lang="en-US" sz="4000" dirty="0" smtClean="0"/>
              <a:t>and O</a:t>
            </a:r>
            <a:r>
              <a:rPr lang="en-US" sz="4000" baseline="-25000" dirty="0" smtClean="0"/>
              <a:t>3</a:t>
            </a:r>
            <a:endParaRPr lang="en-US" sz="4000" baseline="-25000" dirty="0"/>
          </a:p>
        </p:txBody>
      </p:sp>
      <p:sp>
        <p:nvSpPr>
          <p:cNvPr id="5" name="TextBox 4"/>
          <p:cNvSpPr txBox="1"/>
          <p:nvPr/>
        </p:nvSpPr>
        <p:spPr>
          <a:xfrm>
            <a:off x="59475" y="5041203"/>
            <a:ext cx="1952461" cy="1200329"/>
          </a:xfrm>
          <a:prstGeom prst="rect">
            <a:avLst/>
          </a:prstGeom>
          <a:solidFill>
            <a:schemeClr val="accent3">
              <a:lumMod val="40000"/>
              <a:lumOff val="60000"/>
            </a:schemeClr>
          </a:solidFill>
          <a:ln w="28575" cmpd="sng">
            <a:solidFill>
              <a:srgbClr val="000000"/>
            </a:solidFill>
          </a:ln>
        </p:spPr>
        <p:txBody>
          <a:bodyPr wrap="square" rtlCol="0">
            <a:spAutoFit/>
          </a:bodyPr>
          <a:lstStyle/>
          <a:p>
            <a:pPr algn="ctr"/>
            <a:r>
              <a:rPr lang="en-US" b="1" i="1" u="sng" dirty="0"/>
              <a:t>SEAC</a:t>
            </a:r>
            <a:r>
              <a:rPr lang="en-US" b="1" i="1" u="sng" baseline="30000" dirty="0"/>
              <a:t>4</a:t>
            </a:r>
            <a:r>
              <a:rPr lang="en-US" b="1" i="1" u="sng" dirty="0"/>
              <a:t>RS </a:t>
            </a:r>
            <a:r>
              <a:rPr lang="en-US" b="1" i="1" u="sng" dirty="0" smtClean="0"/>
              <a:t>PI</a:t>
            </a:r>
          </a:p>
          <a:p>
            <a:pPr algn="ctr"/>
            <a:r>
              <a:rPr lang="en-US" b="1" i="1" dirty="0" smtClean="0"/>
              <a:t>Jack </a:t>
            </a:r>
            <a:r>
              <a:rPr lang="en-US" b="1" i="1" dirty="0" err="1" smtClean="0"/>
              <a:t>Dibb</a:t>
            </a:r>
            <a:r>
              <a:rPr lang="en-US" b="1" i="1" dirty="0" smtClean="0"/>
              <a:t>: HNO</a:t>
            </a:r>
            <a:r>
              <a:rPr lang="en-US" b="1" i="1" baseline="-25000" dirty="0" smtClean="0"/>
              <a:t>3</a:t>
            </a:r>
            <a:endParaRPr lang="en-US" b="1" i="1" baseline="-25000" dirty="0"/>
          </a:p>
          <a:p>
            <a:pPr algn="ctr"/>
            <a:r>
              <a:rPr lang="en-US" b="1" i="1" dirty="0"/>
              <a:t>Thomas Ryerson: </a:t>
            </a:r>
            <a:r>
              <a:rPr lang="en-US" b="1" i="1" dirty="0" smtClean="0"/>
              <a:t>O</a:t>
            </a:r>
            <a:r>
              <a:rPr lang="en-US" b="1" i="1" baseline="-25000" dirty="0" smtClean="0"/>
              <a:t>3</a:t>
            </a:r>
            <a:r>
              <a:rPr lang="en-US" b="1" i="1" dirty="0" smtClean="0"/>
              <a:t>, NO</a:t>
            </a:r>
            <a:r>
              <a:rPr lang="en-US" b="1" i="1" dirty="0"/>
              <a:t>, NO</a:t>
            </a:r>
            <a:r>
              <a:rPr lang="en-US" b="1" i="1" baseline="-25000" dirty="0"/>
              <a:t>2 </a:t>
            </a:r>
            <a:endParaRPr lang="en-US" b="1" i="1" dirty="0"/>
          </a:p>
        </p:txBody>
      </p:sp>
      <p:sp>
        <p:nvSpPr>
          <p:cNvPr id="3" name="Rectangle 2"/>
          <p:cNvSpPr/>
          <p:nvPr/>
        </p:nvSpPr>
        <p:spPr>
          <a:xfrm>
            <a:off x="3048000" y="2551837"/>
            <a:ext cx="6096000" cy="369332"/>
          </a:xfrm>
          <a:prstGeom prst="rect">
            <a:avLst/>
          </a:prstGeom>
        </p:spPr>
        <p:txBody>
          <a:bodyPr>
            <a:spAutoFit/>
          </a:bodyPr>
          <a:lstStyle/>
          <a:p>
            <a:endParaRPr lang="en-US" dirty="0"/>
          </a:p>
        </p:txBody>
      </p:sp>
      <p:pic>
        <p:nvPicPr>
          <p:cNvPr id="4" name="Picture 3" descr="Figure2_DC8_profiles_20160621.pdf"/>
          <p:cNvPicPr>
            <a:picLocks noChangeAspect="1"/>
          </p:cNvPicPr>
          <p:nvPr/>
        </p:nvPicPr>
        <p:blipFill rotWithShape="1">
          <a:blip r:embed="rId4">
            <a:extLst>
              <a:ext uri="{28A0092B-C50C-407E-A947-70E740481C1C}">
                <a14:useLocalDpi xmlns:a14="http://schemas.microsoft.com/office/drawing/2010/main" val="0"/>
              </a:ext>
            </a:extLst>
          </a:blip>
          <a:srcRect b="49594"/>
          <a:stretch/>
        </p:blipFill>
        <p:spPr>
          <a:xfrm>
            <a:off x="65461" y="1308041"/>
            <a:ext cx="7751450" cy="3733162"/>
          </a:xfrm>
          <a:prstGeom prst="rect">
            <a:avLst/>
          </a:prstGeom>
        </p:spPr>
      </p:pic>
      <p:sp>
        <p:nvSpPr>
          <p:cNvPr id="7" name="TextBox 6"/>
          <p:cNvSpPr txBox="1"/>
          <p:nvPr/>
        </p:nvSpPr>
        <p:spPr>
          <a:xfrm>
            <a:off x="2011936" y="5215781"/>
            <a:ext cx="10180065" cy="2246769"/>
          </a:xfrm>
          <a:prstGeom prst="rect">
            <a:avLst/>
          </a:prstGeom>
          <a:noFill/>
        </p:spPr>
        <p:txBody>
          <a:bodyPr wrap="square" rtlCol="0">
            <a:spAutoFit/>
          </a:bodyPr>
          <a:lstStyle/>
          <a:p>
            <a:pPr marL="285750" indent="-285750">
              <a:buFont typeface="Arial"/>
              <a:buChar char="•"/>
            </a:pPr>
            <a:r>
              <a:rPr lang="en-US" sz="2400" dirty="0"/>
              <a:t>Many studies find that NEI mobile NO</a:t>
            </a:r>
            <a:r>
              <a:rPr lang="en-US" sz="2400" baseline="-25000" dirty="0"/>
              <a:t>x</a:t>
            </a:r>
            <a:r>
              <a:rPr lang="en-US" sz="2400" dirty="0"/>
              <a:t> is overestimated </a:t>
            </a:r>
            <a:r>
              <a:rPr lang="en-US" sz="2400" dirty="0" smtClean="0"/>
              <a:t>– </a:t>
            </a:r>
          </a:p>
          <a:p>
            <a:pPr marL="742950" lvl="1" indent="-285750">
              <a:buFont typeface="Arial"/>
              <a:buChar char="•"/>
            </a:pPr>
            <a:r>
              <a:rPr lang="en-US" sz="2000" dirty="0" smtClean="0"/>
              <a:t>Castellanos </a:t>
            </a:r>
            <a:r>
              <a:rPr lang="en-US" sz="2000" dirty="0"/>
              <a:t>et al, 2011; Fujita et al, 2012; Yu et al, 2012; </a:t>
            </a:r>
            <a:r>
              <a:rPr lang="en-US" sz="2000" dirty="0" err="1"/>
              <a:t>Brioude</a:t>
            </a:r>
            <a:r>
              <a:rPr lang="en-US" sz="2000" dirty="0"/>
              <a:t> et al, </a:t>
            </a:r>
            <a:r>
              <a:rPr lang="en-US" sz="2000" dirty="0" smtClean="0"/>
              <a:t>2013; </a:t>
            </a:r>
            <a:r>
              <a:rPr lang="en-US" sz="2000" dirty="0"/>
              <a:t>Anderson et al, 2014.</a:t>
            </a:r>
          </a:p>
          <a:p>
            <a:pPr marL="285750" indent="-285750">
              <a:buFont typeface="Arial"/>
              <a:buChar char="•"/>
            </a:pPr>
            <a:r>
              <a:rPr lang="en-US" sz="2400" dirty="0" smtClean="0"/>
              <a:t>We scale NEI11v1 by 50% by reducing industry and mobile NO</a:t>
            </a:r>
            <a:r>
              <a:rPr lang="en-US" sz="2400" baseline="-25000" dirty="0" smtClean="0"/>
              <a:t>x</a:t>
            </a:r>
            <a:r>
              <a:rPr lang="en-US" sz="2400" dirty="0" smtClean="0"/>
              <a:t> by 60%.</a:t>
            </a:r>
          </a:p>
          <a:p>
            <a:pPr marL="285750" indent="-285750">
              <a:buFont typeface="Arial"/>
              <a:buChar char="•"/>
            </a:pPr>
            <a:endParaRPr lang="en-US" sz="2800" dirty="0" smtClean="0"/>
          </a:p>
          <a:p>
            <a:pPr marL="285750" indent="-285750">
              <a:buFont typeface="Arial"/>
              <a:buChar char="•"/>
            </a:pPr>
            <a:endParaRPr lang="en-US" sz="2400" dirty="0"/>
          </a:p>
        </p:txBody>
      </p:sp>
      <p:sp>
        <p:nvSpPr>
          <p:cNvPr id="12" name="TextBox 11"/>
          <p:cNvSpPr txBox="1"/>
          <p:nvPr/>
        </p:nvSpPr>
        <p:spPr>
          <a:xfrm rot="20567717">
            <a:off x="10085921" y="4578315"/>
            <a:ext cx="1108517" cy="369332"/>
          </a:xfrm>
          <a:prstGeom prst="rect">
            <a:avLst/>
          </a:prstGeom>
          <a:noFill/>
        </p:spPr>
        <p:txBody>
          <a:bodyPr wrap="square" rtlCol="0">
            <a:spAutoFit/>
          </a:bodyPr>
          <a:lstStyle/>
          <a:p>
            <a:r>
              <a:rPr lang="en-US" b="1" dirty="0" smtClean="0"/>
              <a:t>NEI11v1</a:t>
            </a:r>
            <a:endParaRPr lang="en-US" b="1" dirty="0"/>
          </a:p>
        </p:txBody>
      </p:sp>
      <p:pic>
        <p:nvPicPr>
          <p:cNvPr id="9" name="Picture 8" descr="Figure2_DC8_profiles_20160621.pdf"/>
          <p:cNvPicPr>
            <a:picLocks noChangeAspect="1"/>
          </p:cNvPicPr>
          <p:nvPr/>
        </p:nvPicPr>
        <p:blipFill rotWithShape="1">
          <a:blip r:embed="rId4">
            <a:extLst>
              <a:ext uri="{28A0092B-C50C-407E-A947-70E740481C1C}">
                <a14:useLocalDpi xmlns:a14="http://schemas.microsoft.com/office/drawing/2010/main" val="0"/>
              </a:ext>
            </a:extLst>
          </a:blip>
          <a:srcRect l="42053" t="68166" r="34503" b="18287"/>
          <a:stretch/>
        </p:blipFill>
        <p:spPr>
          <a:xfrm>
            <a:off x="1035706" y="2921169"/>
            <a:ext cx="1682750" cy="929041"/>
          </a:xfrm>
          <a:prstGeom prst="rect">
            <a:avLst/>
          </a:prstGeom>
        </p:spPr>
      </p:pic>
    </p:spTree>
    <p:extLst>
      <p:ext uri="{BB962C8B-B14F-4D97-AF65-F5344CB8AC3E}">
        <p14:creationId xmlns:p14="http://schemas.microsoft.com/office/powerpoint/2010/main" val="1476358756"/>
      </p:ext>
    </p:extLst>
  </p:cSld>
  <p:clrMapOvr>
    <a:masterClrMapping/>
  </p:clrMapOvr>
  <mc:AlternateContent xmlns:mc="http://schemas.openxmlformats.org/markup-compatibility/2006" xmlns:p14="http://schemas.microsoft.com/office/powerpoint/2010/main">
    <mc:Choice Requires="p14">
      <p:transition spd="slow" p14:dur="2000" advTm="105809"/>
    </mc:Choice>
    <mc:Fallback xmlns="">
      <p:transition spd="slow" advTm="105809"/>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48268" y="286763"/>
            <a:ext cx="7762607" cy="5817565"/>
          </a:xfrm>
          <a:prstGeom prst="rect">
            <a:avLst/>
          </a:prstGeom>
        </p:spPr>
      </p:pic>
      <p:sp>
        <p:nvSpPr>
          <p:cNvPr id="6" name="Title 5"/>
          <p:cNvSpPr>
            <a:spLocks noGrp="1"/>
          </p:cNvSpPr>
          <p:nvPr>
            <p:ph type="title"/>
          </p:nvPr>
        </p:nvSpPr>
        <p:spPr>
          <a:xfrm>
            <a:off x="505798" y="2709023"/>
            <a:ext cx="2383451" cy="655546"/>
          </a:xfrm>
        </p:spPr>
        <p:txBody>
          <a:bodyPr>
            <a:normAutofit fontScale="90000"/>
          </a:bodyPr>
          <a:lstStyle/>
          <a:p>
            <a:pPr algn="ctr"/>
            <a:r>
              <a:rPr lang="en-US" dirty="0" smtClean="0"/>
              <a:t>Spatial Variability Shows No Significant Biases</a:t>
            </a:r>
            <a:endParaRPr lang="en-US" dirty="0"/>
          </a:p>
        </p:txBody>
      </p:sp>
      <p:sp>
        <p:nvSpPr>
          <p:cNvPr id="8" name="TextBox 7"/>
          <p:cNvSpPr txBox="1"/>
          <p:nvPr/>
        </p:nvSpPr>
        <p:spPr>
          <a:xfrm>
            <a:off x="11195756" y="3573481"/>
            <a:ext cx="793807" cy="369332"/>
          </a:xfrm>
          <a:prstGeom prst="rect">
            <a:avLst/>
          </a:prstGeom>
          <a:noFill/>
        </p:spPr>
        <p:txBody>
          <a:bodyPr wrap="none" rtlCol="0">
            <a:spAutoFit/>
          </a:bodyPr>
          <a:lstStyle/>
          <a:p>
            <a:r>
              <a:rPr lang="en-US" b="1" smtClean="0"/>
              <a:t>r=0.71</a:t>
            </a:r>
            <a:endParaRPr lang="en-US" b="1" dirty="0"/>
          </a:p>
        </p:txBody>
      </p:sp>
      <p:sp>
        <p:nvSpPr>
          <p:cNvPr id="7" name="TextBox 6"/>
          <p:cNvSpPr txBox="1"/>
          <p:nvPr/>
        </p:nvSpPr>
        <p:spPr>
          <a:xfrm>
            <a:off x="850224" y="6305440"/>
            <a:ext cx="6481462" cy="461665"/>
          </a:xfrm>
          <a:prstGeom prst="rect">
            <a:avLst/>
          </a:prstGeom>
          <a:noFill/>
        </p:spPr>
        <p:txBody>
          <a:bodyPr wrap="none" rtlCol="0">
            <a:spAutoFit/>
          </a:bodyPr>
          <a:lstStyle/>
          <a:p>
            <a:r>
              <a:rPr lang="en-US" sz="2400" b="1" dirty="0" smtClean="0"/>
              <a:t>Mean model bias for ozone is +2 ppb, 9% for NO</a:t>
            </a:r>
            <a:r>
              <a:rPr lang="en-US" sz="2400" b="1" baseline="-25000" dirty="0" smtClean="0"/>
              <a:t>x</a:t>
            </a:r>
            <a:r>
              <a:rPr lang="en-US" sz="2400" b="1" dirty="0" smtClean="0"/>
              <a:t> </a:t>
            </a:r>
          </a:p>
        </p:txBody>
      </p:sp>
      <p:sp>
        <p:nvSpPr>
          <p:cNvPr id="2" name="TextBox 1"/>
          <p:cNvSpPr txBox="1"/>
          <p:nvPr/>
        </p:nvSpPr>
        <p:spPr>
          <a:xfrm>
            <a:off x="4470884" y="134333"/>
            <a:ext cx="5435853" cy="461665"/>
          </a:xfrm>
          <a:prstGeom prst="rect">
            <a:avLst/>
          </a:prstGeom>
          <a:solidFill>
            <a:srgbClr val="FFFFFF"/>
          </a:solidFill>
        </p:spPr>
        <p:txBody>
          <a:bodyPr wrap="none" rtlCol="0">
            <a:spAutoFit/>
          </a:bodyPr>
          <a:lstStyle/>
          <a:p>
            <a:r>
              <a:rPr lang="en-US" sz="2400" b="1" dirty="0" smtClean="0"/>
              <a:t>NO</a:t>
            </a:r>
            <a:r>
              <a:rPr lang="en-US" sz="2400" b="1" baseline="-25000" dirty="0" smtClean="0"/>
              <a:t>x</a:t>
            </a:r>
            <a:r>
              <a:rPr lang="en-US" sz="2400" b="1" dirty="0" smtClean="0"/>
              <a:t> and O</a:t>
            </a:r>
            <a:r>
              <a:rPr lang="en-US" sz="2400" b="1" baseline="-25000" dirty="0" smtClean="0"/>
              <a:t>3</a:t>
            </a:r>
            <a:r>
              <a:rPr lang="en-US" sz="2400" b="1" dirty="0" smtClean="0"/>
              <a:t> Concentrations Below 1.5 km</a:t>
            </a:r>
            <a:endParaRPr lang="en-US" sz="2400" b="1" dirty="0"/>
          </a:p>
        </p:txBody>
      </p:sp>
      <p:sp>
        <p:nvSpPr>
          <p:cNvPr id="9" name="TextBox 8"/>
          <p:cNvSpPr txBox="1"/>
          <p:nvPr/>
        </p:nvSpPr>
        <p:spPr>
          <a:xfrm>
            <a:off x="9111853" y="6155511"/>
            <a:ext cx="3032522" cy="646331"/>
          </a:xfrm>
          <a:prstGeom prst="rect">
            <a:avLst/>
          </a:prstGeom>
          <a:solidFill>
            <a:schemeClr val="accent3">
              <a:lumMod val="40000"/>
              <a:lumOff val="60000"/>
            </a:schemeClr>
          </a:solidFill>
          <a:ln w="28575" cmpd="sng">
            <a:solidFill>
              <a:srgbClr val="000000"/>
            </a:solidFill>
          </a:ln>
        </p:spPr>
        <p:txBody>
          <a:bodyPr wrap="square" rtlCol="0">
            <a:spAutoFit/>
          </a:bodyPr>
          <a:lstStyle/>
          <a:p>
            <a:pPr algn="ctr"/>
            <a:r>
              <a:rPr lang="en-US" b="1" i="1" u="sng" dirty="0"/>
              <a:t>SEAC</a:t>
            </a:r>
            <a:r>
              <a:rPr lang="en-US" b="1" i="1" u="sng" baseline="30000" dirty="0"/>
              <a:t>4</a:t>
            </a:r>
            <a:r>
              <a:rPr lang="en-US" b="1" i="1" u="sng" dirty="0"/>
              <a:t>RS </a:t>
            </a:r>
            <a:r>
              <a:rPr lang="en-US" b="1" i="1" u="sng" dirty="0" smtClean="0"/>
              <a:t>PI</a:t>
            </a:r>
          </a:p>
          <a:p>
            <a:pPr algn="ctr"/>
            <a:r>
              <a:rPr lang="en-US" b="1" i="1" dirty="0" smtClean="0"/>
              <a:t>Thomas </a:t>
            </a:r>
            <a:r>
              <a:rPr lang="en-US" b="1" i="1" dirty="0"/>
              <a:t>Ryerson: </a:t>
            </a:r>
            <a:r>
              <a:rPr lang="en-US" b="1" i="1" dirty="0" smtClean="0"/>
              <a:t>O</a:t>
            </a:r>
            <a:r>
              <a:rPr lang="en-US" b="1" i="1" baseline="-25000" dirty="0" smtClean="0"/>
              <a:t>3</a:t>
            </a:r>
            <a:r>
              <a:rPr lang="en-US" b="1" i="1" dirty="0" smtClean="0"/>
              <a:t>, NO, NO</a:t>
            </a:r>
            <a:r>
              <a:rPr lang="en-US" b="1" i="1" baseline="-25000" dirty="0" smtClean="0"/>
              <a:t>2 </a:t>
            </a:r>
            <a:endParaRPr lang="en-US" b="1" i="1" dirty="0"/>
          </a:p>
        </p:txBody>
      </p:sp>
      <p:sp>
        <p:nvSpPr>
          <p:cNvPr id="3" name="TextBox 2"/>
          <p:cNvSpPr txBox="1"/>
          <p:nvPr/>
        </p:nvSpPr>
        <p:spPr>
          <a:xfrm>
            <a:off x="10096500" y="2387316"/>
            <a:ext cx="902072" cy="369332"/>
          </a:xfrm>
          <a:prstGeom prst="rect">
            <a:avLst/>
          </a:prstGeom>
          <a:solidFill>
            <a:srgbClr val="FFFFFF"/>
          </a:solidFill>
        </p:spPr>
        <p:txBody>
          <a:bodyPr wrap="none" rtlCol="0">
            <a:spAutoFit/>
          </a:bodyPr>
          <a:lstStyle/>
          <a:p>
            <a:r>
              <a:rPr lang="en-US" b="1" dirty="0" smtClean="0"/>
              <a:t>O</a:t>
            </a:r>
            <a:r>
              <a:rPr lang="en-US" b="1" baseline="-25000" dirty="0" smtClean="0"/>
              <a:t>3</a:t>
            </a:r>
            <a:r>
              <a:rPr lang="en-US" b="1" dirty="0" smtClean="0"/>
              <a:t>, ppb</a:t>
            </a:r>
            <a:endParaRPr lang="en-US" b="1" dirty="0"/>
          </a:p>
        </p:txBody>
      </p:sp>
      <p:sp>
        <p:nvSpPr>
          <p:cNvPr id="10" name="TextBox 9"/>
          <p:cNvSpPr txBox="1"/>
          <p:nvPr/>
        </p:nvSpPr>
        <p:spPr>
          <a:xfrm>
            <a:off x="2968624" y="2387316"/>
            <a:ext cx="1046831" cy="369332"/>
          </a:xfrm>
          <a:prstGeom prst="rect">
            <a:avLst/>
          </a:prstGeom>
          <a:solidFill>
            <a:srgbClr val="FFFFFF"/>
          </a:solidFill>
        </p:spPr>
        <p:txBody>
          <a:bodyPr wrap="none" rtlCol="0">
            <a:spAutoFit/>
          </a:bodyPr>
          <a:lstStyle/>
          <a:p>
            <a:r>
              <a:rPr lang="en-US" b="1" dirty="0" smtClean="0"/>
              <a:t>NO</a:t>
            </a:r>
            <a:r>
              <a:rPr lang="en-US" b="1" baseline="-25000" dirty="0"/>
              <a:t>x</a:t>
            </a:r>
            <a:r>
              <a:rPr lang="en-US" b="1" dirty="0" smtClean="0"/>
              <a:t>, ppb</a:t>
            </a:r>
            <a:endParaRPr lang="en-US" b="1" dirty="0"/>
          </a:p>
        </p:txBody>
      </p:sp>
      <p:sp>
        <p:nvSpPr>
          <p:cNvPr id="5" name="TextBox 4"/>
          <p:cNvSpPr txBox="1"/>
          <p:nvPr/>
        </p:nvSpPr>
        <p:spPr>
          <a:xfrm>
            <a:off x="4794250" y="2899987"/>
            <a:ext cx="1359346" cy="276999"/>
          </a:xfrm>
          <a:prstGeom prst="rect">
            <a:avLst/>
          </a:prstGeom>
          <a:solidFill>
            <a:srgbClr val="FFFFFF"/>
          </a:solidFill>
        </p:spPr>
        <p:txBody>
          <a:bodyPr wrap="none" lIns="0" tIns="0" rIns="0" bIns="0" rtlCol="0">
            <a:spAutoFit/>
          </a:bodyPr>
          <a:lstStyle/>
          <a:p>
            <a:r>
              <a:rPr lang="en-US" b="1" dirty="0" smtClean="0">
                <a:solidFill>
                  <a:srgbClr val="000000"/>
                </a:solidFill>
              </a:rPr>
              <a:t>Observed NO</a:t>
            </a:r>
            <a:r>
              <a:rPr lang="en-US" b="1" baseline="-25000" dirty="0" smtClean="0">
                <a:solidFill>
                  <a:srgbClr val="000000"/>
                </a:solidFill>
              </a:rPr>
              <a:t>x</a:t>
            </a:r>
            <a:endParaRPr lang="en-US" b="1" baseline="-25000" dirty="0">
              <a:solidFill>
                <a:srgbClr val="000000"/>
              </a:solidFill>
            </a:endParaRPr>
          </a:p>
        </p:txBody>
      </p:sp>
      <p:sp>
        <p:nvSpPr>
          <p:cNvPr id="11" name="TextBox 10"/>
          <p:cNvSpPr txBox="1"/>
          <p:nvPr/>
        </p:nvSpPr>
        <p:spPr>
          <a:xfrm>
            <a:off x="5057452" y="5580899"/>
            <a:ext cx="1064394" cy="276999"/>
          </a:xfrm>
          <a:prstGeom prst="rect">
            <a:avLst/>
          </a:prstGeom>
          <a:solidFill>
            <a:srgbClr val="FFFFFF"/>
          </a:solidFill>
        </p:spPr>
        <p:txBody>
          <a:bodyPr wrap="none" lIns="0" tIns="0" rIns="0" bIns="0" rtlCol="0">
            <a:spAutoFit/>
          </a:bodyPr>
          <a:lstStyle/>
          <a:p>
            <a:r>
              <a:rPr lang="en-US" b="1" dirty="0" smtClean="0">
                <a:solidFill>
                  <a:srgbClr val="000000"/>
                </a:solidFill>
              </a:rPr>
              <a:t>Model NO</a:t>
            </a:r>
            <a:r>
              <a:rPr lang="en-US" b="1" baseline="-25000" dirty="0" smtClean="0">
                <a:solidFill>
                  <a:srgbClr val="000000"/>
                </a:solidFill>
              </a:rPr>
              <a:t>x</a:t>
            </a:r>
            <a:endParaRPr lang="en-US" b="1" baseline="-25000" dirty="0">
              <a:solidFill>
                <a:srgbClr val="000000"/>
              </a:solidFill>
            </a:endParaRPr>
          </a:p>
        </p:txBody>
      </p:sp>
      <p:sp>
        <p:nvSpPr>
          <p:cNvPr id="12" name="TextBox 11"/>
          <p:cNvSpPr txBox="1"/>
          <p:nvPr/>
        </p:nvSpPr>
        <p:spPr>
          <a:xfrm>
            <a:off x="8047459" y="5594799"/>
            <a:ext cx="910506" cy="276999"/>
          </a:xfrm>
          <a:prstGeom prst="rect">
            <a:avLst/>
          </a:prstGeom>
          <a:solidFill>
            <a:srgbClr val="FFFFFF"/>
          </a:solidFill>
        </p:spPr>
        <p:txBody>
          <a:bodyPr wrap="none" lIns="0" tIns="0" rIns="0" bIns="0" rtlCol="0">
            <a:spAutoFit/>
          </a:bodyPr>
          <a:lstStyle/>
          <a:p>
            <a:r>
              <a:rPr lang="en-US" b="1" dirty="0" smtClean="0">
                <a:solidFill>
                  <a:srgbClr val="000000"/>
                </a:solidFill>
              </a:rPr>
              <a:t>Model O</a:t>
            </a:r>
            <a:r>
              <a:rPr lang="en-US" b="1" baseline="-25000" dirty="0">
                <a:solidFill>
                  <a:srgbClr val="000000"/>
                </a:solidFill>
              </a:rPr>
              <a:t>3</a:t>
            </a:r>
          </a:p>
        </p:txBody>
      </p:sp>
      <p:sp>
        <p:nvSpPr>
          <p:cNvPr id="13" name="TextBox 12"/>
          <p:cNvSpPr txBox="1"/>
          <p:nvPr/>
        </p:nvSpPr>
        <p:spPr>
          <a:xfrm>
            <a:off x="8031584" y="2916311"/>
            <a:ext cx="1205897" cy="276999"/>
          </a:xfrm>
          <a:prstGeom prst="rect">
            <a:avLst/>
          </a:prstGeom>
          <a:solidFill>
            <a:srgbClr val="FFFFFF"/>
          </a:solidFill>
        </p:spPr>
        <p:txBody>
          <a:bodyPr wrap="none" lIns="0" tIns="0" rIns="0" bIns="0" rtlCol="0">
            <a:spAutoFit/>
          </a:bodyPr>
          <a:lstStyle/>
          <a:p>
            <a:r>
              <a:rPr lang="en-US" b="1" dirty="0" smtClean="0">
                <a:solidFill>
                  <a:srgbClr val="000000"/>
                </a:solidFill>
              </a:rPr>
              <a:t>Observed O</a:t>
            </a:r>
            <a:r>
              <a:rPr lang="en-US" b="1" baseline="-25000" dirty="0">
                <a:solidFill>
                  <a:srgbClr val="000000"/>
                </a:solidFill>
              </a:rPr>
              <a:t>3</a:t>
            </a:r>
          </a:p>
        </p:txBody>
      </p:sp>
    </p:spTree>
    <p:extLst>
      <p:ext uri="{BB962C8B-B14F-4D97-AF65-F5344CB8AC3E}">
        <p14:creationId xmlns:p14="http://schemas.microsoft.com/office/powerpoint/2010/main" val="2944767842"/>
      </p:ext>
    </p:extLst>
  </p:cSld>
  <p:clrMapOvr>
    <a:masterClrMapping/>
  </p:clrMapOvr>
  <mc:AlternateContent xmlns:mc="http://schemas.openxmlformats.org/markup-compatibility/2006" xmlns:p14="http://schemas.microsoft.com/office/powerpoint/2010/main">
    <mc:Choice Requires="p14">
      <p:transition spd="slow" p14:dur="2000" advTm="59345"/>
    </mc:Choice>
    <mc:Fallback xmlns="">
      <p:transition spd="slow" advTm="59345"/>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674711" y="4606778"/>
            <a:ext cx="1748887" cy="2203597"/>
          </a:xfrm>
          <a:prstGeom prst="rect">
            <a:avLst/>
          </a:prstGeom>
        </p:spPr>
      </p:pic>
      <p:sp>
        <p:nvSpPr>
          <p:cNvPr id="2" name="Title 1"/>
          <p:cNvSpPr>
            <a:spLocks noGrp="1"/>
          </p:cNvSpPr>
          <p:nvPr>
            <p:ph type="title"/>
          </p:nvPr>
        </p:nvSpPr>
        <p:spPr>
          <a:xfrm>
            <a:off x="860479" y="275989"/>
            <a:ext cx="10515600" cy="1325563"/>
          </a:xfrm>
        </p:spPr>
        <p:txBody>
          <a:bodyPr>
            <a:normAutofit fontScale="90000"/>
          </a:bodyPr>
          <a:lstStyle/>
          <a:p>
            <a:pPr algn="ctr"/>
            <a:r>
              <a:rPr lang="en-US" dirty="0" smtClean="0"/>
              <a:t>Simulation with Scaled NO</a:t>
            </a:r>
            <a:r>
              <a:rPr lang="en-US" baseline="-25000" dirty="0" smtClean="0"/>
              <a:t>x</a:t>
            </a:r>
            <a:r>
              <a:rPr lang="en-US" dirty="0" smtClean="0"/>
              <a:t> Successfully Captures Isoprene Oxidation Pathways From SEAC</a:t>
            </a:r>
            <a:r>
              <a:rPr lang="en-US" baseline="30000" dirty="0" smtClean="0"/>
              <a:t>4</a:t>
            </a:r>
            <a:r>
              <a:rPr lang="en-US" dirty="0" smtClean="0"/>
              <a:t>RS</a:t>
            </a:r>
            <a:endParaRPr lang="en-US" dirty="0"/>
          </a:p>
        </p:txBody>
      </p:sp>
      <p:pic>
        <p:nvPicPr>
          <p:cNvPr id="4" name="Picture 3"/>
          <p:cNvPicPr>
            <a:picLocks noChangeAspect="1"/>
          </p:cNvPicPr>
          <p:nvPr/>
        </p:nvPicPr>
        <p:blipFill rotWithShape="1">
          <a:blip r:embed="rId5" cstate="print">
            <a:extLst>
              <a:ext uri="{28A0092B-C50C-407E-A947-70E740481C1C}">
                <a14:useLocalDpi xmlns:a14="http://schemas.microsoft.com/office/drawing/2010/main"/>
              </a:ext>
            </a:extLst>
          </a:blip>
          <a:srcRect t="49206"/>
          <a:stretch/>
        </p:blipFill>
        <p:spPr>
          <a:xfrm>
            <a:off x="754086" y="1539192"/>
            <a:ext cx="10377928" cy="3307132"/>
          </a:xfrm>
          <a:prstGeom prst="rect">
            <a:avLst/>
          </a:prstGeom>
        </p:spPr>
      </p:pic>
      <p:sp>
        <p:nvSpPr>
          <p:cNvPr id="6" name="TextBox 5"/>
          <p:cNvSpPr txBox="1"/>
          <p:nvPr/>
        </p:nvSpPr>
        <p:spPr>
          <a:xfrm>
            <a:off x="3385225" y="5385195"/>
            <a:ext cx="663529" cy="457440"/>
          </a:xfrm>
          <a:prstGeom prst="rect">
            <a:avLst/>
          </a:prstGeom>
          <a:noFill/>
          <a:ln w="76200" cmpd="sng">
            <a:noFill/>
          </a:ln>
        </p:spPr>
        <p:txBody>
          <a:bodyPr wrap="none" lIns="87256" tIns="43628" rIns="87256" bIns="43628" rtlCol="0">
            <a:spAutoFit/>
          </a:bodyPr>
          <a:lstStyle/>
          <a:p>
            <a:r>
              <a:rPr lang="en-US" sz="2400" b="1" dirty="0"/>
              <a:t>RO</a:t>
            </a:r>
            <a:r>
              <a:rPr lang="en-US" sz="2400" b="1" baseline="-25000" dirty="0"/>
              <a:t>2</a:t>
            </a:r>
          </a:p>
        </p:txBody>
      </p:sp>
      <p:sp>
        <p:nvSpPr>
          <p:cNvPr id="7" name="TextBox 6"/>
          <p:cNvSpPr txBox="1"/>
          <p:nvPr/>
        </p:nvSpPr>
        <p:spPr>
          <a:xfrm>
            <a:off x="884211" y="5391281"/>
            <a:ext cx="2734943" cy="461665"/>
          </a:xfrm>
          <a:prstGeom prst="rect">
            <a:avLst/>
          </a:prstGeom>
          <a:noFill/>
        </p:spPr>
        <p:txBody>
          <a:bodyPr wrap="none" rtlCol="0">
            <a:spAutoFit/>
          </a:bodyPr>
          <a:lstStyle/>
          <a:p>
            <a:r>
              <a:rPr lang="en-US" sz="2400" b="1" dirty="0">
                <a:solidFill>
                  <a:srgbClr val="FFFFFF"/>
                </a:solidFill>
              </a:rPr>
              <a:t>ISOPRENE </a:t>
            </a:r>
            <a:r>
              <a:rPr lang="en-US" sz="2400" b="1" dirty="0" smtClean="0">
                <a:solidFill>
                  <a:srgbClr val="FFFFFF"/>
                </a:solidFill>
              </a:rPr>
              <a:t>  </a:t>
            </a:r>
            <a:r>
              <a:rPr lang="en-US" sz="2400" b="1" dirty="0" smtClean="0"/>
              <a:t>+ </a:t>
            </a:r>
            <a:r>
              <a:rPr lang="en-US" sz="2400" b="1" dirty="0">
                <a:solidFill>
                  <a:srgbClr val="000000"/>
                </a:solidFill>
              </a:rPr>
              <a:t>OH </a:t>
            </a:r>
            <a:r>
              <a:rPr lang="en-US" sz="2400" b="1" dirty="0">
                <a:solidFill>
                  <a:srgbClr val="000000"/>
                </a:solidFill>
                <a:sym typeface="Wingdings"/>
              </a:rPr>
              <a:t></a:t>
            </a:r>
            <a:endParaRPr lang="en-US" sz="2400" b="1" dirty="0">
              <a:solidFill>
                <a:srgbClr val="000000"/>
              </a:solidFill>
            </a:endParaRPr>
          </a:p>
        </p:txBody>
      </p:sp>
      <p:cxnSp>
        <p:nvCxnSpPr>
          <p:cNvPr id="8" name="Straight Arrow Connector 7"/>
          <p:cNvCxnSpPr/>
          <p:nvPr/>
        </p:nvCxnSpPr>
        <p:spPr>
          <a:xfrm>
            <a:off x="4126605" y="5645665"/>
            <a:ext cx="2394586" cy="13731"/>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521191" y="5380970"/>
            <a:ext cx="1056700" cy="461665"/>
          </a:xfrm>
          <a:prstGeom prst="rect">
            <a:avLst/>
          </a:prstGeom>
          <a:noFill/>
        </p:spPr>
        <p:txBody>
          <a:bodyPr wrap="none" rtlCol="0">
            <a:spAutoFit/>
          </a:bodyPr>
          <a:lstStyle/>
          <a:p>
            <a:r>
              <a:rPr lang="en-US" sz="2400" b="1" dirty="0"/>
              <a:t>HPALD</a:t>
            </a:r>
          </a:p>
        </p:txBody>
      </p:sp>
      <p:cxnSp>
        <p:nvCxnSpPr>
          <p:cNvPr id="10" name="Straight Arrow Connector 9"/>
          <p:cNvCxnSpPr/>
          <p:nvPr/>
        </p:nvCxnSpPr>
        <p:spPr>
          <a:xfrm flipV="1">
            <a:off x="4048754" y="5121191"/>
            <a:ext cx="2123446" cy="524474"/>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rot="20829326">
            <a:off x="4847798" y="4885990"/>
            <a:ext cx="587086" cy="457440"/>
          </a:xfrm>
          <a:prstGeom prst="rect">
            <a:avLst/>
          </a:prstGeom>
          <a:noFill/>
        </p:spPr>
        <p:txBody>
          <a:bodyPr wrap="none" lIns="87256" tIns="43628" rIns="87256" bIns="43628" rtlCol="0">
            <a:spAutoFit/>
          </a:bodyPr>
          <a:lstStyle/>
          <a:p>
            <a:r>
              <a:rPr lang="en-US" sz="2400" b="1" dirty="0"/>
              <a:t>NO</a:t>
            </a:r>
          </a:p>
        </p:txBody>
      </p:sp>
      <p:sp>
        <p:nvSpPr>
          <p:cNvPr id="12" name="TextBox 11"/>
          <p:cNvSpPr txBox="1"/>
          <p:nvPr/>
        </p:nvSpPr>
        <p:spPr>
          <a:xfrm>
            <a:off x="6172392" y="4903330"/>
            <a:ext cx="986869" cy="461665"/>
          </a:xfrm>
          <a:prstGeom prst="rect">
            <a:avLst/>
          </a:prstGeom>
          <a:noFill/>
        </p:spPr>
        <p:txBody>
          <a:bodyPr wrap="none" rtlCol="0">
            <a:spAutoFit/>
          </a:bodyPr>
          <a:lstStyle/>
          <a:p>
            <a:r>
              <a:rPr lang="en-US" sz="2400" b="1" dirty="0">
                <a:solidFill>
                  <a:srgbClr val="000000"/>
                </a:solidFill>
              </a:rPr>
              <a:t>ISOPN</a:t>
            </a:r>
            <a:endParaRPr lang="en-US" sz="2400" dirty="0"/>
          </a:p>
        </p:txBody>
      </p:sp>
      <p:sp>
        <p:nvSpPr>
          <p:cNvPr id="16" name="TextBox 15"/>
          <p:cNvSpPr txBox="1"/>
          <p:nvPr/>
        </p:nvSpPr>
        <p:spPr>
          <a:xfrm rot="11391258" flipV="1">
            <a:off x="4639995" y="5782975"/>
            <a:ext cx="716463" cy="457440"/>
          </a:xfrm>
          <a:prstGeom prst="rect">
            <a:avLst/>
          </a:prstGeom>
          <a:noFill/>
        </p:spPr>
        <p:txBody>
          <a:bodyPr wrap="square" lIns="87256" tIns="43628" rIns="87256" bIns="43628" rtlCol="0">
            <a:spAutoFit/>
          </a:bodyPr>
          <a:lstStyle/>
          <a:p>
            <a:r>
              <a:rPr lang="en-US" sz="2400" b="1" dirty="0">
                <a:solidFill>
                  <a:srgbClr val="000000"/>
                </a:solidFill>
              </a:rPr>
              <a:t>HO</a:t>
            </a:r>
            <a:r>
              <a:rPr lang="en-US" sz="2400" b="1" baseline="-25000" dirty="0">
                <a:solidFill>
                  <a:srgbClr val="000000"/>
                </a:solidFill>
              </a:rPr>
              <a:t>2</a:t>
            </a:r>
          </a:p>
        </p:txBody>
      </p:sp>
      <p:sp>
        <p:nvSpPr>
          <p:cNvPr id="17" name="TextBox 16"/>
          <p:cNvSpPr txBox="1"/>
          <p:nvPr/>
        </p:nvSpPr>
        <p:spPr>
          <a:xfrm>
            <a:off x="5773128" y="5840910"/>
            <a:ext cx="1386133" cy="457440"/>
          </a:xfrm>
          <a:prstGeom prst="rect">
            <a:avLst/>
          </a:prstGeom>
          <a:noFill/>
        </p:spPr>
        <p:txBody>
          <a:bodyPr wrap="none" lIns="87256" tIns="43628" rIns="87256" bIns="43628" rtlCol="0">
            <a:spAutoFit/>
          </a:bodyPr>
          <a:lstStyle/>
          <a:p>
            <a:r>
              <a:rPr lang="en-US" sz="2400" b="1" dirty="0"/>
              <a:t>ISOPOOH</a:t>
            </a:r>
          </a:p>
        </p:txBody>
      </p:sp>
      <p:cxnSp>
        <p:nvCxnSpPr>
          <p:cNvPr id="18" name="Straight Arrow Connector 17"/>
          <p:cNvCxnSpPr/>
          <p:nvPr/>
        </p:nvCxnSpPr>
        <p:spPr>
          <a:xfrm>
            <a:off x="4048754" y="5645665"/>
            <a:ext cx="1724316" cy="347610"/>
          </a:xfrm>
          <a:prstGeom prst="straightConnector1">
            <a:avLst/>
          </a:prstGeom>
          <a:ln w="38100" cmpd="sng">
            <a:solidFill>
              <a:schemeClr val="accent3"/>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90317" y="5243339"/>
            <a:ext cx="889872" cy="461665"/>
          </a:xfrm>
          <a:prstGeom prst="rect">
            <a:avLst/>
          </a:prstGeom>
          <a:noFill/>
        </p:spPr>
        <p:txBody>
          <a:bodyPr wrap="square" rtlCol="0">
            <a:spAutoFit/>
          </a:bodyPr>
          <a:lstStyle/>
          <a:p>
            <a:r>
              <a:rPr lang="en-US" sz="2400" b="1" dirty="0" err="1"/>
              <a:t>Isom</a:t>
            </a:r>
            <a:r>
              <a:rPr lang="en-US" sz="2400" b="1" dirty="0"/>
              <a:t>.</a:t>
            </a:r>
          </a:p>
        </p:txBody>
      </p:sp>
      <p:sp>
        <p:nvSpPr>
          <p:cNvPr id="20" name="TextBox 19"/>
          <p:cNvSpPr txBox="1"/>
          <p:nvPr/>
        </p:nvSpPr>
        <p:spPr>
          <a:xfrm>
            <a:off x="8543201" y="5159817"/>
            <a:ext cx="2588813" cy="923330"/>
          </a:xfrm>
          <a:prstGeom prst="rect">
            <a:avLst/>
          </a:prstGeom>
          <a:solidFill>
            <a:schemeClr val="accent3">
              <a:lumMod val="40000"/>
              <a:lumOff val="60000"/>
            </a:schemeClr>
          </a:solidFill>
          <a:ln w="28575" cmpd="sng">
            <a:solidFill>
              <a:srgbClr val="000000"/>
            </a:solidFill>
          </a:ln>
        </p:spPr>
        <p:txBody>
          <a:bodyPr wrap="square" rtlCol="0">
            <a:spAutoFit/>
          </a:bodyPr>
          <a:lstStyle/>
          <a:p>
            <a:pPr algn="ctr"/>
            <a:r>
              <a:rPr lang="en-US" b="1" i="1" u="sng" dirty="0"/>
              <a:t>SEAC</a:t>
            </a:r>
            <a:r>
              <a:rPr lang="en-US" b="1" i="1" u="sng" baseline="30000" dirty="0"/>
              <a:t>4</a:t>
            </a:r>
            <a:r>
              <a:rPr lang="en-US" b="1" i="1" u="sng" dirty="0"/>
              <a:t>RS PI</a:t>
            </a:r>
          </a:p>
          <a:p>
            <a:pPr algn="ctr"/>
            <a:r>
              <a:rPr lang="en-US" b="1" i="1" dirty="0"/>
              <a:t>Paul Wennberg:</a:t>
            </a:r>
          </a:p>
          <a:p>
            <a:pPr algn="ctr"/>
            <a:r>
              <a:rPr lang="en-US" b="1" i="1" dirty="0"/>
              <a:t> ISOPN, ISOPOOH, </a:t>
            </a:r>
            <a:r>
              <a:rPr lang="en-US" b="1" i="1" dirty="0" smtClean="0"/>
              <a:t>HPALD</a:t>
            </a:r>
            <a:endParaRPr lang="en-US" b="1" i="1" dirty="0"/>
          </a:p>
        </p:txBody>
      </p:sp>
      <p:sp>
        <p:nvSpPr>
          <p:cNvPr id="14" name="TextBox 13"/>
          <p:cNvSpPr txBox="1"/>
          <p:nvPr/>
        </p:nvSpPr>
        <p:spPr>
          <a:xfrm>
            <a:off x="1505198" y="2507407"/>
            <a:ext cx="2731637" cy="461665"/>
          </a:xfrm>
          <a:prstGeom prst="rect">
            <a:avLst/>
          </a:prstGeom>
          <a:solidFill>
            <a:srgbClr val="5B9BD5"/>
          </a:solidFill>
          <a:ln>
            <a:solidFill>
              <a:schemeClr val="accent4"/>
            </a:solidFill>
          </a:ln>
        </p:spPr>
        <p:txBody>
          <a:bodyPr wrap="none" rtlCol="0">
            <a:spAutoFit/>
          </a:bodyPr>
          <a:lstStyle/>
          <a:p>
            <a:r>
              <a:rPr lang="en-US" sz="2400" b="1" dirty="0" smtClean="0">
                <a:solidFill>
                  <a:srgbClr val="FFFFFF"/>
                </a:solidFill>
              </a:rPr>
              <a:t>‘High NOx pathway’</a:t>
            </a:r>
            <a:endParaRPr lang="en-US" sz="2400" b="1" dirty="0">
              <a:solidFill>
                <a:srgbClr val="FFFFFF"/>
              </a:solidFill>
            </a:endParaRPr>
          </a:p>
        </p:txBody>
      </p:sp>
      <p:sp>
        <p:nvSpPr>
          <p:cNvPr id="13" name="TextBox 12"/>
          <p:cNvSpPr txBox="1"/>
          <p:nvPr/>
        </p:nvSpPr>
        <p:spPr>
          <a:xfrm>
            <a:off x="3527619" y="6371709"/>
            <a:ext cx="5129179" cy="400110"/>
          </a:xfrm>
          <a:prstGeom prst="rect">
            <a:avLst/>
          </a:prstGeom>
          <a:solidFill>
            <a:schemeClr val="accent1"/>
          </a:solidFill>
        </p:spPr>
        <p:txBody>
          <a:bodyPr wrap="none" rtlCol="0">
            <a:spAutoFit/>
          </a:bodyPr>
          <a:lstStyle/>
          <a:p>
            <a:r>
              <a:rPr lang="en-US" sz="2000" b="1" dirty="0" smtClean="0">
                <a:solidFill>
                  <a:schemeClr val="bg1"/>
                </a:solidFill>
              </a:rPr>
              <a:t>See Fisher et al, 2016 (ACP) for more on ISOPN</a:t>
            </a:r>
            <a:endParaRPr lang="en-US" sz="2000" b="1" dirty="0">
              <a:solidFill>
                <a:schemeClr val="bg1"/>
              </a:solidFill>
            </a:endParaRPr>
          </a:p>
        </p:txBody>
      </p:sp>
    </p:spTree>
    <p:custDataLst>
      <p:tags r:id="rId1"/>
    </p:custDataLst>
    <p:extLst>
      <p:ext uri="{BB962C8B-B14F-4D97-AF65-F5344CB8AC3E}">
        <p14:creationId xmlns:p14="http://schemas.microsoft.com/office/powerpoint/2010/main" val="1325717933"/>
      </p:ext>
    </p:extLst>
  </p:cSld>
  <p:clrMapOvr>
    <a:masterClrMapping/>
  </p:clrMapOvr>
  <mc:AlternateContent xmlns:mc="http://schemas.openxmlformats.org/markup-compatibility/2006" xmlns:p14="http://schemas.microsoft.com/office/powerpoint/2010/main">
    <mc:Choice Requires="p14">
      <p:transition spd="slow" p14:dur="2000" advTm="68879"/>
    </mc:Choice>
    <mc:Fallback xmlns="">
      <p:transition spd="slow" advTm="68879"/>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910" y="594824"/>
            <a:ext cx="4499963" cy="3217612"/>
          </a:xfrm>
        </p:spPr>
        <p:txBody>
          <a:bodyPr>
            <a:normAutofit/>
          </a:bodyPr>
          <a:lstStyle/>
          <a:p>
            <a:pPr algn="ctr"/>
            <a:r>
              <a:rPr lang="en-US" dirty="0" smtClean="0"/>
              <a:t>Reductions in NO</a:t>
            </a:r>
            <a:r>
              <a:rPr lang="en-US" baseline="-25000" dirty="0" smtClean="0"/>
              <a:t>x</a:t>
            </a:r>
            <a:r>
              <a:rPr lang="en-US" dirty="0" smtClean="0"/>
              <a:t> Have a Smaller </a:t>
            </a:r>
            <a:r>
              <a:rPr lang="en-US" dirty="0"/>
              <a:t>I</a:t>
            </a:r>
            <a:r>
              <a:rPr lang="en-US" dirty="0" smtClean="0"/>
              <a:t>mpact </a:t>
            </a:r>
            <a:r>
              <a:rPr lang="en-US" dirty="0"/>
              <a:t>D</a:t>
            </a:r>
            <a:r>
              <a:rPr lang="en-US" dirty="0" smtClean="0"/>
              <a:t>ue to Spatial </a:t>
            </a:r>
            <a:r>
              <a:rPr lang="en-US" dirty="0"/>
              <a:t>S</a:t>
            </a:r>
            <a:r>
              <a:rPr lang="en-US" dirty="0" smtClean="0"/>
              <a:t>egregation of Emissions</a:t>
            </a:r>
            <a:endParaRPr lang="en-US" dirty="0"/>
          </a:p>
        </p:txBody>
      </p:sp>
      <p:pic>
        <p:nvPicPr>
          <p:cNvPr id="4" name="Picture 3" descr="Figure7_emissions_rio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8285" y="93579"/>
            <a:ext cx="6769926" cy="6858000"/>
          </a:xfrm>
          <a:prstGeom prst="rect">
            <a:avLst/>
          </a:prstGeom>
        </p:spPr>
      </p:pic>
      <p:sp>
        <p:nvSpPr>
          <p:cNvPr id="5" name="TextBox 4"/>
          <p:cNvSpPr txBox="1"/>
          <p:nvPr/>
        </p:nvSpPr>
        <p:spPr>
          <a:xfrm>
            <a:off x="427910" y="5463870"/>
            <a:ext cx="4499963" cy="954107"/>
          </a:xfrm>
          <a:prstGeom prst="rect">
            <a:avLst/>
          </a:prstGeom>
          <a:noFill/>
        </p:spPr>
        <p:txBody>
          <a:bodyPr wrap="square" rtlCol="0">
            <a:spAutoFit/>
          </a:bodyPr>
          <a:lstStyle/>
          <a:p>
            <a:r>
              <a:rPr lang="en-US" sz="2800" i="1" dirty="0" smtClean="0"/>
              <a:t>More details in:</a:t>
            </a:r>
          </a:p>
          <a:p>
            <a:r>
              <a:rPr lang="en-US" sz="2800" dirty="0" smtClean="0"/>
              <a:t> </a:t>
            </a:r>
            <a:r>
              <a:rPr lang="en-US" sz="2800" dirty="0"/>
              <a:t>Yu, K</a:t>
            </a:r>
            <a:r>
              <a:rPr lang="en-US" sz="2800" dirty="0" smtClean="0"/>
              <a:t>. et al, ACP (2016)</a:t>
            </a:r>
            <a:endParaRPr lang="en-US" sz="2800" dirty="0"/>
          </a:p>
        </p:txBody>
      </p:sp>
    </p:spTree>
    <p:extLst>
      <p:ext uri="{BB962C8B-B14F-4D97-AF65-F5344CB8AC3E}">
        <p14:creationId xmlns:p14="http://schemas.microsoft.com/office/powerpoint/2010/main" val="2004584350"/>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1742</TotalTime>
  <Words>3300</Words>
  <Application>Microsoft Macintosh PowerPoint</Application>
  <PresentationFormat>Custom</PresentationFormat>
  <Paragraphs>267</Paragraphs>
  <Slides>17</Slides>
  <Notes>14</Notes>
  <HiddenSlides>1</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Equation</vt:lpstr>
      <vt:lpstr>NOX emissions, isoprene oxidation pathways, and implications for surface ozone in the Southeast United States </vt:lpstr>
      <vt:lpstr>The Southeast US Is One of the Most Difficult Regions to Model for Surface Ozone</vt:lpstr>
      <vt:lpstr>SEAC4RS (Aug-Sep 2013) Provided an Unprecedented Dataset to Investigate Air Quality in the Southeast US</vt:lpstr>
      <vt:lpstr>GEOS-Chem Incorporates State-of-the-Science Understanding of O3-NOx-VOC Chemistry</vt:lpstr>
      <vt:lpstr>NOx and Ozone are Overestimated in the Original GEOS-Chem Simulation</vt:lpstr>
      <vt:lpstr>Reducing NEI11v1 by 50% Improves Agreement with SEAC4RS NOy and O3</vt:lpstr>
      <vt:lpstr>Spatial Variability Shows No Significant Biases</vt:lpstr>
      <vt:lpstr>Simulation with Scaled NOx Successfully Captures Isoprene Oxidation Pathways From SEAC4RS</vt:lpstr>
      <vt:lpstr>Reductions in NOx Have a Smaller Impact Due to Spatial Segregation of Emissions</vt:lpstr>
      <vt:lpstr>We Add New Constraints on NOx Using Measurements of Deposition</vt:lpstr>
      <vt:lpstr>Wet Deposition Supports National Scaling of NEI11</vt:lpstr>
      <vt:lpstr>Ozone Production Efficiency (OPE) Provides Constraint on Efficiency of Ozone Formation</vt:lpstr>
      <vt:lpstr>How well can we constrain US NOx emissions with OMI NO2?</vt:lpstr>
      <vt:lpstr>Free/upper troposphere makes major contribution  to OMI NO2 tropospheric column in summer</vt:lpstr>
      <vt:lpstr>Discrepancy Remains Between Surface &amp; Upper PBL O3</vt:lpstr>
      <vt:lpstr>Conclusions</vt:lpstr>
      <vt:lpstr>Additional Papers from SEAC4RS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Katherine Travis</dc:creator>
  <cp:lastModifiedBy>Katherine Travis</cp:lastModifiedBy>
  <cp:revision>165</cp:revision>
  <dcterms:created xsi:type="dcterms:W3CDTF">2016-09-28T17:27:36Z</dcterms:created>
  <dcterms:modified xsi:type="dcterms:W3CDTF">2016-10-26T01:07:09Z</dcterms:modified>
</cp:coreProperties>
</file>