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30.jpg" ContentType="image/gif"/>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6"/>
  </p:sldMasterIdLst>
  <p:notesMasterIdLst>
    <p:notesMasterId r:id="rId65"/>
  </p:notesMasterIdLst>
  <p:sldIdLst>
    <p:sldId id="260" r:id="rId47"/>
    <p:sldId id="262" r:id="rId48"/>
    <p:sldId id="261" r:id="rId49"/>
    <p:sldId id="279" r:id="rId50"/>
    <p:sldId id="264" r:id="rId51"/>
    <p:sldId id="265" r:id="rId52"/>
    <p:sldId id="277" r:id="rId53"/>
    <p:sldId id="266" r:id="rId54"/>
    <p:sldId id="267" r:id="rId55"/>
    <p:sldId id="268" r:id="rId56"/>
    <p:sldId id="276" r:id="rId57"/>
    <p:sldId id="269" r:id="rId58"/>
    <p:sldId id="275" r:id="rId59"/>
    <p:sldId id="270" r:id="rId60"/>
    <p:sldId id="271" r:id="rId61"/>
    <p:sldId id="272" r:id="rId62"/>
    <p:sldId id="273" r:id="rId63"/>
    <p:sldId id="27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78059" autoAdjust="0"/>
  </p:normalViewPr>
  <p:slideViewPr>
    <p:cSldViewPr>
      <p:cViewPr varScale="1">
        <p:scale>
          <a:sx n="55" d="100"/>
          <a:sy n="55" d="100"/>
        </p:scale>
        <p:origin x="1818"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slide" Target="slides/slide1.xml"/><Relationship Id="rId50" Type="http://schemas.openxmlformats.org/officeDocument/2006/relationships/slide" Target="slides/slide4.xml"/><Relationship Id="rId55" Type="http://schemas.openxmlformats.org/officeDocument/2006/relationships/slide" Target="slides/slide9.xml"/><Relationship Id="rId63" Type="http://schemas.openxmlformats.org/officeDocument/2006/relationships/slide" Target="slides/slide17.xml"/><Relationship Id="rId68"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 Target="slides/slide7.xml"/><Relationship Id="rId58" Type="http://schemas.openxmlformats.org/officeDocument/2006/relationships/slide" Target="slides/slide12.xml"/><Relationship Id="rId66"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3.xml"/><Relationship Id="rId57" Type="http://schemas.openxmlformats.org/officeDocument/2006/relationships/slide" Target="slides/slide11.xml"/><Relationship Id="rId61" Type="http://schemas.openxmlformats.org/officeDocument/2006/relationships/slide" Target="slides/slide1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6.xml"/><Relationship Id="rId60" Type="http://schemas.openxmlformats.org/officeDocument/2006/relationships/slide" Target="slides/slide14.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 Target="slides/slide2.xml"/><Relationship Id="rId56" Type="http://schemas.openxmlformats.org/officeDocument/2006/relationships/slide" Target="slides/slide10.xml"/><Relationship Id="rId64" Type="http://schemas.openxmlformats.org/officeDocument/2006/relationships/slide" Target="slides/slide18.xml"/><Relationship Id="rId69"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5.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Master" Target="slideMasters/slideMaster1.xml"/><Relationship Id="rId59" Type="http://schemas.openxmlformats.org/officeDocument/2006/relationships/slide" Target="slides/slide13.xml"/><Relationship Id="rId67"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8.xml"/><Relationship Id="rId62"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8CD3B5-B3A2-479F-AC32-40C996F82EB0}" type="datetimeFigureOut">
              <a:rPr lang="en-US" smtClean="0"/>
              <a:pPr/>
              <a:t>10/26/2016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E4D71-1CBD-4053-A361-2337617C0F39}" type="slidenum">
              <a:rPr lang="en-US" smtClean="0"/>
              <a:pPr/>
              <a:t>‹#›</a:t>
            </a:fld>
            <a:endParaRPr lang="en-US"/>
          </a:p>
        </p:txBody>
      </p:sp>
    </p:spTree>
    <p:extLst>
      <p:ext uri="{BB962C8B-B14F-4D97-AF65-F5344CB8AC3E}">
        <p14:creationId xmlns:p14="http://schemas.microsoft.com/office/powerpoint/2010/main" val="57350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EE4D71-1CBD-4053-A361-2337617C0F39}" type="slidenum">
              <a:rPr lang="en-US" smtClean="0"/>
              <a:pPr/>
              <a:t>1</a:t>
            </a:fld>
            <a:endParaRPr lang="en-US"/>
          </a:p>
        </p:txBody>
      </p:sp>
    </p:spTree>
    <p:extLst>
      <p:ext uri="{BB962C8B-B14F-4D97-AF65-F5344CB8AC3E}">
        <p14:creationId xmlns:p14="http://schemas.microsoft.com/office/powerpoint/2010/main" val="244122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B507F-C101-41D8-A246-C55192158286}" type="slidenum">
              <a:rPr lang="en-US" smtClean="0"/>
              <a:t>5</a:t>
            </a:fld>
            <a:endParaRPr lang="en-US"/>
          </a:p>
        </p:txBody>
      </p:sp>
    </p:spTree>
    <p:extLst>
      <p:ext uri="{BB962C8B-B14F-4D97-AF65-F5344CB8AC3E}">
        <p14:creationId xmlns:p14="http://schemas.microsoft.com/office/powerpoint/2010/main" val="193327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LU simulations:</a:t>
            </a:r>
          </a:p>
          <a:p>
            <a:pPr marL="228600" indent="-228600">
              <a:buAutoNum type="arabicParenR"/>
            </a:pPr>
            <a:r>
              <a:rPr lang="en-US" baseline="0" dirty="0" smtClean="0"/>
              <a:t>Over estimate temperatures/soil dryness over NV/UT.</a:t>
            </a:r>
          </a:p>
          <a:p>
            <a:pPr marL="228600" indent="-228600">
              <a:buAutoNum type="arabicParenR"/>
            </a:pPr>
            <a:r>
              <a:rPr lang="en-US" baseline="0" dirty="0" smtClean="0"/>
              <a:t>Under predicts temperatures and over predicts soil moisture across the NE.</a:t>
            </a:r>
          </a:p>
          <a:p>
            <a:pPr marL="0" indent="0">
              <a:buNone/>
            </a:pPr>
            <a:r>
              <a:rPr lang="en-US" baseline="0" dirty="0" smtClean="0"/>
              <a:t>NLCD drier than USGS across NE, lower MS River Valley and GA coastline.</a:t>
            </a:r>
          </a:p>
          <a:p>
            <a:pPr marL="0" indent="0">
              <a:buNone/>
            </a:pPr>
            <a:r>
              <a:rPr lang="en-US" baseline="0" dirty="0" smtClean="0"/>
              <a:t>USGS drier than NLCD near central TX.</a:t>
            </a:r>
          </a:p>
        </p:txBody>
      </p:sp>
      <p:sp>
        <p:nvSpPr>
          <p:cNvPr id="4" name="Slide Number Placeholder 3"/>
          <p:cNvSpPr>
            <a:spLocks noGrp="1"/>
          </p:cNvSpPr>
          <p:nvPr>
            <p:ph type="sldNum" sz="quarter" idx="10"/>
          </p:nvPr>
        </p:nvSpPr>
        <p:spPr/>
        <p:txBody>
          <a:bodyPr/>
          <a:lstStyle/>
          <a:p>
            <a:fld id="{49EE4D71-1CBD-4053-A361-2337617C0F39}" type="slidenum">
              <a:rPr lang="en-US" smtClean="0"/>
              <a:pPr/>
              <a:t>6</a:t>
            </a:fld>
            <a:endParaRPr lang="en-US"/>
          </a:p>
        </p:txBody>
      </p:sp>
    </p:spTree>
    <p:extLst>
      <p:ext uri="{BB962C8B-B14F-4D97-AF65-F5344CB8AC3E}">
        <p14:creationId xmlns:p14="http://schemas.microsoft.com/office/powerpoint/2010/main" val="3748743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B507F-C101-41D8-A246-C55192158286}" type="slidenum">
              <a:rPr lang="en-US" smtClean="0"/>
              <a:t>10</a:t>
            </a:fld>
            <a:endParaRPr lang="en-US"/>
          </a:p>
        </p:txBody>
      </p:sp>
    </p:spTree>
    <p:extLst>
      <p:ext uri="{BB962C8B-B14F-4D97-AF65-F5344CB8AC3E}">
        <p14:creationId xmlns:p14="http://schemas.microsoft.com/office/powerpoint/2010/main" val="104472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B507F-C101-41D8-A246-C55192158286}" type="slidenum">
              <a:rPr lang="en-US" smtClean="0"/>
              <a:t>12</a:t>
            </a:fld>
            <a:endParaRPr lang="en-US"/>
          </a:p>
        </p:txBody>
      </p:sp>
    </p:spTree>
    <p:extLst>
      <p:ext uri="{BB962C8B-B14F-4D97-AF65-F5344CB8AC3E}">
        <p14:creationId xmlns:p14="http://schemas.microsoft.com/office/powerpoint/2010/main" val="129559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B507F-C101-41D8-A246-C55192158286}" type="slidenum">
              <a:rPr lang="en-US" smtClean="0"/>
              <a:t>15</a:t>
            </a:fld>
            <a:endParaRPr lang="en-US"/>
          </a:p>
        </p:txBody>
      </p:sp>
    </p:spTree>
    <p:extLst>
      <p:ext uri="{BB962C8B-B14F-4D97-AF65-F5344CB8AC3E}">
        <p14:creationId xmlns:p14="http://schemas.microsoft.com/office/powerpoint/2010/main" val="262483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5E8EF6-9016-4C17-ABFA-F9A978FD245E}" type="datetime1">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E1406-6318-424E-9023-CB8150240134}" type="slidenum">
              <a:rPr lang="en-US" smtClean="0"/>
              <a:t>‹#›</a:t>
            </a:fld>
            <a:endParaRPr lang="en-US"/>
          </a:p>
        </p:txBody>
      </p:sp>
    </p:spTree>
    <p:extLst>
      <p:ext uri="{BB962C8B-B14F-4D97-AF65-F5344CB8AC3E}">
        <p14:creationId xmlns:p14="http://schemas.microsoft.com/office/powerpoint/2010/main" val="409008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s/Charts">
    <p:spTree>
      <p:nvGrpSpPr>
        <p:cNvPr id="1" name=""/>
        <p:cNvGrpSpPr/>
        <p:nvPr/>
      </p:nvGrpSpPr>
      <p:grpSpPr>
        <a:xfrm>
          <a:off x="0" y="0"/>
          <a:ext cx="0" cy="0"/>
          <a:chOff x="0" y="0"/>
          <a:chExt cx="0" cy="0"/>
        </a:xfrm>
      </p:grpSpPr>
      <p:pic>
        <p:nvPicPr>
          <p:cNvPr id="5" name="Picture 4"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4" name="Picture Placeholder 3"/>
          <p:cNvSpPr>
            <a:spLocks noGrp="1"/>
          </p:cNvSpPr>
          <p:nvPr>
            <p:ph type="pic" sz="quarter" idx="10"/>
          </p:nvPr>
        </p:nvSpPr>
        <p:spPr>
          <a:xfrm>
            <a:off x="762000" y="1600200"/>
            <a:ext cx="7543800" cy="4724400"/>
          </a:xfrm>
        </p:spPr>
        <p:txBody>
          <a:bodyPr/>
          <a:lstStyle>
            <a:lvl1pPr>
              <a:buClrTx/>
              <a:defRPr/>
            </a:lvl1pPr>
          </a:lstStyle>
          <a:p>
            <a:endParaRPr lang="en-US" dirty="0"/>
          </a:p>
        </p:txBody>
      </p:sp>
      <p:sp>
        <p:nvSpPr>
          <p:cNvPr id="6" name="Text Placeholder 12"/>
          <p:cNvSpPr>
            <a:spLocks noGrp="1"/>
          </p:cNvSpPr>
          <p:nvPr>
            <p:ph type="body" sz="quarter" idx="11"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3">
                    <a:lumMod val="75000"/>
                  </a:schemeClr>
                </a:solidFill>
                <a:effectLst/>
                <a:uLnTx/>
                <a:uFillTx/>
                <a:latin typeface="Gill Sans MT" pitchFamily="34" charset="0"/>
                <a:ea typeface="+mj-ea"/>
                <a:cs typeface="+mj-cs"/>
              </a:rPr>
              <a:t>Title Goes Here</a:t>
            </a:r>
          </a:p>
        </p:txBody>
      </p:sp>
      <p:sp>
        <p:nvSpPr>
          <p:cNvPr id="8" name="Date Placeholder 7"/>
          <p:cNvSpPr>
            <a:spLocks noGrp="1"/>
          </p:cNvSpPr>
          <p:nvPr>
            <p:ph type="dt" sz="half" idx="12"/>
          </p:nvPr>
        </p:nvSpPr>
        <p:spPr/>
        <p:txBody>
          <a:bodyPr/>
          <a:lstStyle/>
          <a:p>
            <a:fld id="{4E9B9ECF-D5C9-4129-8033-8F8035F88DC8}" type="datetime1">
              <a:rPr lang="en-US" smtClean="0"/>
              <a:t>10/26/2016</a:t>
            </a:fld>
            <a:endParaRPr lang="en-US"/>
          </a:p>
        </p:txBody>
      </p:sp>
      <p:sp>
        <p:nvSpPr>
          <p:cNvPr id="9" name="Slide Number Placeholder 8"/>
          <p:cNvSpPr>
            <a:spLocks noGrp="1"/>
          </p:cNvSpPr>
          <p:nvPr>
            <p:ph type="sldNum" sz="quarter" idx="13"/>
          </p:nvPr>
        </p:nvSpPr>
        <p:spPr>
          <a:xfrm>
            <a:off x="6858000" y="6356350"/>
            <a:ext cx="21336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4"/>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New Sections">
    <p:spTree>
      <p:nvGrpSpPr>
        <p:cNvPr id="1" name=""/>
        <p:cNvGrpSpPr/>
        <p:nvPr/>
      </p:nvGrpSpPr>
      <p:grpSpPr>
        <a:xfrm>
          <a:off x="0" y="0"/>
          <a:ext cx="0" cy="0"/>
          <a:chOff x="0" y="0"/>
          <a:chExt cx="0" cy="0"/>
        </a:xfrm>
      </p:grpSpPr>
      <p:pic>
        <p:nvPicPr>
          <p:cNvPr id="6" name="Picture 5" descr="pp_ord_blanc4.jpg"/>
          <p:cNvPicPr>
            <a:picLocks noChangeAspect="1"/>
          </p:cNvPicPr>
          <p:nvPr userDrawn="1"/>
        </p:nvPicPr>
        <p:blipFill>
          <a:blip r:embed="rId2" cstate="print"/>
          <a:stretch>
            <a:fillRect/>
          </a:stretch>
        </p:blipFill>
        <p:spPr>
          <a:xfrm>
            <a:off x="0" y="268"/>
            <a:ext cx="9143999" cy="6857463"/>
          </a:xfrm>
          <a:prstGeom prst="rect">
            <a:avLst/>
          </a:prstGeom>
        </p:spPr>
      </p:pic>
      <p:sp>
        <p:nvSpPr>
          <p:cNvPr id="5" name="Text Placeholder 1"/>
          <p:cNvSpPr>
            <a:spLocks noGrp="1"/>
          </p:cNvSpPr>
          <p:nvPr userDrawn="1">
            <p:ph type="body" sz="quarter" idx="4294967295" hasCustomPrompt="1"/>
          </p:nvPr>
        </p:nvSpPr>
        <p:spPr>
          <a:xfrm>
            <a:off x="1219200" y="2590800"/>
            <a:ext cx="6705600" cy="2438400"/>
          </a:xfrm>
        </p:spPr>
        <p:txBody>
          <a:bodyPr>
            <a:normAutofit fontScale="92500"/>
          </a:bodyPr>
          <a:lstStyle>
            <a:lvl1pPr>
              <a:defRPr/>
            </a:lvl1pPr>
          </a:lstStyle>
          <a:p>
            <a:pPr marL="0" lvl="0" algn="ctr">
              <a:spcBef>
                <a:spcPts val="0"/>
              </a:spcBef>
              <a:buNone/>
              <a:defRPr/>
            </a:pPr>
            <a:r>
              <a:rPr lang="en-US" sz="4800" b="1" i="0" dirty="0" smtClean="0">
                <a:solidFill>
                  <a:schemeClr val="accent3">
                    <a:lumMod val="75000"/>
                  </a:schemeClr>
                </a:solidFill>
                <a:latin typeface="Gill Sans MT" pitchFamily="34" charset="0"/>
              </a:rPr>
              <a:t>Title</a:t>
            </a:r>
            <a:r>
              <a:rPr lang="en-US" sz="8800" b="1" i="0" dirty="0" smtClean="0">
                <a:solidFill>
                  <a:schemeClr val="accent3">
                    <a:lumMod val="75000"/>
                  </a:schemeClr>
                </a:solidFill>
                <a:latin typeface="Gill Sans MT" pitchFamily="34" charset="0"/>
              </a:rPr>
              <a:t/>
            </a:r>
            <a:br>
              <a:rPr lang="en-US" sz="8800" b="1" i="0" dirty="0" smtClean="0">
                <a:solidFill>
                  <a:schemeClr val="accent3">
                    <a:lumMod val="75000"/>
                  </a:schemeClr>
                </a:solidFill>
                <a:latin typeface="Gill Sans MT" pitchFamily="34" charset="0"/>
              </a:rPr>
            </a:br>
            <a:r>
              <a:rPr lang="en-US" sz="3200" b="1" i="0" dirty="0" smtClean="0">
                <a:solidFill>
                  <a:schemeClr val="tx1"/>
                </a:solidFill>
                <a:latin typeface="Gill Sans MT" pitchFamily="34" charset="0"/>
              </a:rPr>
              <a:t>Presenter's</a:t>
            </a:r>
            <a:r>
              <a:rPr lang="en-US" b="1" dirty="0" smtClean="0">
                <a:latin typeface="Gill Sans MT" pitchFamily="34" charset="0"/>
              </a:rPr>
              <a:t> Name</a:t>
            </a:r>
            <a:r>
              <a:rPr lang="en-US" sz="5400" b="1" dirty="0" smtClean="0">
                <a:latin typeface="Gill Sans MT" pitchFamily="34" charset="0"/>
              </a:rPr>
              <a:t/>
            </a:r>
            <a:br>
              <a:rPr lang="en-US" sz="5400" b="1" dirty="0" smtClean="0">
                <a:latin typeface="Gill Sans MT" pitchFamily="34" charset="0"/>
              </a:rPr>
            </a:br>
            <a:r>
              <a:rPr lang="en-US" sz="2000" b="0" dirty="0" smtClean="0">
                <a:latin typeface="Gill Sans MT" pitchFamily="34" charset="0"/>
              </a:rPr>
              <a:t>Presenter’s Title</a:t>
            </a:r>
            <a:endParaRPr lang="en-US" sz="2000" dirty="0">
              <a:latin typeface="Gill Sans MT" pitchFamily="34" charset="0"/>
            </a:endParaRPr>
          </a:p>
        </p:txBody>
      </p:sp>
      <p:sp>
        <p:nvSpPr>
          <p:cNvPr id="7" name="Date Placeholder 6"/>
          <p:cNvSpPr>
            <a:spLocks noGrp="1"/>
          </p:cNvSpPr>
          <p:nvPr>
            <p:ph type="dt" sz="half" idx="10"/>
          </p:nvPr>
        </p:nvSpPr>
        <p:spPr/>
        <p:txBody>
          <a:bodyPr/>
          <a:lstStyle/>
          <a:p>
            <a:fld id="{9D3532D5-1AB3-4DC8-91C7-B80A690BD421}" type="datetime1">
              <a:rPr lang="en-US" smtClean="0"/>
              <a:t>10/26/2016</a:t>
            </a:fld>
            <a:endParaRPr lang="en-US"/>
          </a:p>
        </p:txBody>
      </p:sp>
      <p:sp>
        <p:nvSpPr>
          <p:cNvPr id="8" name="Slide Number Placeholder 7"/>
          <p:cNvSpPr>
            <a:spLocks noGrp="1"/>
          </p:cNvSpPr>
          <p:nvPr>
            <p:ph type="sldNum" sz="quarter" idx="11"/>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 Images">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3"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3">
                    <a:lumMod val="75000"/>
                  </a:schemeClr>
                </a:solidFill>
                <a:effectLst/>
                <a:uLnTx/>
                <a:uFillTx/>
                <a:latin typeface="Gill Sans MT" pitchFamily="34" charset="0"/>
                <a:ea typeface="+mj-ea"/>
                <a:cs typeface="+mj-cs"/>
              </a:rPr>
              <a:t>Title Goes Here</a:t>
            </a:r>
          </a:p>
        </p:txBody>
      </p:sp>
      <p:sp>
        <p:nvSpPr>
          <p:cNvPr id="17" name="Picture Placeholder 16"/>
          <p:cNvSpPr>
            <a:spLocks noGrp="1"/>
          </p:cNvSpPr>
          <p:nvPr>
            <p:ph type="pic" sz="quarter" idx="12"/>
          </p:nvPr>
        </p:nvSpPr>
        <p:spPr>
          <a:xfrm>
            <a:off x="6248400" y="1524000"/>
            <a:ext cx="2743200" cy="2133600"/>
          </a:xfrm>
        </p:spPr>
        <p:txBody>
          <a:bodyPr/>
          <a:lstStyle/>
          <a:p>
            <a:endParaRPr lang="en-US"/>
          </a:p>
        </p:txBody>
      </p:sp>
      <p:sp>
        <p:nvSpPr>
          <p:cNvPr id="19" name="Picture Placeholder 18"/>
          <p:cNvSpPr>
            <a:spLocks noGrp="1"/>
          </p:cNvSpPr>
          <p:nvPr>
            <p:ph type="pic" sz="quarter" idx="13"/>
          </p:nvPr>
        </p:nvSpPr>
        <p:spPr>
          <a:xfrm>
            <a:off x="6248400" y="3886200"/>
            <a:ext cx="2743200" cy="2209800"/>
          </a:xfrm>
        </p:spPr>
        <p:txBody>
          <a:bodyPr/>
          <a:lstStyle/>
          <a:p>
            <a:endParaRPr lang="en-US"/>
          </a:p>
        </p:txBody>
      </p:sp>
      <p:sp>
        <p:nvSpPr>
          <p:cNvPr id="21" name="Text Placeholder 20"/>
          <p:cNvSpPr>
            <a:spLocks noGrp="1"/>
          </p:cNvSpPr>
          <p:nvPr>
            <p:ph type="body" sz="quarter" idx="14" hasCustomPrompt="1"/>
          </p:nvPr>
        </p:nvSpPr>
        <p:spPr>
          <a:xfrm>
            <a:off x="152400" y="1447800"/>
            <a:ext cx="5943600" cy="5257800"/>
          </a:xfrm>
        </p:spPr>
        <p:txBody>
          <a:bodyPr>
            <a:normAutofit/>
          </a:bodyPr>
          <a:lstStyle>
            <a:lvl1pPr marL="0">
              <a:spcAft>
                <a:spcPts val="600"/>
              </a:spcAft>
              <a:buClr>
                <a:schemeClr val="accent3">
                  <a:lumMod val="75000"/>
                </a:schemeClr>
              </a:buClr>
              <a:buSzPct val="150000"/>
              <a:defRPr sz="1600" b="1" baseline="0">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smtClean="0"/>
              <a:t>Bullet 1</a:t>
            </a:r>
          </a:p>
          <a:p>
            <a:pPr lvl="0"/>
            <a:r>
              <a:rPr lang="en-US" dirty="0" smtClean="0"/>
              <a:t>Bullet 2</a:t>
            </a:r>
          </a:p>
          <a:p>
            <a:pPr lvl="0"/>
            <a:r>
              <a:rPr lang="en-US" dirty="0" smtClean="0"/>
              <a:t>Bullet 3</a:t>
            </a:r>
          </a:p>
          <a:p>
            <a:pPr lvl="0"/>
            <a:r>
              <a:rPr lang="en-US" dirty="0" smtClean="0"/>
              <a:t>Bullet 4</a:t>
            </a:r>
          </a:p>
          <a:p>
            <a:pPr lvl="0"/>
            <a:r>
              <a:rPr lang="en-US" dirty="0" smtClean="0"/>
              <a:t>Bullet 5</a:t>
            </a:r>
          </a:p>
          <a:p>
            <a:pPr lvl="0"/>
            <a:r>
              <a:rPr lang="en-US" dirty="0" smtClean="0"/>
              <a:t>Bullet 6</a:t>
            </a:r>
          </a:p>
          <a:p>
            <a:pPr lvl="0"/>
            <a:r>
              <a:rPr lang="en-US" dirty="0" smtClean="0"/>
              <a:t>Bullet 7</a:t>
            </a:r>
          </a:p>
          <a:p>
            <a:pPr lvl="0"/>
            <a:r>
              <a:rPr lang="en-US" dirty="0" smtClean="0"/>
              <a:t>Bullet 8</a:t>
            </a:r>
          </a:p>
          <a:p>
            <a:pPr lvl="0"/>
            <a:r>
              <a:rPr lang="en-US" dirty="0" smtClean="0"/>
              <a:t>Bullet 9</a:t>
            </a:r>
          </a:p>
          <a:p>
            <a:pPr lvl="0"/>
            <a:r>
              <a:rPr lang="en-US" dirty="0" smtClean="0"/>
              <a:t>Bullet 10</a:t>
            </a:r>
          </a:p>
        </p:txBody>
      </p:sp>
      <p:sp>
        <p:nvSpPr>
          <p:cNvPr id="8" name="Date Placeholder 7"/>
          <p:cNvSpPr>
            <a:spLocks noGrp="1"/>
          </p:cNvSpPr>
          <p:nvPr>
            <p:ph type="dt" sz="half" idx="15"/>
          </p:nvPr>
        </p:nvSpPr>
        <p:spPr/>
        <p:txBody>
          <a:bodyPr/>
          <a:lstStyle/>
          <a:p>
            <a:fld id="{9BEEF46D-6DB5-4079-BD9E-17DD21C05D23}" type="datetime1">
              <a:rPr lang="en-US" smtClean="0"/>
              <a:t>10/26/2016</a:t>
            </a:fld>
            <a:endParaRPr lang="en-US"/>
          </a:p>
        </p:txBody>
      </p:sp>
      <p:sp>
        <p:nvSpPr>
          <p:cNvPr id="9" name="Slide Number Placeholder 8"/>
          <p:cNvSpPr>
            <a:spLocks noGrp="1"/>
          </p:cNvSpPr>
          <p:nvPr>
            <p:ph type="sldNum" sz="quarter" idx="16"/>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1"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accent5">
                    <a:lumMod val="75000"/>
                  </a:schemeClr>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3">
                    <a:lumMod val="75000"/>
                  </a:schemeClr>
                </a:solidFill>
                <a:effectLst/>
                <a:uLnTx/>
                <a:uFillTx/>
                <a:latin typeface="Gill Sans MT" pitchFamily="34" charset="0"/>
                <a:ea typeface="+mj-ea"/>
                <a:cs typeface="+mj-cs"/>
              </a:rPr>
              <a:t>Title Goes Here</a:t>
            </a:r>
          </a:p>
        </p:txBody>
      </p:sp>
      <p:sp>
        <p:nvSpPr>
          <p:cNvPr id="16" name="Text Placeholder 15"/>
          <p:cNvSpPr>
            <a:spLocks noGrp="1"/>
          </p:cNvSpPr>
          <p:nvPr>
            <p:ph type="body" sz="quarter" idx="11" hasCustomPrompt="1"/>
          </p:nvPr>
        </p:nvSpPr>
        <p:spPr>
          <a:xfrm>
            <a:off x="152400" y="1447800"/>
            <a:ext cx="8839200" cy="4876800"/>
          </a:xfrm>
        </p:spPr>
        <p:txBody>
          <a:bodyPr>
            <a:normAutofit/>
          </a:bodyPr>
          <a:lstStyle>
            <a:lvl1pPr>
              <a:spcAft>
                <a:spcPts val="600"/>
              </a:spcAft>
              <a:buClr>
                <a:schemeClr val="accent3">
                  <a:lumMod val="75000"/>
                </a:schemeClr>
              </a:buClr>
              <a:buSzPct val="150000"/>
              <a:defRPr sz="1600" b="1">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smtClean="0"/>
              <a:t>Bullet 1</a:t>
            </a:r>
          </a:p>
          <a:p>
            <a:pPr lvl="0"/>
            <a:r>
              <a:rPr lang="en-US" dirty="0" smtClean="0"/>
              <a:t>Bullet 2</a:t>
            </a:r>
          </a:p>
          <a:p>
            <a:pPr lvl="0"/>
            <a:r>
              <a:rPr lang="en-US" dirty="0" smtClean="0"/>
              <a:t>Bullet 3</a:t>
            </a:r>
          </a:p>
          <a:p>
            <a:pPr lvl="0"/>
            <a:r>
              <a:rPr lang="en-US" dirty="0" smtClean="0"/>
              <a:t>Bullet 4</a:t>
            </a:r>
          </a:p>
          <a:p>
            <a:pPr lvl="0"/>
            <a:r>
              <a:rPr lang="en-US" dirty="0" smtClean="0"/>
              <a:t>Bullet 5</a:t>
            </a:r>
          </a:p>
          <a:p>
            <a:pPr lvl="0"/>
            <a:r>
              <a:rPr lang="en-US" dirty="0" smtClean="0"/>
              <a:t>Bullet 6</a:t>
            </a:r>
          </a:p>
          <a:p>
            <a:pPr lvl="0"/>
            <a:r>
              <a:rPr lang="en-US" dirty="0" smtClean="0"/>
              <a:t>Bullet 7</a:t>
            </a:r>
          </a:p>
          <a:p>
            <a:pPr lvl="0"/>
            <a:r>
              <a:rPr lang="en-US" dirty="0" smtClean="0"/>
              <a:t>Bullet 8</a:t>
            </a:r>
          </a:p>
          <a:p>
            <a:pPr lvl="0"/>
            <a:r>
              <a:rPr lang="en-US" dirty="0" smtClean="0"/>
              <a:t>Bullet 9</a:t>
            </a:r>
          </a:p>
          <a:p>
            <a:pPr lvl="0"/>
            <a:r>
              <a:rPr lang="en-US" dirty="0" smtClean="0"/>
              <a:t>Bullet 10</a:t>
            </a:r>
          </a:p>
          <a:p>
            <a:pPr lvl="0"/>
            <a:r>
              <a:rPr lang="en-US" dirty="0" smtClean="0"/>
              <a:t>Bullet 11</a:t>
            </a:r>
          </a:p>
          <a:p>
            <a:pPr lvl="0"/>
            <a:r>
              <a:rPr lang="en-US" dirty="0" smtClean="0"/>
              <a:t>Bullet 12</a:t>
            </a:r>
          </a:p>
          <a:p>
            <a:pPr lvl="0"/>
            <a:r>
              <a:rPr lang="en-US" dirty="0" smtClean="0"/>
              <a:t>Bullet 13</a:t>
            </a:r>
          </a:p>
          <a:p>
            <a:pPr lvl="0"/>
            <a:endParaRPr lang="en-US" dirty="0" smtClean="0"/>
          </a:p>
          <a:p>
            <a:pPr lvl="0"/>
            <a:endParaRPr lang="en-US" dirty="0"/>
          </a:p>
        </p:txBody>
      </p:sp>
      <p:sp>
        <p:nvSpPr>
          <p:cNvPr id="7" name="Date Placeholder 6"/>
          <p:cNvSpPr>
            <a:spLocks noGrp="1"/>
          </p:cNvSpPr>
          <p:nvPr>
            <p:ph type="dt" sz="half" idx="12"/>
          </p:nvPr>
        </p:nvSpPr>
        <p:spPr/>
        <p:txBody>
          <a:bodyPr/>
          <a:lstStyle/>
          <a:p>
            <a:fld id="{6D75119A-9F8C-46D4-AD0E-7DD9733F84C2}" type="datetime1">
              <a:rPr lang="en-US" smtClean="0"/>
              <a:t>10/26/2016</a:t>
            </a:fld>
            <a:endParaRPr lang="en-US"/>
          </a:p>
        </p:txBody>
      </p:sp>
      <p:sp>
        <p:nvSpPr>
          <p:cNvPr id="8" name="Slide Number Placeholder 7"/>
          <p:cNvSpPr>
            <a:spLocks noGrp="1"/>
          </p:cNvSpPr>
          <p:nvPr>
            <p:ph type="sldNum" sz="quarter" idx="13"/>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4"/>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38F22-C073-4977-B067-423DE9218F79}"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1406-6318-424E-9023-CB8150240134}" type="slidenum">
              <a:rPr lang="en-US" smtClean="0"/>
              <a:t>‹#›</a:t>
            </a:fld>
            <a:endParaRPr lang="en-US"/>
          </a:p>
        </p:txBody>
      </p:sp>
    </p:spTree>
    <p:extLst>
      <p:ext uri="{BB962C8B-B14F-4D97-AF65-F5344CB8AC3E}">
        <p14:creationId xmlns:p14="http://schemas.microsoft.com/office/powerpoint/2010/main" val="417109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23E888-2B55-4CE7-AC28-8B0C559BF68D}" type="datetime1">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E1406-6318-424E-9023-CB8150240134}" type="slidenum">
              <a:rPr lang="en-US" smtClean="0"/>
              <a:t>‹#›</a:t>
            </a:fld>
            <a:endParaRPr lang="en-US"/>
          </a:p>
        </p:txBody>
      </p:sp>
    </p:spTree>
    <p:extLst>
      <p:ext uri="{BB962C8B-B14F-4D97-AF65-F5344CB8AC3E}">
        <p14:creationId xmlns:p14="http://schemas.microsoft.com/office/powerpoint/2010/main" val="731043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4D6F29-E72F-4499-B376-6C0A217B63FC}" type="datetime1">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9E1406-6318-424E-9023-CB8150240134}" type="slidenum">
              <a:rPr lang="en-US" smtClean="0"/>
              <a:t>‹#›</a:t>
            </a:fld>
            <a:endParaRPr lang="en-US"/>
          </a:p>
        </p:txBody>
      </p:sp>
    </p:spTree>
    <p:extLst>
      <p:ext uri="{BB962C8B-B14F-4D97-AF65-F5344CB8AC3E}">
        <p14:creationId xmlns:p14="http://schemas.microsoft.com/office/powerpoint/2010/main" val="3645513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62EBEF-89FB-467A-822F-F0BDF1CF5813}" type="datetime1">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1406-6318-424E-9023-CB8150240134}" type="slidenum">
              <a:rPr lang="en-US" smtClean="0"/>
              <a:t>‹#›</a:t>
            </a:fld>
            <a:endParaRPr lang="en-US"/>
          </a:p>
        </p:txBody>
      </p:sp>
    </p:spTree>
    <p:extLst>
      <p:ext uri="{BB962C8B-B14F-4D97-AF65-F5344CB8AC3E}">
        <p14:creationId xmlns:p14="http://schemas.microsoft.com/office/powerpoint/2010/main" val="312041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B83F1-914A-404F-874D-EB9A70872FBE}" type="datetime1">
              <a:rPr lang="en-US" smtClean="0"/>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FAE4D-9488-4B48-8F4A-A56CB5A28AF9}" type="slidenum">
              <a:rPr lang="en-US" smtClean="0"/>
              <a:pPr/>
              <a:t>‹#›</a:t>
            </a:fld>
            <a:endParaRPr lang="en-US"/>
          </a:p>
        </p:txBody>
      </p:sp>
      <p:pic>
        <p:nvPicPr>
          <p:cNvPr id="7" name="Picture 6" descr="pp_ord_blanc1.jpg"/>
          <p:cNvPicPr>
            <a:picLocks noChangeAspect="1"/>
          </p:cNvPicPr>
          <p:nvPr userDrawn="1"/>
        </p:nvPicPr>
        <p:blipFill>
          <a:blip r:embed="rId12" cstate="print"/>
          <a:stretch>
            <a:fillRect/>
          </a:stretch>
        </p:blipFill>
        <p:spPr>
          <a:xfrm>
            <a:off x="0" y="268"/>
            <a:ext cx="9144000" cy="6857464"/>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49" r:id="rId2"/>
    <p:sldLayoutId id="2147483653" r:id="rId3"/>
    <p:sldLayoutId id="2147483654" r:id="rId4"/>
    <p:sldLayoutId id="2147483655" r:id="rId5"/>
    <p:sldLayoutId id="2147483657" r:id="rId6"/>
    <p:sldLayoutId id="2147483658" r:id="rId7"/>
    <p:sldLayoutId id="2147483659" r:id="rId8"/>
    <p:sldLayoutId id="2147483660" r:id="rId9"/>
    <p:sldLayoutId id="2147483661"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5.gif"/><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cfpub.epa.gov/si/si_public_record_report.cfm?dirEntryId=315550"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8.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4294967295"/>
          </p:nvPr>
        </p:nvSpPr>
        <p:spPr>
          <a:xfrm>
            <a:off x="76200" y="4038600"/>
            <a:ext cx="8991600" cy="2438400"/>
          </a:xfrm>
        </p:spPr>
        <p:txBody>
          <a:bodyPr>
            <a:normAutofit fontScale="70000" lnSpcReduction="20000"/>
          </a:bodyPr>
          <a:lstStyle/>
          <a:p>
            <a:pPr marL="0" indent="0" algn="ctr">
              <a:buNone/>
            </a:pPr>
            <a:r>
              <a:rPr lang="en-US" dirty="0" smtClean="0"/>
              <a:t>Stephany Taylor</a:t>
            </a:r>
            <a:r>
              <a:rPr lang="en-US" baseline="30000" dirty="0" smtClean="0"/>
              <a:t>1,2</a:t>
            </a:r>
            <a:r>
              <a:rPr lang="en-US" dirty="0" smtClean="0"/>
              <a:t>, Tanya Spero</a:t>
            </a:r>
            <a:r>
              <a:rPr lang="en-US" baseline="30000" dirty="0" smtClean="0"/>
              <a:t>1</a:t>
            </a:r>
            <a:r>
              <a:rPr lang="en-US" dirty="0"/>
              <a:t> </a:t>
            </a:r>
            <a:r>
              <a:rPr lang="en-US" dirty="0" smtClean="0"/>
              <a:t>and Megan Mallard</a:t>
            </a:r>
            <a:r>
              <a:rPr lang="en-US" baseline="30000" dirty="0" smtClean="0"/>
              <a:t>1</a:t>
            </a:r>
          </a:p>
          <a:p>
            <a:pPr marL="0" indent="0" algn="ctr">
              <a:buNone/>
            </a:pPr>
            <a:r>
              <a:rPr lang="en-US" dirty="0" smtClean="0"/>
              <a:t> </a:t>
            </a:r>
            <a:r>
              <a:rPr lang="en-US" baseline="30000" dirty="0" smtClean="0"/>
              <a:t>1</a:t>
            </a:r>
            <a:r>
              <a:rPr lang="en-US" dirty="0" smtClean="0"/>
              <a:t>US EPA National Exposure Research Laboratory, Research Triangle Park, NC</a:t>
            </a:r>
          </a:p>
          <a:p>
            <a:pPr marL="0" indent="0" algn="ctr">
              <a:buNone/>
            </a:pPr>
            <a:r>
              <a:rPr lang="en-US" baseline="30000" dirty="0" smtClean="0"/>
              <a:t>2</a:t>
            </a:r>
            <a:r>
              <a:rPr lang="en-US" dirty="0" smtClean="0"/>
              <a:t>North Carolina Agricultural and Technical State University, Greensboro, NC</a:t>
            </a:r>
          </a:p>
          <a:p>
            <a:pPr marL="0" indent="0" algn="ctr">
              <a:buNone/>
            </a:pPr>
            <a:r>
              <a:rPr lang="en-US" dirty="0" smtClean="0"/>
              <a:t>15</a:t>
            </a:r>
            <a:r>
              <a:rPr lang="en-US" baseline="30000" dirty="0" smtClean="0"/>
              <a:t>th</a:t>
            </a:r>
            <a:r>
              <a:rPr lang="en-US" dirty="0" smtClean="0"/>
              <a:t> Annual CMAS Conference </a:t>
            </a:r>
          </a:p>
          <a:p>
            <a:pPr marL="0" indent="0" algn="ctr">
              <a:buNone/>
            </a:pPr>
            <a:r>
              <a:rPr lang="en-US" dirty="0" smtClean="0"/>
              <a:t>October 26, 2016</a:t>
            </a:r>
          </a:p>
          <a:p>
            <a:pPr algn="ctr"/>
            <a:endParaRPr lang="en-US" dirty="0" smtClean="0"/>
          </a:p>
          <a:p>
            <a:pPr algn="ctr"/>
            <a:endParaRPr lang="en-US" dirty="0"/>
          </a:p>
        </p:txBody>
      </p:sp>
      <p:sp>
        <p:nvSpPr>
          <p:cNvPr id="2" name="Title 1"/>
          <p:cNvSpPr>
            <a:spLocks noGrp="1"/>
          </p:cNvSpPr>
          <p:nvPr>
            <p:ph type="ctrTitle" idx="4294967295"/>
          </p:nvPr>
        </p:nvSpPr>
        <p:spPr>
          <a:xfrm>
            <a:off x="0" y="1257300"/>
            <a:ext cx="9144000" cy="1790700"/>
          </a:xfrm>
        </p:spPr>
        <p:txBody>
          <a:bodyPr>
            <a:normAutofit/>
          </a:bodyPr>
          <a:lstStyle/>
          <a:p>
            <a:r>
              <a:rPr lang="en-US" sz="3600" dirty="0" smtClean="0"/>
              <a:t>Comparing </a:t>
            </a:r>
            <a:r>
              <a:rPr lang="en-US" sz="3600" dirty="0"/>
              <a:t>Extreme Events </a:t>
            </a:r>
            <a:r>
              <a:rPr lang="en-US" sz="3600" dirty="0" smtClean="0"/>
              <a:t>Simulated by WRF Using USGS </a:t>
            </a:r>
            <a:r>
              <a:rPr lang="en-US" sz="3600" dirty="0"/>
              <a:t>and NLCD Land Use Data </a:t>
            </a:r>
            <a:r>
              <a:rPr lang="en-US" sz="3600" dirty="0" smtClean="0"/>
              <a:t>Sets</a:t>
            </a:r>
            <a:endParaRPr lang="en-US" sz="3600" dirty="0"/>
          </a:p>
        </p:txBody>
      </p:sp>
      <p:sp>
        <p:nvSpPr>
          <p:cNvPr id="4" name="Slide Number Placeholder 3"/>
          <p:cNvSpPr>
            <a:spLocks noGrp="1"/>
          </p:cNvSpPr>
          <p:nvPr>
            <p:ph type="sldNum" sz="quarter" idx="11"/>
          </p:nvPr>
        </p:nvSpPr>
        <p:spPr/>
        <p:txBody>
          <a:bodyPr/>
          <a:lstStyle/>
          <a:p>
            <a:fld id="{6D3FAE4D-9488-4B48-8F4A-A56CB5A28AF9}" type="slidenum">
              <a:rPr lang="en-US" smtClean="0"/>
              <a:pPr/>
              <a:t>1</a:t>
            </a:fld>
            <a:endParaRPr lang="en-US" dirty="0"/>
          </a:p>
        </p:txBody>
      </p:sp>
    </p:spTree>
    <p:extLst>
      <p:ext uri="{BB962C8B-B14F-4D97-AF65-F5344CB8AC3E}">
        <p14:creationId xmlns:p14="http://schemas.microsoft.com/office/powerpoint/2010/main" val="1224854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76" t="6210" r="1355" b="10684"/>
          <a:stretch/>
        </p:blipFill>
        <p:spPr>
          <a:xfrm>
            <a:off x="0" y="3376451"/>
            <a:ext cx="3068410" cy="2624298"/>
          </a:xfrm>
          <a:prstGeom prst="rect">
            <a:avLst/>
          </a:prstGeom>
        </p:spPr>
      </p:pic>
      <p:sp>
        <p:nvSpPr>
          <p:cNvPr id="2" name="Title 1"/>
          <p:cNvSpPr>
            <a:spLocks noGrp="1"/>
          </p:cNvSpPr>
          <p:nvPr>
            <p:ph type="title" idx="4294967295"/>
          </p:nvPr>
        </p:nvSpPr>
        <p:spPr>
          <a:xfrm>
            <a:off x="2686050" y="457200"/>
            <a:ext cx="6457950" cy="563563"/>
          </a:xfrm>
        </p:spPr>
        <p:txBody>
          <a:bodyPr>
            <a:noAutofit/>
          </a:bodyPr>
          <a:lstStyle/>
          <a:p>
            <a:r>
              <a:rPr lang="en-US" sz="3600" dirty="0" smtClean="0"/>
              <a:t>Hurricane Hugo Sept. 21-22, 1989 Accumulated Precipitation</a:t>
            </a:r>
            <a:endParaRPr lang="en-US" sz="3600"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476" t="8219" r="1538" b="12511"/>
          <a:stretch/>
        </p:blipFill>
        <p:spPr>
          <a:xfrm>
            <a:off x="3026331" y="3487297"/>
            <a:ext cx="3075215" cy="2513453"/>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293" t="7854" r="1538" b="12329"/>
          <a:stretch/>
        </p:blipFill>
        <p:spPr>
          <a:xfrm>
            <a:off x="6059467" y="3467026"/>
            <a:ext cx="3084534" cy="2533725"/>
          </a:xfrm>
          <a:prstGeom prst="rect">
            <a:avLst/>
          </a:prstGeom>
        </p:spPr>
      </p:pic>
      <p:sp>
        <p:nvSpPr>
          <p:cNvPr id="13" name="Rounded Rectangle 12"/>
          <p:cNvSpPr/>
          <p:nvPr/>
        </p:nvSpPr>
        <p:spPr>
          <a:xfrm>
            <a:off x="4875757" y="4662031"/>
            <a:ext cx="291230" cy="43214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ounded Rectangle 15"/>
          <p:cNvSpPr/>
          <p:nvPr/>
        </p:nvSpPr>
        <p:spPr>
          <a:xfrm>
            <a:off x="7908892" y="4662030"/>
            <a:ext cx="291230" cy="43214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ounded Rectangle 13"/>
          <p:cNvSpPr/>
          <p:nvPr/>
        </p:nvSpPr>
        <p:spPr>
          <a:xfrm>
            <a:off x="1842621" y="4658783"/>
            <a:ext cx="291230" cy="43214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quarter" idx="4294967295"/>
          </p:nvPr>
        </p:nvSpPr>
        <p:spPr>
          <a:xfrm>
            <a:off x="0" y="1510551"/>
            <a:ext cx="8991600" cy="1585087"/>
          </a:xfrm>
        </p:spPr>
        <p:txBody>
          <a:bodyPr>
            <a:normAutofit/>
          </a:bodyPr>
          <a:lstStyle/>
          <a:p>
            <a:r>
              <a:rPr lang="en-US" dirty="0" smtClean="0"/>
              <a:t>Both LU categories have </a:t>
            </a:r>
            <a:r>
              <a:rPr lang="en-US" dirty="0" err="1" smtClean="0"/>
              <a:t>precip</a:t>
            </a:r>
            <a:r>
              <a:rPr lang="en-US" dirty="0" smtClean="0"/>
              <a:t>. discontinuity over the Appalachian Mountains.</a:t>
            </a:r>
            <a:endParaRPr lang="en-US" dirty="0"/>
          </a:p>
        </p:txBody>
      </p:sp>
      <p:sp>
        <p:nvSpPr>
          <p:cNvPr id="6" name="Slide Number Placeholder 5"/>
          <p:cNvSpPr>
            <a:spLocks noGrp="1"/>
          </p:cNvSpPr>
          <p:nvPr>
            <p:ph type="sldNum" sz="quarter" idx="11"/>
          </p:nvPr>
        </p:nvSpPr>
        <p:spPr/>
        <p:txBody>
          <a:bodyPr/>
          <a:lstStyle/>
          <a:p>
            <a:fld id="{6D3FAE4D-9488-4B48-8F4A-A56CB5A28AF9}" type="slidenum">
              <a:rPr lang="en-US" smtClean="0"/>
              <a:pPr/>
              <a:t>10</a:t>
            </a:fld>
            <a:endParaRPr lang="en-US" dirty="0"/>
          </a:p>
        </p:txBody>
      </p:sp>
    </p:spTree>
    <p:extLst>
      <p:ext uri="{BB962C8B-B14F-4D97-AF65-F5344CB8AC3E}">
        <p14:creationId xmlns:p14="http://schemas.microsoft.com/office/powerpoint/2010/main" val="1525380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0" y="274638"/>
            <a:ext cx="5943600" cy="1143000"/>
          </a:xfrm>
        </p:spPr>
        <p:txBody>
          <a:bodyPr>
            <a:normAutofit fontScale="90000"/>
          </a:bodyPr>
          <a:lstStyle/>
          <a:p>
            <a:r>
              <a:rPr lang="en-US" dirty="0"/>
              <a:t>Deep Freeze Dec. 21-26, 1989</a:t>
            </a:r>
          </a:p>
        </p:txBody>
      </p:sp>
      <p:pic>
        <p:nvPicPr>
          <p:cNvPr id="6" name="Picture 2" descr="Upper patte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6" y="2155874"/>
            <a:ext cx="4412974" cy="376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urface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145" y="2155874"/>
            <a:ext cx="4405038" cy="376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6D3FAE4D-9488-4B48-8F4A-A56CB5A28AF9}" type="slidenum">
              <a:rPr lang="en-US" smtClean="0"/>
              <a:pPr/>
              <a:t>11</a:t>
            </a:fld>
            <a:endParaRPr lang="en-US" dirty="0"/>
          </a:p>
        </p:txBody>
      </p:sp>
    </p:spTree>
    <p:extLst>
      <p:ext uri="{BB962C8B-B14F-4D97-AF65-F5344CB8AC3E}">
        <p14:creationId xmlns:p14="http://schemas.microsoft.com/office/powerpoint/2010/main" val="990361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5556" b="36666"/>
          <a:stretch/>
        </p:blipFill>
        <p:spPr>
          <a:xfrm>
            <a:off x="6626" y="3733800"/>
            <a:ext cx="9137374" cy="2538159"/>
          </a:xfrm>
          <a:prstGeom prst="rect">
            <a:avLst/>
          </a:prstGeom>
        </p:spPr>
      </p:pic>
      <p:sp>
        <p:nvSpPr>
          <p:cNvPr id="2" name="Title 1"/>
          <p:cNvSpPr>
            <a:spLocks noGrp="1"/>
          </p:cNvSpPr>
          <p:nvPr>
            <p:ph type="title" idx="4294967295"/>
          </p:nvPr>
        </p:nvSpPr>
        <p:spPr>
          <a:xfrm>
            <a:off x="2514600" y="533400"/>
            <a:ext cx="6629400" cy="441325"/>
          </a:xfrm>
        </p:spPr>
        <p:txBody>
          <a:bodyPr>
            <a:noAutofit/>
          </a:bodyPr>
          <a:lstStyle/>
          <a:p>
            <a:pPr algn="ctr"/>
            <a:r>
              <a:rPr lang="en-US" sz="3200" dirty="0" smtClean="0"/>
              <a:t>Deep Freeze Dec. 21-26, 1989 2-meter Temperature (K) </a:t>
            </a:r>
            <a:endParaRPr lang="en-US" sz="3200" dirty="0"/>
          </a:p>
        </p:txBody>
      </p:sp>
      <p:sp>
        <p:nvSpPr>
          <p:cNvPr id="3" name="Text Placeholder 2"/>
          <p:cNvSpPr>
            <a:spLocks noGrp="1"/>
          </p:cNvSpPr>
          <p:nvPr>
            <p:ph type="body" sz="quarter" idx="4294967295"/>
          </p:nvPr>
        </p:nvSpPr>
        <p:spPr>
          <a:xfrm>
            <a:off x="0" y="1828800"/>
            <a:ext cx="9144000" cy="1905000"/>
          </a:xfrm>
        </p:spPr>
        <p:txBody>
          <a:bodyPr>
            <a:normAutofit fontScale="92500"/>
          </a:bodyPr>
          <a:lstStyle/>
          <a:p>
            <a:r>
              <a:rPr lang="en-US" dirty="0" smtClean="0"/>
              <a:t>Both LU simulations have similar temperature patterns.</a:t>
            </a:r>
          </a:p>
          <a:p>
            <a:r>
              <a:rPr lang="en-US" dirty="0" smtClean="0"/>
              <a:t>USGS matches NARR better over southern TX.</a:t>
            </a:r>
          </a:p>
          <a:p>
            <a:r>
              <a:rPr lang="en-US" dirty="0" smtClean="0"/>
              <a:t>NLCD matches NARR better over NC.</a:t>
            </a:r>
            <a:endParaRPr lang="en-US" dirty="0"/>
          </a:p>
        </p:txBody>
      </p:sp>
      <p:sp>
        <p:nvSpPr>
          <p:cNvPr id="4" name="Slide Number Placeholder 3"/>
          <p:cNvSpPr>
            <a:spLocks noGrp="1"/>
          </p:cNvSpPr>
          <p:nvPr>
            <p:ph type="sldNum" sz="quarter" idx="11"/>
          </p:nvPr>
        </p:nvSpPr>
        <p:spPr/>
        <p:txBody>
          <a:bodyPr/>
          <a:lstStyle/>
          <a:p>
            <a:fld id="{6D3FAE4D-9488-4B48-8F4A-A56CB5A28AF9}" type="slidenum">
              <a:rPr lang="en-US" smtClean="0"/>
              <a:pPr/>
              <a:t>12</a:t>
            </a:fld>
            <a:endParaRPr lang="en-US" dirty="0"/>
          </a:p>
        </p:txBody>
      </p:sp>
    </p:spTree>
    <p:extLst>
      <p:ext uri="{BB962C8B-B14F-4D97-AF65-F5344CB8AC3E}">
        <p14:creationId xmlns:p14="http://schemas.microsoft.com/office/powerpoint/2010/main" val="3280928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4294967295"/>
          </p:nvPr>
        </p:nvSpPr>
        <p:spPr>
          <a:xfrm>
            <a:off x="76200" y="1257300"/>
            <a:ext cx="8991600" cy="804655"/>
          </a:xfrm>
        </p:spPr>
        <p:txBody>
          <a:bodyPr>
            <a:normAutofit/>
          </a:bodyPr>
          <a:lstStyle/>
          <a:p>
            <a:r>
              <a:rPr lang="en-US" sz="2000" dirty="0" smtClean="0"/>
              <a:t>Flooding </a:t>
            </a:r>
            <a:r>
              <a:rPr lang="en-US" sz="2000" dirty="0"/>
              <a:t>of the Trinity, Red and Arkansas rivers resulted in 13 casualties and $1.0 billion in </a:t>
            </a:r>
            <a:r>
              <a:rPr lang="en-US" sz="2000" dirty="0" smtClean="0"/>
              <a:t>damages.</a:t>
            </a:r>
            <a:endParaRPr lang="en-US" sz="2000" dirty="0"/>
          </a:p>
          <a:p>
            <a:endParaRPr lang="en-US" dirty="0"/>
          </a:p>
        </p:txBody>
      </p:sp>
      <p:sp>
        <p:nvSpPr>
          <p:cNvPr id="3" name="Title 2"/>
          <p:cNvSpPr>
            <a:spLocks noGrp="1"/>
          </p:cNvSpPr>
          <p:nvPr>
            <p:ph type="title" idx="4294967295"/>
          </p:nvPr>
        </p:nvSpPr>
        <p:spPr>
          <a:xfrm>
            <a:off x="2819400" y="114300"/>
            <a:ext cx="6248400" cy="1143000"/>
          </a:xfrm>
        </p:spPr>
        <p:txBody>
          <a:bodyPr>
            <a:normAutofit fontScale="90000"/>
          </a:bodyPr>
          <a:lstStyle/>
          <a:p>
            <a:r>
              <a:rPr lang="en-US" dirty="0"/>
              <a:t>Flooding </a:t>
            </a:r>
            <a:r>
              <a:rPr lang="en-US" dirty="0" smtClean="0"/>
              <a:t>Event May </a:t>
            </a:r>
            <a:r>
              <a:rPr lang="en-US" dirty="0"/>
              <a:t>11-19, 1990</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086" y="4322711"/>
            <a:ext cx="3663714" cy="253528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1687"/>
            <a:ext cx="3118087" cy="28384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1905000"/>
            <a:ext cx="4876800" cy="2438400"/>
          </a:xfrm>
          <a:prstGeom prst="rect">
            <a:avLst/>
          </a:prstGeom>
        </p:spPr>
      </p:pic>
      <p:sp>
        <p:nvSpPr>
          <p:cNvPr id="2" name="Slide Number Placeholder 1"/>
          <p:cNvSpPr>
            <a:spLocks noGrp="1"/>
          </p:cNvSpPr>
          <p:nvPr>
            <p:ph type="sldNum" sz="quarter" idx="11"/>
          </p:nvPr>
        </p:nvSpPr>
        <p:spPr/>
        <p:txBody>
          <a:bodyPr/>
          <a:lstStyle/>
          <a:p>
            <a:fld id="{6D3FAE4D-9488-4B48-8F4A-A56CB5A28AF9}" type="slidenum">
              <a:rPr lang="en-US" smtClean="0"/>
              <a:pPr/>
              <a:t>13</a:t>
            </a:fld>
            <a:endParaRPr lang="en-US" dirty="0"/>
          </a:p>
        </p:txBody>
      </p:sp>
    </p:spTree>
    <p:extLst>
      <p:ext uri="{BB962C8B-B14F-4D97-AF65-F5344CB8AC3E}">
        <p14:creationId xmlns:p14="http://schemas.microsoft.com/office/powerpoint/2010/main" val="1613300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76" t="6575" r="1538" b="10868"/>
          <a:stretch/>
        </p:blipFill>
        <p:spPr>
          <a:xfrm>
            <a:off x="1" y="3430543"/>
            <a:ext cx="3019425" cy="2570207"/>
          </a:xfrm>
          <a:prstGeom prst="rect">
            <a:avLst/>
          </a:prstGeom>
        </p:spPr>
      </p:pic>
      <p:sp>
        <p:nvSpPr>
          <p:cNvPr id="6" name="Title 5"/>
          <p:cNvSpPr>
            <a:spLocks noGrp="1"/>
          </p:cNvSpPr>
          <p:nvPr>
            <p:ph type="title" idx="4294967295"/>
          </p:nvPr>
        </p:nvSpPr>
        <p:spPr>
          <a:xfrm>
            <a:off x="2133600" y="230024"/>
            <a:ext cx="7239000" cy="1143000"/>
          </a:xfrm>
        </p:spPr>
        <p:txBody>
          <a:bodyPr>
            <a:noAutofit/>
          </a:bodyPr>
          <a:lstStyle/>
          <a:p>
            <a:r>
              <a:rPr lang="en-US" sz="3200" dirty="0"/>
              <a:t>Flooding May 11-19, </a:t>
            </a:r>
            <a:r>
              <a:rPr lang="en-US" sz="3200" dirty="0" smtClean="0"/>
              <a:t>1990 Accumulated Precipitation (mm)</a:t>
            </a:r>
            <a:endParaRPr lang="en-US" sz="3200"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476" t="7854" r="1538" b="12694"/>
          <a:stretch/>
        </p:blipFill>
        <p:spPr>
          <a:xfrm>
            <a:off x="3048482" y="3515899"/>
            <a:ext cx="3033231" cy="248485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476" t="7854" r="1538" b="12694"/>
          <a:stretch/>
        </p:blipFill>
        <p:spPr>
          <a:xfrm>
            <a:off x="6110769" y="3515899"/>
            <a:ext cx="3033232" cy="2484851"/>
          </a:xfrm>
          <a:prstGeom prst="rect">
            <a:avLst/>
          </a:prstGeom>
        </p:spPr>
      </p:pic>
      <p:sp>
        <p:nvSpPr>
          <p:cNvPr id="14" name="Oval 13"/>
          <p:cNvSpPr/>
          <p:nvPr/>
        </p:nvSpPr>
        <p:spPr>
          <a:xfrm>
            <a:off x="4208746" y="4624453"/>
            <a:ext cx="1174315" cy="46972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7241977" y="4624453"/>
            <a:ext cx="1174315" cy="46972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ounded Rectangle 16"/>
          <p:cNvSpPr/>
          <p:nvPr/>
        </p:nvSpPr>
        <p:spPr>
          <a:xfrm>
            <a:off x="5482119" y="3929259"/>
            <a:ext cx="347597" cy="44154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ounded Rectangle 17"/>
          <p:cNvSpPr/>
          <p:nvPr/>
        </p:nvSpPr>
        <p:spPr>
          <a:xfrm>
            <a:off x="8544406" y="3929259"/>
            <a:ext cx="347597" cy="44154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ounded Rectangle 10"/>
          <p:cNvSpPr/>
          <p:nvPr/>
        </p:nvSpPr>
        <p:spPr>
          <a:xfrm>
            <a:off x="2448887" y="3929259"/>
            <a:ext cx="347597" cy="44154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1146458" y="4624453"/>
            <a:ext cx="1174315" cy="46972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
          <p:cNvSpPr>
            <a:spLocks noGrp="1"/>
          </p:cNvSpPr>
          <p:nvPr>
            <p:ph type="body" sz="quarter" idx="4294967295"/>
          </p:nvPr>
        </p:nvSpPr>
        <p:spPr>
          <a:xfrm>
            <a:off x="145497" y="1622382"/>
            <a:ext cx="8839200" cy="1752600"/>
          </a:xfrm>
        </p:spPr>
        <p:txBody>
          <a:bodyPr>
            <a:normAutofit fontScale="92500" lnSpcReduction="20000"/>
          </a:bodyPr>
          <a:lstStyle/>
          <a:p>
            <a:r>
              <a:rPr lang="en-US" dirty="0" smtClean="0"/>
              <a:t>Both LU runs substantially misrepresent </a:t>
            </a:r>
            <a:r>
              <a:rPr lang="en-US" dirty="0" err="1" smtClean="0"/>
              <a:t>precip</a:t>
            </a:r>
            <a:r>
              <a:rPr lang="en-US" dirty="0" smtClean="0"/>
              <a:t>. coverage for this flooding event.</a:t>
            </a:r>
          </a:p>
          <a:p>
            <a:r>
              <a:rPr lang="en-US" dirty="0" smtClean="0"/>
              <a:t>USGS has more </a:t>
            </a:r>
            <a:r>
              <a:rPr lang="en-US" dirty="0" err="1" smtClean="0"/>
              <a:t>precip</a:t>
            </a:r>
            <a:r>
              <a:rPr lang="en-US" dirty="0" smtClean="0"/>
              <a:t>. coverage over the SE.</a:t>
            </a:r>
          </a:p>
          <a:p>
            <a:r>
              <a:rPr lang="en-US" dirty="0" smtClean="0"/>
              <a:t>NLCD matches CPC better across the NE.</a:t>
            </a:r>
            <a:endParaRPr lang="en-US" dirty="0"/>
          </a:p>
        </p:txBody>
      </p:sp>
      <p:sp>
        <p:nvSpPr>
          <p:cNvPr id="3" name="Slide Number Placeholder 2"/>
          <p:cNvSpPr>
            <a:spLocks noGrp="1"/>
          </p:cNvSpPr>
          <p:nvPr>
            <p:ph type="sldNum" sz="quarter" idx="11"/>
          </p:nvPr>
        </p:nvSpPr>
        <p:spPr/>
        <p:txBody>
          <a:bodyPr/>
          <a:lstStyle/>
          <a:p>
            <a:fld id="{6D3FAE4D-9488-4B48-8F4A-A56CB5A28AF9}" type="slidenum">
              <a:rPr lang="en-US" smtClean="0"/>
              <a:pPr/>
              <a:t>14</a:t>
            </a:fld>
            <a:endParaRPr lang="en-US" dirty="0"/>
          </a:p>
        </p:txBody>
      </p:sp>
    </p:spTree>
    <p:extLst>
      <p:ext uri="{BB962C8B-B14F-4D97-AF65-F5344CB8AC3E}">
        <p14:creationId xmlns:p14="http://schemas.microsoft.com/office/powerpoint/2010/main" val="3994498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599" y="381000"/>
            <a:ext cx="7062387" cy="964602"/>
          </a:xfrm>
        </p:spPr>
        <p:txBody>
          <a:bodyPr>
            <a:normAutofit/>
          </a:bodyPr>
          <a:lstStyle/>
          <a:p>
            <a:pPr algn="ctr"/>
            <a:r>
              <a:rPr lang="en-US" sz="3000" dirty="0"/>
              <a:t>Tropical Storm Marco Oct. 10-13, 1990</a:t>
            </a:r>
          </a:p>
        </p:txBody>
      </p:sp>
      <p:pic>
        <p:nvPicPr>
          <p:cNvPr id="7172" name="Picture 4" descr="A small storm with a large cloud surrounding about to approach the southwestern side of Flor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817" y="2978355"/>
            <a:ext cx="2745183" cy="23833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 small storm forms off the coast of Cuba and continues northward before making landfall in Florida as a tropical st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0" y="2978355"/>
            <a:ext cx="3400817" cy="21023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12600" y="3147844"/>
            <a:ext cx="2130007" cy="300082"/>
          </a:xfrm>
          <a:prstGeom prst="rect">
            <a:avLst/>
          </a:prstGeom>
        </p:spPr>
        <p:txBody>
          <a:bodyPr wrap="none">
            <a:spAutoFit/>
          </a:bodyPr>
          <a:lstStyle/>
          <a:p>
            <a:pPr algn="ctr"/>
            <a:r>
              <a:rPr lang="en-US" sz="1350" b="1" dirty="0">
                <a:solidFill>
                  <a:schemeClr val="bg1"/>
                </a:solidFill>
              </a:rPr>
              <a:t>Tropical Storm Marco Track</a:t>
            </a:r>
          </a:p>
        </p:txBody>
      </p:sp>
      <p:pic>
        <p:nvPicPr>
          <p:cNvPr id="9" name="Picture 2" descr="Colored rainfall amounts for the amount of rain and mentioning its peak amount stretching from as south as the Florida Keys, through Georgia, where it peaked, and up to Pennsylvania, New Jersey and Ohio, where it caused minor rai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9267" y="2978355"/>
            <a:ext cx="3019662" cy="365104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fld id="{6D3FAE4D-9488-4B48-8F4A-A56CB5A28AF9}" type="slidenum">
              <a:rPr lang="en-US" smtClean="0"/>
              <a:pPr/>
              <a:t>15</a:t>
            </a:fld>
            <a:endParaRPr lang="en-US" dirty="0"/>
          </a:p>
        </p:txBody>
      </p:sp>
      <p:sp>
        <p:nvSpPr>
          <p:cNvPr id="8" name="Rectangle 7"/>
          <p:cNvSpPr/>
          <p:nvPr/>
        </p:nvSpPr>
        <p:spPr>
          <a:xfrm>
            <a:off x="6279665" y="4853842"/>
            <a:ext cx="2360197" cy="300082"/>
          </a:xfrm>
          <a:prstGeom prst="rect">
            <a:avLst/>
          </a:prstGeom>
        </p:spPr>
        <p:txBody>
          <a:bodyPr wrap="none">
            <a:spAutoFit/>
          </a:bodyPr>
          <a:lstStyle/>
          <a:p>
            <a:pPr algn="ctr"/>
            <a:r>
              <a:rPr lang="en-US" sz="1350" b="1" dirty="0" smtClean="0">
                <a:solidFill>
                  <a:schemeClr val="bg1"/>
                </a:solidFill>
              </a:rPr>
              <a:t>GOES 7 Visible Satellite </a:t>
            </a:r>
            <a:r>
              <a:rPr lang="en-US" sz="1350" b="1" smtClean="0">
                <a:solidFill>
                  <a:schemeClr val="bg1"/>
                </a:solidFill>
              </a:rPr>
              <a:t>Image </a:t>
            </a:r>
            <a:endParaRPr lang="en-US" sz="1350" b="1" dirty="0" smtClean="0">
              <a:solidFill>
                <a:schemeClr val="bg1"/>
              </a:solidFill>
            </a:endParaRPr>
          </a:p>
        </p:txBody>
      </p:sp>
    </p:spTree>
    <p:extLst>
      <p:ext uri="{BB962C8B-B14F-4D97-AF65-F5344CB8AC3E}">
        <p14:creationId xmlns:p14="http://schemas.microsoft.com/office/powerpoint/2010/main" val="188651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76" t="6576" r="1538" b="11233"/>
          <a:stretch/>
        </p:blipFill>
        <p:spPr>
          <a:xfrm>
            <a:off x="1" y="3422581"/>
            <a:ext cx="3042239" cy="257816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59" t="8219" r="1355" b="12876"/>
          <a:stretch/>
        </p:blipFill>
        <p:spPr>
          <a:xfrm>
            <a:off x="3064774" y="3534688"/>
            <a:ext cx="3031200" cy="2466062"/>
          </a:xfrm>
          <a:prstGeom prst="rect">
            <a:avLst/>
          </a:prstGeom>
        </p:spPr>
      </p:pic>
      <p:sp>
        <p:nvSpPr>
          <p:cNvPr id="2" name="Title 1"/>
          <p:cNvSpPr>
            <a:spLocks noGrp="1"/>
          </p:cNvSpPr>
          <p:nvPr>
            <p:ph type="title" idx="4294967295"/>
          </p:nvPr>
        </p:nvSpPr>
        <p:spPr>
          <a:xfrm>
            <a:off x="2333625" y="304800"/>
            <a:ext cx="6810375" cy="1012825"/>
          </a:xfrm>
        </p:spPr>
        <p:txBody>
          <a:bodyPr>
            <a:noAutofit/>
          </a:bodyPr>
          <a:lstStyle/>
          <a:p>
            <a:pPr algn="ctr"/>
            <a:r>
              <a:rPr lang="en-US" sz="3200" dirty="0"/>
              <a:t>Tropical Storm Marco Oct. 10-13, 1990 Accumulated </a:t>
            </a:r>
            <a:r>
              <a:rPr lang="en-US" sz="3200" dirty="0" smtClean="0"/>
              <a:t>Precipitation (mm)</a:t>
            </a:r>
            <a:endParaRPr lang="en-US" sz="3200"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60" t="8401" r="1538" b="12694"/>
          <a:stretch/>
        </p:blipFill>
        <p:spPr>
          <a:xfrm>
            <a:off x="6118509" y="3534688"/>
            <a:ext cx="3025492" cy="2466062"/>
          </a:xfrm>
          <a:prstGeom prst="rect">
            <a:avLst/>
          </a:prstGeom>
        </p:spPr>
      </p:pic>
      <p:sp>
        <p:nvSpPr>
          <p:cNvPr id="13" name="Rectangle 12"/>
          <p:cNvSpPr/>
          <p:nvPr/>
        </p:nvSpPr>
        <p:spPr>
          <a:xfrm>
            <a:off x="5213959" y="5056601"/>
            <a:ext cx="695195" cy="37578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8245159" y="5056600"/>
            <a:ext cx="695195" cy="3757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5317300" y="4539902"/>
            <a:ext cx="591854" cy="2278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8348500" y="4539902"/>
            <a:ext cx="591854" cy="2278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p:cNvSpPr/>
          <p:nvPr/>
        </p:nvSpPr>
        <p:spPr>
          <a:xfrm>
            <a:off x="2256283" y="4539902"/>
            <a:ext cx="591854" cy="2278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2152942" y="5056600"/>
            <a:ext cx="695195" cy="37578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sz="quarter" idx="4294967295"/>
          </p:nvPr>
        </p:nvSpPr>
        <p:spPr>
          <a:xfrm>
            <a:off x="152400" y="1394303"/>
            <a:ext cx="8787953" cy="1739396"/>
          </a:xfrm>
        </p:spPr>
        <p:txBody>
          <a:bodyPr>
            <a:normAutofit/>
          </a:bodyPr>
          <a:lstStyle/>
          <a:p>
            <a:r>
              <a:rPr lang="en-US" sz="2800" dirty="0" smtClean="0"/>
              <a:t>USGS correctly estimates </a:t>
            </a:r>
            <a:r>
              <a:rPr lang="en-US" sz="2800" dirty="0" err="1" smtClean="0"/>
              <a:t>precip</a:t>
            </a:r>
            <a:r>
              <a:rPr lang="en-US" sz="2800" dirty="0" smtClean="0"/>
              <a:t>. over west coastal FL.</a:t>
            </a:r>
          </a:p>
          <a:p>
            <a:r>
              <a:rPr lang="en-US" sz="2800" dirty="0" smtClean="0"/>
              <a:t>NLCD has better </a:t>
            </a:r>
            <a:r>
              <a:rPr lang="en-US" sz="2800" dirty="0" err="1" smtClean="0"/>
              <a:t>precip</a:t>
            </a:r>
            <a:r>
              <a:rPr lang="en-US" sz="2800" dirty="0" smtClean="0"/>
              <a:t>. coverage over eastern NC.</a:t>
            </a:r>
            <a:endParaRPr lang="en-US" sz="2800" dirty="0"/>
          </a:p>
        </p:txBody>
      </p:sp>
      <p:sp>
        <p:nvSpPr>
          <p:cNvPr id="5" name="Slide Number Placeholder 4"/>
          <p:cNvSpPr>
            <a:spLocks noGrp="1"/>
          </p:cNvSpPr>
          <p:nvPr>
            <p:ph type="sldNum" sz="quarter" idx="11"/>
          </p:nvPr>
        </p:nvSpPr>
        <p:spPr/>
        <p:txBody>
          <a:bodyPr/>
          <a:lstStyle/>
          <a:p>
            <a:fld id="{6D3FAE4D-9488-4B48-8F4A-A56CB5A28AF9}" type="slidenum">
              <a:rPr lang="en-US" smtClean="0"/>
              <a:pPr/>
              <a:t>16</a:t>
            </a:fld>
            <a:endParaRPr lang="en-US" dirty="0"/>
          </a:p>
        </p:txBody>
      </p:sp>
    </p:spTree>
    <p:extLst>
      <p:ext uri="{BB962C8B-B14F-4D97-AF65-F5344CB8AC3E}">
        <p14:creationId xmlns:p14="http://schemas.microsoft.com/office/powerpoint/2010/main" val="1363947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4294967295"/>
          </p:nvPr>
        </p:nvSpPr>
        <p:spPr>
          <a:xfrm>
            <a:off x="1230086" y="1524000"/>
            <a:ext cx="6705600" cy="4832350"/>
          </a:xfrm>
        </p:spPr>
        <p:txBody>
          <a:bodyPr>
            <a:normAutofit fontScale="85000" lnSpcReduction="20000"/>
          </a:bodyPr>
          <a:lstStyle/>
          <a:p>
            <a:r>
              <a:rPr lang="en-US" dirty="0" smtClean="0"/>
              <a:t>NLCD soil moisture tends to be drier than USGS over eastern U.S. across all case studies.</a:t>
            </a:r>
          </a:p>
          <a:p>
            <a:r>
              <a:rPr lang="en-US" dirty="0" smtClean="0"/>
              <a:t>Similar precipitation patterns for all events, regardless of LU.</a:t>
            </a:r>
          </a:p>
          <a:p>
            <a:pPr lvl="1"/>
            <a:r>
              <a:rPr lang="en-US" dirty="0" smtClean="0"/>
              <a:t>Usually USGS has “wider” </a:t>
            </a:r>
            <a:r>
              <a:rPr lang="en-US" dirty="0" err="1" smtClean="0"/>
              <a:t>precip</a:t>
            </a:r>
            <a:r>
              <a:rPr lang="en-US" dirty="0" smtClean="0"/>
              <a:t>. than NLCD.</a:t>
            </a:r>
          </a:p>
          <a:p>
            <a:pPr lvl="1"/>
            <a:r>
              <a:rPr lang="en-US" dirty="0" smtClean="0"/>
              <a:t>USGS often better for high </a:t>
            </a:r>
            <a:r>
              <a:rPr lang="en-US" dirty="0" err="1" smtClean="0"/>
              <a:t>precip</a:t>
            </a:r>
            <a:r>
              <a:rPr lang="en-US" dirty="0" smtClean="0"/>
              <a:t>. events in SE.</a:t>
            </a:r>
          </a:p>
          <a:p>
            <a:pPr lvl="1"/>
            <a:r>
              <a:rPr lang="en-US" dirty="0" smtClean="0"/>
              <a:t>NLCD tends to be better for </a:t>
            </a:r>
            <a:r>
              <a:rPr lang="en-US" dirty="0" err="1" smtClean="0"/>
              <a:t>precip</a:t>
            </a:r>
            <a:r>
              <a:rPr lang="en-US" dirty="0" smtClean="0"/>
              <a:t>. in NE.</a:t>
            </a:r>
          </a:p>
          <a:p>
            <a:r>
              <a:rPr lang="en-US" dirty="0" smtClean="0"/>
              <a:t>Warmer temperatures in NLCD than USGS, especially in the SE.</a:t>
            </a:r>
          </a:p>
          <a:p>
            <a:pPr marL="457200" lvl="1" indent="0">
              <a:buNone/>
            </a:pPr>
            <a:endParaRPr lang="en-US" dirty="0" smtClean="0"/>
          </a:p>
          <a:p>
            <a:pPr marL="457200" lvl="1" indent="0">
              <a:buNone/>
            </a:pPr>
            <a:r>
              <a:rPr lang="en-US" sz="1500" b="1" i="1" dirty="0">
                <a:latin typeface="Arial" panose="020B0604020202020204" pitchFamily="34" charset="0"/>
                <a:ea typeface="Calibri" panose="020F0502020204030204" pitchFamily="34" charset="0"/>
                <a:cs typeface="Times New Roman" panose="02020603050405020304" pitchFamily="18" charset="0"/>
              </a:rPr>
              <a:t>Disclaimer: </a:t>
            </a:r>
            <a:r>
              <a:rPr lang="en-US" sz="1500" b="1" i="1" dirty="0"/>
              <a:t>The views expressed in this presentation are those of the authors and do not necessarily represent the views or policies of the U.S. Environmental Protection Agency.</a:t>
            </a:r>
          </a:p>
          <a:p>
            <a:pPr marL="457200" lvl="1" indent="0">
              <a:buNone/>
            </a:pPr>
            <a:endParaRPr lang="en-US" sz="1500" dirty="0" smtClean="0"/>
          </a:p>
        </p:txBody>
      </p:sp>
      <p:sp>
        <p:nvSpPr>
          <p:cNvPr id="3" name="Title 2"/>
          <p:cNvSpPr>
            <a:spLocks noGrp="1"/>
          </p:cNvSpPr>
          <p:nvPr>
            <p:ph type="title" idx="4294967295"/>
          </p:nvPr>
        </p:nvSpPr>
        <p:spPr>
          <a:xfrm>
            <a:off x="10886" y="304800"/>
            <a:ext cx="9144000" cy="993775"/>
          </a:xfrm>
        </p:spPr>
        <p:txBody>
          <a:bodyPr/>
          <a:lstStyle/>
          <a:p>
            <a:pPr algn="ctr"/>
            <a:r>
              <a:rPr lang="en-US" dirty="0" smtClean="0"/>
              <a:t>Summary</a:t>
            </a:r>
            <a:endParaRPr lang="en-US" dirty="0"/>
          </a:p>
        </p:txBody>
      </p:sp>
      <p:sp>
        <p:nvSpPr>
          <p:cNvPr id="2" name="Slide Number Placeholder 1"/>
          <p:cNvSpPr>
            <a:spLocks noGrp="1"/>
          </p:cNvSpPr>
          <p:nvPr>
            <p:ph type="sldNum" sz="quarter" idx="11"/>
          </p:nvPr>
        </p:nvSpPr>
        <p:spPr/>
        <p:txBody>
          <a:bodyPr/>
          <a:lstStyle/>
          <a:p>
            <a:fld id="{6D3FAE4D-9488-4B48-8F4A-A56CB5A28AF9}" type="slidenum">
              <a:rPr lang="en-US" smtClean="0"/>
              <a:pPr/>
              <a:t>17</a:t>
            </a:fld>
            <a:endParaRPr lang="en-US" dirty="0"/>
          </a:p>
        </p:txBody>
      </p:sp>
    </p:spTree>
    <p:extLst>
      <p:ext uri="{BB962C8B-B14F-4D97-AF65-F5344CB8AC3E}">
        <p14:creationId xmlns:p14="http://schemas.microsoft.com/office/powerpoint/2010/main" val="3092194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838200" y="1447800"/>
            <a:ext cx="7620000" cy="5410200"/>
          </a:xfrm>
        </p:spPr>
        <p:txBody>
          <a:bodyPr>
            <a:normAutofit fontScale="77500" lnSpcReduction="20000"/>
          </a:bodyPr>
          <a:lstStyle/>
          <a:p>
            <a:pPr marL="0" indent="0" algn="ctr">
              <a:buNone/>
            </a:pPr>
            <a:r>
              <a:rPr lang="en-US" dirty="0" smtClean="0"/>
              <a:t>Supplemental material</a:t>
            </a:r>
          </a:p>
          <a:p>
            <a:pPr marL="0" indent="0" algn="ctr">
              <a:buNone/>
            </a:pPr>
            <a:endParaRPr lang="en-US" dirty="0" smtClean="0"/>
          </a:p>
          <a:p>
            <a:r>
              <a:rPr lang="en-US" dirty="0"/>
              <a:t>WRF Parameterizations used:</a:t>
            </a:r>
          </a:p>
          <a:p>
            <a:pPr lvl="1"/>
            <a:r>
              <a:rPr lang="en-US" dirty="0"/>
              <a:t>Noah Land Surface Model</a:t>
            </a:r>
          </a:p>
          <a:p>
            <a:pPr lvl="1"/>
            <a:r>
              <a:rPr lang="en-US" dirty="0"/>
              <a:t>WRF single moment 6-class microphysics scheme </a:t>
            </a:r>
          </a:p>
          <a:p>
            <a:pPr lvl="1"/>
            <a:r>
              <a:rPr lang="en-US" dirty="0"/>
              <a:t>Rapid radiative transfer model for global models for short and longwave radiation scheme</a:t>
            </a:r>
          </a:p>
          <a:p>
            <a:pPr lvl="1"/>
            <a:r>
              <a:rPr lang="en-US" dirty="0"/>
              <a:t>MM5 </a:t>
            </a:r>
            <a:r>
              <a:rPr lang="en-US" dirty="0" err="1"/>
              <a:t>Monin-Obukhov</a:t>
            </a:r>
            <a:r>
              <a:rPr lang="en-US" dirty="0"/>
              <a:t> similarity surface scheme</a:t>
            </a:r>
          </a:p>
          <a:p>
            <a:pPr lvl="1"/>
            <a:r>
              <a:rPr lang="en-US" dirty="0" err="1"/>
              <a:t>Yonsei</a:t>
            </a:r>
            <a:r>
              <a:rPr lang="en-US" dirty="0"/>
              <a:t> University planetary boundary layer scheme</a:t>
            </a:r>
          </a:p>
          <a:p>
            <a:pPr lvl="1"/>
            <a:r>
              <a:rPr lang="en-US" dirty="0" err="1"/>
              <a:t>Kain</a:t>
            </a:r>
            <a:r>
              <a:rPr lang="en-US" dirty="0"/>
              <a:t>-Fritsch cumulus scheme</a:t>
            </a:r>
          </a:p>
          <a:p>
            <a:r>
              <a:rPr lang="en-US" dirty="0"/>
              <a:t>Run Time: Oct. 1987-Dec. </a:t>
            </a:r>
            <a:r>
              <a:rPr lang="en-US" dirty="0" smtClean="0"/>
              <a:t>1990</a:t>
            </a:r>
          </a:p>
          <a:p>
            <a:pPr marL="0" lvl="0" indent="0" algn="ctr">
              <a:lnSpc>
                <a:spcPct val="90000"/>
              </a:lnSpc>
              <a:spcBef>
                <a:spcPts val="1000"/>
              </a:spcBef>
              <a:buNone/>
            </a:pPr>
            <a:r>
              <a:rPr lang="en-US" sz="2600" dirty="0">
                <a:solidFill>
                  <a:prstClr val="black"/>
                </a:solidFill>
              </a:rPr>
              <a:t>REFERENCE:</a:t>
            </a:r>
          </a:p>
          <a:p>
            <a:pPr marL="0" lvl="0" indent="0">
              <a:lnSpc>
                <a:spcPct val="90000"/>
              </a:lnSpc>
              <a:spcBef>
                <a:spcPts val="1000"/>
              </a:spcBef>
              <a:buNone/>
            </a:pPr>
            <a:r>
              <a:rPr lang="en-US" sz="2600" dirty="0">
                <a:solidFill>
                  <a:prstClr val="black"/>
                </a:solidFill>
              </a:rPr>
              <a:t>Spero, T., Chris Nolte, J. Bowden, M. Mallard, AND J. </a:t>
            </a:r>
            <a:r>
              <a:rPr lang="en-US" sz="2600" dirty="0" err="1">
                <a:solidFill>
                  <a:prstClr val="black"/>
                </a:solidFill>
              </a:rPr>
              <a:t>Herwehe</a:t>
            </a:r>
            <a:r>
              <a:rPr lang="en-US" sz="2600" dirty="0">
                <a:solidFill>
                  <a:prstClr val="black"/>
                </a:solidFill>
              </a:rPr>
              <a:t>. </a:t>
            </a:r>
            <a:r>
              <a:rPr lang="en-US" sz="2600" dirty="0">
                <a:solidFill>
                  <a:prstClr val="black"/>
                </a:solidFill>
                <a:hlinkClick r:id="rId2"/>
              </a:rPr>
              <a:t>The Impact of Incongruous Lake Temperatures on Regional Climate Extremes Downscaled from the CMIP5 Archive Using the WRF Model</a:t>
            </a:r>
            <a:r>
              <a:rPr lang="en-US" sz="2600" dirty="0">
                <a:solidFill>
                  <a:prstClr val="black"/>
                </a:solidFill>
              </a:rPr>
              <a:t>. Journal of Climate. American Meteorological Society, Boston, MA, 29(2):839-853, (2016).</a:t>
            </a:r>
          </a:p>
          <a:p>
            <a:pPr marL="0" lvl="0" indent="0" algn="ctr">
              <a:lnSpc>
                <a:spcPct val="90000"/>
              </a:lnSpc>
              <a:spcBef>
                <a:spcPts val="1000"/>
              </a:spcBef>
              <a:buNone/>
            </a:pPr>
            <a:endParaRPr lang="en-US" sz="2600" dirty="0">
              <a:solidFill>
                <a:prstClr val="black"/>
              </a:solidFill>
            </a:endParaRPr>
          </a:p>
          <a:p>
            <a:pPr marL="0" indent="0">
              <a:buNone/>
            </a:pPr>
            <a:endParaRPr lang="en-US" dirty="0"/>
          </a:p>
          <a:p>
            <a:pPr marL="0" indent="0" algn="ctr">
              <a:buNone/>
            </a:pPr>
            <a:endParaRPr lang="en-US" dirty="0" smtClean="0"/>
          </a:p>
          <a:p>
            <a:pPr marL="0" indent="0" algn="ctr">
              <a:buNone/>
            </a:pPr>
            <a:endParaRPr lang="en-US" dirty="0"/>
          </a:p>
          <a:p>
            <a:pPr marL="0" indent="0" algn="ctr">
              <a:buNone/>
            </a:pPr>
            <a:endParaRPr lang="en-US" dirty="0"/>
          </a:p>
        </p:txBody>
      </p:sp>
      <p:sp>
        <p:nvSpPr>
          <p:cNvPr id="3" name="Slide Number Placeholder 2"/>
          <p:cNvSpPr>
            <a:spLocks noGrp="1"/>
          </p:cNvSpPr>
          <p:nvPr>
            <p:ph type="sldNum" sz="quarter" idx="11"/>
          </p:nvPr>
        </p:nvSpPr>
        <p:spPr/>
        <p:txBody>
          <a:bodyPr/>
          <a:lstStyle/>
          <a:p>
            <a:fld id="{6D3FAE4D-9488-4B48-8F4A-A56CB5A28AF9}" type="slidenum">
              <a:rPr lang="en-US" smtClean="0"/>
              <a:pPr/>
              <a:t>18</a:t>
            </a:fld>
            <a:endParaRPr lang="en-US" dirty="0"/>
          </a:p>
        </p:txBody>
      </p:sp>
    </p:spTree>
    <p:extLst>
      <p:ext uri="{BB962C8B-B14F-4D97-AF65-F5344CB8AC3E}">
        <p14:creationId xmlns:p14="http://schemas.microsoft.com/office/powerpoint/2010/main" val="3510543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990601"/>
            <a:ext cx="7886700" cy="762000"/>
          </a:xfrm>
        </p:spPr>
        <p:txBody>
          <a:bodyPr>
            <a:normAutofit fontScale="90000"/>
          </a:bodyPr>
          <a:lstStyle/>
          <a:p>
            <a:pPr algn="ctr"/>
            <a:r>
              <a:rPr lang="en-US" dirty="0" smtClean="0"/>
              <a:t>Motivation</a:t>
            </a:r>
            <a:br>
              <a:rPr lang="en-US" dirty="0" smtClean="0"/>
            </a:br>
            <a:r>
              <a:rPr lang="en-US" dirty="0" smtClean="0"/>
              <a:t/>
            </a:r>
            <a:br>
              <a:rPr lang="en-US" dirty="0" smtClean="0"/>
            </a:br>
            <a:endParaRPr lang="en-US" dirty="0"/>
          </a:p>
        </p:txBody>
      </p:sp>
      <p:sp>
        <p:nvSpPr>
          <p:cNvPr id="3" name="Text Placeholder 2"/>
          <p:cNvSpPr>
            <a:spLocks noGrp="1"/>
          </p:cNvSpPr>
          <p:nvPr>
            <p:ph type="body" sz="quarter" idx="4294967295"/>
          </p:nvPr>
        </p:nvSpPr>
        <p:spPr>
          <a:xfrm>
            <a:off x="228600" y="1371601"/>
            <a:ext cx="8686800" cy="4984750"/>
          </a:xfrm>
        </p:spPr>
        <p:txBody>
          <a:bodyPr>
            <a:normAutofit fontScale="77500" lnSpcReduction="20000"/>
          </a:bodyPr>
          <a:lstStyle/>
          <a:p>
            <a:r>
              <a:rPr lang="en-US" dirty="0" smtClean="0"/>
              <a:t>Extreme weather events have catastrophic impacts on society.</a:t>
            </a:r>
          </a:p>
          <a:p>
            <a:r>
              <a:rPr lang="en-US" dirty="0" smtClean="0"/>
              <a:t>Climate change can alter frequency and intensity of extreme events.</a:t>
            </a:r>
          </a:p>
          <a:p>
            <a:r>
              <a:rPr lang="en-US" dirty="0" smtClean="0"/>
              <a:t>Need to simulate extreme events with confidence.</a:t>
            </a:r>
          </a:p>
          <a:p>
            <a:r>
              <a:rPr lang="en-US" dirty="0" smtClean="0"/>
              <a:t>Currently using USGS land use for regional climate modeling.</a:t>
            </a:r>
          </a:p>
          <a:p>
            <a:r>
              <a:rPr lang="en-US" dirty="0"/>
              <a:t>Want to update to NLCD land use</a:t>
            </a:r>
          </a:p>
          <a:p>
            <a:pPr lvl="1"/>
            <a:r>
              <a:rPr lang="en-US" dirty="0"/>
              <a:t>Better representation in US, especially at higher resolution</a:t>
            </a:r>
          </a:p>
          <a:p>
            <a:pPr lvl="1"/>
            <a:r>
              <a:rPr lang="en-US" dirty="0"/>
              <a:t>Better alignment with </a:t>
            </a:r>
            <a:r>
              <a:rPr lang="en-US" dirty="0" smtClean="0"/>
              <a:t>configuration used at EPA for AQ modeling</a:t>
            </a:r>
            <a:endParaRPr lang="en-US" dirty="0"/>
          </a:p>
          <a:p>
            <a:pPr lvl="1"/>
            <a:r>
              <a:rPr lang="en-US" dirty="0"/>
              <a:t>U</a:t>
            </a:r>
            <a:r>
              <a:rPr lang="en-US" dirty="0" smtClean="0"/>
              <a:t>sing </a:t>
            </a:r>
            <a:r>
              <a:rPr lang="en-US" dirty="0"/>
              <a:t>NOAH LSM in WRF</a:t>
            </a:r>
          </a:p>
          <a:p>
            <a:pPr lvl="1"/>
            <a:r>
              <a:rPr lang="en-US" dirty="0"/>
              <a:t>NLCD not tested with NOAH </a:t>
            </a:r>
            <a:endParaRPr lang="en-US" dirty="0" smtClean="0"/>
          </a:p>
          <a:p>
            <a:pPr lvl="1"/>
            <a:endParaRPr lang="en-US" dirty="0"/>
          </a:p>
          <a:p>
            <a:pPr marL="457200" lvl="1" indent="0">
              <a:buNone/>
            </a:pPr>
            <a:endParaRPr lang="en-US" dirty="0" smtClean="0"/>
          </a:p>
          <a:p>
            <a:r>
              <a:rPr lang="en-US" dirty="0" smtClean="0">
                <a:solidFill>
                  <a:srgbClr val="0070C0"/>
                </a:solidFill>
              </a:rPr>
              <a:t>Is there an impact on simulating extreme events in WRF by changing from USGS to NLCD?</a:t>
            </a:r>
          </a:p>
        </p:txBody>
      </p:sp>
      <p:sp>
        <p:nvSpPr>
          <p:cNvPr id="4" name="Slide Number Placeholder 3"/>
          <p:cNvSpPr>
            <a:spLocks noGrp="1"/>
          </p:cNvSpPr>
          <p:nvPr>
            <p:ph type="sldNum" sz="quarter" idx="11"/>
          </p:nvPr>
        </p:nvSpPr>
        <p:spPr/>
        <p:txBody>
          <a:bodyPr/>
          <a:lstStyle/>
          <a:p>
            <a:fld id="{6D3FAE4D-9488-4B48-8F4A-A56CB5A28AF9}" type="slidenum">
              <a:rPr lang="en-US" smtClean="0"/>
              <a:pPr/>
              <a:t>2</a:t>
            </a:fld>
            <a:endParaRPr lang="en-US" dirty="0"/>
          </a:p>
        </p:txBody>
      </p:sp>
    </p:spTree>
    <p:extLst>
      <p:ext uri="{BB962C8B-B14F-4D97-AF65-F5344CB8AC3E}">
        <p14:creationId xmlns:p14="http://schemas.microsoft.com/office/powerpoint/2010/main" val="190365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4294967295"/>
          </p:nvPr>
        </p:nvSpPr>
        <p:spPr>
          <a:xfrm>
            <a:off x="3312" y="1233901"/>
            <a:ext cx="9140687" cy="3261899"/>
          </a:xfrm>
        </p:spPr>
        <p:txBody>
          <a:bodyPr>
            <a:normAutofit fontScale="77500" lnSpcReduction="20000"/>
          </a:bodyPr>
          <a:lstStyle/>
          <a:p>
            <a:r>
              <a:rPr lang="en-US" dirty="0" smtClean="0"/>
              <a:t>WRFV3.8 with downscaling physics/nudging options (Spero et al. 2016)</a:t>
            </a:r>
          </a:p>
          <a:p>
            <a:r>
              <a:rPr lang="en-US" dirty="0" smtClean="0"/>
              <a:t>Two continuous runs: Oct 1987 – Dec 1990 (analyzed 1988-1990)</a:t>
            </a:r>
          </a:p>
          <a:p>
            <a:pPr lvl="1"/>
            <a:r>
              <a:rPr lang="en-US" dirty="0" smtClean="0"/>
              <a:t>USGS 24-category land use</a:t>
            </a:r>
          </a:p>
          <a:p>
            <a:pPr lvl="1"/>
            <a:r>
              <a:rPr lang="en-US" dirty="0" smtClean="0"/>
              <a:t>NLCD/MODIS 40-category land use</a:t>
            </a:r>
          </a:p>
          <a:p>
            <a:r>
              <a:rPr lang="en-US" dirty="0" smtClean="0"/>
              <a:t>108-36-km North American domain, focus on 36-km CONUS</a:t>
            </a:r>
          </a:p>
          <a:p>
            <a:r>
              <a:rPr lang="en-US" dirty="0" smtClean="0"/>
              <a:t>Comparisons to:</a:t>
            </a:r>
          </a:p>
          <a:p>
            <a:pPr lvl="1"/>
            <a:r>
              <a:rPr lang="en-US" dirty="0" smtClean="0"/>
              <a:t>North American Regional Reanalysis (NARR), 32-km</a:t>
            </a:r>
          </a:p>
          <a:p>
            <a:pPr lvl="1"/>
            <a:r>
              <a:rPr lang="en-US" dirty="0" smtClean="0"/>
              <a:t>Climate Prediction Center (CPC) precipitation reanalysis, 0.25-deg</a:t>
            </a:r>
          </a:p>
        </p:txBody>
      </p:sp>
      <p:sp>
        <p:nvSpPr>
          <p:cNvPr id="4" name="Title 3"/>
          <p:cNvSpPr>
            <a:spLocks noGrp="1"/>
          </p:cNvSpPr>
          <p:nvPr>
            <p:ph type="title" idx="4294967295"/>
          </p:nvPr>
        </p:nvSpPr>
        <p:spPr>
          <a:xfrm>
            <a:off x="1257300" y="228600"/>
            <a:ext cx="7886700" cy="995362"/>
          </a:xfrm>
        </p:spPr>
        <p:txBody>
          <a:bodyPr/>
          <a:lstStyle/>
          <a:p>
            <a:pPr algn="ctr"/>
            <a:r>
              <a:rPr lang="en-US" dirty="0" smtClean="0"/>
              <a:t>Methodology</a:t>
            </a:r>
            <a:endParaRPr lang="en-US" dirty="0"/>
          </a:p>
        </p:txBody>
      </p:sp>
      <p:pic>
        <p:nvPicPr>
          <p:cNvPr id="7" name="Content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5944"/>
          <a:stretch/>
        </p:blipFill>
        <p:spPr>
          <a:xfrm>
            <a:off x="0" y="4579938"/>
            <a:ext cx="4567238" cy="2278062"/>
          </a:xfrm>
          <a:prstGeom prst="rect">
            <a:avLst/>
          </a:prstGeom>
        </p:spPr>
      </p:pic>
      <p:pic>
        <p:nvPicPr>
          <p:cNvPr id="8" name="Content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6297"/>
          <a:stretch/>
        </p:blipFill>
        <p:spPr>
          <a:xfrm>
            <a:off x="4606785" y="4495800"/>
            <a:ext cx="4532312" cy="2352675"/>
          </a:xfrm>
          <a:prstGeom prst="rect">
            <a:avLst/>
          </a:prstGeom>
        </p:spPr>
      </p:pic>
      <p:sp>
        <p:nvSpPr>
          <p:cNvPr id="2" name="Rectangle 1"/>
          <p:cNvSpPr/>
          <p:nvPr/>
        </p:nvSpPr>
        <p:spPr>
          <a:xfrm>
            <a:off x="4573655" y="4579938"/>
            <a:ext cx="695127" cy="369332"/>
          </a:xfrm>
          <a:prstGeom prst="rect">
            <a:avLst/>
          </a:prstGeom>
        </p:spPr>
        <p:txBody>
          <a:bodyPr wrap="none">
            <a:spAutoFit/>
          </a:bodyPr>
          <a:lstStyle/>
          <a:p>
            <a:r>
              <a:rPr lang="en-US" dirty="0"/>
              <a:t>NLCD</a:t>
            </a:r>
          </a:p>
        </p:txBody>
      </p:sp>
      <p:sp>
        <p:nvSpPr>
          <p:cNvPr id="3" name="Rectangle 2"/>
          <p:cNvSpPr/>
          <p:nvPr/>
        </p:nvSpPr>
        <p:spPr>
          <a:xfrm>
            <a:off x="-22982" y="4606442"/>
            <a:ext cx="689612" cy="369332"/>
          </a:xfrm>
          <a:prstGeom prst="rect">
            <a:avLst/>
          </a:prstGeom>
        </p:spPr>
        <p:txBody>
          <a:bodyPr wrap="none">
            <a:spAutoFit/>
          </a:bodyPr>
          <a:lstStyle/>
          <a:p>
            <a:r>
              <a:rPr lang="en-US" dirty="0"/>
              <a:t>USGS</a:t>
            </a:r>
          </a:p>
        </p:txBody>
      </p:sp>
      <p:sp>
        <p:nvSpPr>
          <p:cNvPr id="6" name="Slide Number Placeholder 5"/>
          <p:cNvSpPr>
            <a:spLocks noGrp="1"/>
          </p:cNvSpPr>
          <p:nvPr>
            <p:ph type="sldNum" sz="quarter" idx="11"/>
          </p:nvPr>
        </p:nvSpPr>
        <p:spPr/>
        <p:txBody>
          <a:bodyPr/>
          <a:lstStyle/>
          <a:p>
            <a:fld id="{6D3FAE4D-9488-4B48-8F4A-A56CB5A28AF9}" type="slidenum">
              <a:rPr lang="en-US" smtClean="0"/>
              <a:pPr/>
              <a:t>3</a:t>
            </a:fld>
            <a:endParaRPr lang="en-US" dirty="0"/>
          </a:p>
        </p:txBody>
      </p:sp>
    </p:spTree>
    <p:extLst>
      <p:ext uri="{BB962C8B-B14F-4D97-AF65-F5344CB8AC3E}">
        <p14:creationId xmlns:p14="http://schemas.microsoft.com/office/powerpoint/2010/main" val="2249573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0" y="1268245"/>
            <a:ext cx="3143032" cy="1857342"/>
          </a:xfrm>
          <a:prstGeom prst="rect">
            <a:avLst/>
          </a:prstGeom>
          <a:ln w="19050">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5620"/>
          <a:stretch/>
        </p:blipFill>
        <p:spPr>
          <a:xfrm>
            <a:off x="4324896" y="-21461"/>
            <a:ext cx="4812478" cy="2683860"/>
          </a:xfrm>
          <a:prstGeom prst="rect">
            <a:avLst/>
          </a:prstGeom>
          <a:ln w="19050">
            <a:solidFill>
              <a:schemeClr val="tx1"/>
            </a:solidFill>
          </a:ln>
        </p:spPr>
      </p:pic>
      <p:pic>
        <p:nvPicPr>
          <p:cNvPr id="5" name="Picture 12" descr="http://www.weather.gov/images/chs/events/Hugo_Sep1989/hugo_ir.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920" y="3118633"/>
            <a:ext cx="3184300" cy="225502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490" y="5373656"/>
            <a:ext cx="4302510" cy="1484344"/>
          </a:xfrm>
          <a:prstGeom prst="rect">
            <a:avLst/>
          </a:prstGeom>
          <a:ln w="19050">
            <a:solidFill>
              <a:schemeClr val="tx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716" y="2662589"/>
            <a:ext cx="4222036" cy="2376018"/>
          </a:xfrm>
          <a:prstGeom prst="rect">
            <a:avLst/>
          </a:prstGeom>
          <a:ln w="19050">
            <a:solidFill>
              <a:schemeClr val="tx1"/>
            </a:solidFill>
          </a:ln>
        </p:spPr>
      </p:pic>
      <p:pic>
        <p:nvPicPr>
          <p:cNvPr id="8" name="Picture 4" descr="A small storm with a large cloud surrounding about to approach the southwestern side of Flori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4077" y="5025074"/>
            <a:ext cx="2695084" cy="18329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6781" y="2469830"/>
            <a:ext cx="3152079" cy="584775"/>
          </a:xfrm>
          <a:prstGeom prst="rect">
            <a:avLst/>
          </a:prstGeom>
        </p:spPr>
        <p:txBody>
          <a:bodyPr wrap="square">
            <a:spAutoFit/>
          </a:bodyPr>
          <a:lstStyle/>
          <a:p>
            <a:r>
              <a:rPr lang="en-US" sz="1600" b="1" dirty="0" smtClean="0">
                <a:solidFill>
                  <a:schemeClr val="bg1"/>
                </a:solidFill>
              </a:rPr>
              <a:t>Midwest Drought/Heat Wave 1988 </a:t>
            </a:r>
            <a:r>
              <a:rPr lang="en-US" sz="1600" b="1" dirty="0">
                <a:solidFill>
                  <a:schemeClr val="bg1"/>
                </a:solidFill>
              </a:rPr>
              <a:t>&gt;5,000 Deaths $40B damages</a:t>
            </a:r>
          </a:p>
        </p:txBody>
      </p:sp>
      <p:sp>
        <p:nvSpPr>
          <p:cNvPr id="10" name="Rectangle 9"/>
          <p:cNvSpPr/>
          <p:nvPr/>
        </p:nvSpPr>
        <p:spPr>
          <a:xfrm>
            <a:off x="4306064" y="2321154"/>
            <a:ext cx="5066536" cy="338554"/>
          </a:xfrm>
          <a:prstGeom prst="rect">
            <a:avLst/>
          </a:prstGeom>
        </p:spPr>
        <p:txBody>
          <a:bodyPr wrap="square">
            <a:spAutoFit/>
          </a:bodyPr>
          <a:lstStyle/>
          <a:p>
            <a:r>
              <a:rPr lang="en-US" sz="1600" b="1" dirty="0" smtClean="0">
                <a:solidFill>
                  <a:schemeClr val="bg1"/>
                </a:solidFill>
              </a:rPr>
              <a:t>NC Severe Storm Outbreak </a:t>
            </a:r>
            <a:r>
              <a:rPr lang="en-US" sz="1600" b="1" dirty="0">
                <a:solidFill>
                  <a:schemeClr val="bg1"/>
                </a:solidFill>
              </a:rPr>
              <a:t>May 1-6, 1989 $1B damages</a:t>
            </a:r>
          </a:p>
        </p:txBody>
      </p:sp>
      <p:sp>
        <p:nvSpPr>
          <p:cNvPr id="11" name="Rectangle 10"/>
          <p:cNvSpPr/>
          <p:nvPr/>
        </p:nvSpPr>
        <p:spPr>
          <a:xfrm>
            <a:off x="876911" y="3053494"/>
            <a:ext cx="3054453" cy="584775"/>
          </a:xfrm>
          <a:prstGeom prst="rect">
            <a:avLst/>
          </a:prstGeom>
        </p:spPr>
        <p:txBody>
          <a:bodyPr wrap="square">
            <a:spAutoFit/>
          </a:bodyPr>
          <a:lstStyle/>
          <a:p>
            <a:r>
              <a:rPr lang="en-US" sz="1600" b="1" dirty="0"/>
              <a:t>Hurricane Hugo Sept. 21-22, 1989 &gt;100 Deaths &gt;$7B damages</a:t>
            </a:r>
          </a:p>
        </p:txBody>
      </p:sp>
      <p:sp>
        <p:nvSpPr>
          <p:cNvPr id="13" name="Rectangle 12"/>
          <p:cNvSpPr/>
          <p:nvPr/>
        </p:nvSpPr>
        <p:spPr>
          <a:xfrm>
            <a:off x="4350354" y="2643694"/>
            <a:ext cx="3803046" cy="584775"/>
          </a:xfrm>
          <a:prstGeom prst="rect">
            <a:avLst/>
          </a:prstGeom>
        </p:spPr>
        <p:txBody>
          <a:bodyPr wrap="square">
            <a:spAutoFit/>
          </a:bodyPr>
          <a:lstStyle/>
          <a:p>
            <a:r>
              <a:rPr lang="en-US" sz="1600" b="1" dirty="0" smtClean="0">
                <a:solidFill>
                  <a:schemeClr val="bg1"/>
                </a:solidFill>
              </a:rPr>
              <a:t>Texas/Arkansas Flooding </a:t>
            </a:r>
            <a:r>
              <a:rPr lang="en-US" sz="1600" b="1" dirty="0">
                <a:solidFill>
                  <a:schemeClr val="bg1"/>
                </a:solidFill>
              </a:rPr>
              <a:t>May 11-19, 1990 &gt;$1B damages 13 Deaths</a:t>
            </a:r>
          </a:p>
        </p:txBody>
      </p:sp>
      <p:sp>
        <p:nvSpPr>
          <p:cNvPr id="14" name="Rectangle 13"/>
          <p:cNvSpPr/>
          <p:nvPr/>
        </p:nvSpPr>
        <p:spPr>
          <a:xfrm>
            <a:off x="5306080" y="6115828"/>
            <a:ext cx="2847320" cy="830997"/>
          </a:xfrm>
          <a:prstGeom prst="rect">
            <a:avLst/>
          </a:prstGeom>
        </p:spPr>
        <p:txBody>
          <a:bodyPr wrap="square">
            <a:spAutoFit/>
          </a:bodyPr>
          <a:lstStyle/>
          <a:p>
            <a:r>
              <a:rPr lang="en-US" sz="1600" b="1" dirty="0">
                <a:solidFill>
                  <a:schemeClr val="bg1"/>
                </a:solidFill>
              </a:rPr>
              <a:t>Tropical Storm Marco </a:t>
            </a:r>
            <a:endParaRPr lang="en-US" sz="1600" b="1" dirty="0" smtClean="0">
              <a:solidFill>
                <a:schemeClr val="bg1"/>
              </a:solidFill>
            </a:endParaRPr>
          </a:p>
          <a:p>
            <a:r>
              <a:rPr lang="en-US" sz="1600" b="1" dirty="0" smtClean="0">
                <a:solidFill>
                  <a:schemeClr val="bg1"/>
                </a:solidFill>
              </a:rPr>
              <a:t>Oct</a:t>
            </a:r>
            <a:r>
              <a:rPr lang="en-US" sz="1600" b="1" dirty="0">
                <a:solidFill>
                  <a:schemeClr val="bg1"/>
                </a:solidFill>
              </a:rPr>
              <a:t>. 10-13, 1990 $57M damages 7 deaths</a:t>
            </a:r>
          </a:p>
        </p:txBody>
      </p:sp>
      <p:sp>
        <p:nvSpPr>
          <p:cNvPr id="12" name="Rectangle 11"/>
          <p:cNvSpPr/>
          <p:nvPr/>
        </p:nvSpPr>
        <p:spPr>
          <a:xfrm>
            <a:off x="1353945" y="6242047"/>
            <a:ext cx="3083310" cy="584775"/>
          </a:xfrm>
          <a:prstGeom prst="rect">
            <a:avLst/>
          </a:prstGeom>
        </p:spPr>
        <p:txBody>
          <a:bodyPr wrap="square">
            <a:spAutoFit/>
          </a:bodyPr>
          <a:lstStyle/>
          <a:p>
            <a:r>
              <a:rPr lang="en-US" sz="1600" b="1" dirty="0">
                <a:solidFill>
                  <a:schemeClr val="bg1"/>
                </a:solidFill>
              </a:rPr>
              <a:t>Deep Freeze Dec. 21-26, 1989 ~$5B agricultural/crop damages</a:t>
            </a:r>
          </a:p>
        </p:txBody>
      </p:sp>
      <p:sp>
        <p:nvSpPr>
          <p:cNvPr id="6" name="Slide Number Placeholder 5"/>
          <p:cNvSpPr>
            <a:spLocks noGrp="1"/>
          </p:cNvSpPr>
          <p:nvPr>
            <p:ph type="sldNum" sz="quarter" idx="11"/>
          </p:nvPr>
        </p:nvSpPr>
        <p:spPr/>
        <p:txBody>
          <a:bodyPr/>
          <a:lstStyle/>
          <a:p>
            <a:fld id="{6D3FAE4D-9488-4B48-8F4A-A56CB5A28AF9}" type="slidenum">
              <a:rPr lang="en-US" smtClean="0"/>
              <a:pPr/>
              <a:t>4</a:t>
            </a:fld>
            <a:endParaRPr lang="en-US" dirty="0"/>
          </a:p>
        </p:txBody>
      </p:sp>
    </p:spTree>
    <p:extLst>
      <p:ext uri="{BB962C8B-B14F-4D97-AF65-F5344CB8AC3E}">
        <p14:creationId xmlns:p14="http://schemas.microsoft.com/office/powerpoint/2010/main" val="357032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66" t="6297" r="1482" b="11110"/>
          <a:stretch/>
        </p:blipFill>
        <p:spPr>
          <a:xfrm>
            <a:off x="0" y="3401501"/>
            <a:ext cx="3048000" cy="2599250"/>
          </a:xfrm>
          <a:prstGeom prst="rect">
            <a:avLst/>
          </a:prstGeom>
        </p:spPr>
      </p:pic>
      <p:sp>
        <p:nvSpPr>
          <p:cNvPr id="7" name="Text Placeholder 6"/>
          <p:cNvSpPr>
            <a:spLocks noGrp="1"/>
          </p:cNvSpPr>
          <p:nvPr>
            <p:ph type="body" sz="quarter" idx="4294967295"/>
          </p:nvPr>
        </p:nvSpPr>
        <p:spPr>
          <a:xfrm>
            <a:off x="2500297" y="354196"/>
            <a:ext cx="6705600" cy="593938"/>
          </a:xfrm>
        </p:spPr>
        <p:txBody>
          <a:bodyPr>
            <a:noAutofit/>
          </a:bodyPr>
          <a:lstStyle/>
          <a:p>
            <a:pPr marL="0" indent="0" algn="ctr">
              <a:buNone/>
            </a:pPr>
            <a:r>
              <a:rPr lang="en-US" sz="2800" dirty="0"/>
              <a:t>Accumulated Precipitation (mm) Comparisons for </a:t>
            </a:r>
            <a:r>
              <a:rPr lang="en-US" sz="2800" dirty="0" smtClean="0"/>
              <a:t>Drought Case June </a:t>
            </a:r>
            <a:r>
              <a:rPr lang="en-US" sz="2800" dirty="0"/>
              <a:t>1988</a:t>
            </a:r>
          </a:p>
        </p:txBody>
      </p:sp>
      <p:sp>
        <p:nvSpPr>
          <p:cNvPr id="21" name="Oval 20"/>
          <p:cNvSpPr/>
          <p:nvPr/>
        </p:nvSpPr>
        <p:spPr>
          <a:xfrm>
            <a:off x="1524000" y="4343400"/>
            <a:ext cx="955865" cy="34289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ysClr val="windowText" lastClr="000000"/>
              </a:solidFill>
            </a:endParaRPr>
          </a:p>
        </p:txBody>
      </p:sp>
      <p:sp>
        <p:nvSpPr>
          <p:cNvPr id="22" name="Rectangle 21"/>
          <p:cNvSpPr/>
          <p:nvPr/>
        </p:nvSpPr>
        <p:spPr>
          <a:xfrm>
            <a:off x="2436344" y="3914775"/>
            <a:ext cx="206267" cy="5667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1313289" y="1340815"/>
            <a:ext cx="6629400" cy="2031325"/>
          </a:xfrm>
          <a:prstGeom prst="rect">
            <a:avLst/>
          </a:prstGeom>
        </p:spPr>
        <p:txBody>
          <a:bodyPr wrap="square">
            <a:spAutoFit/>
          </a:bodyPr>
          <a:lstStyle/>
          <a:p>
            <a:r>
              <a:rPr lang="en-US" dirty="0" smtClean="0"/>
              <a:t>Both LU data runs:</a:t>
            </a:r>
          </a:p>
          <a:p>
            <a:r>
              <a:rPr lang="en-US" dirty="0"/>
              <a:t>	</a:t>
            </a:r>
            <a:r>
              <a:rPr lang="en-US" dirty="0" smtClean="0"/>
              <a:t>Have similar </a:t>
            </a:r>
            <a:r>
              <a:rPr lang="en-US" dirty="0" err="1" smtClean="0"/>
              <a:t>precip</a:t>
            </a:r>
            <a:r>
              <a:rPr lang="en-US" dirty="0" smtClean="0"/>
              <a:t>. patterns.</a:t>
            </a:r>
          </a:p>
          <a:p>
            <a:r>
              <a:rPr lang="en-US" dirty="0"/>
              <a:t>	</a:t>
            </a:r>
            <a:r>
              <a:rPr lang="en-US" dirty="0" smtClean="0"/>
              <a:t>Over predict </a:t>
            </a:r>
            <a:r>
              <a:rPr lang="en-US" dirty="0" err="1" smtClean="0"/>
              <a:t>precip</a:t>
            </a:r>
            <a:r>
              <a:rPr lang="en-US" dirty="0" smtClean="0"/>
              <a:t>. over SE and northern US border.</a:t>
            </a:r>
          </a:p>
          <a:p>
            <a:r>
              <a:rPr lang="en-US" dirty="0"/>
              <a:t>	</a:t>
            </a:r>
            <a:r>
              <a:rPr lang="en-US" dirty="0" smtClean="0"/>
              <a:t>Under estimate rainfall across NM and central TX.</a:t>
            </a:r>
          </a:p>
          <a:p>
            <a:r>
              <a:rPr lang="en-US" dirty="0" smtClean="0"/>
              <a:t>USGS over saturates southern MO and KY.</a:t>
            </a:r>
          </a:p>
          <a:p>
            <a:r>
              <a:rPr lang="en-US" dirty="0" smtClean="0"/>
              <a:t>NLCD over estimate </a:t>
            </a:r>
            <a:r>
              <a:rPr lang="en-US" dirty="0" err="1" smtClean="0"/>
              <a:t>precip</a:t>
            </a:r>
            <a:r>
              <a:rPr lang="en-US" dirty="0" smtClean="0"/>
              <a:t>. over northern MO.</a:t>
            </a:r>
          </a:p>
          <a:p>
            <a:r>
              <a:rPr lang="en-US" dirty="0" smtClean="0"/>
              <a:t>NLCD matches better to CPC data over northern NY.</a:t>
            </a:r>
            <a:endParaRPr lang="en-US" dirty="0"/>
          </a:p>
        </p:txBody>
      </p:sp>
      <p:sp>
        <p:nvSpPr>
          <p:cNvPr id="6" name="Slide Number Placeholder 5"/>
          <p:cNvSpPr>
            <a:spLocks noGrp="1"/>
          </p:cNvSpPr>
          <p:nvPr>
            <p:ph type="sldNum" sz="quarter" idx="11"/>
          </p:nvPr>
        </p:nvSpPr>
        <p:spPr/>
        <p:txBody>
          <a:bodyPr/>
          <a:lstStyle/>
          <a:p>
            <a:fld id="{6D3FAE4D-9488-4B48-8F4A-A56CB5A28AF9}" type="slidenum">
              <a:rPr lang="en-US" smtClean="0"/>
              <a:pPr/>
              <a:t>5</a:t>
            </a:fld>
            <a:endParaRPr lang="en-US"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332" t="7778" r="4445" b="12222"/>
          <a:stretch/>
        </p:blipFill>
        <p:spPr>
          <a:xfrm>
            <a:off x="6209960" y="3477310"/>
            <a:ext cx="2925209" cy="2537531"/>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333" t="7778" r="4446" b="12222"/>
          <a:stretch/>
        </p:blipFill>
        <p:spPr>
          <a:xfrm>
            <a:off x="3161960" y="3477310"/>
            <a:ext cx="2932058" cy="2543472"/>
          </a:xfrm>
          <a:prstGeom prst="rect">
            <a:avLst/>
          </a:prstGeom>
        </p:spPr>
      </p:pic>
      <p:sp>
        <p:nvSpPr>
          <p:cNvPr id="2" name="Oval 1"/>
          <p:cNvSpPr/>
          <p:nvPr/>
        </p:nvSpPr>
        <p:spPr>
          <a:xfrm>
            <a:off x="4724400" y="4343400"/>
            <a:ext cx="944576" cy="33280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ysClr val="windowText" lastClr="000000"/>
              </a:solidFill>
            </a:endParaRPr>
          </a:p>
        </p:txBody>
      </p:sp>
      <p:sp>
        <p:nvSpPr>
          <p:cNvPr id="17" name="Rectangle 16"/>
          <p:cNvSpPr/>
          <p:nvPr/>
        </p:nvSpPr>
        <p:spPr>
          <a:xfrm>
            <a:off x="5578651" y="3920611"/>
            <a:ext cx="206267" cy="5667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7695963" y="4343400"/>
            <a:ext cx="1011292" cy="34474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ysClr val="windowText" lastClr="000000"/>
              </a:solidFill>
            </a:endParaRPr>
          </a:p>
        </p:txBody>
      </p:sp>
      <p:sp>
        <p:nvSpPr>
          <p:cNvPr id="10" name="Rectangle 9"/>
          <p:cNvSpPr/>
          <p:nvPr/>
        </p:nvSpPr>
        <p:spPr>
          <a:xfrm>
            <a:off x="8592059" y="3910490"/>
            <a:ext cx="206267" cy="5667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12888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511681"/>
            <a:ext cx="6858000" cy="533400"/>
          </a:xfrm>
        </p:spPr>
        <p:txBody>
          <a:bodyPr>
            <a:normAutofit fontScale="90000"/>
          </a:bodyPr>
          <a:lstStyle/>
          <a:p>
            <a:r>
              <a:rPr lang="en-US" dirty="0"/>
              <a:t> </a:t>
            </a:r>
            <a:r>
              <a:rPr lang="en-US" sz="3100" dirty="0" smtClean="0"/>
              <a:t>Average Soil Temperature and Moisture</a:t>
            </a:r>
            <a:br>
              <a:rPr lang="en-US" sz="3100" dirty="0" smtClean="0"/>
            </a:br>
            <a:r>
              <a:rPr lang="en-US" sz="3100" dirty="0" smtClean="0"/>
              <a:t> in the Top Layer for July and August 1988 Drought Case</a:t>
            </a:r>
            <a:endParaRPr lang="en-US" sz="31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5556" b="36666"/>
          <a:stretch/>
        </p:blipFill>
        <p:spPr>
          <a:xfrm>
            <a:off x="13252" y="1768797"/>
            <a:ext cx="9130748" cy="2536319"/>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35556" b="36666"/>
          <a:stretch/>
        </p:blipFill>
        <p:spPr>
          <a:xfrm>
            <a:off x="13252" y="4318368"/>
            <a:ext cx="9130748" cy="2536319"/>
          </a:xfrm>
          <a:prstGeom prst="rect">
            <a:avLst/>
          </a:prstGeom>
        </p:spPr>
      </p:pic>
      <p:sp>
        <p:nvSpPr>
          <p:cNvPr id="5" name="Rectangle 4"/>
          <p:cNvSpPr/>
          <p:nvPr/>
        </p:nvSpPr>
        <p:spPr>
          <a:xfrm>
            <a:off x="304800" y="2362200"/>
            <a:ext cx="609600"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52800" y="2362200"/>
            <a:ext cx="609600"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00800" y="2362200"/>
            <a:ext cx="609600"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00800" y="4929692"/>
            <a:ext cx="609600"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0" y="4933155"/>
            <a:ext cx="609600"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4800" y="4917996"/>
            <a:ext cx="609600"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362200" y="4572000"/>
            <a:ext cx="533400" cy="762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448300" y="4572000"/>
            <a:ext cx="533400" cy="762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420100" y="4572000"/>
            <a:ext cx="533400" cy="762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420100" y="1999053"/>
            <a:ext cx="533400" cy="762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448300" y="1999053"/>
            <a:ext cx="533400" cy="762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362200" y="2002551"/>
            <a:ext cx="533400" cy="762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05948" y="2895600"/>
            <a:ext cx="1384852"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267200" y="2895600"/>
            <a:ext cx="1384852"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28452" y="2895600"/>
            <a:ext cx="1384852"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328452" y="5451396"/>
            <a:ext cx="1384852"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67200" y="5451396"/>
            <a:ext cx="1384852"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02635" y="5451396"/>
            <a:ext cx="1384852"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1"/>
          </p:nvPr>
        </p:nvSpPr>
        <p:spPr/>
        <p:txBody>
          <a:bodyPr/>
          <a:lstStyle/>
          <a:p>
            <a:fld id="{6D3FAE4D-9488-4B48-8F4A-A56CB5A28AF9}" type="slidenum">
              <a:rPr lang="en-US" smtClean="0"/>
              <a:pPr/>
              <a:t>6</a:t>
            </a:fld>
            <a:endParaRPr lang="en-US" dirty="0"/>
          </a:p>
        </p:txBody>
      </p:sp>
    </p:spTree>
    <p:extLst>
      <p:ext uri="{BB962C8B-B14F-4D97-AF65-F5344CB8AC3E}">
        <p14:creationId xmlns:p14="http://schemas.microsoft.com/office/powerpoint/2010/main" val="3001912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0" y="381000"/>
            <a:ext cx="6324600" cy="707886"/>
          </a:xfrm>
          <a:prstGeom prst="rect">
            <a:avLst/>
          </a:prstGeom>
        </p:spPr>
        <p:txBody>
          <a:bodyPr wrap="square">
            <a:spAutoFit/>
          </a:bodyPr>
          <a:lstStyle/>
          <a:p>
            <a:r>
              <a:rPr lang="en-US" sz="4000" dirty="0"/>
              <a:t>Severe Storms May 1-6, 1989</a:t>
            </a:r>
          </a:p>
        </p:txBody>
      </p:sp>
      <p:pic>
        <p:nvPicPr>
          <p:cNvPr id="4" name="Picture 4" descr="2014-05-06_10-27-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6259"/>
            <a:ext cx="7162800" cy="53885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500956" y="4987752"/>
            <a:ext cx="2414444" cy="300082"/>
          </a:xfrm>
          <a:prstGeom prst="rect">
            <a:avLst/>
          </a:prstGeom>
        </p:spPr>
        <p:txBody>
          <a:bodyPr wrap="none">
            <a:spAutoFit/>
          </a:bodyPr>
          <a:lstStyle/>
          <a:p>
            <a:r>
              <a:rPr lang="en-US" sz="1350" b="1" dirty="0">
                <a:solidFill>
                  <a:schemeClr val="bg1"/>
                </a:solidFill>
              </a:rPr>
              <a:t>GOES 7 Infrared Satellite Image</a:t>
            </a:r>
          </a:p>
        </p:txBody>
      </p:sp>
      <p:sp>
        <p:nvSpPr>
          <p:cNvPr id="2" name="Slide Number Placeholder 1"/>
          <p:cNvSpPr>
            <a:spLocks noGrp="1"/>
          </p:cNvSpPr>
          <p:nvPr>
            <p:ph type="sldNum" sz="quarter" idx="11"/>
          </p:nvPr>
        </p:nvSpPr>
        <p:spPr/>
        <p:txBody>
          <a:bodyPr/>
          <a:lstStyle/>
          <a:p>
            <a:fld id="{6D3FAE4D-9488-4B48-8F4A-A56CB5A28AF9}" type="slidenum">
              <a:rPr lang="en-US" smtClean="0"/>
              <a:pPr/>
              <a:t>7</a:t>
            </a:fld>
            <a:endParaRPr lang="en-US" dirty="0"/>
          </a:p>
        </p:txBody>
      </p:sp>
    </p:spTree>
    <p:extLst>
      <p:ext uri="{BB962C8B-B14F-4D97-AF65-F5344CB8AC3E}">
        <p14:creationId xmlns:p14="http://schemas.microsoft.com/office/powerpoint/2010/main" val="2513547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p:cNvSpPr txBox="1">
            <a:spLocks/>
          </p:cNvSpPr>
          <p:nvPr/>
        </p:nvSpPr>
        <p:spPr>
          <a:xfrm>
            <a:off x="6372617" y="2687934"/>
            <a:ext cx="2555309" cy="473630"/>
          </a:xfrm>
          <a:prstGeom prst="rect">
            <a:avLst/>
          </a:prstGeom>
        </p:spPr>
        <p:txBody>
          <a:bodyPr vert="horz" lIns="68580" tIns="34290" rIns="68580" bIns="3429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350" dirty="0">
                <a:solidFill>
                  <a:schemeClr val="bg1"/>
                </a:solidFill>
              </a:rPr>
              <a:t>GOES 7 Infrared Satellite Image.</a:t>
            </a:r>
          </a:p>
        </p:txBody>
      </p:sp>
      <p:sp>
        <p:nvSpPr>
          <p:cNvPr id="2" name="Title 1"/>
          <p:cNvSpPr>
            <a:spLocks noGrp="1"/>
          </p:cNvSpPr>
          <p:nvPr>
            <p:ph type="title" idx="4294967295"/>
          </p:nvPr>
        </p:nvSpPr>
        <p:spPr>
          <a:xfrm>
            <a:off x="2573314" y="720564"/>
            <a:ext cx="6767391" cy="153064"/>
          </a:xfrm>
        </p:spPr>
        <p:txBody>
          <a:bodyPr>
            <a:noAutofit/>
          </a:bodyPr>
          <a:lstStyle/>
          <a:p>
            <a:pPr algn="ctr"/>
            <a:r>
              <a:rPr lang="en-US" sz="3600" dirty="0" smtClean="0"/>
              <a:t>Severe Storms May 1-6, 1989</a:t>
            </a:r>
            <a:br>
              <a:rPr lang="en-US" sz="3600" dirty="0" smtClean="0"/>
            </a:br>
            <a:r>
              <a:rPr lang="en-US" sz="3600" dirty="0" smtClean="0"/>
              <a:t>Accumulated Precipitation (mm)</a:t>
            </a:r>
            <a:endParaRPr lang="en-US" sz="3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59" t="6393" r="1719" b="10685"/>
          <a:stretch/>
        </p:blipFill>
        <p:spPr>
          <a:xfrm>
            <a:off x="-403" y="3422403"/>
            <a:ext cx="3004286" cy="2578347"/>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60" t="7854" r="1172" b="12329"/>
          <a:stretch/>
        </p:blipFill>
        <p:spPr>
          <a:xfrm>
            <a:off x="3037937" y="3513874"/>
            <a:ext cx="3027500" cy="2486876"/>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59" t="8035" r="1355" b="12512"/>
          <a:stretch/>
        </p:blipFill>
        <p:spPr>
          <a:xfrm>
            <a:off x="6099491" y="3513874"/>
            <a:ext cx="3035703" cy="2486876"/>
          </a:xfrm>
          <a:prstGeom prst="rect">
            <a:avLst/>
          </a:prstGeom>
        </p:spPr>
      </p:pic>
      <p:sp>
        <p:nvSpPr>
          <p:cNvPr id="14" name="Rounded Rectangle 13"/>
          <p:cNvSpPr/>
          <p:nvPr/>
        </p:nvSpPr>
        <p:spPr>
          <a:xfrm>
            <a:off x="5339346" y="4340491"/>
            <a:ext cx="338203" cy="74216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ounded Rectangle 19"/>
          <p:cNvSpPr/>
          <p:nvPr/>
        </p:nvSpPr>
        <p:spPr>
          <a:xfrm>
            <a:off x="8437064" y="4343755"/>
            <a:ext cx="338203" cy="74216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4129409" y="4643758"/>
            <a:ext cx="6858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p:cNvSpPr/>
          <p:nvPr/>
        </p:nvSpPr>
        <p:spPr>
          <a:xfrm>
            <a:off x="7160222" y="4643758"/>
            <a:ext cx="6858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1079041" y="4643758"/>
            <a:ext cx="685800" cy="685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ounded Rectangle 17"/>
          <p:cNvSpPr/>
          <p:nvPr/>
        </p:nvSpPr>
        <p:spPr>
          <a:xfrm>
            <a:off x="2235111" y="4340492"/>
            <a:ext cx="338203" cy="74216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sz="quarter" idx="4294967295"/>
          </p:nvPr>
        </p:nvSpPr>
        <p:spPr>
          <a:xfrm>
            <a:off x="304800" y="1339170"/>
            <a:ext cx="8470467" cy="1632630"/>
          </a:xfrm>
        </p:spPr>
        <p:txBody>
          <a:bodyPr>
            <a:normAutofit fontScale="70000" lnSpcReduction="20000"/>
          </a:bodyPr>
          <a:lstStyle/>
          <a:p>
            <a:r>
              <a:rPr lang="en-US" dirty="0" smtClean="0"/>
              <a:t>Both LU simulations:</a:t>
            </a:r>
          </a:p>
          <a:p>
            <a:pPr lvl="1"/>
            <a:r>
              <a:rPr lang="en-US" dirty="0" smtClean="0"/>
              <a:t>Under estimates </a:t>
            </a:r>
            <a:r>
              <a:rPr lang="en-US" dirty="0" err="1" smtClean="0"/>
              <a:t>precip</a:t>
            </a:r>
            <a:r>
              <a:rPr lang="en-US" dirty="0" smtClean="0"/>
              <a:t>. </a:t>
            </a:r>
            <a:endParaRPr lang="en-US" dirty="0"/>
          </a:p>
          <a:p>
            <a:r>
              <a:rPr lang="en-US" dirty="0" smtClean="0"/>
              <a:t>USGS has a wider </a:t>
            </a:r>
            <a:r>
              <a:rPr lang="en-US" dirty="0" err="1" smtClean="0"/>
              <a:t>precip</a:t>
            </a:r>
            <a:r>
              <a:rPr lang="en-US" dirty="0" smtClean="0"/>
              <a:t>. pattern over TX/OK and the Carolinas.</a:t>
            </a:r>
          </a:p>
          <a:p>
            <a:r>
              <a:rPr lang="en-US" dirty="0" smtClean="0"/>
              <a:t>NLCD matches CPC better over New England.</a:t>
            </a:r>
            <a:endParaRPr lang="en-US" dirty="0"/>
          </a:p>
        </p:txBody>
      </p:sp>
      <p:sp>
        <p:nvSpPr>
          <p:cNvPr id="5" name="Slide Number Placeholder 4"/>
          <p:cNvSpPr>
            <a:spLocks noGrp="1"/>
          </p:cNvSpPr>
          <p:nvPr>
            <p:ph type="sldNum" sz="quarter" idx="11"/>
          </p:nvPr>
        </p:nvSpPr>
        <p:spPr/>
        <p:txBody>
          <a:bodyPr/>
          <a:lstStyle/>
          <a:p>
            <a:fld id="{6D3FAE4D-9488-4B48-8F4A-A56CB5A28AF9}" type="slidenum">
              <a:rPr lang="en-US" smtClean="0"/>
              <a:pPr/>
              <a:t>8</a:t>
            </a:fld>
            <a:endParaRPr lang="en-US" dirty="0"/>
          </a:p>
        </p:txBody>
      </p:sp>
    </p:spTree>
    <p:extLst>
      <p:ext uri="{BB962C8B-B14F-4D97-AF65-F5344CB8AC3E}">
        <p14:creationId xmlns:p14="http://schemas.microsoft.com/office/powerpoint/2010/main" val="2693282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819400" y="304800"/>
            <a:ext cx="6172200" cy="1143000"/>
          </a:xfrm>
        </p:spPr>
        <p:txBody>
          <a:bodyPr>
            <a:normAutofit fontScale="90000"/>
          </a:bodyPr>
          <a:lstStyle/>
          <a:p>
            <a:r>
              <a:rPr lang="en-US" dirty="0"/>
              <a:t>Hurricane </a:t>
            </a:r>
            <a:r>
              <a:rPr lang="en-US" dirty="0" smtClean="0"/>
              <a:t>Hugo</a:t>
            </a:r>
            <a:br>
              <a:rPr lang="en-US" dirty="0" smtClean="0"/>
            </a:br>
            <a:r>
              <a:rPr lang="en-US" dirty="0" smtClean="0"/>
              <a:t> </a:t>
            </a:r>
            <a:r>
              <a:rPr lang="en-US" dirty="0"/>
              <a:t>Sept. 21-22, 1989</a:t>
            </a:r>
          </a:p>
        </p:txBody>
      </p:sp>
      <p:pic>
        <p:nvPicPr>
          <p:cNvPr id="4" name="Picture 12" descr="http://www.weather.gov/images/chs/events/Hugo_Sep1989/hugo_ir.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71880"/>
            <a:ext cx="4572000" cy="33547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upload.wikimedia.org/wikipedia/commons/thumb/6/6b/Hugo_1989_rainfall.gif/220px-Hugo_1989_rainfa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71880"/>
            <a:ext cx="4114800" cy="46786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77434" y="2209800"/>
            <a:ext cx="2414444" cy="300082"/>
          </a:xfrm>
          <a:prstGeom prst="rect">
            <a:avLst/>
          </a:prstGeom>
        </p:spPr>
        <p:txBody>
          <a:bodyPr wrap="none">
            <a:spAutoFit/>
          </a:bodyPr>
          <a:lstStyle/>
          <a:p>
            <a:r>
              <a:rPr lang="en-US" sz="1350" b="1" dirty="0">
                <a:solidFill>
                  <a:schemeClr val="bg1"/>
                </a:solidFill>
              </a:rPr>
              <a:t>GOES 7 Infrared Satellite Image</a:t>
            </a:r>
          </a:p>
        </p:txBody>
      </p:sp>
      <p:sp>
        <p:nvSpPr>
          <p:cNvPr id="2" name="Slide Number Placeholder 1"/>
          <p:cNvSpPr>
            <a:spLocks noGrp="1"/>
          </p:cNvSpPr>
          <p:nvPr>
            <p:ph type="sldNum" sz="quarter" idx="11"/>
          </p:nvPr>
        </p:nvSpPr>
        <p:spPr/>
        <p:txBody>
          <a:bodyPr/>
          <a:lstStyle/>
          <a:p>
            <a:fld id="{6D3FAE4D-9488-4B48-8F4A-A56CB5A28AF9}" type="slidenum">
              <a:rPr lang="en-US" smtClean="0"/>
              <a:pPr/>
              <a:t>9</a:t>
            </a:fld>
            <a:endParaRPr lang="en-US" dirty="0"/>
          </a:p>
        </p:txBody>
      </p:sp>
    </p:spTree>
    <p:extLst>
      <p:ext uri="{BB962C8B-B14F-4D97-AF65-F5344CB8AC3E}">
        <p14:creationId xmlns:p14="http://schemas.microsoft.com/office/powerpoint/2010/main" val="3107870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letely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C1389849-AAAF-4260-ACE0-2F0DC6310317}">
  <ds:schemaRefs>
    <ds:schemaRef ds:uri="ESRI.ArcGIS.Mapping.OfficeIntegration.PowerPointInfo"/>
  </ds:schemaRefs>
</ds:datastoreItem>
</file>

<file path=customXml/itemProps10.xml><?xml version="1.0" encoding="utf-8"?>
<ds:datastoreItem xmlns:ds="http://schemas.openxmlformats.org/officeDocument/2006/customXml" ds:itemID="{4A21FC80-0225-4E32-9808-AE6083A3D557}">
  <ds:schemaRefs>
    <ds:schemaRef ds:uri="ESRI.ArcGIS.Mapping.OfficeIntegration.PowerPointInfo"/>
  </ds:schemaRefs>
</ds:datastoreItem>
</file>

<file path=customXml/itemProps11.xml><?xml version="1.0" encoding="utf-8"?>
<ds:datastoreItem xmlns:ds="http://schemas.openxmlformats.org/officeDocument/2006/customXml" ds:itemID="{182D3582-9D22-42AC-8393-FAD4A973672B}">
  <ds:schemaRefs>
    <ds:schemaRef ds:uri="ESRI.ArcGIS.Mapping.OfficeIntegration.PowerPointInfo"/>
  </ds:schemaRefs>
</ds:datastoreItem>
</file>

<file path=customXml/itemProps12.xml><?xml version="1.0" encoding="utf-8"?>
<ds:datastoreItem xmlns:ds="http://schemas.openxmlformats.org/officeDocument/2006/customXml" ds:itemID="{4971152D-841A-4DCB-9EFE-53D02040CDC3}">
  <ds:schemaRefs>
    <ds:schemaRef ds:uri="ESRI.ArcGIS.Mapping.OfficeIntegration.PowerPointInfo"/>
  </ds:schemaRefs>
</ds:datastoreItem>
</file>

<file path=customXml/itemProps13.xml><?xml version="1.0" encoding="utf-8"?>
<ds:datastoreItem xmlns:ds="http://schemas.openxmlformats.org/officeDocument/2006/customXml" ds:itemID="{C3A509E9-87CD-4EC5-86CF-013644287DFD}">
  <ds:schemaRefs>
    <ds:schemaRef ds:uri="ESRI.ArcGIS.Mapping.OfficeIntegration.PowerPointInfo"/>
  </ds:schemaRefs>
</ds:datastoreItem>
</file>

<file path=customXml/itemProps14.xml><?xml version="1.0" encoding="utf-8"?>
<ds:datastoreItem xmlns:ds="http://schemas.openxmlformats.org/officeDocument/2006/customXml" ds:itemID="{C85CE2FD-4B43-49D5-8157-F53151F94985}">
  <ds:schemaRefs>
    <ds:schemaRef ds:uri="ESRI.ArcGIS.Mapping.OfficeIntegration.PowerPointInfo"/>
  </ds:schemaRefs>
</ds:datastoreItem>
</file>

<file path=customXml/itemProps15.xml><?xml version="1.0" encoding="utf-8"?>
<ds:datastoreItem xmlns:ds="http://schemas.openxmlformats.org/officeDocument/2006/customXml" ds:itemID="{F2441368-4A64-4D6C-97BF-609E793C6B79}">
  <ds:schemaRefs>
    <ds:schemaRef ds:uri="ESRI.ArcGIS.Mapping.OfficeIntegration.PowerPointInfo"/>
  </ds:schemaRefs>
</ds:datastoreItem>
</file>

<file path=customXml/itemProps16.xml><?xml version="1.0" encoding="utf-8"?>
<ds:datastoreItem xmlns:ds="http://schemas.openxmlformats.org/officeDocument/2006/customXml" ds:itemID="{EEC90FB1-6694-4282-B0A0-E60426BEEF44}">
  <ds:schemaRefs>
    <ds:schemaRef ds:uri="ESRI.ArcGIS.Mapping.OfficeIntegration.PowerPointInfo"/>
  </ds:schemaRefs>
</ds:datastoreItem>
</file>

<file path=customXml/itemProps17.xml><?xml version="1.0" encoding="utf-8"?>
<ds:datastoreItem xmlns:ds="http://schemas.openxmlformats.org/officeDocument/2006/customXml" ds:itemID="{71CA8989-1F0D-4BD8-ADCC-6E15680E3EC4}">
  <ds:schemaRefs>
    <ds:schemaRef ds:uri="ESRI.ArcGIS.Mapping.OfficeIntegration.PowerPointInfo"/>
  </ds:schemaRefs>
</ds:datastoreItem>
</file>

<file path=customXml/itemProps18.xml><?xml version="1.0" encoding="utf-8"?>
<ds:datastoreItem xmlns:ds="http://schemas.openxmlformats.org/officeDocument/2006/customXml" ds:itemID="{5D3F9262-EDFC-4D95-BC13-022A7858B35C}">
  <ds:schemaRefs>
    <ds:schemaRef ds:uri="ESRI.ArcGIS.Mapping.OfficeIntegration.PowerPointInfo"/>
  </ds:schemaRefs>
</ds:datastoreItem>
</file>

<file path=customXml/itemProps19.xml><?xml version="1.0" encoding="utf-8"?>
<ds:datastoreItem xmlns:ds="http://schemas.openxmlformats.org/officeDocument/2006/customXml" ds:itemID="{36CEA805-9340-40C3-BF2A-357CAA6F891D}">
  <ds:schemaRefs>
    <ds:schemaRef ds:uri="ESRI.ArcGIS.Mapping.OfficeIntegration.PowerPointInfo"/>
  </ds:schemaRefs>
</ds:datastoreItem>
</file>

<file path=customXml/itemProps2.xml><?xml version="1.0" encoding="utf-8"?>
<ds:datastoreItem xmlns:ds="http://schemas.openxmlformats.org/officeDocument/2006/customXml" ds:itemID="{899054B0-C885-4511-8459-7C4C82F0BAAE}">
  <ds:schemaRefs>
    <ds:schemaRef ds:uri="ESRI.ArcGIS.Mapping.OfficeIntegration.PowerPointInfo"/>
  </ds:schemaRefs>
</ds:datastoreItem>
</file>

<file path=customXml/itemProps20.xml><?xml version="1.0" encoding="utf-8"?>
<ds:datastoreItem xmlns:ds="http://schemas.openxmlformats.org/officeDocument/2006/customXml" ds:itemID="{79EB34DC-0AF8-4591-946D-EA2FDD9B8F0F}">
  <ds:schemaRefs>
    <ds:schemaRef ds:uri="ESRI.ArcGIS.Mapping.OfficeIntegration.PowerPointInfo"/>
  </ds:schemaRefs>
</ds:datastoreItem>
</file>

<file path=customXml/itemProps21.xml><?xml version="1.0" encoding="utf-8"?>
<ds:datastoreItem xmlns:ds="http://schemas.openxmlformats.org/officeDocument/2006/customXml" ds:itemID="{F0293020-51E3-408F-AF2E-22DFB69BBE37}">
  <ds:schemaRefs>
    <ds:schemaRef ds:uri="ESRI.ArcGIS.Mapping.OfficeIntegration.PowerPointInfo"/>
  </ds:schemaRefs>
</ds:datastoreItem>
</file>

<file path=customXml/itemProps22.xml><?xml version="1.0" encoding="utf-8"?>
<ds:datastoreItem xmlns:ds="http://schemas.openxmlformats.org/officeDocument/2006/customXml" ds:itemID="{CE8D289D-F016-4D2B-B95C-3467268F27AC}">
  <ds:schemaRefs>
    <ds:schemaRef ds:uri="ESRI.ArcGIS.Mapping.OfficeIntegration.PowerPointInfo"/>
  </ds:schemaRefs>
</ds:datastoreItem>
</file>

<file path=customXml/itemProps23.xml><?xml version="1.0" encoding="utf-8"?>
<ds:datastoreItem xmlns:ds="http://schemas.openxmlformats.org/officeDocument/2006/customXml" ds:itemID="{33C47274-00F6-4C31-9625-D0C3CFCC5CC2}">
  <ds:schemaRefs>
    <ds:schemaRef ds:uri="ESRI.ArcGIS.Mapping.OfficeIntegration.PowerPointInfo"/>
  </ds:schemaRefs>
</ds:datastoreItem>
</file>

<file path=customXml/itemProps24.xml><?xml version="1.0" encoding="utf-8"?>
<ds:datastoreItem xmlns:ds="http://schemas.openxmlformats.org/officeDocument/2006/customXml" ds:itemID="{4222C3F1-07CD-4A82-9721-61E041DBC434}">
  <ds:schemaRefs>
    <ds:schemaRef ds:uri="ESRI.ArcGIS.Mapping.OfficeIntegration.PowerPointInfo"/>
  </ds:schemaRefs>
</ds:datastoreItem>
</file>

<file path=customXml/itemProps25.xml><?xml version="1.0" encoding="utf-8"?>
<ds:datastoreItem xmlns:ds="http://schemas.openxmlformats.org/officeDocument/2006/customXml" ds:itemID="{AB22AA94-ECD8-48D3-89CD-6212D76A80E3}">
  <ds:schemaRefs>
    <ds:schemaRef ds:uri="ESRI.ArcGIS.Mapping.OfficeIntegration.PowerPointInfo"/>
  </ds:schemaRefs>
</ds:datastoreItem>
</file>

<file path=customXml/itemProps26.xml><?xml version="1.0" encoding="utf-8"?>
<ds:datastoreItem xmlns:ds="http://schemas.openxmlformats.org/officeDocument/2006/customXml" ds:itemID="{398C2A41-8227-41FA-A772-F091DB727EF9}">
  <ds:schemaRefs>
    <ds:schemaRef ds:uri="ESRI.ArcGIS.Mapping.OfficeIntegration.PowerPointInfo"/>
  </ds:schemaRefs>
</ds:datastoreItem>
</file>

<file path=customXml/itemProps27.xml><?xml version="1.0" encoding="utf-8"?>
<ds:datastoreItem xmlns:ds="http://schemas.openxmlformats.org/officeDocument/2006/customXml" ds:itemID="{E74B0400-2C8D-4763-ABE6-ECD0D3191A76}">
  <ds:schemaRefs>
    <ds:schemaRef ds:uri="ESRI.ArcGIS.Mapping.OfficeIntegration.PowerPointInfo"/>
  </ds:schemaRefs>
</ds:datastoreItem>
</file>

<file path=customXml/itemProps28.xml><?xml version="1.0" encoding="utf-8"?>
<ds:datastoreItem xmlns:ds="http://schemas.openxmlformats.org/officeDocument/2006/customXml" ds:itemID="{D29B450E-6079-49F8-BF58-76AED8CEAB41}">
  <ds:schemaRefs>
    <ds:schemaRef ds:uri="ESRI.ArcGIS.Mapping.OfficeIntegration.PowerPointInfo"/>
  </ds:schemaRefs>
</ds:datastoreItem>
</file>

<file path=customXml/itemProps29.xml><?xml version="1.0" encoding="utf-8"?>
<ds:datastoreItem xmlns:ds="http://schemas.openxmlformats.org/officeDocument/2006/customXml" ds:itemID="{6D302545-A9C1-4000-B52C-753C4579D0CF}">
  <ds:schemaRefs>
    <ds:schemaRef ds:uri="ESRI.ArcGIS.Mapping.OfficeIntegration.PowerPointInfo"/>
  </ds:schemaRefs>
</ds:datastoreItem>
</file>

<file path=customXml/itemProps3.xml><?xml version="1.0" encoding="utf-8"?>
<ds:datastoreItem xmlns:ds="http://schemas.openxmlformats.org/officeDocument/2006/customXml" ds:itemID="{9B253787-00A7-4F29-831D-56FCAF46EAA2}">
  <ds:schemaRefs>
    <ds:schemaRef ds:uri="ESRI.ArcGIS.Mapping.OfficeIntegration.PowerPointInfo"/>
  </ds:schemaRefs>
</ds:datastoreItem>
</file>

<file path=customXml/itemProps30.xml><?xml version="1.0" encoding="utf-8"?>
<ds:datastoreItem xmlns:ds="http://schemas.openxmlformats.org/officeDocument/2006/customXml" ds:itemID="{4081B7C7-DAC2-4CCE-9339-812A0DD68312}">
  <ds:schemaRefs>
    <ds:schemaRef ds:uri="ESRI.ArcGIS.Mapping.OfficeIntegration.PowerPointInfo"/>
  </ds:schemaRefs>
</ds:datastoreItem>
</file>

<file path=customXml/itemProps31.xml><?xml version="1.0" encoding="utf-8"?>
<ds:datastoreItem xmlns:ds="http://schemas.openxmlformats.org/officeDocument/2006/customXml" ds:itemID="{DD150F10-AD03-4ED6-AB16-D0B3291EC9DB}">
  <ds:schemaRefs>
    <ds:schemaRef ds:uri="ESRI.ArcGIS.Mapping.OfficeIntegration.PowerPointInfo"/>
  </ds:schemaRefs>
</ds:datastoreItem>
</file>

<file path=customXml/itemProps32.xml><?xml version="1.0" encoding="utf-8"?>
<ds:datastoreItem xmlns:ds="http://schemas.openxmlformats.org/officeDocument/2006/customXml" ds:itemID="{29D54A11-16EB-45FB-A8C8-F6152659C121}">
  <ds:schemaRefs>
    <ds:schemaRef ds:uri="ESRI.ArcGIS.Mapping.OfficeIntegration.PowerPointInfo"/>
  </ds:schemaRefs>
</ds:datastoreItem>
</file>

<file path=customXml/itemProps33.xml><?xml version="1.0" encoding="utf-8"?>
<ds:datastoreItem xmlns:ds="http://schemas.openxmlformats.org/officeDocument/2006/customXml" ds:itemID="{67E52F28-27C1-40A0-8032-26A28A5677B6}">
  <ds:schemaRefs>
    <ds:schemaRef ds:uri="ESRI.ArcGIS.Mapping.OfficeIntegration.PowerPointInfo"/>
  </ds:schemaRefs>
</ds:datastoreItem>
</file>

<file path=customXml/itemProps34.xml><?xml version="1.0" encoding="utf-8"?>
<ds:datastoreItem xmlns:ds="http://schemas.openxmlformats.org/officeDocument/2006/customXml" ds:itemID="{449362AF-EF45-4838-9731-5126848CC5EC}">
  <ds:schemaRefs>
    <ds:schemaRef ds:uri="ESRI.ArcGIS.Mapping.OfficeIntegration.PowerPointInfo"/>
  </ds:schemaRefs>
</ds:datastoreItem>
</file>

<file path=customXml/itemProps35.xml><?xml version="1.0" encoding="utf-8"?>
<ds:datastoreItem xmlns:ds="http://schemas.openxmlformats.org/officeDocument/2006/customXml" ds:itemID="{B5B6F46A-1C86-4F11-9EE5-C8AF6A6C8ED9}">
  <ds:schemaRefs>
    <ds:schemaRef ds:uri="ESRI.ArcGIS.Mapping.OfficeIntegration.PowerPointInfo"/>
  </ds:schemaRefs>
</ds:datastoreItem>
</file>

<file path=customXml/itemProps36.xml><?xml version="1.0" encoding="utf-8"?>
<ds:datastoreItem xmlns:ds="http://schemas.openxmlformats.org/officeDocument/2006/customXml" ds:itemID="{D9CF663A-27A3-44D8-97E3-B012F0584253}">
  <ds:schemaRefs>
    <ds:schemaRef ds:uri="ESRI.ArcGIS.Mapping.OfficeIntegration.PowerPointInfo"/>
  </ds:schemaRefs>
</ds:datastoreItem>
</file>

<file path=customXml/itemProps37.xml><?xml version="1.0" encoding="utf-8"?>
<ds:datastoreItem xmlns:ds="http://schemas.openxmlformats.org/officeDocument/2006/customXml" ds:itemID="{D9383DED-BE61-43DE-8A78-77E9583E81F0}">
  <ds:schemaRefs>
    <ds:schemaRef ds:uri="ESRI.ArcGIS.Mapping.OfficeIntegration.PowerPointInfo"/>
  </ds:schemaRefs>
</ds:datastoreItem>
</file>

<file path=customXml/itemProps38.xml><?xml version="1.0" encoding="utf-8"?>
<ds:datastoreItem xmlns:ds="http://schemas.openxmlformats.org/officeDocument/2006/customXml" ds:itemID="{3191194D-D396-4808-A7C8-1F079C178CC4}">
  <ds:schemaRefs>
    <ds:schemaRef ds:uri="ESRI.ArcGIS.Mapping.OfficeIntegration.PowerPointInfo"/>
  </ds:schemaRefs>
</ds:datastoreItem>
</file>

<file path=customXml/itemProps39.xml><?xml version="1.0" encoding="utf-8"?>
<ds:datastoreItem xmlns:ds="http://schemas.openxmlformats.org/officeDocument/2006/customXml" ds:itemID="{F89E0835-9D6F-458C-AC9E-CFB6215A1DD0}">
  <ds:schemaRefs>
    <ds:schemaRef ds:uri="ESRI.ArcGIS.Mapping.OfficeIntegration.PowerPointInfo"/>
  </ds:schemaRefs>
</ds:datastoreItem>
</file>

<file path=customXml/itemProps4.xml><?xml version="1.0" encoding="utf-8"?>
<ds:datastoreItem xmlns:ds="http://schemas.openxmlformats.org/officeDocument/2006/customXml" ds:itemID="{BC556402-B31A-4020-BBDE-C8364D7E7344}">
  <ds:schemaRefs>
    <ds:schemaRef ds:uri="ESRI.ArcGIS.Mapping.OfficeIntegration.PowerPointInfo"/>
  </ds:schemaRefs>
</ds:datastoreItem>
</file>

<file path=customXml/itemProps40.xml><?xml version="1.0" encoding="utf-8"?>
<ds:datastoreItem xmlns:ds="http://schemas.openxmlformats.org/officeDocument/2006/customXml" ds:itemID="{4AC1A6D8-BA11-41FD-A079-413B01717291}">
  <ds:schemaRefs>
    <ds:schemaRef ds:uri="ESRI.ArcGIS.Mapping.OfficeIntegration.PowerPointInfo"/>
  </ds:schemaRefs>
</ds:datastoreItem>
</file>

<file path=customXml/itemProps41.xml><?xml version="1.0" encoding="utf-8"?>
<ds:datastoreItem xmlns:ds="http://schemas.openxmlformats.org/officeDocument/2006/customXml" ds:itemID="{445B500A-17DF-4B7A-A3B4-2F4220DDD91E}">
  <ds:schemaRefs>
    <ds:schemaRef ds:uri="ESRI.ArcGIS.Mapping.OfficeIntegration.PowerPointInfo"/>
  </ds:schemaRefs>
</ds:datastoreItem>
</file>

<file path=customXml/itemProps42.xml><?xml version="1.0" encoding="utf-8"?>
<ds:datastoreItem xmlns:ds="http://schemas.openxmlformats.org/officeDocument/2006/customXml" ds:itemID="{843D4EEC-541A-4D9D-B6E0-F3E2AE180A12}">
  <ds:schemaRefs>
    <ds:schemaRef ds:uri="ESRI.ArcGIS.Mapping.OfficeIntegration.PowerPointInfo"/>
  </ds:schemaRefs>
</ds:datastoreItem>
</file>

<file path=customXml/itemProps43.xml><?xml version="1.0" encoding="utf-8"?>
<ds:datastoreItem xmlns:ds="http://schemas.openxmlformats.org/officeDocument/2006/customXml" ds:itemID="{6888863C-DFCF-4CE4-80BE-CE8BD6EF2DDE}">
  <ds:schemaRefs>
    <ds:schemaRef ds:uri="ESRI.ArcGIS.Mapping.OfficeIntegration.PowerPointInfo"/>
  </ds:schemaRefs>
</ds:datastoreItem>
</file>

<file path=customXml/itemProps44.xml><?xml version="1.0" encoding="utf-8"?>
<ds:datastoreItem xmlns:ds="http://schemas.openxmlformats.org/officeDocument/2006/customXml" ds:itemID="{BEC889B7-AB4E-462E-9F8D-902AFCD3E18B}">
  <ds:schemaRefs>
    <ds:schemaRef ds:uri="ESRI.ArcGIS.Mapping.OfficeIntegration.PowerPointInfo"/>
  </ds:schemaRefs>
</ds:datastoreItem>
</file>

<file path=customXml/itemProps45.xml><?xml version="1.0" encoding="utf-8"?>
<ds:datastoreItem xmlns:ds="http://schemas.openxmlformats.org/officeDocument/2006/customXml" ds:itemID="{2799E6B6-B667-48E5-BF9C-3B39DBD5F8F9}">
  <ds:schemaRefs>
    <ds:schemaRef ds:uri="ESRI.ArcGIS.Mapping.OfficeIntegration.PowerPointInfo"/>
  </ds:schemaRefs>
</ds:datastoreItem>
</file>

<file path=customXml/itemProps5.xml><?xml version="1.0" encoding="utf-8"?>
<ds:datastoreItem xmlns:ds="http://schemas.openxmlformats.org/officeDocument/2006/customXml" ds:itemID="{78EE72AE-0FAE-4A94-B1D6-78F554A33436}">
  <ds:schemaRefs>
    <ds:schemaRef ds:uri="ESRI.ArcGIS.Mapping.OfficeIntegration.PowerPointInfo"/>
  </ds:schemaRefs>
</ds:datastoreItem>
</file>

<file path=customXml/itemProps6.xml><?xml version="1.0" encoding="utf-8"?>
<ds:datastoreItem xmlns:ds="http://schemas.openxmlformats.org/officeDocument/2006/customXml" ds:itemID="{B730C503-23B5-4908-B8D2-002E2F360FB6}">
  <ds:schemaRefs>
    <ds:schemaRef ds:uri="ESRI.ArcGIS.Mapping.OfficeIntegration.PowerPointInfo"/>
  </ds:schemaRefs>
</ds:datastoreItem>
</file>

<file path=customXml/itemProps7.xml><?xml version="1.0" encoding="utf-8"?>
<ds:datastoreItem xmlns:ds="http://schemas.openxmlformats.org/officeDocument/2006/customXml" ds:itemID="{D9C3251B-F8C2-4E3F-AE19-9C393FE77D9A}">
  <ds:schemaRefs>
    <ds:schemaRef ds:uri="ESRI.ArcGIS.Mapping.OfficeIntegration.PowerPointInfo"/>
  </ds:schemaRefs>
</ds:datastoreItem>
</file>

<file path=customXml/itemProps8.xml><?xml version="1.0" encoding="utf-8"?>
<ds:datastoreItem xmlns:ds="http://schemas.openxmlformats.org/officeDocument/2006/customXml" ds:itemID="{38D98765-25A8-4D5B-925A-A746067EB5BD}">
  <ds:schemaRefs>
    <ds:schemaRef ds:uri="ESRI.ArcGIS.Mapping.OfficeIntegration.PowerPointInfo"/>
  </ds:schemaRefs>
</ds:datastoreItem>
</file>

<file path=customXml/itemProps9.xml><?xml version="1.0" encoding="utf-8"?>
<ds:datastoreItem xmlns:ds="http://schemas.openxmlformats.org/officeDocument/2006/customXml" ds:itemID="{52A8CE0A-0A3F-4A6B-A8D2-C99545CF760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3665</TotalTime>
  <Words>790</Words>
  <Application>Microsoft Office PowerPoint</Application>
  <PresentationFormat>On-screen Show (4:3)</PresentationFormat>
  <Paragraphs>128</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 MT</vt:lpstr>
      <vt:lpstr>Times New Roman</vt:lpstr>
      <vt:lpstr>Completely Blanc</vt:lpstr>
      <vt:lpstr>Comparing Extreme Events Simulated by WRF Using USGS and NLCD Land Use Data Sets</vt:lpstr>
      <vt:lpstr>Motivation  </vt:lpstr>
      <vt:lpstr>Methodology</vt:lpstr>
      <vt:lpstr>PowerPoint Presentation</vt:lpstr>
      <vt:lpstr>PowerPoint Presentation</vt:lpstr>
      <vt:lpstr> Average Soil Temperature and Moisture  in the Top Layer for July and August 1988 Drought Case</vt:lpstr>
      <vt:lpstr>PowerPoint Presentation</vt:lpstr>
      <vt:lpstr>Severe Storms May 1-6, 1989 Accumulated Precipitation (mm)</vt:lpstr>
      <vt:lpstr>Hurricane Hugo  Sept. 21-22, 1989</vt:lpstr>
      <vt:lpstr>Hurricane Hugo Sept. 21-22, 1989 Accumulated Precipitation</vt:lpstr>
      <vt:lpstr>Deep Freeze Dec. 21-26, 1989</vt:lpstr>
      <vt:lpstr>Deep Freeze Dec. 21-26, 1989 2-meter Temperature (K) </vt:lpstr>
      <vt:lpstr>Flooding Event May 11-19, 1990</vt:lpstr>
      <vt:lpstr>Flooding May 11-19, 1990 Accumulated Precipitation (mm)</vt:lpstr>
      <vt:lpstr>Tropical Storm Marco Oct. 10-13, 1990</vt:lpstr>
      <vt:lpstr>Tropical Storm Marco Oct. 10-13, 1990 Accumulated Precipitation (mm)</vt:lpstr>
      <vt:lpstr>Summary</vt:lpstr>
      <vt:lpstr>PowerPoint Presentation</vt:lpstr>
    </vt:vector>
  </TitlesOfParts>
  <Company>US-EPA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newuser</dc:creator>
  <cp:lastModifiedBy>Stephany Taylor</cp:lastModifiedBy>
  <cp:revision>317</cp:revision>
  <dcterms:created xsi:type="dcterms:W3CDTF">2013-09-27T18:09:44Z</dcterms:created>
  <dcterms:modified xsi:type="dcterms:W3CDTF">2016-10-26T10:28:48Z</dcterms:modified>
</cp:coreProperties>
</file>