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customXml/itemProps21.xml" ContentType="application/vnd.openxmlformats-officedocument.customXmlProperties+xml"/>
  <Override PartName="/customXml/itemProps22.xml" ContentType="application/vnd.openxmlformats-officedocument.customXmlProperties+xml"/>
  <Override PartName="/customXml/itemProps23.xml" ContentType="application/vnd.openxmlformats-officedocument.customXmlProperties+xml"/>
  <Override PartName="/customXml/itemProps24.xml" ContentType="application/vnd.openxmlformats-officedocument.customXmlProperties+xml"/>
  <Override PartName="/customXml/itemProps25.xml" ContentType="application/vnd.openxmlformats-officedocument.customXmlProperties+xml"/>
  <Override PartName="/customXml/itemProps26.xml" ContentType="application/vnd.openxmlformats-officedocument.customXmlProperties+xml"/>
  <Override PartName="/customXml/itemProps27.xml" ContentType="application/vnd.openxmlformats-officedocument.customXmlProperties+xml"/>
  <Override PartName="/customXml/itemProps28.xml" ContentType="application/vnd.openxmlformats-officedocument.customXmlProperties+xml"/>
  <Override PartName="/customXml/itemProps29.xml" ContentType="application/vnd.openxmlformats-officedocument.customXmlProperties+xml"/>
  <Override PartName="/customXml/itemProps30.xml" ContentType="application/vnd.openxmlformats-officedocument.customXmlProperties+xml"/>
  <Override PartName="/customXml/itemProps31.xml" ContentType="application/vnd.openxmlformats-officedocument.customXmlProperties+xml"/>
  <Override PartName="/customXml/itemProps32.xml" ContentType="application/vnd.openxmlformats-officedocument.customXmlProperties+xml"/>
  <Override PartName="/customXml/itemProps33.xml" ContentType="application/vnd.openxmlformats-officedocument.customXmlProperties+xml"/>
  <Override PartName="/customXml/itemProps34.xml" ContentType="application/vnd.openxmlformats-officedocument.customXmlProperties+xml"/>
  <Override PartName="/customXml/itemProps35.xml" ContentType="application/vnd.openxmlformats-officedocument.customXmlProperties+xml"/>
  <Override PartName="/customXml/itemProps36.xml" ContentType="application/vnd.openxmlformats-officedocument.customXmlProperties+xml"/>
  <Override PartName="/customXml/itemProps37.xml" ContentType="application/vnd.openxmlformats-officedocument.customXmlProperties+xml"/>
  <Override PartName="/customXml/itemProps38.xml" ContentType="application/vnd.openxmlformats-officedocument.customXmlProperties+xml"/>
  <Override PartName="/customXml/itemProps39.xml" ContentType="application/vnd.openxmlformats-officedocument.customXmlProperties+xml"/>
  <Override PartName="/customXml/itemProps40.xml" ContentType="application/vnd.openxmlformats-officedocument.customXmlProperties+xml"/>
  <Override PartName="/customXml/itemProps41.xml" ContentType="application/vnd.openxmlformats-officedocument.customXmlProperties+xml"/>
  <Override PartName="/customXml/itemProps42.xml" ContentType="application/vnd.openxmlformats-officedocument.customXmlProperties+xml"/>
  <Override PartName="/customXml/itemProps43.xml" ContentType="application/vnd.openxmlformats-officedocument.customXmlProperties+xml"/>
  <Override PartName="/customXml/itemProps44.xml" ContentType="application/vnd.openxmlformats-officedocument.customXmlProperties+xml"/>
  <Override PartName="/customXml/itemProps45.xml" ContentType="application/vnd.openxmlformats-officedocument.customXmlProperties+xml"/>
  <Override PartName="/customXml/itemProps46.xml" ContentType="application/vnd.openxmlformats-officedocument.customXmlProperties+xml"/>
  <Override PartName="/customXml/itemProps47.xml" ContentType="application/vnd.openxmlformats-officedocument.customXmlProperties+xml"/>
  <Override PartName="/customXml/itemProps48.xml" ContentType="application/vnd.openxmlformats-officedocument.customXmlProperties+xml"/>
  <Override PartName="/customXml/itemProps49.xml" ContentType="application/vnd.openxmlformats-officedocument.customXmlProperties+xml"/>
  <Override PartName="/customXml/itemProps50.xml" ContentType="application/vnd.openxmlformats-officedocument.customXmlProperties+xml"/>
  <Override PartName="/customXml/itemProps51.xml" ContentType="application/vnd.openxmlformats-officedocument.customXmlProperties+xml"/>
  <Override PartName="/customXml/itemProps52.xml" ContentType="application/vnd.openxmlformats-officedocument.customXmlProperties+xml"/>
  <Override PartName="/customXml/itemProps53.xml" ContentType="application/vnd.openxmlformats-officedocument.customXmlProperties+xml"/>
  <Override PartName="/customXml/itemProps54.xml" ContentType="application/vnd.openxmlformats-officedocument.customXmlProperties+xml"/>
  <Override PartName="/customXml/itemProps55.xml" ContentType="application/vnd.openxmlformats-officedocument.customXmlProperties+xml"/>
  <Override PartName="/customXml/itemProps56.xml" ContentType="application/vnd.openxmlformats-officedocument.customXmlProperties+xml"/>
  <Override PartName="/customXml/itemProps57.xml" ContentType="application/vnd.openxmlformats-officedocument.customXmlProperties+xml"/>
  <Override PartName="/customXml/itemProps58.xml" ContentType="application/vnd.openxmlformats-officedocument.customXmlProperties+xml"/>
  <Override PartName="/customXml/itemProps59.xml" ContentType="application/vnd.openxmlformats-officedocument.customXmlProperties+xml"/>
  <Override PartName="/customXml/itemProps60.xml" ContentType="application/vnd.openxmlformats-officedocument.customXmlProperties+xml"/>
  <Override PartName="/customXml/itemProps61.xml" ContentType="application/vnd.openxmlformats-officedocument.customXmlProperties+xml"/>
  <Override PartName="/customXml/itemProps62.xml" ContentType="application/vnd.openxmlformats-officedocument.customXmlProperties+xml"/>
  <Override PartName="/customXml/itemProps63.xml" ContentType="application/vnd.openxmlformats-officedocument.customXmlProperties+xml"/>
  <Override PartName="/customXml/itemProps64.xml" ContentType="application/vnd.openxmlformats-officedocument.customXmlProperties+xml"/>
  <Override PartName="/customXml/itemProps65.xml" ContentType="application/vnd.openxmlformats-officedocument.customXmlProperties+xml"/>
  <Override PartName="/customXml/itemProps66.xml" ContentType="application/vnd.openxmlformats-officedocument.customXmlProperties+xml"/>
  <Override PartName="/customXml/itemProps67.xml" ContentType="application/vnd.openxmlformats-officedocument.customXmlProperties+xml"/>
  <Override PartName="/customXml/itemProps68.xml" ContentType="application/vnd.openxmlformats-officedocument.customXmlProperties+xml"/>
  <Override PartName="/customXml/itemProps69.xml" ContentType="application/vnd.openxmlformats-officedocument.customXmlProperties+xml"/>
  <Override PartName="/customXml/itemProps70.xml" ContentType="application/vnd.openxmlformats-officedocument.customXmlProperties+xml"/>
  <Override PartName="/customXml/itemProps71.xml" ContentType="application/vnd.openxmlformats-officedocument.customXmlProperties+xml"/>
  <Override PartName="/customXml/itemProps72.xml" ContentType="application/vnd.openxmlformats-officedocument.customXmlProperties+xml"/>
  <Override PartName="/customXml/itemProps73.xml" ContentType="application/vnd.openxmlformats-officedocument.customXmlProperties+xml"/>
  <Override PartName="/customXml/itemProps74.xml" ContentType="application/vnd.openxmlformats-officedocument.customXmlProperties+xml"/>
  <Override PartName="/customXml/itemProps75.xml" ContentType="application/vnd.openxmlformats-officedocument.customXmlProperties+xml"/>
  <Override PartName="/customXml/itemProps76.xml" ContentType="application/vnd.openxmlformats-officedocument.customXmlProperties+xml"/>
  <Override PartName="/customXml/itemProps77.xml" ContentType="application/vnd.openxmlformats-officedocument.customXmlProperties+xml"/>
  <Override PartName="/customXml/itemProps78.xml" ContentType="application/vnd.openxmlformats-officedocument.customXmlProperties+xml"/>
  <Override PartName="/customXml/itemProps79.xml" ContentType="application/vnd.openxmlformats-officedocument.customXmlProperties+xml"/>
  <Override PartName="/customXml/itemProps80.xml" ContentType="application/vnd.openxmlformats-officedocument.customXmlProperties+xml"/>
  <Override PartName="/customXml/itemProps81.xml" ContentType="application/vnd.openxmlformats-officedocument.customXmlProperties+xml"/>
  <Override PartName="/customXml/itemProps82.xml" ContentType="application/vnd.openxmlformats-officedocument.customXmlProperties+xml"/>
  <Override PartName="/customXml/itemProps83.xml" ContentType="application/vnd.openxmlformats-officedocument.customXmlProperties+xml"/>
  <Override PartName="/customXml/itemProps84.xml" ContentType="application/vnd.openxmlformats-officedocument.customXmlProperties+xml"/>
  <Override PartName="/customXml/itemProps85.xml" ContentType="application/vnd.openxmlformats-officedocument.customXmlProperties+xml"/>
  <Override PartName="/customXml/itemProps86.xml" ContentType="application/vnd.openxmlformats-officedocument.customXmlProperties+xml"/>
  <Override PartName="/customXml/itemProps87.xml" ContentType="application/vnd.openxmlformats-officedocument.customXmlProperties+xml"/>
  <Override PartName="/customXml/itemProps88.xml" ContentType="application/vnd.openxmlformats-officedocument.customXmlProperties+xml"/>
  <Override PartName="/customXml/itemProps89.xml" ContentType="application/vnd.openxmlformats-officedocument.customXmlProperties+xml"/>
  <Override PartName="/customXml/itemProps90.xml" ContentType="application/vnd.openxmlformats-officedocument.customXmlProperties+xml"/>
  <Override PartName="/customXml/itemProps91.xml" ContentType="application/vnd.openxmlformats-officedocument.customXmlProperties+xml"/>
  <Override PartName="/customXml/itemProps9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93"/>
  </p:sldMasterIdLst>
  <p:notesMasterIdLst>
    <p:notesMasterId r:id="rId110"/>
  </p:notesMasterIdLst>
  <p:sldIdLst>
    <p:sldId id="256" r:id="rId94"/>
    <p:sldId id="270" r:id="rId95"/>
    <p:sldId id="266" r:id="rId96"/>
    <p:sldId id="277" r:id="rId97"/>
    <p:sldId id="274" r:id="rId98"/>
    <p:sldId id="275" r:id="rId99"/>
    <p:sldId id="272" r:id="rId100"/>
    <p:sldId id="280" r:id="rId101"/>
    <p:sldId id="259" r:id="rId102"/>
    <p:sldId id="262" r:id="rId103"/>
    <p:sldId id="261" r:id="rId104"/>
    <p:sldId id="264" r:id="rId105"/>
    <p:sldId id="278" r:id="rId106"/>
    <p:sldId id="268" r:id="rId107"/>
    <p:sldId id="269" r:id="rId108"/>
    <p:sldId id="279" r:id="rId109"/>
  </p:sldIdLst>
  <p:sldSz cx="12192000" cy="6858000"/>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0000FF"/>
    <a:srgbClr val="FFFFFF"/>
    <a:srgbClr val="FFCCFF"/>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86" autoAdjust="0"/>
    <p:restoredTop sz="74088" autoAdjust="0"/>
  </p:normalViewPr>
  <p:slideViewPr>
    <p:cSldViewPr snapToGrid="0">
      <p:cViewPr varScale="1">
        <p:scale>
          <a:sx n="65" d="100"/>
          <a:sy n="65" d="100"/>
        </p:scale>
        <p:origin x="624"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customXml" Target="../customXml/item26.xml"/><Relationship Id="rId21" Type="http://schemas.openxmlformats.org/officeDocument/2006/relationships/customXml" Target="../customXml/item21.xml"/><Relationship Id="rId42" Type="http://schemas.openxmlformats.org/officeDocument/2006/relationships/customXml" Target="../customXml/item42.xml"/><Relationship Id="rId47" Type="http://schemas.openxmlformats.org/officeDocument/2006/relationships/customXml" Target="../customXml/item47.xml"/><Relationship Id="rId63" Type="http://schemas.openxmlformats.org/officeDocument/2006/relationships/customXml" Target="../customXml/item63.xml"/><Relationship Id="rId68" Type="http://schemas.openxmlformats.org/officeDocument/2006/relationships/customXml" Target="../customXml/item68.xml"/><Relationship Id="rId84" Type="http://schemas.openxmlformats.org/officeDocument/2006/relationships/customXml" Target="../customXml/item84.xml"/><Relationship Id="rId89" Type="http://schemas.openxmlformats.org/officeDocument/2006/relationships/customXml" Target="../customXml/item89.xml"/><Relationship Id="rId112"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customXml" Target="../customXml/item16.xml"/><Relationship Id="rId29" Type="http://schemas.openxmlformats.org/officeDocument/2006/relationships/customXml" Target="../customXml/item29.xml"/><Relationship Id="rId107" Type="http://schemas.openxmlformats.org/officeDocument/2006/relationships/slide" Target="slides/slide14.xml"/><Relationship Id="rId11" Type="http://schemas.openxmlformats.org/officeDocument/2006/relationships/customXml" Target="../customXml/item11.xml"/><Relationship Id="rId24" Type="http://schemas.openxmlformats.org/officeDocument/2006/relationships/customXml" Target="../customXml/item24.xml"/><Relationship Id="rId32" Type="http://schemas.openxmlformats.org/officeDocument/2006/relationships/customXml" Target="../customXml/item32.xml"/><Relationship Id="rId37" Type="http://schemas.openxmlformats.org/officeDocument/2006/relationships/customXml" Target="../customXml/item37.xml"/><Relationship Id="rId40" Type="http://schemas.openxmlformats.org/officeDocument/2006/relationships/customXml" Target="../customXml/item40.xml"/><Relationship Id="rId45" Type="http://schemas.openxmlformats.org/officeDocument/2006/relationships/customXml" Target="../customXml/item45.xml"/><Relationship Id="rId53" Type="http://schemas.openxmlformats.org/officeDocument/2006/relationships/customXml" Target="../customXml/item53.xml"/><Relationship Id="rId58" Type="http://schemas.openxmlformats.org/officeDocument/2006/relationships/customXml" Target="../customXml/item58.xml"/><Relationship Id="rId66" Type="http://schemas.openxmlformats.org/officeDocument/2006/relationships/customXml" Target="../customXml/item66.xml"/><Relationship Id="rId74" Type="http://schemas.openxmlformats.org/officeDocument/2006/relationships/customXml" Target="../customXml/item74.xml"/><Relationship Id="rId79" Type="http://schemas.openxmlformats.org/officeDocument/2006/relationships/customXml" Target="../customXml/item79.xml"/><Relationship Id="rId87" Type="http://schemas.openxmlformats.org/officeDocument/2006/relationships/customXml" Target="../customXml/item87.xml"/><Relationship Id="rId102" Type="http://schemas.openxmlformats.org/officeDocument/2006/relationships/slide" Target="slides/slide9.xml"/><Relationship Id="rId110" Type="http://schemas.openxmlformats.org/officeDocument/2006/relationships/notesMaster" Target="notesMasters/notesMaster1.xml"/><Relationship Id="rId5" Type="http://schemas.openxmlformats.org/officeDocument/2006/relationships/customXml" Target="../customXml/item5.xml"/><Relationship Id="rId61" Type="http://schemas.openxmlformats.org/officeDocument/2006/relationships/customXml" Target="../customXml/item61.xml"/><Relationship Id="rId82" Type="http://schemas.openxmlformats.org/officeDocument/2006/relationships/customXml" Target="../customXml/item82.xml"/><Relationship Id="rId90" Type="http://schemas.openxmlformats.org/officeDocument/2006/relationships/customXml" Target="../customXml/item90.xml"/><Relationship Id="rId95" Type="http://schemas.openxmlformats.org/officeDocument/2006/relationships/slide" Target="slides/slide2.xml"/><Relationship Id="rId19" Type="http://schemas.openxmlformats.org/officeDocument/2006/relationships/customXml" Target="../customXml/item19.xml"/><Relationship Id="rId14" Type="http://schemas.openxmlformats.org/officeDocument/2006/relationships/customXml" Target="../customXml/item14.xml"/><Relationship Id="rId22" Type="http://schemas.openxmlformats.org/officeDocument/2006/relationships/customXml" Target="../customXml/item22.xml"/><Relationship Id="rId27" Type="http://schemas.openxmlformats.org/officeDocument/2006/relationships/customXml" Target="../customXml/item27.xml"/><Relationship Id="rId30" Type="http://schemas.openxmlformats.org/officeDocument/2006/relationships/customXml" Target="../customXml/item30.xml"/><Relationship Id="rId35" Type="http://schemas.openxmlformats.org/officeDocument/2006/relationships/customXml" Target="../customXml/item35.xml"/><Relationship Id="rId43" Type="http://schemas.openxmlformats.org/officeDocument/2006/relationships/customXml" Target="../customXml/item43.xml"/><Relationship Id="rId48" Type="http://schemas.openxmlformats.org/officeDocument/2006/relationships/customXml" Target="../customXml/item48.xml"/><Relationship Id="rId56" Type="http://schemas.openxmlformats.org/officeDocument/2006/relationships/customXml" Target="../customXml/item56.xml"/><Relationship Id="rId64" Type="http://schemas.openxmlformats.org/officeDocument/2006/relationships/customXml" Target="../customXml/item64.xml"/><Relationship Id="rId69" Type="http://schemas.openxmlformats.org/officeDocument/2006/relationships/customXml" Target="../customXml/item69.xml"/><Relationship Id="rId77" Type="http://schemas.openxmlformats.org/officeDocument/2006/relationships/customXml" Target="../customXml/item77.xml"/><Relationship Id="rId100" Type="http://schemas.openxmlformats.org/officeDocument/2006/relationships/slide" Target="slides/slide7.xml"/><Relationship Id="rId105" Type="http://schemas.openxmlformats.org/officeDocument/2006/relationships/slide" Target="slides/slide12.xml"/><Relationship Id="rId113" Type="http://schemas.openxmlformats.org/officeDocument/2006/relationships/theme" Target="theme/theme1.xml"/><Relationship Id="rId8" Type="http://schemas.openxmlformats.org/officeDocument/2006/relationships/customXml" Target="../customXml/item8.xml"/><Relationship Id="rId51" Type="http://schemas.openxmlformats.org/officeDocument/2006/relationships/customXml" Target="../customXml/item51.xml"/><Relationship Id="rId72" Type="http://schemas.openxmlformats.org/officeDocument/2006/relationships/customXml" Target="../customXml/item72.xml"/><Relationship Id="rId80" Type="http://schemas.openxmlformats.org/officeDocument/2006/relationships/customXml" Target="../customXml/item80.xml"/><Relationship Id="rId85" Type="http://schemas.openxmlformats.org/officeDocument/2006/relationships/customXml" Target="../customXml/item85.xml"/><Relationship Id="rId93" Type="http://schemas.openxmlformats.org/officeDocument/2006/relationships/slideMaster" Target="slideMasters/slideMaster1.xml"/><Relationship Id="rId98" Type="http://schemas.openxmlformats.org/officeDocument/2006/relationships/slide" Target="slides/slide5.xml"/><Relationship Id="rId3" Type="http://schemas.openxmlformats.org/officeDocument/2006/relationships/customXml" Target="../customXml/item3.xml"/><Relationship Id="rId12" Type="http://schemas.openxmlformats.org/officeDocument/2006/relationships/customXml" Target="../customXml/item12.xml"/><Relationship Id="rId17" Type="http://schemas.openxmlformats.org/officeDocument/2006/relationships/customXml" Target="../customXml/item17.xml"/><Relationship Id="rId25" Type="http://schemas.openxmlformats.org/officeDocument/2006/relationships/customXml" Target="../customXml/item25.xml"/><Relationship Id="rId33" Type="http://schemas.openxmlformats.org/officeDocument/2006/relationships/customXml" Target="../customXml/item33.xml"/><Relationship Id="rId38" Type="http://schemas.openxmlformats.org/officeDocument/2006/relationships/customXml" Target="../customXml/item38.xml"/><Relationship Id="rId46" Type="http://schemas.openxmlformats.org/officeDocument/2006/relationships/customXml" Target="../customXml/item46.xml"/><Relationship Id="rId59" Type="http://schemas.openxmlformats.org/officeDocument/2006/relationships/customXml" Target="../customXml/item59.xml"/><Relationship Id="rId67" Type="http://schemas.openxmlformats.org/officeDocument/2006/relationships/customXml" Target="../customXml/item67.xml"/><Relationship Id="rId103" Type="http://schemas.openxmlformats.org/officeDocument/2006/relationships/slide" Target="slides/slide10.xml"/><Relationship Id="rId108" Type="http://schemas.openxmlformats.org/officeDocument/2006/relationships/slide" Target="slides/slide15.xml"/><Relationship Id="rId20" Type="http://schemas.openxmlformats.org/officeDocument/2006/relationships/customXml" Target="../customXml/item20.xml"/><Relationship Id="rId41" Type="http://schemas.openxmlformats.org/officeDocument/2006/relationships/customXml" Target="../customXml/item41.xml"/><Relationship Id="rId54" Type="http://schemas.openxmlformats.org/officeDocument/2006/relationships/customXml" Target="../customXml/item54.xml"/><Relationship Id="rId62" Type="http://schemas.openxmlformats.org/officeDocument/2006/relationships/customXml" Target="../customXml/item62.xml"/><Relationship Id="rId70" Type="http://schemas.openxmlformats.org/officeDocument/2006/relationships/customXml" Target="../customXml/item70.xml"/><Relationship Id="rId75" Type="http://schemas.openxmlformats.org/officeDocument/2006/relationships/customXml" Target="../customXml/item75.xml"/><Relationship Id="rId83" Type="http://schemas.openxmlformats.org/officeDocument/2006/relationships/customXml" Target="../customXml/item83.xml"/><Relationship Id="rId88" Type="http://schemas.openxmlformats.org/officeDocument/2006/relationships/customXml" Target="../customXml/item88.xml"/><Relationship Id="rId91" Type="http://schemas.openxmlformats.org/officeDocument/2006/relationships/customXml" Target="../customXml/item91.xml"/><Relationship Id="rId96" Type="http://schemas.openxmlformats.org/officeDocument/2006/relationships/slide" Target="slides/slide3.xml"/><Relationship Id="rId11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customXml" Target="../customXml/item6.xml"/><Relationship Id="rId15" Type="http://schemas.openxmlformats.org/officeDocument/2006/relationships/customXml" Target="../customXml/item15.xml"/><Relationship Id="rId23" Type="http://schemas.openxmlformats.org/officeDocument/2006/relationships/customXml" Target="../customXml/item23.xml"/><Relationship Id="rId28" Type="http://schemas.openxmlformats.org/officeDocument/2006/relationships/customXml" Target="../customXml/item28.xml"/><Relationship Id="rId36" Type="http://schemas.openxmlformats.org/officeDocument/2006/relationships/customXml" Target="../customXml/item36.xml"/><Relationship Id="rId49" Type="http://schemas.openxmlformats.org/officeDocument/2006/relationships/customXml" Target="../customXml/item49.xml"/><Relationship Id="rId57" Type="http://schemas.openxmlformats.org/officeDocument/2006/relationships/customXml" Target="../customXml/item57.xml"/><Relationship Id="rId106" Type="http://schemas.openxmlformats.org/officeDocument/2006/relationships/slide" Target="slides/slide13.xml"/><Relationship Id="rId114" Type="http://schemas.openxmlformats.org/officeDocument/2006/relationships/tableStyles" Target="tableStyles.xml"/><Relationship Id="rId10" Type="http://schemas.openxmlformats.org/officeDocument/2006/relationships/customXml" Target="../customXml/item10.xml"/><Relationship Id="rId31" Type="http://schemas.openxmlformats.org/officeDocument/2006/relationships/customXml" Target="../customXml/item31.xml"/><Relationship Id="rId44" Type="http://schemas.openxmlformats.org/officeDocument/2006/relationships/customXml" Target="../customXml/item44.xml"/><Relationship Id="rId52" Type="http://schemas.openxmlformats.org/officeDocument/2006/relationships/customXml" Target="../customXml/item52.xml"/><Relationship Id="rId60" Type="http://schemas.openxmlformats.org/officeDocument/2006/relationships/customXml" Target="../customXml/item60.xml"/><Relationship Id="rId65" Type="http://schemas.openxmlformats.org/officeDocument/2006/relationships/customXml" Target="../customXml/item65.xml"/><Relationship Id="rId73" Type="http://schemas.openxmlformats.org/officeDocument/2006/relationships/customXml" Target="../customXml/item73.xml"/><Relationship Id="rId78" Type="http://schemas.openxmlformats.org/officeDocument/2006/relationships/customXml" Target="../customXml/item78.xml"/><Relationship Id="rId81" Type="http://schemas.openxmlformats.org/officeDocument/2006/relationships/customXml" Target="../customXml/item81.xml"/><Relationship Id="rId86" Type="http://schemas.openxmlformats.org/officeDocument/2006/relationships/customXml" Target="../customXml/item86.xml"/><Relationship Id="rId94" Type="http://schemas.openxmlformats.org/officeDocument/2006/relationships/slide" Target="slides/slide1.xml"/><Relationship Id="rId99" Type="http://schemas.openxmlformats.org/officeDocument/2006/relationships/slide" Target="slides/slide6.xml"/><Relationship Id="rId101" Type="http://schemas.openxmlformats.org/officeDocument/2006/relationships/slide" Target="slides/slide8.xml"/><Relationship Id="rId4" Type="http://schemas.openxmlformats.org/officeDocument/2006/relationships/customXml" Target="../customXml/item4.xml"/><Relationship Id="rId9" Type="http://schemas.openxmlformats.org/officeDocument/2006/relationships/customXml" Target="../customXml/item9.xml"/><Relationship Id="rId13" Type="http://schemas.openxmlformats.org/officeDocument/2006/relationships/customXml" Target="../customXml/item13.xml"/><Relationship Id="rId18" Type="http://schemas.openxmlformats.org/officeDocument/2006/relationships/customXml" Target="../customXml/item18.xml"/><Relationship Id="rId39" Type="http://schemas.openxmlformats.org/officeDocument/2006/relationships/customXml" Target="../customXml/item39.xml"/><Relationship Id="rId109" Type="http://schemas.openxmlformats.org/officeDocument/2006/relationships/slide" Target="slides/slide16.xml"/><Relationship Id="rId34" Type="http://schemas.openxmlformats.org/officeDocument/2006/relationships/customXml" Target="../customXml/item34.xml"/><Relationship Id="rId50" Type="http://schemas.openxmlformats.org/officeDocument/2006/relationships/customXml" Target="../customXml/item50.xml"/><Relationship Id="rId55" Type="http://schemas.openxmlformats.org/officeDocument/2006/relationships/customXml" Target="../customXml/item55.xml"/><Relationship Id="rId76" Type="http://schemas.openxmlformats.org/officeDocument/2006/relationships/customXml" Target="../customXml/item76.xml"/><Relationship Id="rId97" Type="http://schemas.openxmlformats.org/officeDocument/2006/relationships/slide" Target="slides/slide4.xml"/><Relationship Id="rId104" Type="http://schemas.openxmlformats.org/officeDocument/2006/relationships/slide" Target="slides/slide11.xml"/><Relationship Id="rId7" Type="http://schemas.openxmlformats.org/officeDocument/2006/relationships/customXml" Target="../customXml/item7.xml"/><Relationship Id="rId71" Type="http://schemas.openxmlformats.org/officeDocument/2006/relationships/customXml" Target="../customXml/item71.xml"/><Relationship Id="rId92" Type="http://schemas.openxmlformats.org/officeDocument/2006/relationships/customXml" Target="../customXml/item92.xml"/></Relationships>
</file>

<file path=ppt/charts/_rels/chart1.xml.rels><?xml version="1.0" encoding="UTF-8" standalone="yes"?>
<Relationships xmlns="http://schemas.openxmlformats.org/package/2006/relationships"><Relationship Id="rId3" Type="http://schemas.openxmlformats.org/officeDocument/2006/relationships/oleObject" Target="file:///C:\Users\hsimon02\Documents\ozone%20NAAQS\RIA%20modeling%20and%20analysis\2011eh%202025eh%20county%20sector%20comparison%20NOX.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sng" strike="noStrike" kern="1200" spc="0" baseline="0">
                <a:solidFill>
                  <a:schemeClr val="tx1">
                    <a:lumMod val="65000"/>
                    <a:lumOff val="35000"/>
                  </a:schemeClr>
                </a:solidFill>
                <a:latin typeface="+mn-lt"/>
                <a:ea typeface="+mn-ea"/>
                <a:cs typeface="+mn-cs"/>
              </a:defRPr>
            </a:pPr>
            <a:r>
              <a:rPr lang="en-US" sz="2000" b="1" u="sng" dirty="0"/>
              <a:t>NOx</a:t>
            </a:r>
            <a:r>
              <a:rPr lang="en-US" sz="2000" b="1" u="sng" baseline="0" dirty="0"/>
              <a:t> Emissions in the 2011 NEI (tons)</a:t>
            </a:r>
            <a:endParaRPr lang="en-US" sz="2000" b="1" u="sng" dirty="0"/>
          </a:p>
        </c:rich>
      </c:tx>
      <c:layout/>
      <c:overlay val="0"/>
      <c:spPr>
        <a:noFill/>
        <a:ln>
          <a:noFill/>
        </a:ln>
        <a:effectLst/>
      </c:spPr>
      <c:txPr>
        <a:bodyPr rot="0" spcFirstLastPara="1" vertOverflow="ellipsis" vert="horz" wrap="square" anchor="ctr" anchorCtr="1"/>
        <a:lstStyle/>
        <a:p>
          <a:pPr>
            <a:defRPr sz="1400" b="1" i="0" u="sng"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Lbls>
            <c:dLbl>
              <c:idx val="0"/>
              <c:layout>
                <c:manualLayout>
                  <c:x val="-4.1743687499177035E-2"/>
                  <c:y val="0.13870728957925793"/>
                </c:manualLayout>
              </c:layout>
              <c:showLegendKey val="0"/>
              <c:showVal val="0"/>
              <c:showCatName val="1"/>
              <c:showSerName val="0"/>
              <c:showPercent val="1"/>
              <c:showBubbleSize val="0"/>
              <c:extLst>
                <c:ext xmlns:c15="http://schemas.microsoft.com/office/drawing/2012/chart" uri="{CE6537A1-D6FC-4f65-9D91-7224C49458BB}">
                  <c15:layout/>
                </c:ext>
              </c:extLst>
            </c:dLbl>
            <c:dLbl>
              <c:idx val="1"/>
              <c:layout>
                <c:manualLayout>
                  <c:x val="-0.15836767962598425"/>
                  <c:y val="0.12423334738179037"/>
                </c:manualLayout>
              </c:layout>
              <c:showLegendKey val="0"/>
              <c:showVal val="0"/>
              <c:showCatName val="1"/>
              <c:showSerName val="0"/>
              <c:showPercent val="1"/>
              <c:showBubbleSize val="0"/>
              <c:extLst>
                <c:ext xmlns:c15="http://schemas.microsoft.com/office/drawing/2012/chart" uri="{CE6537A1-D6FC-4f65-9D91-7224C49458BB}">
                  <c15:layout/>
                </c:ext>
              </c:extLst>
            </c:dLbl>
            <c:dLbl>
              <c:idx val="2"/>
              <c:layout>
                <c:manualLayout>
                  <c:x val="-4.4997026738845147E-2"/>
                  <c:y val="-0.20784325657493397"/>
                </c:manualLayout>
              </c:layout>
              <c:showLegendKey val="0"/>
              <c:showVal val="0"/>
              <c:showCatName val="1"/>
              <c:showSerName val="0"/>
              <c:showPercent val="1"/>
              <c:showBubbleSize val="0"/>
              <c:extLst>
                <c:ext xmlns:c15="http://schemas.microsoft.com/office/drawing/2012/chart" uri="{CE6537A1-D6FC-4f65-9D91-7224C49458BB}">
                  <c15:layout/>
                </c:ext>
              </c:extLst>
            </c:dLbl>
            <c:dLbl>
              <c:idx val="5"/>
              <c:layout>
                <c:manualLayout>
                  <c:x val="8.463935343353389E-2"/>
                  <c:y val="0.17140938521496116"/>
                </c:manualLayout>
              </c:layout>
              <c:spPr>
                <a:noFill/>
                <a:ln>
                  <a:noFill/>
                </a:ln>
                <a:effectLst/>
              </c:spPr>
              <c:txPr>
                <a:bodyPr rot="0" spcFirstLastPara="1" vertOverflow="ellipsis" vert="horz" wrap="square" lIns="38100" tIns="19050" rIns="38100" bIns="19050" anchor="ctr" anchorCtr="1">
                  <a:noAutofit/>
                </a:bodyPr>
                <a:lstStyle/>
                <a:p>
                  <a:pPr>
                    <a:defRPr sz="18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16877598239755343"/>
                      <c:h val="0.17959139757573536"/>
                    </c:manualLayout>
                  </c15:layout>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annual!$AJ$6:$AJ$11</c:f>
              <c:strCache>
                <c:ptCount val="6"/>
                <c:pt idx="0">
                  <c:v>Area</c:v>
                </c:pt>
                <c:pt idx="1">
                  <c:v>Nonroad</c:v>
                </c:pt>
                <c:pt idx="2">
                  <c:v>Onroad</c:v>
                </c:pt>
                <c:pt idx="3">
                  <c:v>Oil &amp; Gas</c:v>
                </c:pt>
                <c:pt idx="4">
                  <c:v>EGU</c:v>
                </c:pt>
                <c:pt idx="5">
                  <c:v>Other Point</c:v>
                </c:pt>
              </c:strCache>
            </c:strRef>
          </c:cat>
          <c:val>
            <c:numRef>
              <c:f>annual!$AL$6:$AL$11</c:f>
              <c:numCache>
                <c:formatCode>#,##0</c:formatCode>
                <c:ptCount val="6"/>
                <c:pt idx="0">
                  <c:v>797000</c:v>
                </c:pt>
                <c:pt idx="1">
                  <c:v>3106000</c:v>
                </c:pt>
                <c:pt idx="2">
                  <c:v>5720000</c:v>
                </c:pt>
                <c:pt idx="3">
                  <c:v>1157000</c:v>
                </c:pt>
                <c:pt idx="4">
                  <c:v>2088000</c:v>
                </c:pt>
                <c:pt idx="5">
                  <c:v>1222000</c:v>
                </c:pt>
              </c:numCache>
            </c:numRef>
          </c:val>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6912"/>
          </a:xfrm>
          <a:prstGeom prst="rect">
            <a:avLst/>
          </a:prstGeom>
        </p:spPr>
        <p:txBody>
          <a:bodyPr vert="horz" lIns="93287" tIns="46644" rIns="93287" bIns="46644" rtlCol="0"/>
          <a:lstStyle>
            <a:lvl1pPr algn="r">
              <a:defRPr sz="1200"/>
            </a:lvl1pPr>
          </a:lstStyle>
          <a:p>
            <a:fld id="{9CB1EB86-80E8-48BE-BA1B-A30080138D8E}" type="datetimeFigureOut">
              <a:rPr lang="en-US" smtClean="0"/>
              <a:t>10/21/2016</a:t>
            </a:fld>
            <a:endParaRPr lang="en-US"/>
          </a:p>
        </p:txBody>
      </p:sp>
      <p:sp>
        <p:nvSpPr>
          <p:cNvPr id="4" name="Slide Image Placeholder 3"/>
          <p:cNvSpPr>
            <a:spLocks noGrp="1" noRot="1" noChangeAspect="1"/>
          </p:cNvSpPr>
          <p:nvPr>
            <p:ph type="sldImg" idx="2"/>
          </p:nvPr>
        </p:nvSpPr>
        <p:spPr>
          <a:xfrm>
            <a:off x="719138" y="1163638"/>
            <a:ext cx="5581650" cy="314007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235BAED9-31A2-4160-BC91-FF4C6AD9F7D2}" type="slidenum">
              <a:rPr lang="en-US" smtClean="0"/>
              <a:t>‹#›</a:t>
            </a:fld>
            <a:endParaRPr lang="en-US"/>
          </a:p>
        </p:txBody>
      </p:sp>
    </p:spTree>
    <p:extLst>
      <p:ext uri="{BB962C8B-B14F-4D97-AF65-F5344CB8AC3E}">
        <p14:creationId xmlns:p14="http://schemas.microsoft.com/office/powerpoint/2010/main" val="2464710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5BAED9-31A2-4160-BC91-FF4C6AD9F7D2}" type="slidenum">
              <a:rPr lang="en-US" smtClean="0"/>
              <a:t>1</a:t>
            </a:fld>
            <a:endParaRPr lang="en-US"/>
          </a:p>
        </p:txBody>
      </p:sp>
    </p:spTree>
    <p:extLst>
      <p:ext uri="{BB962C8B-B14F-4D97-AF65-F5344CB8AC3E}">
        <p14:creationId xmlns:p14="http://schemas.microsoft.com/office/powerpoint/2010/main" val="16002067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first question identified</a:t>
            </a:r>
            <a:r>
              <a:rPr lang="en-US" baseline="0" dirty="0" smtClean="0"/>
              <a:t> by the workgroup was what can we learn from two recent EPA near-road field campaigns that took place in Detroit and Las Vegas.  To answer this question we are running MOVES with inputs specific to the field site locations and applying the AERMOD dispersion model to estimate local impacts of those emissions.  We hope to be able to use comparisons between AERMOD NOx estimates and diurnal profiles with measured data to understand the accuracy of MOVES emissions estimates both with location-specific inputs and with national and county-level default inputs.  Chris Owen had a poster on this topic on Monday and I encourage you to talk to him for more details.</a:t>
            </a:r>
            <a:endParaRPr lang="en-US" dirty="0"/>
          </a:p>
        </p:txBody>
      </p:sp>
      <p:sp>
        <p:nvSpPr>
          <p:cNvPr id="4" name="Slide Number Placeholder 3"/>
          <p:cNvSpPr>
            <a:spLocks noGrp="1"/>
          </p:cNvSpPr>
          <p:nvPr>
            <p:ph type="sldNum" sz="quarter" idx="10"/>
          </p:nvPr>
        </p:nvSpPr>
        <p:spPr/>
        <p:txBody>
          <a:bodyPr/>
          <a:lstStyle/>
          <a:p>
            <a:fld id="{235BAED9-31A2-4160-BC91-FF4C6AD9F7D2}" type="slidenum">
              <a:rPr lang="en-US" smtClean="0"/>
              <a:t>10</a:t>
            </a:fld>
            <a:endParaRPr lang="en-US"/>
          </a:p>
        </p:txBody>
      </p:sp>
    </p:spTree>
    <p:extLst>
      <p:ext uri="{BB962C8B-B14F-4D97-AF65-F5344CB8AC3E}">
        <p14:creationId xmlns:p14="http://schemas.microsoft.com/office/powerpoint/2010/main" val="42184157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smtClean="0"/>
              <a:t>The second question identified</a:t>
            </a:r>
            <a:r>
              <a:rPr lang="en-US" sz="1800" baseline="0" dirty="0" smtClean="0"/>
              <a:t> by the workgroup was “what can we learn from comparison of MOVES emissions outputs to other near-road or tunnel datasets?”  These datasets fall into two general categories:  First we have data on emissions from single vehicles with detailed information on the vehicle type, fuel and operating conditions.  These datasets come from dynamometer tests as well as remote sensing detection that can measure emissions along a roadside from tailpipes of specific vehicles.  This type of data can provide information on underlying emissions factors in MOVES.   The second type of dataset comes from tunnel studies and represents aggregated emissions from all vehicles driving through the tunnel.  This type of comparison provides information on the accuracy of combining emissions factors with default input assumptions about vehicle fleet mix and running conditions.  This work is just getting underway and we hope to have results in the next few years.  I encourage you to talk to Darrell Sonntag for more details on this project.</a:t>
            </a:r>
            <a:endParaRPr lang="en-US" dirty="0"/>
          </a:p>
        </p:txBody>
      </p:sp>
      <p:sp>
        <p:nvSpPr>
          <p:cNvPr id="4" name="Slide Number Placeholder 3"/>
          <p:cNvSpPr>
            <a:spLocks noGrp="1"/>
          </p:cNvSpPr>
          <p:nvPr>
            <p:ph type="sldNum" sz="quarter" idx="10"/>
          </p:nvPr>
        </p:nvSpPr>
        <p:spPr/>
        <p:txBody>
          <a:bodyPr/>
          <a:lstStyle/>
          <a:p>
            <a:fld id="{235BAED9-31A2-4160-BC91-FF4C6AD9F7D2}" type="slidenum">
              <a:rPr lang="en-US" smtClean="0"/>
              <a:t>11</a:t>
            </a:fld>
            <a:endParaRPr lang="en-US"/>
          </a:p>
        </p:txBody>
      </p:sp>
    </p:spTree>
    <p:extLst>
      <p:ext uri="{BB962C8B-B14F-4D97-AF65-F5344CB8AC3E}">
        <p14:creationId xmlns:p14="http://schemas.microsoft.com/office/powerpoint/2010/main" val="1201970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third question</a:t>
            </a:r>
            <a:r>
              <a:rPr lang="en-US" baseline="0" dirty="0" smtClean="0"/>
              <a:t> is whether we can improve spatial and temporal allocations and ultimately how those improvements impact modeled </a:t>
            </a:r>
            <a:r>
              <a:rPr lang="en-US" baseline="0" dirty="0" err="1" smtClean="0"/>
              <a:t>NOy</a:t>
            </a:r>
            <a:r>
              <a:rPr lang="en-US" baseline="0" dirty="0" smtClean="0"/>
              <a:t> biases.  This work is going on as part of the development of the 2014 NEI.  As part of this process, EPA is incorporating new sources of information on spatial and temporal allocation of mobile sources to update our allocation profiles.  This effort is being lead by Alison Eyth.</a:t>
            </a:r>
            <a:endParaRPr lang="en-US" dirty="0"/>
          </a:p>
        </p:txBody>
      </p:sp>
      <p:sp>
        <p:nvSpPr>
          <p:cNvPr id="4" name="Slide Number Placeholder 3"/>
          <p:cNvSpPr>
            <a:spLocks noGrp="1"/>
          </p:cNvSpPr>
          <p:nvPr>
            <p:ph type="sldNum" sz="quarter" idx="10"/>
          </p:nvPr>
        </p:nvSpPr>
        <p:spPr/>
        <p:txBody>
          <a:bodyPr/>
          <a:lstStyle/>
          <a:p>
            <a:fld id="{235BAED9-31A2-4160-BC91-FF4C6AD9F7D2}" type="slidenum">
              <a:rPr lang="en-US" smtClean="0"/>
              <a:t>12</a:t>
            </a:fld>
            <a:endParaRPr lang="en-US"/>
          </a:p>
        </p:txBody>
      </p:sp>
    </p:spTree>
    <p:extLst>
      <p:ext uri="{BB962C8B-B14F-4D97-AF65-F5344CB8AC3E}">
        <p14:creationId xmlns:p14="http://schemas.microsoft.com/office/powerpoint/2010/main" val="19307060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fourth question is “what can we learn from an in depth diagnostic evaluation using</a:t>
            </a:r>
            <a:r>
              <a:rPr lang="en-US" baseline="0" dirty="0" smtClean="0"/>
              <a:t> the most up-to-date versions of modeling systems and inventories”.  This work initially focused on model-measurement comparisons of the DISCOVER-AQ Baltimore field campaign but is being expanding to include evaluations using routine monitoring networks in other cities.  In this evaluation we are taking a detailed look at the temporal relationship between model biases and emissions from different source categories.  I encourage you to talk to Claudia Toro and look at her poster for more details.</a:t>
            </a:r>
            <a:endParaRPr lang="en-US" dirty="0"/>
          </a:p>
        </p:txBody>
      </p:sp>
      <p:sp>
        <p:nvSpPr>
          <p:cNvPr id="4" name="Slide Number Placeholder 3"/>
          <p:cNvSpPr>
            <a:spLocks noGrp="1"/>
          </p:cNvSpPr>
          <p:nvPr>
            <p:ph type="sldNum" sz="quarter" idx="10"/>
          </p:nvPr>
        </p:nvSpPr>
        <p:spPr/>
        <p:txBody>
          <a:bodyPr/>
          <a:lstStyle/>
          <a:p>
            <a:fld id="{235BAED9-31A2-4160-BC91-FF4C6AD9F7D2}" type="slidenum">
              <a:rPr lang="en-US" smtClean="0"/>
              <a:t>13</a:t>
            </a:fld>
            <a:endParaRPr lang="en-US"/>
          </a:p>
        </p:txBody>
      </p:sp>
    </p:spTree>
    <p:extLst>
      <p:ext uri="{BB962C8B-B14F-4D97-AF65-F5344CB8AC3E}">
        <p14:creationId xmlns:p14="http://schemas.microsoft.com/office/powerpoint/2010/main" val="1792122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Finally, the fifth</a:t>
            </a:r>
            <a:r>
              <a:rPr lang="en-US" baseline="0" dirty="0" smtClean="0"/>
              <a:t> question we endeavored to address is what can we learn by comparing modeled and measured </a:t>
            </a:r>
            <a:r>
              <a:rPr lang="en-US" baseline="0" dirty="0" err="1" smtClean="0"/>
              <a:t>CO:NOy</a:t>
            </a:r>
            <a:r>
              <a:rPr lang="en-US" baseline="0" dirty="0" smtClean="0"/>
              <a:t> ratios.  Other groups have used this type of comparison to evaluate emissions estimates and we wanted to better understand how to interpret this type of comparison and whether spatial and temporal patterns in model bias in this ratio could tell us anything about which emissions sources are driving this bias.  I have a poster on this project and would be happy to talk to folks about it after this session.</a:t>
            </a:r>
            <a:endParaRPr lang="en-US" dirty="0"/>
          </a:p>
        </p:txBody>
      </p:sp>
      <p:sp>
        <p:nvSpPr>
          <p:cNvPr id="4" name="Slide Number Placeholder 3"/>
          <p:cNvSpPr>
            <a:spLocks noGrp="1"/>
          </p:cNvSpPr>
          <p:nvPr>
            <p:ph type="sldNum" sz="quarter" idx="10"/>
          </p:nvPr>
        </p:nvSpPr>
        <p:spPr/>
        <p:txBody>
          <a:bodyPr/>
          <a:lstStyle/>
          <a:p>
            <a:fld id="{235BAED9-31A2-4160-BC91-FF4C6AD9F7D2}" type="slidenum">
              <a:rPr lang="en-US" smtClean="0"/>
              <a:t>14</a:t>
            </a:fld>
            <a:endParaRPr lang="en-US"/>
          </a:p>
        </p:txBody>
      </p:sp>
    </p:spTree>
    <p:extLst>
      <p:ext uri="{BB962C8B-B14F-4D97-AF65-F5344CB8AC3E}">
        <p14:creationId xmlns:p14="http://schemas.microsoft.com/office/powerpoint/2010/main" val="20546325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5BAED9-31A2-4160-BC91-FF4C6AD9F7D2}" type="slidenum">
              <a:rPr lang="en-US" smtClean="0"/>
              <a:t>15</a:t>
            </a:fld>
            <a:endParaRPr lang="en-US"/>
          </a:p>
        </p:txBody>
      </p:sp>
    </p:spTree>
    <p:extLst>
      <p:ext uri="{BB962C8B-B14F-4D97-AF65-F5344CB8AC3E}">
        <p14:creationId xmlns:p14="http://schemas.microsoft.com/office/powerpoint/2010/main" val="29038895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5BAED9-31A2-4160-BC91-FF4C6AD9F7D2}" type="slidenum">
              <a:rPr lang="en-US" smtClean="0"/>
              <a:t>16</a:t>
            </a:fld>
            <a:endParaRPr lang="en-US"/>
          </a:p>
        </p:txBody>
      </p:sp>
    </p:spTree>
    <p:extLst>
      <p:ext uri="{BB962C8B-B14F-4D97-AF65-F5344CB8AC3E}">
        <p14:creationId xmlns:p14="http://schemas.microsoft.com/office/powerpoint/2010/main" val="2392422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2871">
              <a:defRPr/>
            </a:pPr>
            <a:r>
              <a:rPr lang="en-US" dirty="0" smtClean="0"/>
              <a:t>Many studies enabled</a:t>
            </a:r>
            <a:r>
              <a:rPr lang="en-US" baseline="0" dirty="0" smtClean="0"/>
              <a:t> by recent field campaigns, TEXAQS II, DISCOVER-AQ, SENEX/SOAS</a:t>
            </a:r>
            <a:endParaRPr lang="en-US" dirty="0"/>
          </a:p>
          <a:p>
            <a:endParaRPr lang="en-US" dirty="0"/>
          </a:p>
        </p:txBody>
      </p:sp>
      <p:sp>
        <p:nvSpPr>
          <p:cNvPr id="4" name="Slide Number Placeholder 3"/>
          <p:cNvSpPr>
            <a:spLocks noGrp="1"/>
          </p:cNvSpPr>
          <p:nvPr>
            <p:ph type="sldNum" sz="quarter" idx="10"/>
          </p:nvPr>
        </p:nvSpPr>
        <p:spPr/>
        <p:txBody>
          <a:bodyPr/>
          <a:lstStyle/>
          <a:p>
            <a:fld id="{47DD370C-DBEA-497B-8157-D6DC2C7A502E}" type="slidenum">
              <a:rPr lang="en-US" smtClean="0"/>
              <a:t>2</a:t>
            </a:fld>
            <a:endParaRPr lang="en-US"/>
          </a:p>
        </p:txBody>
      </p:sp>
    </p:spTree>
    <p:extLst>
      <p:ext uri="{BB962C8B-B14F-4D97-AF65-F5344CB8AC3E}">
        <p14:creationId xmlns:p14="http://schemas.microsoft.com/office/powerpoint/2010/main" val="929741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CMAQv5.02</a:t>
            </a:r>
            <a:r>
              <a:rPr lang="en-US" baseline="0" dirty="0" smtClean="0"/>
              <a:t> NOx bias: 3.1 ppb; CAMx v6.2 NOx bias: -0.5 ppb; CMAQv5.1 NOx bias: -1.4 ppb</a:t>
            </a:r>
          </a:p>
          <a:p>
            <a:r>
              <a:rPr lang="en-US" baseline="0" dirty="0" smtClean="0"/>
              <a:t>CMAQv5.02 </a:t>
            </a:r>
            <a:r>
              <a:rPr lang="en-US" baseline="0" dirty="0" err="1" smtClean="0"/>
              <a:t>NOy</a:t>
            </a:r>
            <a:r>
              <a:rPr lang="en-US" baseline="0" dirty="0" smtClean="0"/>
              <a:t> bias: 5.2 ppb; CAMX v6.2 </a:t>
            </a:r>
            <a:r>
              <a:rPr lang="en-US" baseline="0" dirty="0" err="1" smtClean="0"/>
              <a:t>NOy</a:t>
            </a:r>
            <a:r>
              <a:rPr lang="en-US" baseline="0" dirty="0" smtClean="0"/>
              <a:t> bias: 1.6 ppb; CMAQv5.1 </a:t>
            </a:r>
            <a:r>
              <a:rPr lang="en-US" baseline="0" dirty="0" err="1" smtClean="0"/>
              <a:t>NOy</a:t>
            </a:r>
            <a:r>
              <a:rPr lang="en-US" baseline="0" dirty="0" smtClean="0"/>
              <a:t> bias: 0.9 ppb </a:t>
            </a:r>
            <a:endParaRPr lang="en-US" dirty="0"/>
          </a:p>
        </p:txBody>
      </p:sp>
      <p:sp>
        <p:nvSpPr>
          <p:cNvPr id="4" name="Slide Number Placeholder 3"/>
          <p:cNvSpPr>
            <a:spLocks noGrp="1"/>
          </p:cNvSpPr>
          <p:nvPr>
            <p:ph type="sldNum" sz="quarter" idx="10"/>
          </p:nvPr>
        </p:nvSpPr>
        <p:spPr/>
        <p:txBody>
          <a:bodyPr/>
          <a:lstStyle/>
          <a:p>
            <a:fld id="{235BAED9-31A2-4160-BC91-FF4C6AD9F7D2}" type="slidenum">
              <a:rPr lang="en-US" smtClean="0"/>
              <a:t>3</a:t>
            </a:fld>
            <a:endParaRPr lang="en-US"/>
          </a:p>
        </p:txBody>
      </p:sp>
    </p:spTree>
    <p:extLst>
      <p:ext uri="{BB962C8B-B14F-4D97-AF65-F5344CB8AC3E}">
        <p14:creationId xmlns:p14="http://schemas.microsoft.com/office/powerpoint/2010/main" val="35530520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5BAED9-31A2-4160-BC91-FF4C6AD9F7D2}" type="slidenum">
              <a:rPr lang="en-US" smtClean="0"/>
              <a:t>4</a:t>
            </a:fld>
            <a:endParaRPr lang="en-US"/>
          </a:p>
        </p:txBody>
      </p:sp>
    </p:spTree>
    <p:extLst>
      <p:ext uri="{BB962C8B-B14F-4D97-AF65-F5344CB8AC3E}">
        <p14:creationId xmlns:p14="http://schemas.microsoft.com/office/powerpoint/2010/main" val="1173030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Figuring</a:t>
            </a:r>
            <a:r>
              <a:rPr lang="en-US" baseline="0" dirty="0" smtClean="0"/>
              <a:t> out if there is a problem with an individual piece of this system is not straightforward.  Need to look holistically as all the processes that may impact the comparisons of model predications and measurements.</a:t>
            </a:r>
            <a:endParaRPr lang="en-US" dirty="0"/>
          </a:p>
        </p:txBody>
      </p:sp>
      <p:sp>
        <p:nvSpPr>
          <p:cNvPr id="4" name="Slide Number Placeholder 3"/>
          <p:cNvSpPr>
            <a:spLocks noGrp="1"/>
          </p:cNvSpPr>
          <p:nvPr>
            <p:ph type="sldNum" sz="quarter" idx="10"/>
          </p:nvPr>
        </p:nvSpPr>
        <p:spPr/>
        <p:txBody>
          <a:bodyPr/>
          <a:lstStyle/>
          <a:p>
            <a:fld id="{235BAED9-31A2-4160-BC91-FF4C6AD9F7D2}" type="slidenum">
              <a:rPr lang="en-US" smtClean="0"/>
              <a:t>5</a:t>
            </a:fld>
            <a:endParaRPr lang="en-US"/>
          </a:p>
        </p:txBody>
      </p:sp>
    </p:spTree>
    <p:extLst>
      <p:ext uri="{BB962C8B-B14F-4D97-AF65-F5344CB8AC3E}">
        <p14:creationId xmlns:p14="http://schemas.microsoft.com/office/powerpoint/2010/main" val="1740119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5BAED9-31A2-4160-BC91-FF4C6AD9F7D2}" type="slidenum">
              <a:rPr lang="en-US" smtClean="0"/>
              <a:t>6</a:t>
            </a:fld>
            <a:endParaRPr lang="en-US"/>
          </a:p>
        </p:txBody>
      </p:sp>
    </p:spTree>
    <p:extLst>
      <p:ext uri="{BB962C8B-B14F-4D97-AF65-F5344CB8AC3E}">
        <p14:creationId xmlns:p14="http://schemas.microsoft.com/office/powerpoint/2010/main" val="11768622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the key point here, is not only do</a:t>
            </a:r>
            <a:r>
              <a:rPr lang="en-US" baseline="0" dirty="0" smtClean="0"/>
              <a:t> we have a complicated system with a lot of moving parts, we also have a lot of different groups who contribute to specific pieces of this system.  Consequently we will have the best chance of identifying and addressing errors in this system if we work collaboratively across groups.</a:t>
            </a:r>
            <a:endParaRPr lang="en-US" dirty="0"/>
          </a:p>
        </p:txBody>
      </p:sp>
      <p:sp>
        <p:nvSpPr>
          <p:cNvPr id="4" name="Slide Number Placeholder 3"/>
          <p:cNvSpPr>
            <a:spLocks noGrp="1"/>
          </p:cNvSpPr>
          <p:nvPr>
            <p:ph type="sldNum" sz="quarter" idx="10"/>
          </p:nvPr>
        </p:nvSpPr>
        <p:spPr/>
        <p:txBody>
          <a:bodyPr/>
          <a:lstStyle/>
          <a:p>
            <a:fld id="{235BAED9-31A2-4160-BC91-FF4C6AD9F7D2}" type="slidenum">
              <a:rPr lang="en-US" smtClean="0"/>
              <a:t>7</a:t>
            </a:fld>
            <a:endParaRPr lang="en-US"/>
          </a:p>
        </p:txBody>
      </p:sp>
    </p:spTree>
    <p:extLst>
      <p:ext uri="{BB962C8B-B14F-4D97-AF65-F5344CB8AC3E}">
        <p14:creationId xmlns:p14="http://schemas.microsoft.com/office/powerpoint/2010/main" val="40155133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5BAED9-31A2-4160-BC91-FF4C6AD9F7D2}" type="slidenum">
              <a:rPr lang="en-US" smtClean="0"/>
              <a:t>8</a:t>
            </a:fld>
            <a:endParaRPr lang="en-US"/>
          </a:p>
        </p:txBody>
      </p:sp>
    </p:spTree>
    <p:extLst>
      <p:ext uri="{BB962C8B-B14F-4D97-AF65-F5344CB8AC3E}">
        <p14:creationId xmlns:p14="http://schemas.microsoft.com/office/powerpoint/2010/main" val="318968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in thinking about these issues, EPA formed a cross-office</a:t>
            </a:r>
            <a:r>
              <a:rPr lang="en-US" baseline="0" dirty="0" smtClean="0"/>
              <a:t> work group with members from OTAQ, OAQPS and ORD to further investigate </a:t>
            </a:r>
            <a:r>
              <a:rPr lang="en-US" baseline="0" dirty="0" err="1" smtClean="0"/>
              <a:t>NOy</a:t>
            </a:r>
            <a:r>
              <a:rPr lang="en-US" baseline="0" dirty="0" smtClean="0"/>
              <a:t> performance in the modeling system.  The workgroup identified 5 key questions that we think we have the capability of answering in the next several years and that we hope will provide insight into specific causes for any model biases in </a:t>
            </a:r>
            <a:r>
              <a:rPr lang="en-US" baseline="0" dirty="0" err="1" smtClean="0"/>
              <a:t>Noy</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235BAED9-31A2-4160-BC91-FF4C6AD9F7D2}" type="slidenum">
              <a:rPr lang="en-US" smtClean="0"/>
              <a:t>9</a:t>
            </a:fld>
            <a:endParaRPr lang="en-US"/>
          </a:p>
        </p:txBody>
      </p:sp>
    </p:spTree>
    <p:extLst>
      <p:ext uri="{BB962C8B-B14F-4D97-AF65-F5344CB8AC3E}">
        <p14:creationId xmlns:p14="http://schemas.microsoft.com/office/powerpoint/2010/main" val="2408151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727EE0E-86A6-4157-976A-3712526DD79B}" type="datetime1">
              <a:rPr lang="en-US" smtClean="0"/>
              <a:t>10/21/2016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EF1A05-F20E-4D7D-8289-6728657F3932}" type="slidenum">
              <a:rPr lang="en-US" smtClean="0"/>
              <a:t>‹#›</a:t>
            </a:fld>
            <a:endParaRPr lang="en-US"/>
          </a:p>
        </p:txBody>
      </p:sp>
    </p:spTree>
    <p:extLst>
      <p:ext uri="{BB962C8B-B14F-4D97-AF65-F5344CB8AC3E}">
        <p14:creationId xmlns:p14="http://schemas.microsoft.com/office/powerpoint/2010/main" val="491154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0BCB68-B6CA-464B-ACFC-95CEA533357C}" type="datetime1">
              <a:rPr lang="en-US" smtClean="0"/>
              <a:t>10/21/2016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EF1A05-F20E-4D7D-8289-6728657F3932}" type="slidenum">
              <a:rPr lang="en-US" smtClean="0"/>
              <a:t>‹#›</a:t>
            </a:fld>
            <a:endParaRPr lang="en-US"/>
          </a:p>
        </p:txBody>
      </p:sp>
    </p:spTree>
    <p:extLst>
      <p:ext uri="{BB962C8B-B14F-4D97-AF65-F5344CB8AC3E}">
        <p14:creationId xmlns:p14="http://schemas.microsoft.com/office/powerpoint/2010/main" val="1401893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05E004-C1D0-4E6A-B0F1-89ACA2CFC0EA}" type="datetime1">
              <a:rPr lang="en-US" smtClean="0"/>
              <a:t>10/21/2016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EF1A05-F20E-4D7D-8289-6728657F3932}" type="slidenum">
              <a:rPr lang="en-US" smtClean="0"/>
              <a:t>‹#›</a:t>
            </a:fld>
            <a:endParaRPr lang="en-US"/>
          </a:p>
        </p:txBody>
      </p:sp>
    </p:spTree>
    <p:extLst>
      <p:ext uri="{BB962C8B-B14F-4D97-AF65-F5344CB8AC3E}">
        <p14:creationId xmlns:p14="http://schemas.microsoft.com/office/powerpoint/2010/main" val="1524412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FDC478-ED61-47C7-A118-6386802C1577}" type="datetime1">
              <a:rPr lang="en-US" smtClean="0"/>
              <a:t>10/21/2016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EF1A05-F20E-4D7D-8289-6728657F3932}" type="slidenum">
              <a:rPr lang="en-US" smtClean="0"/>
              <a:t>‹#›</a:t>
            </a:fld>
            <a:endParaRPr lang="en-US"/>
          </a:p>
        </p:txBody>
      </p:sp>
    </p:spTree>
    <p:extLst>
      <p:ext uri="{BB962C8B-B14F-4D97-AF65-F5344CB8AC3E}">
        <p14:creationId xmlns:p14="http://schemas.microsoft.com/office/powerpoint/2010/main" val="2370383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C9FC52-CAAF-45E0-B2B2-7726DA8F06F4}" type="datetime1">
              <a:rPr lang="en-US" smtClean="0"/>
              <a:t>10/21/2016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EF1A05-F20E-4D7D-8289-6728657F3932}" type="slidenum">
              <a:rPr lang="en-US" smtClean="0"/>
              <a:t>‹#›</a:t>
            </a:fld>
            <a:endParaRPr lang="en-US"/>
          </a:p>
        </p:txBody>
      </p:sp>
    </p:spTree>
    <p:extLst>
      <p:ext uri="{BB962C8B-B14F-4D97-AF65-F5344CB8AC3E}">
        <p14:creationId xmlns:p14="http://schemas.microsoft.com/office/powerpoint/2010/main" val="2234622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88B8B6-27CB-4853-BC06-57AFA2C0D25C}" type="datetime1">
              <a:rPr lang="en-US" smtClean="0"/>
              <a:t>10/21/2016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EF1A05-F20E-4D7D-8289-6728657F3932}" type="slidenum">
              <a:rPr lang="en-US" smtClean="0"/>
              <a:t>‹#›</a:t>
            </a:fld>
            <a:endParaRPr lang="en-US"/>
          </a:p>
        </p:txBody>
      </p:sp>
    </p:spTree>
    <p:extLst>
      <p:ext uri="{BB962C8B-B14F-4D97-AF65-F5344CB8AC3E}">
        <p14:creationId xmlns:p14="http://schemas.microsoft.com/office/powerpoint/2010/main" val="1134395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FD9056-9096-4AFC-AF67-6D2821C8D022}" type="datetime1">
              <a:rPr lang="en-US" smtClean="0"/>
              <a:t>10/21/2016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EF1A05-F20E-4D7D-8289-6728657F3932}" type="slidenum">
              <a:rPr lang="en-US" smtClean="0"/>
              <a:t>‹#›</a:t>
            </a:fld>
            <a:endParaRPr lang="en-US"/>
          </a:p>
        </p:txBody>
      </p:sp>
    </p:spTree>
    <p:extLst>
      <p:ext uri="{BB962C8B-B14F-4D97-AF65-F5344CB8AC3E}">
        <p14:creationId xmlns:p14="http://schemas.microsoft.com/office/powerpoint/2010/main" val="2237799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522833-32B3-4A8D-AFCA-0A7189796A0B}" type="datetime1">
              <a:rPr lang="en-US" smtClean="0"/>
              <a:t>10/21/2016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EF1A05-F20E-4D7D-8289-6728657F3932}" type="slidenum">
              <a:rPr lang="en-US" smtClean="0"/>
              <a:t>‹#›</a:t>
            </a:fld>
            <a:endParaRPr lang="en-US"/>
          </a:p>
        </p:txBody>
      </p:sp>
    </p:spTree>
    <p:extLst>
      <p:ext uri="{BB962C8B-B14F-4D97-AF65-F5344CB8AC3E}">
        <p14:creationId xmlns:p14="http://schemas.microsoft.com/office/powerpoint/2010/main" val="2536020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7E804D-6269-427A-B813-F119F67EADCA}" type="datetime1">
              <a:rPr lang="en-US" smtClean="0"/>
              <a:t>10/21/2016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EF1A05-F20E-4D7D-8289-6728657F3932}" type="slidenum">
              <a:rPr lang="en-US" smtClean="0"/>
              <a:t>‹#›</a:t>
            </a:fld>
            <a:endParaRPr lang="en-US"/>
          </a:p>
        </p:txBody>
      </p:sp>
    </p:spTree>
    <p:extLst>
      <p:ext uri="{BB962C8B-B14F-4D97-AF65-F5344CB8AC3E}">
        <p14:creationId xmlns:p14="http://schemas.microsoft.com/office/powerpoint/2010/main" val="3035114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F5B1B8-3A1F-472B-94F0-80BC34D107D5}" type="datetime1">
              <a:rPr lang="en-US" smtClean="0"/>
              <a:t>10/21/2016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EF1A05-F20E-4D7D-8289-6728657F3932}" type="slidenum">
              <a:rPr lang="en-US" smtClean="0"/>
              <a:t>‹#›</a:t>
            </a:fld>
            <a:endParaRPr lang="en-US"/>
          </a:p>
        </p:txBody>
      </p:sp>
    </p:spTree>
    <p:extLst>
      <p:ext uri="{BB962C8B-B14F-4D97-AF65-F5344CB8AC3E}">
        <p14:creationId xmlns:p14="http://schemas.microsoft.com/office/powerpoint/2010/main" val="1360422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1167D6-E1A0-45E0-8FAD-A48831A10A3E}" type="datetime1">
              <a:rPr lang="en-US" smtClean="0"/>
              <a:t>10/21/2016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EF1A05-F20E-4D7D-8289-6728657F3932}" type="slidenum">
              <a:rPr lang="en-US" smtClean="0"/>
              <a:t>‹#›</a:t>
            </a:fld>
            <a:endParaRPr lang="en-US"/>
          </a:p>
        </p:txBody>
      </p:sp>
    </p:spTree>
    <p:extLst>
      <p:ext uri="{BB962C8B-B14F-4D97-AF65-F5344CB8AC3E}">
        <p14:creationId xmlns:p14="http://schemas.microsoft.com/office/powerpoint/2010/main" val="2679819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D87843-B4D3-4F35-9C1E-47C3B08859E4}" type="datetime1">
              <a:rPr lang="en-US" smtClean="0"/>
              <a:t>10/21/2016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EF1A05-F20E-4D7D-8289-6728657F3932}" type="slidenum">
              <a:rPr lang="en-US" smtClean="0"/>
              <a:t>‹#›</a:t>
            </a:fld>
            <a:endParaRPr lang="en-US"/>
          </a:p>
        </p:txBody>
      </p:sp>
    </p:spTree>
    <p:extLst>
      <p:ext uri="{BB962C8B-B14F-4D97-AF65-F5344CB8AC3E}">
        <p14:creationId xmlns:p14="http://schemas.microsoft.com/office/powerpoint/2010/main" val="1661993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9" y="670951"/>
            <a:ext cx="9144000" cy="2387600"/>
          </a:xfrm>
        </p:spPr>
        <p:txBody>
          <a:bodyPr>
            <a:normAutofit fontScale="90000"/>
          </a:bodyPr>
          <a:lstStyle/>
          <a:p>
            <a:r>
              <a:rPr lang="en-US" dirty="0"/>
              <a:t>Ongoing EPA efforts to evaluate modeled NOy </a:t>
            </a:r>
            <a:r>
              <a:rPr lang="en-US" dirty="0" smtClean="0"/>
              <a:t>budgets</a:t>
            </a:r>
            <a:endParaRPr lang="en-US" dirty="0"/>
          </a:p>
        </p:txBody>
      </p:sp>
      <p:sp>
        <p:nvSpPr>
          <p:cNvPr id="3" name="Subtitle 2"/>
          <p:cNvSpPr>
            <a:spLocks noGrp="1"/>
          </p:cNvSpPr>
          <p:nvPr>
            <p:ph type="subTitle" idx="1"/>
          </p:nvPr>
        </p:nvSpPr>
        <p:spPr>
          <a:xfrm>
            <a:off x="1523999" y="3602038"/>
            <a:ext cx="9604076" cy="2754312"/>
          </a:xfrm>
        </p:spPr>
        <p:txBody>
          <a:bodyPr>
            <a:normAutofit fontScale="92500" lnSpcReduction="20000"/>
          </a:bodyPr>
          <a:lstStyle/>
          <a:p>
            <a:r>
              <a:rPr lang="en-US" dirty="0"/>
              <a:t>Heather Simon</a:t>
            </a:r>
            <a:r>
              <a:rPr lang="en-US" baseline="30000" dirty="0"/>
              <a:t>1</a:t>
            </a:r>
            <a:r>
              <a:rPr lang="en-US" dirty="0"/>
              <a:t>, Darrell Sonntag</a:t>
            </a:r>
            <a:r>
              <a:rPr lang="en-US" baseline="30000" dirty="0"/>
              <a:t>2</a:t>
            </a:r>
            <a:r>
              <a:rPr lang="en-US" dirty="0"/>
              <a:t>, Megan Beardsley</a:t>
            </a:r>
            <a:r>
              <a:rPr lang="en-US" baseline="30000" dirty="0"/>
              <a:t>2</a:t>
            </a:r>
            <a:r>
              <a:rPr lang="en-US" dirty="0"/>
              <a:t>, Kristen Foley</a:t>
            </a:r>
            <a:r>
              <a:rPr lang="en-US" baseline="30000" dirty="0"/>
              <a:t>3</a:t>
            </a:r>
            <a:r>
              <a:rPr lang="en-US" dirty="0"/>
              <a:t>, Chris Owen</a:t>
            </a:r>
            <a:r>
              <a:rPr lang="en-US" baseline="30000" dirty="0"/>
              <a:t>1</a:t>
            </a:r>
            <a:r>
              <a:rPr lang="en-US" dirty="0"/>
              <a:t>, Claudia </a:t>
            </a:r>
            <a:r>
              <a:rPr lang="en-US" dirty="0" smtClean="0"/>
              <a:t>Toro</a:t>
            </a:r>
            <a:r>
              <a:rPr lang="en-US" baseline="30000" dirty="0" smtClean="0"/>
              <a:t>4</a:t>
            </a:r>
            <a:r>
              <a:rPr lang="en-US" dirty="0" smtClean="0"/>
              <a:t>, </a:t>
            </a:r>
            <a:r>
              <a:rPr lang="en-US" dirty="0"/>
              <a:t>Norm Possiel</a:t>
            </a:r>
            <a:r>
              <a:rPr lang="en-US" baseline="30000" dirty="0"/>
              <a:t>1</a:t>
            </a:r>
            <a:r>
              <a:rPr lang="en-US" dirty="0"/>
              <a:t>, Alison </a:t>
            </a:r>
            <a:r>
              <a:rPr lang="en-US" dirty="0" smtClean="0"/>
              <a:t>Eyth</a:t>
            </a:r>
            <a:r>
              <a:rPr lang="en-US" baseline="30000" dirty="0" smtClean="0"/>
              <a:t>1</a:t>
            </a:r>
            <a:r>
              <a:rPr lang="en-US" dirty="0" smtClean="0"/>
              <a:t>, Pat Dolwick</a:t>
            </a:r>
            <a:r>
              <a:rPr lang="en-US" baseline="30000" dirty="0" smtClean="0"/>
              <a:t>1</a:t>
            </a:r>
          </a:p>
          <a:p>
            <a:endParaRPr lang="en-US" dirty="0"/>
          </a:p>
          <a:p>
            <a:pPr algn="l"/>
            <a:r>
              <a:rPr lang="en-US" baseline="30000" dirty="0"/>
              <a:t>1</a:t>
            </a:r>
            <a:r>
              <a:rPr lang="en-US" dirty="0"/>
              <a:t> US EPA, Office of Air Quality Planning and Standards, RTP, NC</a:t>
            </a:r>
          </a:p>
          <a:p>
            <a:pPr algn="l"/>
            <a:r>
              <a:rPr lang="en-US" baseline="30000" dirty="0"/>
              <a:t>2</a:t>
            </a:r>
            <a:r>
              <a:rPr lang="en-US" dirty="0"/>
              <a:t> US EPA, Office of Transportation and Air Quality, Ann Arbor, MI</a:t>
            </a:r>
          </a:p>
          <a:p>
            <a:pPr algn="l"/>
            <a:r>
              <a:rPr lang="en-US" baseline="30000" dirty="0"/>
              <a:t>3</a:t>
            </a:r>
            <a:r>
              <a:rPr lang="en-US" dirty="0"/>
              <a:t> US EPA, National Exposure Research Laboratory, RTP, </a:t>
            </a:r>
            <a:r>
              <a:rPr lang="en-US" dirty="0" smtClean="0"/>
              <a:t>NC</a:t>
            </a:r>
          </a:p>
          <a:p>
            <a:pPr algn="l"/>
            <a:r>
              <a:rPr lang="en-US" baseline="30000" dirty="0" smtClean="0"/>
              <a:t>4</a:t>
            </a:r>
            <a:r>
              <a:rPr lang="en-US" dirty="0" smtClean="0"/>
              <a:t> ORISE Research Participant, Hosted by the US EPA, Office of Transportation and Air Quality, Ann Arbor MI</a:t>
            </a:r>
          </a:p>
          <a:p>
            <a:pPr algn="l"/>
            <a:endParaRPr lang="en-US" dirty="0"/>
          </a:p>
          <a:p>
            <a:endParaRPr lang="en-US" dirty="0"/>
          </a:p>
        </p:txBody>
      </p:sp>
      <p:sp>
        <p:nvSpPr>
          <p:cNvPr id="4" name="Slide Number Placeholder 3"/>
          <p:cNvSpPr>
            <a:spLocks noGrp="1"/>
          </p:cNvSpPr>
          <p:nvPr>
            <p:ph type="sldNum" sz="quarter" idx="12"/>
          </p:nvPr>
        </p:nvSpPr>
        <p:spPr/>
        <p:txBody>
          <a:bodyPr/>
          <a:lstStyle/>
          <a:p>
            <a:fld id="{A9EF1A05-F20E-4D7D-8289-6728657F3932}" type="slidenum">
              <a:rPr lang="en-US" smtClean="0"/>
              <a:t>1</a:t>
            </a:fld>
            <a:endParaRPr lang="en-US"/>
          </a:p>
        </p:txBody>
      </p:sp>
    </p:spTree>
    <p:extLst>
      <p:ext uri="{BB962C8B-B14F-4D97-AF65-F5344CB8AC3E}">
        <p14:creationId xmlns:p14="http://schemas.microsoft.com/office/powerpoint/2010/main" val="6470666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1</a:t>
            </a:r>
            <a:r>
              <a:rPr lang="en-US" sz="2800" b="1" dirty="0" smtClean="0"/>
              <a:t>. What can we learn from EPA’s 2008-2011 Detroit and Las Vegas near-road measurement campaigns?</a:t>
            </a:r>
            <a:endParaRPr lang="en-US" sz="3600" b="1" dirty="0"/>
          </a:p>
        </p:txBody>
      </p:sp>
      <p:sp>
        <p:nvSpPr>
          <p:cNvPr id="3" name="Content Placeholder 2"/>
          <p:cNvSpPr>
            <a:spLocks noGrp="1"/>
          </p:cNvSpPr>
          <p:nvPr>
            <p:ph idx="1"/>
          </p:nvPr>
        </p:nvSpPr>
        <p:spPr>
          <a:xfrm>
            <a:off x="838200" y="1825624"/>
            <a:ext cx="11109960" cy="4648328"/>
          </a:xfrm>
        </p:spPr>
        <p:txBody>
          <a:bodyPr>
            <a:normAutofit fontScale="92500"/>
          </a:bodyPr>
          <a:lstStyle/>
          <a:p>
            <a:r>
              <a:rPr lang="en-US" dirty="0"/>
              <a:t>Compare </a:t>
            </a:r>
            <a:r>
              <a:rPr lang="en-US" dirty="0" smtClean="0"/>
              <a:t>AERMOD predicted NOx concentrations </a:t>
            </a:r>
            <a:r>
              <a:rPr lang="en-US" dirty="0"/>
              <a:t>to site measurements </a:t>
            </a:r>
            <a:r>
              <a:rPr lang="en-US" dirty="0" smtClean="0"/>
              <a:t>using emissions inputs from multiple MOVES scenarios </a:t>
            </a:r>
          </a:p>
          <a:p>
            <a:pPr lvl="1"/>
            <a:r>
              <a:rPr lang="en-US" dirty="0" smtClean="0"/>
              <a:t>MOVES run with national defaults versus inputs specific to </a:t>
            </a:r>
            <a:r>
              <a:rPr lang="en-US" dirty="0"/>
              <a:t>field data (fleet mix, speeds, and traffic volumes </a:t>
            </a:r>
            <a:r>
              <a:rPr lang="en-US" dirty="0" smtClean="0"/>
              <a:t>specific) </a:t>
            </a:r>
          </a:p>
          <a:p>
            <a:r>
              <a:rPr lang="en-US" dirty="0" smtClean="0"/>
              <a:t>Evaluate </a:t>
            </a:r>
            <a:r>
              <a:rPr lang="en-US" dirty="0"/>
              <a:t>impact on </a:t>
            </a:r>
            <a:r>
              <a:rPr lang="en-US" dirty="0" smtClean="0"/>
              <a:t>emissions totals and </a:t>
            </a:r>
            <a:r>
              <a:rPr lang="en-US" dirty="0"/>
              <a:t>timing of emissions </a:t>
            </a:r>
            <a:endParaRPr lang="en-US" dirty="0" smtClean="0"/>
          </a:p>
          <a:p>
            <a:r>
              <a:rPr lang="en-US" dirty="0" smtClean="0"/>
              <a:t>Compare MOVES emissions estimates from these runs to county-level inputs used in EPA’s 2011 photochemical modeling platform for these two areas</a:t>
            </a:r>
          </a:p>
          <a:p>
            <a:r>
              <a:rPr lang="en-US" dirty="0" smtClean="0"/>
              <a:t>Evaluate implications </a:t>
            </a:r>
            <a:r>
              <a:rPr lang="en-US" dirty="0"/>
              <a:t>of best estimates of emissions vs </a:t>
            </a:r>
            <a:r>
              <a:rPr lang="en-US" dirty="0" smtClean="0"/>
              <a:t>national and county </a:t>
            </a:r>
            <a:r>
              <a:rPr lang="en-US" dirty="0"/>
              <a:t>defaults for CMAQ NOx </a:t>
            </a:r>
            <a:r>
              <a:rPr lang="en-US" dirty="0" smtClean="0"/>
              <a:t>discrepancies</a:t>
            </a:r>
          </a:p>
          <a:p>
            <a:pPr marL="0" indent="0">
              <a:buNone/>
            </a:pPr>
            <a:endParaRPr lang="en-US" dirty="0"/>
          </a:p>
          <a:p>
            <a:pPr marL="0" indent="0">
              <a:buNone/>
            </a:pPr>
            <a:r>
              <a:rPr lang="en-US" sz="2600" i="1" dirty="0" smtClean="0"/>
              <a:t>Poster by C. Owen in Emissions Inventories, Models, and Processes, </a:t>
            </a:r>
            <a:r>
              <a:rPr lang="en-US" sz="2600" i="1" dirty="0"/>
              <a:t>P</a:t>
            </a:r>
            <a:r>
              <a:rPr lang="en-US" sz="2600" i="1" dirty="0" smtClean="0"/>
              <a:t>oster Session I (#22)</a:t>
            </a:r>
            <a:endParaRPr lang="en-US" sz="2600" i="1" dirty="0"/>
          </a:p>
        </p:txBody>
      </p:sp>
      <p:sp>
        <p:nvSpPr>
          <p:cNvPr id="4" name="Slide Number Placeholder 3"/>
          <p:cNvSpPr>
            <a:spLocks noGrp="1"/>
          </p:cNvSpPr>
          <p:nvPr>
            <p:ph type="sldNum" sz="quarter" idx="12"/>
          </p:nvPr>
        </p:nvSpPr>
        <p:spPr/>
        <p:txBody>
          <a:bodyPr/>
          <a:lstStyle/>
          <a:p>
            <a:fld id="{A9EF1A05-F20E-4D7D-8289-6728657F3932}" type="slidenum">
              <a:rPr lang="en-US" smtClean="0"/>
              <a:t>10</a:t>
            </a:fld>
            <a:endParaRPr lang="en-US"/>
          </a:p>
        </p:txBody>
      </p:sp>
    </p:spTree>
    <p:extLst>
      <p:ext uri="{BB962C8B-B14F-4D97-AF65-F5344CB8AC3E}">
        <p14:creationId xmlns:p14="http://schemas.microsoft.com/office/powerpoint/2010/main" val="31389799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t>2</a:t>
            </a:r>
            <a:r>
              <a:rPr lang="en-US" sz="2800" b="1" dirty="0" smtClean="0"/>
              <a:t>. How do MOVES NOx estimates compare with other tunnel and roadside measurements? </a:t>
            </a:r>
            <a:endParaRPr lang="en-US" sz="2400" b="1" strike="sngStrike" dirty="0" smtClean="0"/>
          </a:p>
        </p:txBody>
      </p:sp>
      <p:sp>
        <p:nvSpPr>
          <p:cNvPr id="3" name="Content Placeholder 2"/>
          <p:cNvSpPr>
            <a:spLocks noGrp="1"/>
          </p:cNvSpPr>
          <p:nvPr>
            <p:ph sz="half" idx="1"/>
          </p:nvPr>
        </p:nvSpPr>
        <p:spPr>
          <a:xfrm>
            <a:off x="308114" y="1449238"/>
            <a:ext cx="5493352" cy="4992052"/>
          </a:xfrm>
        </p:spPr>
        <p:txBody>
          <a:bodyPr>
            <a:noAutofit/>
          </a:bodyPr>
          <a:lstStyle/>
          <a:p>
            <a:r>
              <a:rPr lang="en-US" sz="2000" dirty="0" smtClean="0"/>
              <a:t>We are comparing MOVES emissions estimates with measured emissions from recent studies </a:t>
            </a:r>
          </a:p>
          <a:p>
            <a:r>
              <a:rPr lang="en-US" sz="2000" dirty="0" smtClean="0"/>
              <a:t>Detailed emission rate evaluation</a:t>
            </a:r>
          </a:p>
          <a:p>
            <a:pPr lvl="1"/>
            <a:r>
              <a:rPr lang="en-US" sz="1600" dirty="0" smtClean="0"/>
              <a:t>Individual vehicle measurements, evaluated by operating mode, vehicle class, technology, model year and age</a:t>
            </a:r>
          </a:p>
          <a:p>
            <a:pPr lvl="1"/>
            <a:r>
              <a:rPr lang="en-US" sz="1600" b="1" dirty="0" smtClean="0"/>
              <a:t>Data: </a:t>
            </a:r>
            <a:r>
              <a:rPr lang="en-US" sz="1600" dirty="0" smtClean="0"/>
              <a:t>Denver Inspection/Maintenance Dynamometer Tests (2012+)</a:t>
            </a:r>
          </a:p>
          <a:p>
            <a:pPr lvl="1"/>
            <a:r>
              <a:rPr lang="en-US" sz="1600" b="1" dirty="0" smtClean="0"/>
              <a:t>Data:</a:t>
            </a:r>
            <a:r>
              <a:rPr lang="en-US" sz="1600" dirty="0" smtClean="0"/>
              <a:t> University of Denver Remote Sensing Detection (RSD) studies: Chicago </a:t>
            </a:r>
            <a:r>
              <a:rPr lang="en-US" sz="1600" dirty="0"/>
              <a:t>(2014), Tulsa (</a:t>
            </a:r>
            <a:r>
              <a:rPr lang="en-US" sz="1600" dirty="0" smtClean="0"/>
              <a:t>2013, 2016), </a:t>
            </a:r>
            <a:r>
              <a:rPr lang="en-US" sz="1600" dirty="0"/>
              <a:t>Denver (2013), West Los Angeles (2013</a:t>
            </a:r>
            <a:r>
              <a:rPr lang="en-US" sz="1600" dirty="0" smtClean="0"/>
              <a:t>)</a:t>
            </a:r>
          </a:p>
          <a:p>
            <a:r>
              <a:rPr lang="en-US" sz="2000" dirty="0"/>
              <a:t>Localized composite emission rate evaluation</a:t>
            </a:r>
          </a:p>
          <a:p>
            <a:pPr marL="685800" lvl="2">
              <a:spcBef>
                <a:spcPts val="1000"/>
              </a:spcBef>
            </a:pPr>
            <a:r>
              <a:rPr lang="en-US" sz="1600" dirty="0"/>
              <a:t>Requires data on fleet composition (car/truck mix, age distribution) and vehicle speeds and accelerations</a:t>
            </a:r>
          </a:p>
          <a:p>
            <a:pPr lvl="1"/>
            <a:r>
              <a:rPr lang="en-US" sz="1600" b="1" dirty="0"/>
              <a:t>Data: </a:t>
            </a:r>
            <a:r>
              <a:rPr lang="en-US" sz="1600" dirty="0" smtClean="0"/>
              <a:t>University of California-Berkeley studies on the Caldecott Tunnel, </a:t>
            </a:r>
            <a:r>
              <a:rPr lang="en-US" sz="1600" dirty="0"/>
              <a:t>Oakland, CA </a:t>
            </a:r>
            <a:r>
              <a:rPr lang="en-US" sz="1600" dirty="0" smtClean="0"/>
              <a:t>(2006, 2010</a:t>
            </a:r>
            <a:r>
              <a:rPr lang="en-US" sz="1600" dirty="0"/>
              <a:t>)</a:t>
            </a:r>
          </a:p>
          <a:p>
            <a:pPr lvl="1"/>
            <a:endParaRPr lang="en-US" sz="1600" dirty="0"/>
          </a:p>
          <a:p>
            <a:pPr lvl="1"/>
            <a:endParaRPr lang="en-US" sz="1800" dirty="0"/>
          </a:p>
        </p:txBody>
      </p:sp>
      <p:sp>
        <p:nvSpPr>
          <p:cNvPr id="25" name="Rounded Rectangle 24"/>
          <p:cNvSpPr/>
          <p:nvPr/>
        </p:nvSpPr>
        <p:spPr>
          <a:xfrm>
            <a:off x="6788988" y="5003320"/>
            <a:ext cx="1268083" cy="131845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p:cNvSpPr/>
          <p:nvPr/>
        </p:nvSpPr>
        <p:spPr>
          <a:xfrm>
            <a:off x="9869276" y="4932388"/>
            <a:ext cx="2104188" cy="1389391"/>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6658477" y="5166593"/>
            <a:ext cx="1495844" cy="1015663"/>
          </a:xfrm>
          <a:prstGeom prst="rect">
            <a:avLst/>
          </a:prstGeom>
          <a:noFill/>
        </p:spPr>
        <p:txBody>
          <a:bodyPr wrap="square" rtlCol="0">
            <a:spAutoFit/>
          </a:bodyPr>
          <a:lstStyle/>
          <a:p>
            <a:pPr algn="ctr"/>
            <a:r>
              <a:rPr lang="en-US" sz="2000" b="1" dirty="0" smtClean="0"/>
              <a:t>MOVES Emission Rates</a:t>
            </a:r>
            <a:endParaRPr lang="en-US" dirty="0"/>
          </a:p>
        </p:txBody>
      </p:sp>
      <p:sp>
        <p:nvSpPr>
          <p:cNvPr id="28" name="TextBox 27"/>
          <p:cNvSpPr txBox="1"/>
          <p:nvPr/>
        </p:nvSpPr>
        <p:spPr>
          <a:xfrm>
            <a:off x="9743725" y="5112636"/>
            <a:ext cx="2302444" cy="646331"/>
          </a:xfrm>
          <a:prstGeom prst="rect">
            <a:avLst/>
          </a:prstGeom>
          <a:noFill/>
        </p:spPr>
        <p:txBody>
          <a:bodyPr wrap="square" rtlCol="0">
            <a:spAutoFit/>
          </a:bodyPr>
          <a:lstStyle/>
          <a:p>
            <a:pPr algn="ctr"/>
            <a:r>
              <a:rPr lang="en-US" b="1" dirty="0" smtClean="0"/>
              <a:t>Dynamometer,</a:t>
            </a:r>
          </a:p>
          <a:p>
            <a:pPr algn="ctr"/>
            <a:r>
              <a:rPr lang="en-US" b="1" dirty="0" smtClean="0"/>
              <a:t> RSD data</a:t>
            </a:r>
            <a:endParaRPr lang="en-US" b="1" dirty="0"/>
          </a:p>
        </p:txBody>
      </p:sp>
      <p:sp>
        <p:nvSpPr>
          <p:cNvPr id="29" name="Rounded Rectangle 28"/>
          <p:cNvSpPr/>
          <p:nvPr/>
        </p:nvSpPr>
        <p:spPr>
          <a:xfrm>
            <a:off x="5898716" y="2415261"/>
            <a:ext cx="2870268" cy="1336660"/>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5968240" y="2575759"/>
            <a:ext cx="2721870" cy="1015663"/>
          </a:xfrm>
          <a:prstGeom prst="rect">
            <a:avLst/>
          </a:prstGeom>
          <a:noFill/>
        </p:spPr>
        <p:txBody>
          <a:bodyPr wrap="square" rtlCol="0">
            <a:spAutoFit/>
          </a:bodyPr>
          <a:lstStyle/>
          <a:p>
            <a:pPr algn="ctr"/>
            <a:r>
              <a:rPr lang="en-US" sz="2000" b="1" dirty="0" smtClean="0"/>
              <a:t>MOVES</a:t>
            </a:r>
          </a:p>
          <a:p>
            <a:pPr algn="ctr"/>
            <a:r>
              <a:rPr lang="en-US" sz="2000" b="1" dirty="0" smtClean="0"/>
              <a:t>Localized Composite Emission Rates</a:t>
            </a:r>
          </a:p>
        </p:txBody>
      </p:sp>
      <p:sp>
        <p:nvSpPr>
          <p:cNvPr id="31" name="Up-Down Arrow 30"/>
          <p:cNvSpPr/>
          <p:nvPr/>
        </p:nvSpPr>
        <p:spPr>
          <a:xfrm rot="5400000">
            <a:off x="8808284" y="5046868"/>
            <a:ext cx="316592" cy="1155907"/>
          </a:xfrm>
          <a:prstGeom prst="upDownArrow">
            <a:avLst>
              <a:gd name="adj1" fmla="val 43389"/>
              <a:gd name="adj2" fmla="val 74990"/>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6047114" y="4286057"/>
            <a:ext cx="2721870" cy="646331"/>
          </a:xfrm>
          <a:prstGeom prst="rect">
            <a:avLst/>
          </a:prstGeom>
          <a:noFill/>
          <a:ln>
            <a:solidFill>
              <a:schemeClr val="tx1"/>
            </a:solidFill>
            <a:prstDash val="lgDash"/>
          </a:ln>
        </p:spPr>
        <p:txBody>
          <a:bodyPr wrap="square" rtlCol="0">
            <a:spAutoFit/>
          </a:bodyPr>
          <a:lstStyle/>
          <a:p>
            <a:pPr algn="ctr"/>
            <a:r>
              <a:rPr lang="en-US" dirty="0" smtClean="0"/>
              <a:t>Operating mode &amp; fleet composition estimates</a:t>
            </a:r>
          </a:p>
        </p:txBody>
      </p:sp>
      <p:sp>
        <p:nvSpPr>
          <p:cNvPr id="35" name="Rounded Rectangle 34"/>
          <p:cNvSpPr/>
          <p:nvPr/>
        </p:nvSpPr>
        <p:spPr>
          <a:xfrm>
            <a:off x="9597419" y="2461934"/>
            <a:ext cx="2448750" cy="1389391"/>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Up-Down Arrow 35"/>
          <p:cNvSpPr/>
          <p:nvPr/>
        </p:nvSpPr>
        <p:spPr>
          <a:xfrm rot="5400000">
            <a:off x="9030104" y="2735466"/>
            <a:ext cx="301383" cy="842325"/>
          </a:xfrm>
          <a:prstGeom prst="upDownArrow">
            <a:avLst>
              <a:gd name="adj1" fmla="val 43389"/>
              <a:gd name="adj2" fmla="val 74990"/>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Up Arrow 36"/>
          <p:cNvSpPr/>
          <p:nvPr/>
        </p:nvSpPr>
        <p:spPr>
          <a:xfrm>
            <a:off x="7098286" y="3744496"/>
            <a:ext cx="616226" cy="536713"/>
          </a:xfrm>
          <a:prstGeom prst="upArrow">
            <a:avLst/>
          </a:prstGeom>
          <a:solidFill>
            <a:schemeClr val="accent4">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9869276" y="2735576"/>
            <a:ext cx="2030587" cy="646331"/>
          </a:xfrm>
          <a:prstGeom prst="rect">
            <a:avLst/>
          </a:prstGeom>
          <a:noFill/>
        </p:spPr>
        <p:txBody>
          <a:bodyPr wrap="square" rtlCol="0">
            <a:spAutoFit/>
          </a:bodyPr>
          <a:lstStyle/>
          <a:p>
            <a:pPr algn="ctr"/>
            <a:r>
              <a:rPr lang="en-US" b="1" dirty="0" smtClean="0"/>
              <a:t>Tunnel, Roadside monitor data</a:t>
            </a:r>
            <a:endParaRPr lang="en-US" dirty="0"/>
          </a:p>
        </p:txBody>
      </p:sp>
      <p:sp>
        <p:nvSpPr>
          <p:cNvPr id="4" name="Slide Number Placeholder 3"/>
          <p:cNvSpPr>
            <a:spLocks noGrp="1"/>
          </p:cNvSpPr>
          <p:nvPr>
            <p:ph type="sldNum" sz="quarter" idx="12"/>
          </p:nvPr>
        </p:nvSpPr>
        <p:spPr/>
        <p:txBody>
          <a:bodyPr/>
          <a:lstStyle/>
          <a:p>
            <a:fld id="{A9EF1A05-F20E-4D7D-8289-6728657F3932}" type="slidenum">
              <a:rPr lang="en-US" smtClean="0"/>
              <a:t>11</a:t>
            </a:fld>
            <a:endParaRPr lang="en-US"/>
          </a:p>
        </p:txBody>
      </p:sp>
    </p:spTree>
    <p:extLst>
      <p:ext uri="{BB962C8B-B14F-4D97-AF65-F5344CB8AC3E}">
        <p14:creationId xmlns:p14="http://schemas.microsoft.com/office/powerpoint/2010/main" val="26936126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t>3</a:t>
            </a:r>
            <a:r>
              <a:rPr lang="en-US" sz="3100" b="1" dirty="0" smtClean="0"/>
              <a:t>. How can we improve spatial and temporal allocation of mobile emissions?  How much can improvements in these allocations reduce modeled NOy bias?</a:t>
            </a:r>
            <a:r>
              <a:rPr lang="en-US" dirty="0" smtClean="0"/>
              <a:t/>
            </a:r>
            <a:br>
              <a:rPr lang="en-US" dirty="0" smtClean="0"/>
            </a:br>
            <a:endParaRPr lang="en-US" dirty="0"/>
          </a:p>
        </p:txBody>
      </p:sp>
      <p:sp>
        <p:nvSpPr>
          <p:cNvPr id="3" name="Content Placeholder 2"/>
          <p:cNvSpPr>
            <a:spLocks noGrp="1"/>
          </p:cNvSpPr>
          <p:nvPr>
            <p:ph idx="1"/>
          </p:nvPr>
        </p:nvSpPr>
        <p:spPr>
          <a:xfrm>
            <a:off x="609600" y="1690688"/>
            <a:ext cx="11349317" cy="4949952"/>
          </a:xfrm>
        </p:spPr>
        <p:txBody>
          <a:bodyPr>
            <a:normAutofit fontScale="92500"/>
          </a:bodyPr>
          <a:lstStyle/>
          <a:p>
            <a:r>
              <a:rPr lang="en-US" dirty="0" smtClean="0"/>
              <a:t>As part of the development of the 2014 NEI we are incorporating updates and improvements to the spatial and temporal allocation of mobile emissions</a:t>
            </a:r>
          </a:p>
          <a:p>
            <a:endParaRPr lang="en-US" dirty="0"/>
          </a:p>
          <a:p>
            <a:pPr lvl="1"/>
            <a:r>
              <a:rPr lang="en-US" dirty="0" smtClean="0"/>
              <a:t>Have already incorporated </a:t>
            </a:r>
            <a:r>
              <a:rPr lang="en-US" dirty="0"/>
              <a:t>state-provided updates to temporal profiles </a:t>
            </a:r>
            <a:endParaRPr lang="en-US" dirty="0" smtClean="0"/>
          </a:p>
          <a:p>
            <a:endParaRPr lang="en-US" dirty="0" smtClean="0"/>
          </a:p>
          <a:p>
            <a:pPr lvl="1"/>
            <a:r>
              <a:rPr lang="en-US" dirty="0" smtClean="0"/>
              <a:t>Working towards expanding use of county-level vehicle registration data</a:t>
            </a:r>
          </a:p>
          <a:p>
            <a:pPr lvl="1"/>
            <a:endParaRPr lang="en-US" dirty="0" smtClean="0"/>
          </a:p>
          <a:p>
            <a:pPr lvl="1"/>
            <a:r>
              <a:rPr lang="en-US" dirty="0" smtClean="0"/>
              <a:t>Incorporating FHWA estimates of average daily travel by road link to allocate emissions to grid cells rather than previous method of spatial allocation based on total miles of road present</a:t>
            </a:r>
          </a:p>
          <a:p>
            <a:pPr lvl="1"/>
            <a:endParaRPr lang="en-US" dirty="0" smtClean="0"/>
          </a:p>
          <a:p>
            <a:pPr lvl="1"/>
            <a:r>
              <a:rPr lang="en-US" dirty="0" smtClean="0"/>
              <a:t>Improving </a:t>
            </a:r>
            <a:r>
              <a:rPr lang="en-US" dirty="0"/>
              <a:t>MOVES defaults for vehicle spatial distributions and temporal profiles for VMT and speed in part by using new hour-by-hour data from </a:t>
            </a:r>
            <a:r>
              <a:rPr lang="en-US" dirty="0" smtClean="0"/>
              <a:t>GPS-applications</a:t>
            </a:r>
            <a:endParaRPr lang="en-US" dirty="0"/>
          </a:p>
        </p:txBody>
      </p:sp>
      <p:sp>
        <p:nvSpPr>
          <p:cNvPr id="4" name="Slide Number Placeholder 3"/>
          <p:cNvSpPr>
            <a:spLocks noGrp="1"/>
          </p:cNvSpPr>
          <p:nvPr>
            <p:ph type="sldNum" sz="quarter" idx="12"/>
          </p:nvPr>
        </p:nvSpPr>
        <p:spPr/>
        <p:txBody>
          <a:bodyPr/>
          <a:lstStyle/>
          <a:p>
            <a:fld id="{A9EF1A05-F20E-4D7D-8289-6728657F3932}" type="slidenum">
              <a:rPr lang="en-US" smtClean="0"/>
              <a:t>12</a:t>
            </a:fld>
            <a:endParaRPr lang="en-US"/>
          </a:p>
        </p:txBody>
      </p:sp>
    </p:spTree>
    <p:extLst>
      <p:ext uri="{BB962C8B-B14F-4D97-AF65-F5344CB8AC3E}">
        <p14:creationId xmlns:p14="http://schemas.microsoft.com/office/powerpoint/2010/main" val="139872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89010" y="1555010"/>
            <a:ext cx="5302990" cy="5302990"/>
          </a:xfrm>
          <a:prstGeom prst="rect">
            <a:avLst/>
          </a:prstGeom>
        </p:spPr>
      </p:pic>
      <p:sp>
        <p:nvSpPr>
          <p:cNvPr id="2" name="Title 1"/>
          <p:cNvSpPr>
            <a:spLocks noGrp="1"/>
          </p:cNvSpPr>
          <p:nvPr>
            <p:ph type="title"/>
          </p:nvPr>
        </p:nvSpPr>
        <p:spPr/>
        <p:txBody>
          <a:bodyPr>
            <a:normAutofit fontScale="90000"/>
          </a:bodyPr>
          <a:lstStyle/>
          <a:p>
            <a:r>
              <a:rPr lang="en-US" sz="4000" b="1" dirty="0"/>
              <a:t>4</a:t>
            </a:r>
            <a:r>
              <a:rPr lang="en-US" sz="4000" b="1" dirty="0" smtClean="0"/>
              <a:t>. </a:t>
            </a:r>
            <a:r>
              <a:rPr lang="en-US" sz="3100" b="1" dirty="0" smtClean="0"/>
              <a:t>What can we learn from in-depth diagnostic evaluation of photochemical modeling results using the most up-to-date versions of the modeling systems and inventories?</a:t>
            </a:r>
            <a:r>
              <a:rPr lang="en-US" dirty="0" smtClean="0"/>
              <a:t/>
            </a:r>
            <a:br>
              <a:rPr lang="en-US" dirty="0" smtClean="0"/>
            </a:br>
            <a:endParaRPr lang="en-US" dirty="0"/>
          </a:p>
        </p:txBody>
      </p:sp>
      <p:sp>
        <p:nvSpPr>
          <p:cNvPr id="3" name="Content Placeholder 2"/>
          <p:cNvSpPr>
            <a:spLocks noGrp="1"/>
          </p:cNvSpPr>
          <p:nvPr>
            <p:ph idx="1"/>
          </p:nvPr>
        </p:nvSpPr>
        <p:spPr>
          <a:xfrm>
            <a:off x="243840" y="1724951"/>
            <a:ext cx="6425901" cy="4996524"/>
          </a:xfrm>
        </p:spPr>
        <p:txBody>
          <a:bodyPr>
            <a:normAutofit fontScale="32500" lnSpcReduction="20000"/>
          </a:bodyPr>
          <a:lstStyle/>
          <a:p>
            <a:r>
              <a:rPr lang="en-US" sz="6200" dirty="0" smtClean="0"/>
              <a:t>Analysis of model performance during Discover AQ Baltimore episode and in 6 other cities with AQS NOx monitors (DC</a:t>
            </a:r>
            <a:r>
              <a:rPr lang="en-US" sz="6200" dirty="0"/>
              <a:t>, NYC, St. Louis, Houston, Denver, </a:t>
            </a:r>
            <a:r>
              <a:rPr lang="en-US" sz="6200" dirty="0" smtClean="0"/>
              <a:t>LA)</a:t>
            </a:r>
          </a:p>
          <a:p>
            <a:pPr lvl="1"/>
            <a:r>
              <a:rPr lang="en-US" sz="4900" dirty="0" smtClean="0"/>
              <a:t>Compare CMAQ results to AQS ground measurements, air craft and LIDAR data</a:t>
            </a:r>
          </a:p>
          <a:p>
            <a:pPr lvl="1"/>
            <a:r>
              <a:rPr lang="en-US" sz="4900" dirty="0" smtClean="0"/>
              <a:t>Evaluate differences in weekend vs weekday biases</a:t>
            </a:r>
          </a:p>
          <a:p>
            <a:pPr lvl="1"/>
            <a:r>
              <a:rPr lang="en-US" sz="4900" dirty="0" smtClean="0"/>
              <a:t>Evaluate differences in biases across seasons</a:t>
            </a:r>
          </a:p>
          <a:p>
            <a:pPr lvl="1"/>
            <a:r>
              <a:rPr lang="en-US" sz="4900" dirty="0" smtClean="0"/>
              <a:t>Use CMAQ source apportionment tool (ISAM) ) to investigate which source groups are most highly correlated with peak NO</a:t>
            </a:r>
            <a:r>
              <a:rPr lang="en-US" sz="4900" baseline="-25000" dirty="0" smtClean="0"/>
              <a:t>x</a:t>
            </a:r>
            <a:r>
              <a:rPr lang="en-US" sz="4900" dirty="0" smtClean="0"/>
              <a:t> bias </a:t>
            </a:r>
          </a:p>
          <a:p>
            <a:pPr lvl="1"/>
            <a:endParaRPr lang="en-US" sz="2800" dirty="0" smtClean="0"/>
          </a:p>
          <a:p>
            <a:r>
              <a:rPr lang="en-US" sz="6200" dirty="0" smtClean="0"/>
              <a:t>In depth evaluation of emissions in grid cells surrounding each monitor evaluated above</a:t>
            </a:r>
          </a:p>
          <a:p>
            <a:pPr lvl="1"/>
            <a:r>
              <a:rPr lang="en-US" sz="4900" dirty="0" smtClean="0"/>
              <a:t>Hourly emissions by source category</a:t>
            </a:r>
          </a:p>
          <a:p>
            <a:pPr lvl="1"/>
            <a:r>
              <a:rPr lang="en-US" sz="4900" dirty="0" smtClean="0"/>
              <a:t>Comparison of temporal patterns in emissions versus temporal patterns in NOx bias</a:t>
            </a:r>
          </a:p>
          <a:p>
            <a:pPr lvl="1"/>
            <a:endParaRPr lang="en-US" sz="2800" dirty="0"/>
          </a:p>
          <a:p>
            <a:r>
              <a:rPr lang="en-US" sz="6200" dirty="0" smtClean="0"/>
              <a:t>Comparison </a:t>
            </a:r>
            <a:r>
              <a:rPr lang="en-US" sz="6200" dirty="0"/>
              <a:t>of bias patterns in locations using EPA’s MOVES mobile source emissions to those in locations using California’s EMFAC </a:t>
            </a:r>
            <a:r>
              <a:rPr lang="en-US" sz="6200" dirty="0" smtClean="0"/>
              <a:t>emissions</a:t>
            </a:r>
          </a:p>
          <a:p>
            <a:pPr marL="0" indent="0">
              <a:buNone/>
            </a:pPr>
            <a:endParaRPr lang="en-US" sz="4500" i="1" dirty="0" smtClean="0"/>
          </a:p>
          <a:p>
            <a:pPr marL="0" indent="0">
              <a:buNone/>
            </a:pPr>
            <a:r>
              <a:rPr lang="en-US" sz="5000" i="1" dirty="0" smtClean="0"/>
              <a:t>Poster </a:t>
            </a:r>
            <a:r>
              <a:rPr lang="en-US" sz="5000" i="1" dirty="0"/>
              <a:t>by C. </a:t>
            </a:r>
            <a:r>
              <a:rPr lang="en-US" sz="5000" i="1" dirty="0" smtClean="0"/>
              <a:t>Toro </a:t>
            </a:r>
            <a:r>
              <a:rPr lang="en-US" sz="5000" i="1" dirty="0"/>
              <a:t>in </a:t>
            </a:r>
            <a:r>
              <a:rPr lang="en-US" sz="5000" i="1" dirty="0" smtClean="0"/>
              <a:t>Model Evaluation and Analysis, </a:t>
            </a:r>
            <a:r>
              <a:rPr lang="en-US" sz="5000" i="1" dirty="0"/>
              <a:t>Poster Session </a:t>
            </a:r>
            <a:r>
              <a:rPr lang="en-US" sz="5000" i="1" dirty="0" smtClean="0"/>
              <a:t>2 (#31)</a:t>
            </a:r>
            <a:endParaRPr lang="en-US" sz="5000" i="1" dirty="0"/>
          </a:p>
        </p:txBody>
      </p:sp>
      <p:sp>
        <p:nvSpPr>
          <p:cNvPr id="8" name="TextBox 7"/>
          <p:cNvSpPr txBox="1"/>
          <p:nvPr/>
        </p:nvSpPr>
        <p:spPr>
          <a:xfrm>
            <a:off x="7790784" y="1001780"/>
            <a:ext cx="3982116" cy="646331"/>
          </a:xfrm>
          <a:prstGeom prst="rect">
            <a:avLst/>
          </a:prstGeom>
          <a:noFill/>
        </p:spPr>
        <p:txBody>
          <a:bodyPr wrap="none" rtlCol="0">
            <a:spAutoFit/>
          </a:bodyPr>
          <a:lstStyle/>
          <a:p>
            <a:pPr algn="ctr"/>
            <a:r>
              <a:rPr lang="en-US" b="1" dirty="0" smtClean="0"/>
              <a:t>Diurnal Boxplots for June-August 2011</a:t>
            </a:r>
          </a:p>
          <a:p>
            <a:pPr algn="ctr"/>
            <a:r>
              <a:rPr lang="en-US" dirty="0"/>
              <a:t>Hourly data from AQS </a:t>
            </a:r>
            <a:r>
              <a:rPr lang="en-US" dirty="0" smtClean="0"/>
              <a:t>site/grid cell </a:t>
            </a:r>
            <a:r>
              <a:rPr lang="en-US" dirty="0"/>
              <a:t>in </a:t>
            </a:r>
            <a:r>
              <a:rPr lang="en-US" dirty="0" smtClean="0"/>
              <a:t>DC</a:t>
            </a:r>
            <a:endParaRPr lang="en-US" b="1" dirty="0"/>
          </a:p>
        </p:txBody>
      </p:sp>
      <p:sp>
        <p:nvSpPr>
          <p:cNvPr id="18" name="TextBox 17"/>
          <p:cNvSpPr txBox="1"/>
          <p:nvPr/>
        </p:nvSpPr>
        <p:spPr>
          <a:xfrm rot="16200000">
            <a:off x="6365000" y="2509068"/>
            <a:ext cx="1116011" cy="276999"/>
          </a:xfrm>
          <a:prstGeom prst="rect">
            <a:avLst/>
          </a:prstGeom>
          <a:solidFill>
            <a:schemeClr val="bg1"/>
          </a:solidFill>
        </p:spPr>
        <p:txBody>
          <a:bodyPr wrap="none" rtlCol="0">
            <a:spAutoFit/>
          </a:bodyPr>
          <a:lstStyle/>
          <a:p>
            <a:r>
              <a:rPr lang="en-US" sz="1200" b="1" dirty="0" smtClean="0">
                <a:solidFill>
                  <a:srgbClr val="002060"/>
                </a:solidFill>
              </a:rPr>
              <a:t>NO</a:t>
            </a:r>
            <a:r>
              <a:rPr lang="en-US" sz="1200" b="1" baseline="-25000" dirty="0" smtClean="0">
                <a:solidFill>
                  <a:srgbClr val="002060"/>
                </a:solidFill>
              </a:rPr>
              <a:t>2</a:t>
            </a:r>
            <a:r>
              <a:rPr lang="en-US" sz="1200" b="1" dirty="0" smtClean="0">
                <a:solidFill>
                  <a:srgbClr val="002060"/>
                </a:solidFill>
              </a:rPr>
              <a:t> bias (ppb)</a:t>
            </a:r>
            <a:endParaRPr lang="en-US" sz="1200" b="1" dirty="0">
              <a:solidFill>
                <a:srgbClr val="002060"/>
              </a:solidFill>
            </a:endParaRPr>
          </a:p>
        </p:txBody>
      </p:sp>
      <p:sp>
        <p:nvSpPr>
          <p:cNvPr id="20" name="TextBox 19"/>
          <p:cNvSpPr txBox="1"/>
          <p:nvPr/>
        </p:nvSpPr>
        <p:spPr>
          <a:xfrm rot="16200000">
            <a:off x="6038086" y="5252205"/>
            <a:ext cx="1717586" cy="276999"/>
          </a:xfrm>
          <a:prstGeom prst="rect">
            <a:avLst/>
          </a:prstGeom>
          <a:solidFill>
            <a:schemeClr val="bg1"/>
          </a:solidFill>
        </p:spPr>
        <p:txBody>
          <a:bodyPr wrap="none" rtlCol="0">
            <a:spAutoFit/>
          </a:bodyPr>
          <a:lstStyle/>
          <a:p>
            <a:r>
              <a:rPr lang="en-US" sz="1200" b="1" dirty="0" smtClean="0">
                <a:solidFill>
                  <a:srgbClr val="002060"/>
                </a:solidFill>
              </a:rPr>
              <a:t>NO</a:t>
            </a:r>
            <a:r>
              <a:rPr lang="en-US" sz="1200" b="1" baseline="-25000" dirty="0" smtClean="0">
                <a:solidFill>
                  <a:srgbClr val="002060"/>
                </a:solidFill>
              </a:rPr>
              <a:t>2</a:t>
            </a:r>
            <a:r>
              <a:rPr lang="en-US" sz="1200" b="1" dirty="0" smtClean="0">
                <a:solidFill>
                  <a:srgbClr val="002060"/>
                </a:solidFill>
              </a:rPr>
              <a:t> </a:t>
            </a:r>
            <a:r>
              <a:rPr lang="en-US" sz="1200" b="1" dirty="0" err="1" smtClean="0">
                <a:solidFill>
                  <a:srgbClr val="002060"/>
                </a:solidFill>
              </a:rPr>
              <a:t>onroad</a:t>
            </a:r>
            <a:r>
              <a:rPr lang="en-US" sz="1200" b="1" dirty="0" smtClean="0">
                <a:solidFill>
                  <a:srgbClr val="002060"/>
                </a:solidFill>
              </a:rPr>
              <a:t> (moles/sec)</a:t>
            </a:r>
            <a:endParaRPr lang="en-US" sz="1200" b="1" dirty="0">
              <a:solidFill>
                <a:srgbClr val="002060"/>
              </a:solidFill>
            </a:endParaRPr>
          </a:p>
        </p:txBody>
      </p:sp>
      <p:sp>
        <p:nvSpPr>
          <p:cNvPr id="5" name="TextBox 4"/>
          <p:cNvSpPr txBox="1"/>
          <p:nvPr/>
        </p:nvSpPr>
        <p:spPr>
          <a:xfrm>
            <a:off x="7908350" y="1635261"/>
            <a:ext cx="854273" cy="307777"/>
          </a:xfrm>
          <a:prstGeom prst="rect">
            <a:avLst/>
          </a:prstGeom>
          <a:noFill/>
        </p:spPr>
        <p:txBody>
          <a:bodyPr wrap="none" rtlCol="0">
            <a:spAutoFit/>
          </a:bodyPr>
          <a:lstStyle/>
          <a:p>
            <a:r>
              <a:rPr lang="en-US" sz="1400" dirty="0" smtClean="0">
                <a:solidFill>
                  <a:srgbClr val="FF0000"/>
                </a:solidFill>
              </a:rPr>
              <a:t>Weekday</a:t>
            </a:r>
            <a:endParaRPr lang="en-US" sz="1400" dirty="0">
              <a:solidFill>
                <a:srgbClr val="FF0000"/>
              </a:solidFill>
            </a:endParaRPr>
          </a:p>
        </p:txBody>
      </p:sp>
      <p:sp>
        <p:nvSpPr>
          <p:cNvPr id="23" name="TextBox 22"/>
          <p:cNvSpPr txBox="1"/>
          <p:nvPr/>
        </p:nvSpPr>
        <p:spPr>
          <a:xfrm>
            <a:off x="10604031" y="1657365"/>
            <a:ext cx="872803" cy="307777"/>
          </a:xfrm>
          <a:prstGeom prst="rect">
            <a:avLst/>
          </a:prstGeom>
          <a:noFill/>
        </p:spPr>
        <p:txBody>
          <a:bodyPr wrap="none" rtlCol="0">
            <a:spAutoFit/>
          </a:bodyPr>
          <a:lstStyle/>
          <a:p>
            <a:r>
              <a:rPr lang="en-US" sz="1400" dirty="0" smtClean="0">
                <a:solidFill>
                  <a:srgbClr val="FF0000"/>
                </a:solidFill>
              </a:rPr>
              <a:t>Weekend</a:t>
            </a:r>
            <a:endParaRPr lang="en-US" sz="1400" dirty="0">
              <a:solidFill>
                <a:srgbClr val="FF0000"/>
              </a:solidFill>
            </a:endParaRPr>
          </a:p>
        </p:txBody>
      </p:sp>
      <p:sp>
        <p:nvSpPr>
          <p:cNvPr id="6" name="Slide Number Placeholder 5"/>
          <p:cNvSpPr>
            <a:spLocks noGrp="1"/>
          </p:cNvSpPr>
          <p:nvPr>
            <p:ph type="sldNum" sz="quarter" idx="12"/>
          </p:nvPr>
        </p:nvSpPr>
        <p:spPr/>
        <p:txBody>
          <a:bodyPr/>
          <a:lstStyle/>
          <a:p>
            <a:fld id="{A9EF1A05-F20E-4D7D-8289-6728657F3932}" type="slidenum">
              <a:rPr lang="en-US" smtClean="0"/>
              <a:t>13</a:t>
            </a:fld>
            <a:endParaRPr lang="en-US"/>
          </a:p>
        </p:txBody>
      </p:sp>
    </p:spTree>
    <p:extLst>
      <p:ext uri="{BB962C8B-B14F-4D97-AF65-F5344CB8AC3E}">
        <p14:creationId xmlns:p14="http://schemas.microsoft.com/office/powerpoint/2010/main" val="42202921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81826" y="1941421"/>
            <a:ext cx="4270248" cy="4270248"/>
          </a:xfrm>
          <a:prstGeom prst="rect">
            <a:avLst/>
          </a:prstGeom>
        </p:spPr>
      </p:pic>
      <p:sp>
        <p:nvSpPr>
          <p:cNvPr id="2" name="Title 1"/>
          <p:cNvSpPr>
            <a:spLocks noGrp="1"/>
          </p:cNvSpPr>
          <p:nvPr>
            <p:ph type="title"/>
          </p:nvPr>
        </p:nvSpPr>
        <p:spPr>
          <a:xfrm>
            <a:off x="838200" y="228600"/>
            <a:ext cx="10829081" cy="1325563"/>
          </a:xfrm>
        </p:spPr>
        <p:txBody>
          <a:bodyPr>
            <a:noAutofit/>
          </a:bodyPr>
          <a:lstStyle/>
          <a:p>
            <a:r>
              <a:rPr lang="en-US" sz="2800" b="1" dirty="0"/>
              <a:t>5</a:t>
            </a:r>
            <a:r>
              <a:rPr lang="en-US" sz="2800" b="1" dirty="0" smtClean="0"/>
              <a:t>. What are the strengths and pitfalls of using </a:t>
            </a:r>
            <a:r>
              <a:rPr lang="en-US" sz="2800" b="1" dirty="0" err="1" smtClean="0"/>
              <a:t>CO:NOy</a:t>
            </a:r>
            <a:r>
              <a:rPr lang="en-US" sz="2800" b="1" dirty="0" smtClean="0"/>
              <a:t> ratios for understanding emissions biases?  Can these ratios provide insight into the specific sources of NEI/model/measurement discrepancies?</a:t>
            </a:r>
            <a:endParaRPr lang="en-US" sz="2800" b="1" dirty="0"/>
          </a:p>
        </p:txBody>
      </p:sp>
      <p:sp>
        <p:nvSpPr>
          <p:cNvPr id="3" name="Content Placeholder 2"/>
          <p:cNvSpPr>
            <a:spLocks noGrp="1"/>
          </p:cNvSpPr>
          <p:nvPr>
            <p:ph idx="1"/>
          </p:nvPr>
        </p:nvSpPr>
        <p:spPr>
          <a:xfrm>
            <a:off x="838200" y="1825624"/>
            <a:ext cx="4489704" cy="4765675"/>
          </a:xfrm>
        </p:spPr>
        <p:txBody>
          <a:bodyPr>
            <a:normAutofit fontScale="77500" lnSpcReduction="20000"/>
          </a:bodyPr>
          <a:lstStyle/>
          <a:p>
            <a:r>
              <a:rPr lang="en-US" dirty="0" err="1" smtClean="0"/>
              <a:t>CO:NOy</a:t>
            </a:r>
            <a:r>
              <a:rPr lang="en-US" dirty="0" smtClean="0"/>
              <a:t> ratio is often used to evaluate NOx emissions because it controls for dilution effects</a:t>
            </a:r>
          </a:p>
          <a:p>
            <a:r>
              <a:rPr lang="en-US" dirty="0" smtClean="0"/>
              <a:t>Initial focus </a:t>
            </a:r>
            <a:r>
              <a:rPr lang="en-US" dirty="0"/>
              <a:t>on data from DISCOVER-AQ Baltimore campaign</a:t>
            </a:r>
          </a:p>
          <a:p>
            <a:r>
              <a:rPr lang="en-US" dirty="0" smtClean="0"/>
              <a:t>Key questions</a:t>
            </a:r>
          </a:p>
          <a:p>
            <a:pPr lvl="1"/>
            <a:r>
              <a:rPr lang="en-US" dirty="0" smtClean="0"/>
              <a:t>Is the </a:t>
            </a:r>
            <a:r>
              <a:rPr lang="en-US" dirty="0" err="1" smtClean="0"/>
              <a:t>CO:NOy</a:t>
            </a:r>
            <a:r>
              <a:rPr lang="en-US" dirty="0" smtClean="0"/>
              <a:t> ratio conserved from emissions to modeled concentration?</a:t>
            </a:r>
          </a:p>
          <a:p>
            <a:pPr lvl="1"/>
            <a:r>
              <a:rPr lang="en-US" dirty="0" smtClean="0"/>
              <a:t>What factors drive day-to-day variability in </a:t>
            </a:r>
            <a:r>
              <a:rPr lang="en-US" dirty="0" err="1" smtClean="0"/>
              <a:t>CO:NOy</a:t>
            </a:r>
            <a:r>
              <a:rPr lang="en-US" dirty="0" smtClean="0"/>
              <a:t> in ambient atmosphere and in the model?  </a:t>
            </a:r>
          </a:p>
          <a:p>
            <a:pPr lvl="2"/>
            <a:r>
              <a:rPr lang="en-US" dirty="0" smtClean="0"/>
              <a:t>Can this variability provide additional insight into sources contributing to model bias (e.g. weekend/weekday effect)?</a:t>
            </a:r>
          </a:p>
          <a:p>
            <a:pPr lvl="1"/>
            <a:r>
              <a:rPr lang="en-US" dirty="0" smtClean="0"/>
              <a:t>How do measured and modeled ratios compare in time and space?</a:t>
            </a:r>
          </a:p>
          <a:p>
            <a:pPr marL="457200" lvl="1" indent="0">
              <a:buNone/>
            </a:pPr>
            <a:endParaRPr lang="en-US" dirty="0"/>
          </a:p>
        </p:txBody>
      </p:sp>
      <p:sp>
        <p:nvSpPr>
          <p:cNvPr id="6" name="TextBox 5"/>
          <p:cNvSpPr txBox="1"/>
          <p:nvPr/>
        </p:nvSpPr>
        <p:spPr>
          <a:xfrm>
            <a:off x="5664200" y="1690688"/>
            <a:ext cx="5905500" cy="646331"/>
          </a:xfrm>
          <a:prstGeom prst="rect">
            <a:avLst/>
          </a:prstGeom>
          <a:solidFill>
            <a:schemeClr val="bg1">
              <a:lumMod val="65000"/>
            </a:schemeClr>
          </a:solidFill>
        </p:spPr>
        <p:txBody>
          <a:bodyPr wrap="square" rtlCol="0">
            <a:spAutoFit/>
          </a:bodyPr>
          <a:lstStyle/>
          <a:p>
            <a:pPr algn="ctr"/>
            <a:r>
              <a:rPr lang="en-US" b="1" dirty="0" smtClean="0"/>
              <a:t>CO:NOY (slope) from P3B aircraft measurements over highway locations near Baltimore on Different Days</a:t>
            </a:r>
            <a:endParaRPr lang="en-US" b="1" dirty="0"/>
          </a:p>
        </p:txBody>
      </p:sp>
      <p:sp>
        <p:nvSpPr>
          <p:cNvPr id="9" name="TextBox 8"/>
          <p:cNvSpPr txBox="1"/>
          <p:nvPr/>
        </p:nvSpPr>
        <p:spPr>
          <a:xfrm>
            <a:off x="2216983" y="6324847"/>
            <a:ext cx="8071514" cy="369332"/>
          </a:xfrm>
          <a:prstGeom prst="rect">
            <a:avLst/>
          </a:prstGeom>
          <a:noFill/>
        </p:spPr>
        <p:txBody>
          <a:bodyPr wrap="square" rtlCol="0">
            <a:spAutoFit/>
          </a:bodyPr>
          <a:lstStyle/>
          <a:p>
            <a:r>
              <a:rPr lang="en-US" i="1" dirty="0" smtClean="0"/>
              <a:t>Poster by H. Simon in Model Evaluation and Analysis Section, Poster Session 2 (#30)</a:t>
            </a:r>
            <a:endParaRPr lang="en-US" i="1" dirty="0"/>
          </a:p>
        </p:txBody>
      </p:sp>
      <p:sp>
        <p:nvSpPr>
          <p:cNvPr id="10" name="Slide Number Placeholder 9"/>
          <p:cNvSpPr>
            <a:spLocks noGrp="1"/>
          </p:cNvSpPr>
          <p:nvPr>
            <p:ph type="sldNum" sz="quarter" idx="12"/>
          </p:nvPr>
        </p:nvSpPr>
        <p:spPr/>
        <p:txBody>
          <a:bodyPr/>
          <a:lstStyle/>
          <a:p>
            <a:fld id="{A9EF1A05-F20E-4D7D-8289-6728657F3932}" type="slidenum">
              <a:rPr lang="en-US" smtClean="0"/>
              <a:t>14</a:t>
            </a:fld>
            <a:endParaRPr lang="en-US" dirty="0"/>
          </a:p>
        </p:txBody>
      </p:sp>
    </p:spTree>
    <p:extLst>
      <p:ext uri="{BB962C8B-B14F-4D97-AF65-F5344CB8AC3E}">
        <p14:creationId xmlns:p14="http://schemas.microsoft.com/office/powerpoint/2010/main" val="10769623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Concluding Thoughts</a:t>
            </a:r>
            <a:endParaRPr lang="en-US" dirty="0"/>
          </a:p>
        </p:txBody>
      </p:sp>
      <p:sp>
        <p:nvSpPr>
          <p:cNvPr id="3" name="Content Placeholder 2"/>
          <p:cNvSpPr>
            <a:spLocks noGrp="1"/>
          </p:cNvSpPr>
          <p:nvPr>
            <p:ph idx="1"/>
          </p:nvPr>
        </p:nvSpPr>
        <p:spPr/>
        <p:txBody>
          <a:bodyPr>
            <a:normAutofit lnSpcReduction="10000"/>
          </a:bodyPr>
          <a:lstStyle/>
          <a:p>
            <a:r>
              <a:rPr lang="en-US" dirty="0" smtClean="0"/>
              <a:t>Understanding the sources of modeled NOy bias is a complex problem which requires careful analysis of a multitude of potential driving factors</a:t>
            </a:r>
          </a:p>
          <a:p>
            <a:pPr lvl="1"/>
            <a:r>
              <a:rPr lang="en-US" dirty="0" smtClean="0"/>
              <a:t>While </a:t>
            </a:r>
            <a:r>
              <a:rPr lang="en-US" dirty="0"/>
              <a:t>top-down analysis can provide useful </a:t>
            </a:r>
            <a:r>
              <a:rPr lang="en-US" dirty="0" smtClean="0"/>
              <a:t>insights, it seems inappropriate to apply across-the-board adjustments to the inventory without understanding the nature of the problem and the potential differential impacts on various </a:t>
            </a:r>
            <a:r>
              <a:rPr lang="en-US" dirty="0"/>
              <a:t>emissions sources as well </a:t>
            </a:r>
            <a:r>
              <a:rPr lang="en-US" dirty="0" smtClean="0"/>
              <a:t>as the </a:t>
            </a:r>
            <a:r>
              <a:rPr lang="en-US" dirty="0"/>
              <a:t>spatial and temporal </a:t>
            </a:r>
            <a:r>
              <a:rPr lang="en-US" dirty="0" smtClean="0"/>
              <a:t>variability of these impacts</a:t>
            </a:r>
            <a:endParaRPr lang="en-US" dirty="0"/>
          </a:p>
          <a:p>
            <a:endParaRPr lang="en-US" dirty="0" smtClean="0"/>
          </a:p>
          <a:p>
            <a:r>
              <a:rPr lang="en-US" dirty="0" smtClean="0"/>
              <a:t>EPA is undertaking a cross-office effort to systematically understand the sources of modeled NOy biases and the role of mobile source emissions factors, activity and spatial/temporal allocations</a:t>
            </a:r>
            <a:endParaRPr lang="en-US" dirty="0"/>
          </a:p>
        </p:txBody>
      </p:sp>
      <p:sp>
        <p:nvSpPr>
          <p:cNvPr id="4" name="Slide Number Placeholder 3"/>
          <p:cNvSpPr>
            <a:spLocks noGrp="1"/>
          </p:cNvSpPr>
          <p:nvPr>
            <p:ph type="sldNum" sz="quarter" idx="12"/>
          </p:nvPr>
        </p:nvSpPr>
        <p:spPr/>
        <p:txBody>
          <a:bodyPr/>
          <a:lstStyle/>
          <a:p>
            <a:fld id="{A9EF1A05-F20E-4D7D-8289-6728657F3932}" type="slidenum">
              <a:rPr lang="en-US" smtClean="0"/>
              <a:t>15</a:t>
            </a:fld>
            <a:endParaRPr lang="en-US"/>
          </a:p>
        </p:txBody>
      </p:sp>
    </p:spTree>
    <p:extLst>
      <p:ext uri="{BB962C8B-B14F-4D97-AF65-F5344CB8AC3E}">
        <p14:creationId xmlns:p14="http://schemas.microsoft.com/office/powerpoint/2010/main" val="21674576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a:t>
            </a:r>
            <a:endParaRPr lang="en-US" dirty="0"/>
          </a:p>
        </p:txBody>
      </p:sp>
      <p:sp>
        <p:nvSpPr>
          <p:cNvPr id="4" name="Content Placeholder 3"/>
          <p:cNvSpPr>
            <a:spLocks noGrp="1"/>
          </p:cNvSpPr>
          <p:nvPr>
            <p:ph sz="half" idx="1"/>
          </p:nvPr>
        </p:nvSpPr>
        <p:spPr/>
        <p:txBody>
          <a:bodyPr/>
          <a:lstStyle/>
          <a:p>
            <a:r>
              <a:rPr lang="en-US" dirty="0" smtClean="0"/>
              <a:t>OTAQ:</a:t>
            </a:r>
          </a:p>
          <a:p>
            <a:pPr lvl="1"/>
            <a:r>
              <a:rPr lang="en-US" dirty="0" smtClean="0"/>
              <a:t>Chad Bailey</a:t>
            </a:r>
          </a:p>
          <a:p>
            <a:pPr lvl="1"/>
            <a:r>
              <a:rPr lang="en-US" dirty="0" smtClean="0"/>
              <a:t>David Choi</a:t>
            </a:r>
          </a:p>
          <a:p>
            <a:pPr lvl="1"/>
            <a:r>
              <a:rPr lang="en-US" dirty="0" smtClean="0"/>
              <a:t>James Warila</a:t>
            </a:r>
          </a:p>
          <a:p>
            <a:pPr lvl="1"/>
            <a:r>
              <a:rPr lang="en-US" dirty="0" smtClean="0"/>
              <a:t>Molly Zawacki</a:t>
            </a:r>
          </a:p>
          <a:p>
            <a:r>
              <a:rPr lang="en-US" dirty="0" smtClean="0"/>
              <a:t>ORD:</a:t>
            </a:r>
          </a:p>
          <a:p>
            <a:pPr lvl="1"/>
            <a:r>
              <a:rPr lang="en-US" dirty="0" smtClean="0"/>
              <a:t>Wyat Appel</a:t>
            </a:r>
          </a:p>
          <a:p>
            <a:pPr lvl="1"/>
            <a:r>
              <a:rPr lang="en-US" dirty="0" smtClean="0"/>
              <a:t>Luke Valin</a:t>
            </a:r>
          </a:p>
          <a:p>
            <a:pPr lvl="1"/>
            <a:r>
              <a:rPr lang="en-US" dirty="0" smtClean="0"/>
              <a:t>Sue Kimbrough</a:t>
            </a:r>
            <a:endParaRPr lang="en-US" dirty="0"/>
          </a:p>
        </p:txBody>
      </p:sp>
      <p:sp>
        <p:nvSpPr>
          <p:cNvPr id="5" name="Content Placeholder 4"/>
          <p:cNvSpPr>
            <a:spLocks noGrp="1"/>
          </p:cNvSpPr>
          <p:nvPr>
            <p:ph sz="half" idx="2"/>
          </p:nvPr>
        </p:nvSpPr>
        <p:spPr/>
        <p:txBody>
          <a:bodyPr/>
          <a:lstStyle/>
          <a:p>
            <a:r>
              <a:rPr lang="en-US" dirty="0" smtClean="0"/>
              <a:t>OAQPS:</a:t>
            </a:r>
          </a:p>
          <a:p>
            <a:pPr lvl="1"/>
            <a:r>
              <a:rPr lang="en-US" dirty="0" smtClean="0"/>
              <a:t>Sharon Phillips</a:t>
            </a:r>
          </a:p>
          <a:p>
            <a:pPr lvl="1"/>
            <a:r>
              <a:rPr lang="en-US" dirty="0" smtClean="0"/>
              <a:t>Brian Timin</a:t>
            </a:r>
          </a:p>
          <a:p>
            <a:pPr lvl="1"/>
            <a:r>
              <a:rPr lang="en-US" dirty="0" smtClean="0"/>
              <a:t>Kirk Baker</a:t>
            </a:r>
          </a:p>
          <a:p>
            <a:pPr lvl="1"/>
            <a:r>
              <a:rPr lang="en-US" dirty="0" smtClean="0"/>
              <a:t>Jim Kelly</a:t>
            </a:r>
          </a:p>
          <a:p>
            <a:pPr lvl="1"/>
            <a:r>
              <a:rPr lang="en-US" smtClean="0"/>
              <a:t>Jeff Vukovich</a:t>
            </a:r>
            <a:endParaRPr lang="en-US" dirty="0" smtClean="0"/>
          </a:p>
          <a:p>
            <a:pPr marL="457200" lvl="1" indent="0">
              <a:buNone/>
            </a:pPr>
            <a:endParaRPr lang="en-US" dirty="0" smtClean="0"/>
          </a:p>
        </p:txBody>
      </p:sp>
      <p:sp>
        <p:nvSpPr>
          <p:cNvPr id="3" name="Slide Number Placeholder 2"/>
          <p:cNvSpPr>
            <a:spLocks noGrp="1"/>
          </p:cNvSpPr>
          <p:nvPr>
            <p:ph type="sldNum" sz="quarter" idx="12"/>
          </p:nvPr>
        </p:nvSpPr>
        <p:spPr/>
        <p:txBody>
          <a:bodyPr/>
          <a:lstStyle/>
          <a:p>
            <a:fld id="{A9EF1A05-F20E-4D7D-8289-6728657F3932}" type="slidenum">
              <a:rPr lang="en-US" smtClean="0"/>
              <a:t>16</a:t>
            </a:fld>
            <a:endParaRPr lang="en-US"/>
          </a:p>
        </p:txBody>
      </p:sp>
    </p:spTree>
    <p:extLst>
      <p:ext uri="{BB962C8B-B14F-4D97-AF65-F5344CB8AC3E}">
        <p14:creationId xmlns:p14="http://schemas.microsoft.com/office/powerpoint/2010/main" val="21806918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1255" y="0"/>
            <a:ext cx="11092545" cy="1323439"/>
          </a:xfrm>
          <a:prstGeom prst="rect">
            <a:avLst/>
          </a:prstGeom>
          <a:noFill/>
        </p:spPr>
        <p:txBody>
          <a:bodyPr wrap="square" rtlCol="0">
            <a:spAutoFit/>
          </a:bodyPr>
          <a:lstStyle/>
          <a:p>
            <a:r>
              <a:rPr lang="en-US" sz="4000" dirty="0">
                <a:latin typeface="+mj-lt"/>
              </a:rPr>
              <a:t>Air Quality/Emission Inventory Evaluation </a:t>
            </a:r>
            <a:r>
              <a:rPr lang="en-US" sz="4000" dirty="0" smtClean="0">
                <a:latin typeface="+mj-lt"/>
              </a:rPr>
              <a:t>Studies in the Literature</a:t>
            </a:r>
            <a:endParaRPr lang="en-US" sz="4000" dirty="0">
              <a:latin typeface="+mj-lt"/>
            </a:endParaRPr>
          </a:p>
        </p:txBody>
      </p:sp>
      <p:sp>
        <p:nvSpPr>
          <p:cNvPr id="4" name="Content Placeholder 2"/>
          <p:cNvSpPr txBox="1">
            <a:spLocks/>
          </p:cNvSpPr>
          <p:nvPr/>
        </p:nvSpPr>
        <p:spPr>
          <a:xfrm>
            <a:off x="121920" y="1432560"/>
            <a:ext cx="4568414" cy="5288915"/>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700" b="1" dirty="0" smtClean="0"/>
              <a:t>In recent years, there have been several published studies evaluating modeled or emitted NOx/NOy in the US.  </a:t>
            </a:r>
          </a:p>
          <a:p>
            <a:pPr lvl="1"/>
            <a:r>
              <a:rPr lang="en-US" sz="1600" b="1" dirty="0" smtClean="0"/>
              <a:t>These studies use different methodologies and cover different portions of the US.</a:t>
            </a:r>
          </a:p>
          <a:p>
            <a:endParaRPr lang="en-US" sz="1700" b="1" dirty="0" smtClean="0"/>
          </a:p>
          <a:p>
            <a:r>
              <a:rPr lang="en-US" sz="1700" b="1" dirty="0" smtClean="0"/>
              <a:t>Many, but not all, recent comparisons </a:t>
            </a:r>
            <a:r>
              <a:rPr lang="en-US" sz="1700" b="1" dirty="0"/>
              <a:t>of </a:t>
            </a:r>
            <a:r>
              <a:rPr lang="en-US" sz="1700" b="1" dirty="0" smtClean="0"/>
              <a:t>measured ambient </a:t>
            </a:r>
            <a:r>
              <a:rPr lang="en-US" sz="1700" b="1" dirty="0"/>
              <a:t>concentrations to modeled or inventory values show a </a:t>
            </a:r>
            <a:r>
              <a:rPr lang="en-US" sz="1700" b="1" dirty="0" smtClean="0"/>
              <a:t>high bias in  NOx or NOy </a:t>
            </a:r>
          </a:p>
          <a:p>
            <a:endParaRPr lang="en-US" sz="1700" b="1" dirty="0"/>
          </a:p>
          <a:p>
            <a:r>
              <a:rPr lang="en-US" sz="1700" b="1" dirty="0"/>
              <a:t>To improve model agreement, </a:t>
            </a:r>
            <a:r>
              <a:rPr lang="en-US" sz="1700" b="1" dirty="0" smtClean="0"/>
              <a:t>some researchers </a:t>
            </a:r>
            <a:r>
              <a:rPr lang="en-US" sz="1700" b="1" dirty="0"/>
              <a:t>have proposed reducing mobile-source NOx by 30% to 70</a:t>
            </a:r>
            <a:r>
              <a:rPr lang="en-US" sz="1700" b="1" dirty="0" smtClean="0"/>
              <a:t>%</a:t>
            </a:r>
          </a:p>
          <a:p>
            <a:endParaRPr lang="en-US" sz="1700" b="1" dirty="0"/>
          </a:p>
          <a:p>
            <a:r>
              <a:rPr lang="en-US" sz="1700" b="1" dirty="0" smtClean="0"/>
              <a:t>While individual papers have uncertainties and limitations, together they suggest there may be problems with ambient NOy estimates produced by current modeling systems</a:t>
            </a:r>
          </a:p>
        </p:txBody>
      </p:sp>
      <p:sp>
        <p:nvSpPr>
          <p:cNvPr id="5" name="Slide Number Placeholder 4"/>
          <p:cNvSpPr>
            <a:spLocks noGrp="1"/>
          </p:cNvSpPr>
          <p:nvPr>
            <p:ph type="sldNum" sz="quarter" idx="12"/>
          </p:nvPr>
        </p:nvSpPr>
        <p:spPr/>
        <p:txBody>
          <a:bodyPr/>
          <a:lstStyle/>
          <a:p>
            <a:fld id="{063419D9-4D83-49F3-B53B-F8B9D3EA18EB}" type="slidenum">
              <a:rPr lang="en-US" smtClean="0"/>
              <a:t>2</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406429242"/>
              </p:ext>
            </p:extLst>
          </p:nvPr>
        </p:nvGraphicFramePr>
        <p:xfrm>
          <a:off x="4958078" y="846909"/>
          <a:ext cx="7075426" cy="5830774"/>
        </p:xfrm>
        <a:graphic>
          <a:graphicData uri="http://schemas.openxmlformats.org/drawingml/2006/table">
            <a:tbl>
              <a:tblPr firstRow="1" bandRow="1">
                <a:tableStyleId>{5C22544A-7EE6-4342-B048-85BDC9FD1C3A}</a:tableStyleId>
              </a:tblPr>
              <a:tblGrid>
                <a:gridCol w="1735330"/>
                <a:gridCol w="1188720"/>
                <a:gridCol w="1014984"/>
                <a:gridCol w="3136392"/>
              </a:tblGrid>
              <a:tr h="339634">
                <a:tc>
                  <a:txBody>
                    <a:bodyPr/>
                    <a:lstStyle/>
                    <a:p>
                      <a:r>
                        <a:rPr lang="en-US" sz="1400" dirty="0" smtClean="0"/>
                        <a:t>Reference</a:t>
                      </a:r>
                      <a:endParaRPr lang="en-US" sz="1400" dirty="0"/>
                    </a:p>
                  </a:txBody>
                  <a:tcPr anchor="ctr"/>
                </a:tc>
                <a:tc>
                  <a:txBody>
                    <a:bodyPr/>
                    <a:lstStyle/>
                    <a:p>
                      <a:r>
                        <a:rPr lang="en-US" sz="1400" dirty="0" smtClean="0"/>
                        <a:t>Location Evaluated</a:t>
                      </a:r>
                      <a:endParaRPr lang="en-US" sz="1400" dirty="0"/>
                    </a:p>
                  </a:txBody>
                  <a:tcPr anchor="ctr"/>
                </a:tc>
                <a:tc>
                  <a:txBody>
                    <a:bodyPr/>
                    <a:lstStyle/>
                    <a:p>
                      <a:r>
                        <a:rPr lang="en-US" sz="1400" dirty="0" smtClean="0"/>
                        <a:t>Year</a:t>
                      </a:r>
                      <a:r>
                        <a:rPr lang="en-US" sz="1400" baseline="0" dirty="0" smtClean="0"/>
                        <a:t> Evaluated</a:t>
                      </a:r>
                      <a:endParaRPr lang="en-US" sz="1400" dirty="0"/>
                    </a:p>
                  </a:txBody>
                  <a:tcPr anchor="ctr"/>
                </a:tc>
                <a:tc>
                  <a:txBody>
                    <a:bodyPr/>
                    <a:lstStyle/>
                    <a:p>
                      <a:r>
                        <a:rPr lang="en-US" sz="1400" dirty="0" smtClean="0"/>
                        <a:t>Conclusion</a:t>
                      </a:r>
                      <a:endParaRPr lang="en-US" sz="1400" dirty="0"/>
                    </a:p>
                  </a:txBody>
                  <a:tcPr anchor="ctr"/>
                </a:tc>
              </a:tr>
              <a:tr h="638385">
                <a:tc>
                  <a:txBody>
                    <a:bodyPr/>
                    <a:lstStyle/>
                    <a:p>
                      <a:r>
                        <a:rPr lang="en-US" sz="1400" dirty="0" err="1" smtClean="0"/>
                        <a:t>Brioude</a:t>
                      </a:r>
                      <a:r>
                        <a:rPr lang="en-US" sz="1400" dirty="0" smtClean="0"/>
                        <a:t> et</a:t>
                      </a:r>
                      <a:r>
                        <a:rPr lang="en-US" sz="1400" baseline="0" dirty="0" smtClean="0"/>
                        <a:t> al (2011); </a:t>
                      </a:r>
                    </a:p>
                    <a:p>
                      <a:r>
                        <a:rPr lang="en-US" sz="1400" baseline="0" dirty="0" smtClean="0"/>
                        <a:t>Kim et al (2011)</a:t>
                      </a:r>
                      <a:endParaRPr lang="en-US" sz="1400" dirty="0"/>
                    </a:p>
                  </a:txBody>
                  <a:tcPr anchor="ctr"/>
                </a:tc>
                <a:tc>
                  <a:txBody>
                    <a:bodyPr/>
                    <a:lstStyle/>
                    <a:p>
                      <a:r>
                        <a:rPr lang="en-US" sz="1400" baseline="0" dirty="0" smtClean="0"/>
                        <a:t>Texas</a:t>
                      </a:r>
                      <a:endParaRPr lang="en-US" sz="1400" dirty="0"/>
                    </a:p>
                  </a:txBody>
                  <a:tcPr anchor="ctr"/>
                </a:tc>
                <a:tc>
                  <a:txBody>
                    <a:bodyPr/>
                    <a:lstStyle/>
                    <a:p>
                      <a:r>
                        <a:rPr lang="en-US" sz="1400" dirty="0" smtClean="0"/>
                        <a:t>2006</a:t>
                      </a:r>
                      <a:r>
                        <a:rPr lang="en-US" sz="1400" baseline="0" dirty="0" smtClean="0"/>
                        <a:t> using 2005 NEI</a:t>
                      </a:r>
                      <a:endParaRPr lang="en-US" sz="1400" dirty="0"/>
                    </a:p>
                  </a:txBody>
                  <a:tcPr anchor="ctr"/>
                </a:tc>
                <a:tc>
                  <a:txBody>
                    <a:bodyPr/>
                    <a:lstStyle/>
                    <a:p>
                      <a:r>
                        <a:rPr lang="en-US" sz="1400" baseline="0" dirty="0" smtClean="0"/>
                        <a:t>Urban Houston: good NOx performance </a:t>
                      </a:r>
                    </a:p>
                    <a:p>
                      <a:r>
                        <a:rPr lang="en-US" sz="1400" baseline="0" dirty="0" smtClean="0"/>
                        <a:t>Houston Ship Channel: NOx too high</a:t>
                      </a:r>
                      <a:endParaRPr lang="en-US" sz="1400" dirty="0"/>
                    </a:p>
                  </a:txBody>
                  <a:tcPr anchor="ctr"/>
                </a:tc>
              </a:tr>
              <a:tr h="417078">
                <a:tc>
                  <a:txBody>
                    <a:bodyPr/>
                    <a:lstStyle/>
                    <a:p>
                      <a:r>
                        <a:rPr lang="en-US" sz="1400" dirty="0" smtClean="0"/>
                        <a:t>Marr et al (2013)</a:t>
                      </a:r>
                      <a:endParaRPr lang="en-US" sz="1400" dirty="0"/>
                    </a:p>
                  </a:txBody>
                  <a:tcPr anchor="ctr"/>
                </a:tc>
                <a:tc>
                  <a:txBody>
                    <a:bodyPr/>
                    <a:lstStyle/>
                    <a:p>
                      <a:r>
                        <a:rPr lang="en-US" sz="1400" dirty="0" smtClean="0"/>
                        <a:t>Norfolk</a:t>
                      </a:r>
                      <a:r>
                        <a:rPr lang="en-US" sz="1400" baseline="0" dirty="0" smtClean="0"/>
                        <a:t>, VA</a:t>
                      </a:r>
                      <a:endParaRPr lang="en-US" sz="1400" dirty="0"/>
                    </a:p>
                  </a:txBody>
                  <a:tcPr anchor="ctr"/>
                </a:tc>
                <a:tc>
                  <a:txBody>
                    <a:bodyPr/>
                    <a:lstStyle/>
                    <a:p>
                      <a:r>
                        <a:rPr lang="en-US" sz="1400" dirty="0" smtClean="0"/>
                        <a:t>2008</a:t>
                      </a:r>
                      <a:endParaRPr lang="en-US" sz="1400" dirty="0"/>
                    </a:p>
                  </a:txBody>
                  <a:tcPr anchor="ctr"/>
                </a:tc>
                <a:tc>
                  <a:txBody>
                    <a:bodyPr/>
                    <a:lstStyle/>
                    <a:p>
                      <a:r>
                        <a:rPr lang="en-US" sz="1400" dirty="0" smtClean="0"/>
                        <a:t>Near-road measurements</a:t>
                      </a:r>
                      <a:r>
                        <a:rPr lang="en-US" sz="1400" baseline="0" dirty="0" smtClean="0"/>
                        <a:t> agreed well with </a:t>
                      </a:r>
                      <a:r>
                        <a:rPr lang="en-US" sz="1400" baseline="0" dirty="0" err="1" smtClean="0"/>
                        <a:t>onroad</a:t>
                      </a:r>
                      <a:r>
                        <a:rPr lang="en-US" sz="1400" baseline="0" dirty="0" smtClean="0"/>
                        <a:t> NOx emissions</a:t>
                      </a:r>
                      <a:endParaRPr lang="en-US" sz="1400" dirty="0"/>
                    </a:p>
                  </a:txBody>
                  <a:tcPr anchor="ctr"/>
                </a:tc>
              </a:tr>
              <a:tr h="580930">
                <a:tc>
                  <a:txBody>
                    <a:bodyPr/>
                    <a:lstStyle/>
                    <a:p>
                      <a:r>
                        <a:rPr lang="en-US" sz="1400" dirty="0" smtClean="0"/>
                        <a:t>Anderson</a:t>
                      </a:r>
                      <a:r>
                        <a:rPr lang="en-US" sz="1400" baseline="0" dirty="0" smtClean="0"/>
                        <a:t> et al (2014)</a:t>
                      </a:r>
                      <a:endParaRPr lang="en-US" sz="1400" dirty="0"/>
                    </a:p>
                  </a:txBody>
                  <a:tcPr anchor="ctr"/>
                </a:tc>
                <a:tc>
                  <a:txBody>
                    <a:bodyPr/>
                    <a:lstStyle/>
                    <a:p>
                      <a:r>
                        <a:rPr lang="en-US" sz="1400" dirty="0" smtClean="0"/>
                        <a:t>Baltimore</a:t>
                      </a:r>
                      <a:endParaRPr lang="en-US" sz="1400" dirty="0"/>
                    </a:p>
                  </a:txBody>
                  <a:tcPr anchor="ctr"/>
                </a:tc>
                <a:tc>
                  <a:txBody>
                    <a:bodyPr/>
                    <a:lstStyle/>
                    <a:p>
                      <a:r>
                        <a:rPr lang="en-US" sz="1400" dirty="0" smtClean="0"/>
                        <a:t>2011 using projected</a:t>
                      </a:r>
                      <a:r>
                        <a:rPr lang="en-US" sz="1400" baseline="0" dirty="0" smtClean="0"/>
                        <a:t> 2005 NEI</a:t>
                      </a:r>
                      <a:endParaRPr lang="en-US" sz="1400" dirty="0"/>
                    </a:p>
                  </a:txBody>
                  <a:tcPr anchor="ctr"/>
                </a:tc>
                <a:tc>
                  <a:txBody>
                    <a:bodyPr/>
                    <a:lstStyle/>
                    <a:p>
                      <a:r>
                        <a:rPr lang="en-US" sz="1400" dirty="0" smtClean="0"/>
                        <a:t>NOx emissions are overestimated by 51-70% in Maryland</a:t>
                      </a:r>
                      <a:endParaRPr lang="en-US" sz="1400" dirty="0"/>
                    </a:p>
                  </a:txBody>
                  <a:tcPr anchor="ctr"/>
                </a:tc>
              </a:tr>
              <a:tr h="417078">
                <a:tc>
                  <a:txBody>
                    <a:bodyPr/>
                    <a:lstStyle/>
                    <a:p>
                      <a:r>
                        <a:rPr lang="en-US" sz="1400" dirty="0" smtClean="0"/>
                        <a:t>Kota et al (2014)</a:t>
                      </a:r>
                      <a:endParaRPr lang="en-US" sz="1400" dirty="0"/>
                    </a:p>
                  </a:txBody>
                  <a:tcPr anchor="ctr"/>
                </a:tc>
                <a:tc>
                  <a:txBody>
                    <a:bodyPr/>
                    <a:lstStyle/>
                    <a:p>
                      <a:r>
                        <a:rPr lang="en-US" sz="1400" dirty="0" smtClean="0"/>
                        <a:t>Houston</a:t>
                      </a:r>
                      <a:endParaRPr lang="en-US" sz="1400" dirty="0"/>
                    </a:p>
                  </a:txBody>
                  <a:tcPr anchor="ctr"/>
                </a:tc>
                <a:tc>
                  <a:txBody>
                    <a:bodyPr/>
                    <a:lstStyle/>
                    <a:p>
                      <a:r>
                        <a:rPr lang="en-US" sz="1400" dirty="0" smtClean="0"/>
                        <a:t>2006</a:t>
                      </a:r>
                      <a:endParaRPr lang="en-US" sz="1400" dirty="0"/>
                    </a:p>
                  </a:txBody>
                  <a:tcPr anchor="ctr"/>
                </a:tc>
                <a:tc>
                  <a:txBody>
                    <a:bodyPr/>
                    <a:lstStyle/>
                    <a:p>
                      <a:r>
                        <a:rPr lang="en-US" sz="1400" dirty="0" smtClean="0"/>
                        <a:t>NOx </a:t>
                      </a:r>
                      <a:r>
                        <a:rPr lang="en-US" sz="1400" dirty="0" err="1" smtClean="0"/>
                        <a:t>overpredicted</a:t>
                      </a:r>
                      <a:r>
                        <a:rPr lang="en-US" sz="1400" dirty="0" smtClean="0"/>
                        <a:t> in areas dominated by mobile sources</a:t>
                      </a:r>
                      <a:endParaRPr lang="en-US" sz="1400" dirty="0"/>
                    </a:p>
                  </a:txBody>
                  <a:tcPr anchor="ctr"/>
                </a:tc>
              </a:tr>
              <a:tr h="593698">
                <a:tc>
                  <a:txBody>
                    <a:bodyPr/>
                    <a:lstStyle/>
                    <a:p>
                      <a:r>
                        <a:rPr lang="en-US" sz="1400" dirty="0" err="1" smtClean="0"/>
                        <a:t>Kemball</a:t>
                      </a:r>
                      <a:r>
                        <a:rPr lang="en-US" sz="1400" dirty="0" smtClean="0"/>
                        <a:t>-Cook</a:t>
                      </a:r>
                      <a:r>
                        <a:rPr lang="en-US" sz="1400" baseline="0" dirty="0" smtClean="0"/>
                        <a:t> et al (2015)</a:t>
                      </a:r>
                      <a:endParaRPr lang="en-US" sz="1400" dirty="0"/>
                    </a:p>
                  </a:txBody>
                  <a:tcPr anchor="ctr"/>
                </a:tc>
                <a:tc>
                  <a:txBody>
                    <a:bodyPr/>
                    <a:lstStyle/>
                    <a:p>
                      <a:r>
                        <a:rPr lang="en-US" sz="1400" dirty="0" smtClean="0"/>
                        <a:t>Texas</a:t>
                      </a:r>
                      <a:endParaRPr lang="en-US" sz="1400" dirty="0"/>
                    </a:p>
                  </a:txBody>
                  <a:tcPr anchor="ctr"/>
                </a:tc>
                <a:tc>
                  <a:txBody>
                    <a:bodyPr/>
                    <a:lstStyle/>
                    <a:p>
                      <a:r>
                        <a:rPr lang="en-US" sz="1400" dirty="0" smtClean="0"/>
                        <a:t>2006</a:t>
                      </a:r>
                      <a:endParaRPr lang="en-US" sz="1400" dirty="0"/>
                    </a:p>
                  </a:txBody>
                  <a:tcPr anchor="ctr"/>
                </a:tc>
                <a:tc>
                  <a:txBody>
                    <a:bodyPr/>
                    <a:lstStyle/>
                    <a:p>
                      <a:r>
                        <a:rPr lang="en-US" sz="1400" dirty="0" smtClean="0"/>
                        <a:t>Two satellite retrievals</a:t>
                      </a:r>
                      <a:r>
                        <a:rPr lang="en-US" sz="1400" baseline="0" dirty="0" smtClean="0"/>
                        <a:t> lead to different conclusions on whether emissions were too high or too low</a:t>
                      </a:r>
                      <a:endParaRPr lang="en-US" sz="1400" dirty="0"/>
                    </a:p>
                  </a:txBody>
                  <a:tcPr anchor="ctr"/>
                </a:tc>
              </a:tr>
              <a:tr h="604337">
                <a:tc>
                  <a:txBody>
                    <a:bodyPr/>
                    <a:lstStyle/>
                    <a:p>
                      <a:r>
                        <a:rPr lang="en-US" sz="1400" dirty="0" smtClean="0"/>
                        <a:t>McDonald and McKeen (2016)</a:t>
                      </a:r>
                    </a:p>
                  </a:txBody>
                  <a:tcPr anchor="ctr"/>
                </a:tc>
                <a:tc>
                  <a:txBody>
                    <a:bodyPr/>
                    <a:lstStyle/>
                    <a:p>
                      <a:r>
                        <a:rPr lang="en-US" sz="1400" dirty="0" smtClean="0"/>
                        <a:t>Southeast US</a:t>
                      </a:r>
                      <a:endParaRPr lang="en-US" sz="1400" dirty="0"/>
                    </a:p>
                  </a:txBody>
                  <a:tcPr anchor="ctr"/>
                </a:tc>
                <a:tc>
                  <a:txBody>
                    <a:bodyPr/>
                    <a:lstStyle/>
                    <a:p>
                      <a:r>
                        <a:rPr lang="en-US" sz="1400" dirty="0" smtClean="0"/>
                        <a:t>2013</a:t>
                      </a:r>
                      <a:r>
                        <a:rPr lang="en-US" sz="1400" baseline="0" dirty="0" smtClean="0"/>
                        <a:t> using 2011 NEI</a:t>
                      </a:r>
                      <a:endParaRPr lang="en-US" sz="1400" dirty="0"/>
                    </a:p>
                  </a:txBody>
                  <a:tcPr anchor="ctr"/>
                </a:tc>
                <a:tc>
                  <a:txBody>
                    <a:bodyPr/>
                    <a:lstStyle/>
                    <a:p>
                      <a:r>
                        <a:rPr lang="en-US" sz="1400" dirty="0" smtClean="0"/>
                        <a:t>Mobile source NOx emissions in the NEI 2011 are high by ~50% compared to a fuel-based inventory</a:t>
                      </a:r>
                    </a:p>
                  </a:txBody>
                  <a:tcPr anchor="ctr"/>
                </a:tc>
              </a:tr>
              <a:tr h="744782">
                <a:tc>
                  <a:txBody>
                    <a:bodyPr/>
                    <a:lstStyle/>
                    <a:p>
                      <a:r>
                        <a:rPr lang="en-US" sz="1400" dirty="0" err="1" smtClean="0"/>
                        <a:t>Souri</a:t>
                      </a:r>
                      <a:r>
                        <a:rPr lang="en-US" sz="1400" baseline="0" dirty="0" smtClean="0"/>
                        <a:t> et al (2016)</a:t>
                      </a:r>
                      <a:endParaRPr lang="en-US" sz="1400" dirty="0"/>
                    </a:p>
                  </a:txBody>
                  <a:tcPr anchor="ctr"/>
                </a:tc>
                <a:tc>
                  <a:txBody>
                    <a:bodyPr/>
                    <a:lstStyle/>
                    <a:p>
                      <a:r>
                        <a:rPr lang="en-US" sz="1400" dirty="0" smtClean="0"/>
                        <a:t>Houston</a:t>
                      </a:r>
                      <a:endParaRPr lang="en-US" sz="1400" dirty="0"/>
                    </a:p>
                  </a:txBody>
                  <a:tcPr anchor="ctr"/>
                </a:tc>
                <a:tc>
                  <a:txBody>
                    <a:bodyPr/>
                    <a:lstStyle/>
                    <a:p>
                      <a:r>
                        <a:rPr lang="en-US" sz="1400" dirty="0" smtClean="0"/>
                        <a:t>2011</a:t>
                      </a:r>
                      <a:endParaRPr lang="en-US" sz="1400" dirty="0"/>
                    </a:p>
                  </a:txBody>
                  <a:tcPr anchor="ctr"/>
                </a:tc>
                <a:tc>
                  <a:txBody>
                    <a:bodyPr/>
                    <a:lstStyle/>
                    <a:p>
                      <a:r>
                        <a:rPr lang="en-US" sz="1400" dirty="0" smtClean="0"/>
                        <a:t>Area</a:t>
                      </a:r>
                      <a:r>
                        <a:rPr lang="en-US" sz="1400" baseline="0" dirty="0" smtClean="0"/>
                        <a:t> NOx 44% high, mobile NOx 30% high, point source NOx 60% high, soil NO 52% low, rural area NOx 37% low</a:t>
                      </a:r>
                      <a:endParaRPr lang="en-US" sz="1400" dirty="0"/>
                    </a:p>
                  </a:txBody>
                  <a:tcPr anchor="ctr"/>
                </a:tc>
              </a:tr>
              <a:tr h="698567">
                <a:tc>
                  <a:txBody>
                    <a:bodyPr/>
                    <a:lstStyle/>
                    <a:p>
                      <a:r>
                        <a:rPr lang="en-US" sz="1400" dirty="0" smtClean="0"/>
                        <a:t>Travis et al (2016)</a:t>
                      </a:r>
                      <a:endParaRPr lang="en-US" sz="1400" dirty="0"/>
                    </a:p>
                  </a:txBody>
                  <a:tcPr anchor="ctr"/>
                </a:tc>
                <a:tc>
                  <a:txBody>
                    <a:bodyPr/>
                    <a:lstStyle/>
                    <a:p>
                      <a:r>
                        <a:rPr lang="en-US" sz="1400" dirty="0" smtClean="0"/>
                        <a:t>Southeast US and CONUS</a:t>
                      </a:r>
                      <a:endParaRPr lang="en-US" sz="1400" dirty="0"/>
                    </a:p>
                  </a:txBody>
                  <a:tcPr anchor="ctr"/>
                </a:tc>
                <a:tc>
                  <a:txBody>
                    <a:bodyPr/>
                    <a:lstStyle/>
                    <a:p>
                      <a:r>
                        <a:rPr lang="en-US" sz="1400" dirty="0" smtClean="0"/>
                        <a:t>2013 using 2011 NEI</a:t>
                      </a:r>
                      <a:endParaRPr lang="en-US" sz="1400" dirty="0"/>
                    </a:p>
                  </a:txBody>
                  <a:tcPr anchor="ctr"/>
                </a:tc>
                <a:tc>
                  <a:txBody>
                    <a:bodyPr/>
                    <a:lstStyle/>
                    <a:p>
                      <a:r>
                        <a:rPr lang="en-US" sz="1400" dirty="0" smtClean="0"/>
                        <a:t>NOx emissions are too high by 50%</a:t>
                      </a:r>
                      <a:r>
                        <a:rPr lang="en-US" sz="1400" baseline="0" dirty="0" smtClean="0"/>
                        <a:t> in the Southeast US</a:t>
                      </a:r>
                      <a:endParaRPr lang="en-US" sz="1400" dirty="0"/>
                    </a:p>
                  </a:txBody>
                  <a:tcPr anchor="ctr"/>
                </a:tc>
              </a:tr>
            </a:tbl>
          </a:graphicData>
        </a:graphic>
      </p:graphicFrame>
    </p:spTree>
    <p:extLst>
      <p:ext uri="{BB962C8B-B14F-4D97-AF65-F5344CB8AC3E}">
        <p14:creationId xmlns:p14="http://schemas.microsoft.com/office/powerpoint/2010/main" val="2030758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a:grpSpLocks noChangeAspect="1"/>
          </p:cNvGrpSpPr>
          <p:nvPr/>
        </p:nvGrpSpPr>
        <p:grpSpPr>
          <a:xfrm>
            <a:off x="82381" y="1347692"/>
            <a:ext cx="2720347" cy="2123589"/>
            <a:chOff x="5295805" y="3235681"/>
            <a:chExt cx="3200408" cy="2498340"/>
          </a:xfrm>
        </p:grpSpPr>
        <p:pic>
          <p:nvPicPr>
            <p:cNvPr id="10" name="Picture 9"/>
            <p:cNvPicPr>
              <a:picLocks noChangeAspect="1"/>
            </p:cNvPicPr>
            <p:nvPr/>
          </p:nvPicPr>
          <p:blipFill rotWithShape="1">
            <a:blip r:embed="rId3" cstate="print">
              <a:extLst>
                <a:ext uri="{28A0092B-C50C-407E-A947-70E740481C1C}">
                  <a14:useLocalDpi xmlns:a14="http://schemas.microsoft.com/office/drawing/2010/main" val="0"/>
                </a:ext>
              </a:extLst>
            </a:blip>
            <a:srcRect b="27071"/>
            <a:stretch/>
          </p:blipFill>
          <p:spPr>
            <a:xfrm>
              <a:off x="5295806" y="3235681"/>
              <a:ext cx="3200407" cy="2333996"/>
            </a:xfrm>
            <a:prstGeom prst="rect">
              <a:avLst/>
            </a:prstGeom>
          </p:spPr>
        </p:pic>
        <p:pic>
          <p:nvPicPr>
            <p:cNvPr id="16" name="Picture 15"/>
            <p:cNvPicPr>
              <a:picLocks noChangeAspect="1"/>
            </p:cNvPicPr>
            <p:nvPr/>
          </p:nvPicPr>
          <p:blipFill rotWithShape="1">
            <a:blip r:embed="rId3" cstate="print">
              <a:extLst>
                <a:ext uri="{28A0092B-C50C-407E-A947-70E740481C1C}">
                  <a14:useLocalDpi xmlns:a14="http://schemas.microsoft.com/office/drawing/2010/main" val="0"/>
                </a:ext>
              </a:extLst>
            </a:blip>
            <a:srcRect t="93198"/>
            <a:stretch/>
          </p:blipFill>
          <p:spPr>
            <a:xfrm>
              <a:off x="5295805" y="5516337"/>
              <a:ext cx="3200407" cy="217684"/>
            </a:xfrm>
            <a:prstGeom prst="rect">
              <a:avLst/>
            </a:prstGeom>
          </p:spPr>
        </p:pic>
      </p:grpSp>
      <p:grpSp>
        <p:nvGrpSpPr>
          <p:cNvPr id="20" name="Group 19"/>
          <p:cNvGrpSpPr>
            <a:grpSpLocks noChangeAspect="1"/>
          </p:cNvGrpSpPr>
          <p:nvPr/>
        </p:nvGrpSpPr>
        <p:grpSpPr>
          <a:xfrm>
            <a:off x="5817363" y="1376455"/>
            <a:ext cx="2720346" cy="2142244"/>
            <a:chOff x="737410" y="1381316"/>
            <a:chExt cx="3200407" cy="2520287"/>
          </a:xfrm>
        </p:grpSpPr>
        <p:pic>
          <p:nvPicPr>
            <p:cNvPr id="18" name="Picture 17"/>
            <p:cNvPicPr>
              <a:picLocks noChangeAspect="1"/>
            </p:cNvPicPr>
            <p:nvPr/>
          </p:nvPicPr>
          <p:blipFill rotWithShape="1">
            <a:blip r:embed="rId4" cstate="print">
              <a:extLst>
                <a:ext uri="{28A0092B-C50C-407E-A947-70E740481C1C}">
                  <a14:useLocalDpi xmlns:a14="http://schemas.microsoft.com/office/drawing/2010/main" val="0"/>
                </a:ext>
              </a:extLst>
            </a:blip>
            <a:srcRect b="23758"/>
            <a:stretch/>
          </p:blipFill>
          <p:spPr>
            <a:xfrm>
              <a:off x="737410" y="1381316"/>
              <a:ext cx="3200407" cy="2440057"/>
            </a:xfrm>
            <a:prstGeom prst="rect">
              <a:avLst/>
            </a:prstGeom>
          </p:spPr>
        </p:pic>
        <p:pic>
          <p:nvPicPr>
            <p:cNvPr id="19" name="Picture 18"/>
            <p:cNvPicPr>
              <a:picLocks noChangeAspect="1"/>
            </p:cNvPicPr>
            <p:nvPr/>
          </p:nvPicPr>
          <p:blipFill rotWithShape="1">
            <a:blip r:embed="rId4" cstate="print">
              <a:extLst>
                <a:ext uri="{28A0092B-C50C-407E-A947-70E740481C1C}">
                  <a14:useLocalDpi xmlns:a14="http://schemas.microsoft.com/office/drawing/2010/main" val="0"/>
                </a:ext>
              </a:extLst>
            </a:blip>
            <a:srcRect t="93005" b="-1"/>
            <a:stretch/>
          </p:blipFill>
          <p:spPr>
            <a:xfrm>
              <a:off x="737410" y="3677702"/>
              <a:ext cx="3200407" cy="223901"/>
            </a:xfrm>
            <a:prstGeom prst="rect">
              <a:avLst/>
            </a:prstGeom>
          </p:spPr>
        </p:pic>
      </p:grpSp>
      <p:grpSp>
        <p:nvGrpSpPr>
          <p:cNvPr id="23" name="Group 22"/>
          <p:cNvGrpSpPr>
            <a:grpSpLocks noChangeAspect="1"/>
          </p:cNvGrpSpPr>
          <p:nvPr/>
        </p:nvGrpSpPr>
        <p:grpSpPr>
          <a:xfrm>
            <a:off x="2973239" y="1363480"/>
            <a:ext cx="2720347" cy="2155219"/>
            <a:chOff x="6661752" y="1376454"/>
            <a:chExt cx="3200408" cy="2535552"/>
          </a:xfrm>
        </p:grpSpPr>
        <p:pic>
          <p:nvPicPr>
            <p:cNvPr id="21" name="Picture 20"/>
            <p:cNvPicPr>
              <a:picLocks noChangeAspect="1"/>
            </p:cNvPicPr>
            <p:nvPr/>
          </p:nvPicPr>
          <p:blipFill rotWithShape="1">
            <a:blip r:embed="rId5" cstate="print">
              <a:extLst>
                <a:ext uri="{28A0092B-C50C-407E-A947-70E740481C1C}">
                  <a14:useLocalDpi xmlns:a14="http://schemas.microsoft.com/office/drawing/2010/main" val="0"/>
                </a:ext>
              </a:extLst>
            </a:blip>
            <a:srcRect t="-1" b="23724"/>
            <a:stretch/>
          </p:blipFill>
          <p:spPr>
            <a:xfrm>
              <a:off x="6661753" y="1376454"/>
              <a:ext cx="3200407" cy="2441166"/>
            </a:xfrm>
            <a:prstGeom prst="rect">
              <a:avLst/>
            </a:prstGeom>
          </p:spPr>
        </p:pic>
        <p:pic>
          <p:nvPicPr>
            <p:cNvPr id="22" name="Picture 21"/>
            <p:cNvPicPr>
              <a:picLocks noChangeAspect="1"/>
            </p:cNvPicPr>
            <p:nvPr/>
          </p:nvPicPr>
          <p:blipFill rotWithShape="1">
            <a:blip r:embed="rId5" cstate="print">
              <a:extLst>
                <a:ext uri="{28A0092B-C50C-407E-A947-70E740481C1C}">
                  <a14:useLocalDpi xmlns:a14="http://schemas.microsoft.com/office/drawing/2010/main" val="0"/>
                </a:ext>
              </a:extLst>
            </a:blip>
            <a:srcRect t="93003"/>
            <a:stretch/>
          </p:blipFill>
          <p:spPr>
            <a:xfrm>
              <a:off x="6661752" y="3688080"/>
              <a:ext cx="3200407" cy="223926"/>
            </a:xfrm>
            <a:prstGeom prst="rect">
              <a:avLst/>
            </a:prstGeom>
          </p:spPr>
        </p:pic>
      </p:grpSp>
      <p:grpSp>
        <p:nvGrpSpPr>
          <p:cNvPr id="29" name="Group 28"/>
          <p:cNvGrpSpPr>
            <a:grpSpLocks noChangeAspect="1"/>
          </p:cNvGrpSpPr>
          <p:nvPr/>
        </p:nvGrpSpPr>
        <p:grpSpPr>
          <a:xfrm>
            <a:off x="5767804" y="3994918"/>
            <a:ext cx="2720346" cy="2114332"/>
            <a:chOff x="662913" y="1395994"/>
            <a:chExt cx="3200407" cy="2487449"/>
          </a:xfrm>
        </p:grpSpPr>
        <p:pic>
          <p:nvPicPr>
            <p:cNvPr id="27" name="Picture 26"/>
            <p:cNvPicPr>
              <a:picLocks noChangeAspect="1"/>
            </p:cNvPicPr>
            <p:nvPr/>
          </p:nvPicPr>
          <p:blipFill rotWithShape="1">
            <a:blip r:embed="rId6" cstate="print">
              <a:extLst>
                <a:ext uri="{28A0092B-C50C-407E-A947-70E740481C1C}">
                  <a14:useLocalDpi xmlns:a14="http://schemas.microsoft.com/office/drawing/2010/main" val="0"/>
                </a:ext>
              </a:extLst>
            </a:blip>
            <a:srcRect b="26494"/>
            <a:stretch/>
          </p:blipFill>
          <p:spPr>
            <a:xfrm>
              <a:off x="662913" y="1395994"/>
              <a:ext cx="3200407" cy="2352484"/>
            </a:xfrm>
            <a:prstGeom prst="rect">
              <a:avLst/>
            </a:prstGeom>
          </p:spPr>
        </p:pic>
        <p:pic>
          <p:nvPicPr>
            <p:cNvPr id="28" name="Picture 27"/>
            <p:cNvPicPr>
              <a:picLocks noChangeAspect="1"/>
            </p:cNvPicPr>
            <p:nvPr/>
          </p:nvPicPr>
          <p:blipFill rotWithShape="1">
            <a:blip r:embed="rId6" cstate="print">
              <a:extLst>
                <a:ext uri="{28A0092B-C50C-407E-A947-70E740481C1C}">
                  <a14:useLocalDpi xmlns:a14="http://schemas.microsoft.com/office/drawing/2010/main" val="0"/>
                </a:ext>
              </a:extLst>
            </a:blip>
            <a:srcRect t="92841"/>
            <a:stretch/>
          </p:blipFill>
          <p:spPr>
            <a:xfrm>
              <a:off x="662913" y="3654322"/>
              <a:ext cx="3200407" cy="229121"/>
            </a:xfrm>
            <a:prstGeom prst="rect">
              <a:avLst/>
            </a:prstGeom>
          </p:spPr>
        </p:pic>
      </p:grpSp>
      <p:grpSp>
        <p:nvGrpSpPr>
          <p:cNvPr id="31" name="Group 30"/>
          <p:cNvGrpSpPr>
            <a:grpSpLocks noChangeAspect="1"/>
          </p:cNvGrpSpPr>
          <p:nvPr/>
        </p:nvGrpSpPr>
        <p:grpSpPr>
          <a:xfrm>
            <a:off x="57068" y="3976529"/>
            <a:ext cx="2722196" cy="2132721"/>
            <a:chOff x="3067077" y="4042867"/>
            <a:chExt cx="3202584" cy="2509084"/>
          </a:xfrm>
        </p:grpSpPr>
        <p:pic>
          <p:nvPicPr>
            <p:cNvPr id="30" name="Picture 29"/>
            <p:cNvPicPr>
              <a:picLocks noChangeAspect="1"/>
            </p:cNvPicPr>
            <p:nvPr/>
          </p:nvPicPr>
          <p:blipFill rotWithShape="1">
            <a:blip r:embed="rId7" cstate="print">
              <a:extLst>
                <a:ext uri="{28A0092B-C50C-407E-A947-70E740481C1C}">
                  <a14:useLocalDpi xmlns:a14="http://schemas.microsoft.com/office/drawing/2010/main" val="0"/>
                </a:ext>
              </a:extLst>
            </a:blip>
            <a:srcRect b="25133"/>
            <a:stretch/>
          </p:blipFill>
          <p:spPr>
            <a:xfrm>
              <a:off x="3067077" y="4042867"/>
              <a:ext cx="3200407" cy="2396034"/>
            </a:xfrm>
            <a:prstGeom prst="rect">
              <a:avLst/>
            </a:prstGeom>
          </p:spPr>
        </p:pic>
        <p:pic>
          <p:nvPicPr>
            <p:cNvPr id="25" name="Picture 24"/>
            <p:cNvPicPr>
              <a:picLocks noChangeAspect="1"/>
            </p:cNvPicPr>
            <p:nvPr/>
          </p:nvPicPr>
          <p:blipFill rotWithShape="1">
            <a:blip r:embed="rId4" cstate="print">
              <a:extLst>
                <a:ext uri="{28A0092B-C50C-407E-A947-70E740481C1C}">
                  <a14:useLocalDpi xmlns:a14="http://schemas.microsoft.com/office/drawing/2010/main" val="0"/>
                </a:ext>
              </a:extLst>
            </a:blip>
            <a:srcRect t="93107"/>
            <a:stretch/>
          </p:blipFill>
          <p:spPr>
            <a:xfrm>
              <a:off x="3069254" y="6331362"/>
              <a:ext cx="3200407" cy="220589"/>
            </a:xfrm>
            <a:prstGeom prst="rect">
              <a:avLst/>
            </a:prstGeom>
          </p:spPr>
        </p:pic>
      </p:grpSp>
      <p:grpSp>
        <p:nvGrpSpPr>
          <p:cNvPr id="34" name="Group 33"/>
          <p:cNvGrpSpPr>
            <a:grpSpLocks noChangeAspect="1"/>
          </p:cNvGrpSpPr>
          <p:nvPr/>
        </p:nvGrpSpPr>
        <p:grpSpPr>
          <a:xfrm>
            <a:off x="2954070" y="3992210"/>
            <a:ext cx="2720422" cy="2117040"/>
            <a:chOff x="7015070" y="4019195"/>
            <a:chExt cx="3200497" cy="2490635"/>
          </a:xfrm>
        </p:grpSpPr>
        <p:pic>
          <p:nvPicPr>
            <p:cNvPr id="32" name="Picture 31"/>
            <p:cNvPicPr>
              <a:picLocks noChangeAspect="1"/>
            </p:cNvPicPr>
            <p:nvPr/>
          </p:nvPicPr>
          <p:blipFill rotWithShape="1">
            <a:blip r:embed="rId8" cstate="print">
              <a:extLst>
                <a:ext uri="{28A0092B-C50C-407E-A947-70E740481C1C}">
                  <a14:useLocalDpi xmlns:a14="http://schemas.microsoft.com/office/drawing/2010/main" val="0"/>
                </a:ext>
              </a:extLst>
            </a:blip>
            <a:srcRect b="25823"/>
            <a:stretch/>
          </p:blipFill>
          <p:spPr>
            <a:xfrm>
              <a:off x="7015160" y="4019195"/>
              <a:ext cx="3200407" cy="2373986"/>
            </a:xfrm>
            <a:prstGeom prst="rect">
              <a:avLst/>
            </a:prstGeom>
          </p:spPr>
        </p:pic>
        <p:pic>
          <p:nvPicPr>
            <p:cNvPr id="33" name="Picture 32"/>
            <p:cNvPicPr>
              <a:picLocks noChangeAspect="1"/>
            </p:cNvPicPr>
            <p:nvPr/>
          </p:nvPicPr>
          <p:blipFill rotWithShape="1">
            <a:blip r:embed="rId8" cstate="print">
              <a:extLst>
                <a:ext uri="{28A0092B-C50C-407E-A947-70E740481C1C}">
                  <a14:useLocalDpi xmlns:a14="http://schemas.microsoft.com/office/drawing/2010/main" val="0"/>
                </a:ext>
              </a:extLst>
            </a:blip>
            <a:srcRect t="93245"/>
            <a:stretch/>
          </p:blipFill>
          <p:spPr>
            <a:xfrm>
              <a:off x="7015070" y="6293631"/>
              <a:ext cx="3200407" cy="216199"/>
            </a:xfrm>
            <a:prstGeom prst="rect">
              <a:avLst/>
            </a:prstGeom>
          </p:spPr>
        </p:pic>
      </p:grpSp>
      <p:sp>
        <p:nvSpPr>
          <p:cNvPr id="13" name="TextBox 12"/>
          <p:cNvSpPr txBox="1">
            <a:spLocks noChangeAspect="1"/>
          </p:cNvSpPr>
          <p:nvPr/>
        </p:nvSpPr>
        <p:spPr>
          <a:xfrm>
            <a:off x="250866" y="1208000"/>
            <a:ext cx="2526548" cy="646331"/>
          </a:xfrm>
          <a:prstGeom prst="rect">
            <a:avLst/>
          </a:prstGeom>
          <a:solidFill>
            <a:schemeClr val="bg1">
              <a:lumMod val="85000"/>
            </a:schemeClr>
          </a:solidFill>
        </p:spPr>
        <p:txBody>
          <a:bodyPr wrap="square" rtlCol="0">
            <a:spAutoFit/>
          </a:bodyPr>
          <a:lstStyle/>
          <a:p>
            <a:pPr algn="ctr"/>
            <a:r>
              <a:rPr lang="en-US" b="1" dirty="0" smtClean="0"/>
              <a:t>CMAQv5.0.2</a:t>
            </a:r>
          </a:p>
          <a:p>
            <a:pPr algn="ctr"/>
            <a:r>
              <a:rPr lang="en-US" b="1" dirty="0" smtClean="0"/>
              <a:t>NOx bias – all AQS sites</a:t>
            </a:r>
            <a:endParaRPr lang="en-US" b="1" dirty="0"/>
          </a:p>
        </p:txBody>
      </p:sp>
      <p:sp>
        <p:nvSpPr>
          <p:cNvPr id="2" name="Title 1"/>
          <p:cNvSpPr>
            <a:spLocks noGrp="1"/>
          </p:cNvSpPr>
          <p:nvPr>
            <p:ph type="title"/>
          </p:nvPr>
        </p:nvSpPr>
        <p:spPr>
          <a:xfrm>
            <a:off x="0" y="-2775"/>
            <a:ext cx="11982734" cy="1325563"/>
          </a:xfrm>
        </p:spPr>
        <p:txBody>
          <a:bodyPr>
            <a:normAutofit/>
          </a:bodyPr>
          <a:lstStyle/>
          <a:p>
            <a:r>
              <a:rPr lang="en-US" sz="4000" dirty="0" smtClean="0"/>
              <a:t>Current EPA 2011 CMAQ/CAMx NOx and NOy Evaluation</a:t>
            </a:r>
            <a:endParaRPr lang="en-US" sz="4000" dirty="0"/>
          </a:p>
        </p:txBody>
      </p:sp>
      <p:sp>
        <p:nvSpPr>
          <p:cNvPr id="4" name="Content Placeholder 3"/>
          <p:cNvSpPr>
            <a:spLocks noGrp="1"/>
          </p:cNvSpPr>
          <p:nvPr>
            <p:ph sz="half" idx="1"/>
          </p:nvPr>
        </p:nvSpPr>
        <p:spPr>
          <a:xfrm>
            <a:off x="8723121" y="1203103"/>
            <a:ext cx="3411032" cy="4599724"/>
          </a:xfrm>
        </p:spPr>
        <p:txBody>
          <a:bodyPr>
            <a:noAutofit/>
          </a:bodyPr>
          <a:lstStyle/>
          <a:p>
            <a:r>
              <a:rPr lang="en-US" sz="1800" dirty="0" smtClean="0"/>
              <a:t>NOx is generally </a:t>
            </a:r>
            <a:r>
              <a:rPr lang="en-US" sz="1800" b="1" dirty="0" smtClean="0"/>
              <a:t>unbiased </a:t>
            </a:r>
            <a:r>
              <a:rPr lang="en-US" sz="1800" dirty="0" smtClean="0"/>
              <a:t>or </a:t>
            </a:r>
            <a:r>
              <a:rPr lang="en-US" sz="1800" b="1" dirty="0" smtClean="0"/>
              <a:t>under-predicted</a:t>
            </a:r>
            <a:r>
              <a:rPr lang="en-US" sz="1800" dirty="0" smtClean="0"/>
              <a:t> during </a:t>
            </a:r>
            <a:r>
              <a:rPr lang="en-US" sz="1800" b="1" dirty="0" smtClean="0">
                <a:ln w="3175">
                  <a:noFill/>
                </a:ln>
                <a:solidFill>
                  <a:schemeClr val="accent4">
                    <a:lumMod val="60000"/>
                    <a:lumOff val="40000"/>
                  </a:schemeClr>
                </a:solidFill>
              </a:rPr>
              <a:t>daytime</a:t>
            </a:r>
            <a:r>
              <a:rPr lang="en-US" sz="1800" dirty="0" smtClean="0"/>
              <a:t> but is </a:t>
            </a:r>
            <a:r>
              <a:rPr lang="en-US" sz="1800" b="1" dirty="0"/>
              <a:t>o</a:t>
            </a:r>
            <a:r>
              <a:rPr lang="en-US" sz="1800" b="1" dirty="0" smtClean="0"/>
              <a:t>ver-predicted</a:t>
            </a:r>
            <a:r>
              <a:rPr lang="en-US" sz="1800" dirty="0" smtClean="0"/>
              <a:t> in </a:t>
            </a:r>
            <a:r>
              <a:rPr lang="en-US" sz="1800" b="1" dirty="0" smtClean="0">
                <a:solidFill>
                  <a:schemeClr val="accent1">
                    <a:lumMod val="60000"/>
                    <a:lumOff val="40000"/>
                  </a:schemeClr>
                </a:solidFill>
              </a:rPr>
              <a:t>morning</a:t>
            </a:r>
            <a:r>
              <a:rPr lang="en-US" sz="1800" dirty="0" smtClean="0"/>
              <a:t> and </a:t>
            </a:r>
            <a:r>
              <a:rPr lang="en-US" sz="1800" b="1" dirty="0" smtClean="0">
                <a:solidFill>
                  <a:srgbClr val="FF6600"/>
                </a:solidFill>
              </a:rPr>
              <a:t>evening</a:t>
            </a:r>
            <a:r>
              <a:rPr lang="en-US" sz="1800" dirty="0" smtClean="0"/>
              <a:t> transition hours and at </a:t>
            </a:r>
            <a:r>
              <a:rPr lang="en-US" sz="1800" b="1" dirty="0" smtClean="0">
                <a:solidFill>
                  <a:srgbClr val="0000FF"/>
                </a:solidFill>
              </a:rPr>
              <a:t>night</a:t>
            </a:r>
          </a:p>
          <a:p>
            <a:r>
              <a:rPr lang="en-US" sz="1800" dirty="0" smtClean="0"/>
              <a:t>NOy tends to be over-predicted by the models at all times of day</a:t>
            </a:r>
          </a:p>
          <a:p>
            <a:r>
              <a:rPr lang="en-US" sz="1800" dirty="0" smtClean="0"/>
              <a:t>CMAQv5.1 has improved characterization of mixing in morning/evening transitions and at night compared to CMAQv5.0.2 </a:t>
            </a:r>
          </a:p>
          <a:p>
            <a:pPr lvl="1"/>
            <a:r>
              <a:rPr lang="en-US" sz="1600" dirty="0" smtClean="0"/>
              <a:t>NOx and NOy biases decrease in CMAQv5.1 versus CMAQv5.0.2</a:t>
            </a:r>
          </a:p>
          <a:p>
            <a:r>
              <a:rPr lang="en-US" sz="1800" dirty="0" smtClean="0"/>
              <a:t>CAMx v6.2 biases in NOx and </a:t>
            </a:r>
            <a:r>
              <a:rPr lang="en-US" sz="1800" dirty="0" err="1" smtClean="0"/>
              <a:t>NOy</a:t>
            </a:r>
            <a:r>
              <a:rPr lang="en-US" sz="1800" dirty="0" smtClean="0"/>
              <a:t> generally fall between biases from CMAQv5.0.2 and v5.1</a:t>
            </a:r>
          </a:p>
        </p:txBody>
      </p:sp>
      <p:sp>
        <p:nvSpPr>
          <p:cNvPr id="12" name="TextBox 11"/>
          <p:cNvSpPr txBox="1">
            <a:spLocks noChangeAspect="1"/>
          </p:cNvSpPr>
          <p:nvPr/>
        </p:nvSpPr>
        <p:spPr>
          <a:xfrm>
            <a:off x="3140641" y="1203103"/>
            <a:ext cx="2533776" cy="646331"/>
          </a:xfrm>
          <a:prstGeom prst="rect">
            <a:avLst/>
          </a:prstGeom>
          <a:solidFill>
            <a:schemeClr val="bg1">
              <a:lumMod val="85000"/>
            </a:schemeClr>
          </a:solidFill>
        </p:spPr>
        <p:txBody>
          <a:bodyPr wrap="square" rtlCol="0">
            <a:spAutoFit/>
          </a:bodyPr>
          <a:lstStyle/>
          <a:p>
            <a:pPr algn="ctr"/>
            <a:r>
              <a:rPr lang="en-US" b="1" dirty="0" smtClean="0"/>
              <a:t>CMAQv5.1</a:t>
            </a:r>
            <a:endParaRPr lang="en-US" b="1" dirty="0"/>
          </a:p>
          <a:p>
            <a:pPr algn="ctr"/>
            <a:r>
              <a:rPr lang="en-US" b="1" dirty="0"/>
              <a:t>NOx bias – all AQS sites</a:t>
            </a:r>
          </a:p>
        </p:txBody>
      </p:sp>
      <p:sp>
        <p:nvSpPr>
          <p:cNvPr id="14" name="TextBox 13"/>
          <p:cNvSpPr txBox="1">
            <a:spLocks noChangeAspect="1"/>
          </p:cNvSpPr>
          <p:nvPr/>
        </p:nvSpPr>
        <p:spPr>
          <a:xfrm>
            <a:off x="5972714" y="1208000"/>
            <a:ext cx="2531757" cy="646331"/>
          </a:xfrm>
          <a:prstGeom prst="rect">
            <a:avLst/>
          </a:prstGeom>
          <a:solidFill>
            <a:schemeClr val="bg1">
              <a:lumMod val="85000"/>
            </a:schemeClr>
          </a:solidFill>
        </p:spPr>
        <p:txBody>
          <a:bodyPr wrap="square" rtlCol="0">
            <a:spAutoFit/>
          </a:bodyPr>
          <a:lstStyle/>
          <a:p>
            <a:pPr algn="ctr"/>
            <a:r>
              <a:rPr lang="en-US" b="1" dirty="0" smtClean="0"/>
              <a:t>CAMx v6.2</a:t>
            </a:r>
            <a:endParaRPr lang="en-US" b="1" dirty="0"/>
          </a:p>
          <a:p>
            <a:pPr algn="ctr"/>
            <a:r>
              <a:rPr lang="en-US" b="1" dirty="0"/>
              <a:t>NOx bias – all AQS sites</a:t>
            </a:r>
          </a:p>
        </p:txBody>
      </p:sp>
      <p:sp>
        <p:nvSpPr>
          <p:cNvPr id="15" name="TextBox 14"/>
          <p:cNvSpPr txBox="1">
            <a:spLocks noChangeAspect="1"/>
          </p:cNvSpPr>
          <p:nvPr/>
        </p:nvSpPr>
        <p:spPr>
          <a:xfrm>
            <a:off x="3154631" y="3926721"/>
            <a:ext cx="2519785" cy="646331"/>
          </a:xfrm>
          <a:prstGeom prst="rect">
            <a:avLst/>
          </a:prstGeom>
          <a:solidFill>
            <a:schemeClr val="bg1">
              <a:lumMod val="85000"/>
            </a:schemeClr>
          </a:solidFill>
        </p:spPr>
        <p:txBody>
          <a:bodyPr wrap="square" rtlCol="0">
            <a:spAutoFit/>
          </a:bodyPr>
          <a:lstStyle/>
          <a:p>
            <a:pPr algn="ctr"/>
            <a:r>
              <a:rPr lang="en-US" b="1" dirty="0"/>
              <a:t>CMAQv5.1</a:t>
            </a:r>
          </a:p>
          <a:p>
            <a:pPr algn="ctr"/>
            <a:r>
              <a:rPr lang="en-US" b="1" dirty="0" err="1" smtClean="0"/>
              <a:t>NOy</a:t>
            </a:r>
            <a:r>
              <a:rPr lang="en-US" b="1" dirty="0" smtClean="0"/>
              <a:t> </a:t>
            </a:r>
            <a:r>
              <a:rPr lang="en-US" b="1" dirty="0"/>
              <a:t>bias – all AQS sites</a:t>
            </a:r>
          </a:p>
        </p:txBody>
      </p:sp>
      <p:sp>
        <p:nvSpPr>
          <p:cNvPr id="3" name="Slide Number Placeholder 2"/>
          <p:cNvSpPr>
            <a:spLocks noGrp="1"/>
          </p:cNvSpPr>
          <p:nvPr>
            <p:ph type="sldNum" sz="quarter" idx="12"/>
          </p:nvPr>
        </p:nvSpPr>
        <p:spPr/>
        <p:txBody>
          <a:bodyPr/>
          <a:lstStyle/>
          <a:p>
            <a:fld id="{A9EF1A05-F20E-4D7D-8289-6728657F3932}" type="slidenum">
              <a:rPr lang="en-US" smtClean="0"/>
              <a:t>3</a:t>
            </a:fld>
            <a:endParaRPr lang="en-US" dirty="0"/>
          </a:p>
        </p:txBody>
      </p:sp>
      <p:sp>
        <p:nvSpPr>
          <p:cNvPr id="35" name="TextBox 34"/>
          <p:cNvSpPr txBox="1">
            <a:spLocks noChangeAspect="1"/>
          </p:cNvSpPr>
          <p:nvPr/>
        </p:nvSpPr>
        <p:spPr>
          <a:xfrm>
            <a:off x="239526" y="3926722"/>
            <a:ext cx="2563201" cy="646331"/>
          </a:xfrm>
          <a:prstGeom prst="rect">
            <a:avLst/>
          </a:prstGeom>
          <a:solidFill>
            <a:schemeClr val="bg1">
              <a:lumMod val="85000"/>
            </a:schemeClr>
          </a:solidFill>
        </p:spPr>
        <p:txBody>
          <a:bodyPr wrap="square" rtlCol="0">
            <a:spAutoFit/>
          </a:bodyPr>
          <a:lstStyle/>
          <a:p>
            <a:pPr algn="ctr"/>
            <a:r>
              <a:rPr lang="en-US" b="1" dirty="0" smtClean="0"/>
              <a:t>CMAQv5.0.2</a:t>
            </a:r>
          </a:p>
          <a:p>
            <a:pPr algn="ctr"/>
            <a:r>
              <a:rPr lang="en-US" b="1" dirty="0" err="1" smtClean="0"/>
              <a:t>NOy</a:t>
            </a:r>
            <a:r>
              <a:rPr lang="en-US" b="1" dirty="0" smtClean="0"/>
              <a:t> bias – all AQS sites</a:t>
            </a:r>
            <a:endParaRPr lang="en-US" b="1" dirty="0"/>
          </a:p>
        </p:txBody>
      </p:sp>
      <p:sp>
        <p:nvSpPr>
          <p:cNvPr id="36" name="TextBox 35"/>
          <p:cNvSpPr txBox="1">
            <a:spLocks noChangeAspect="1"/>
          </p:cNvSpPr>
          <p:nvPr/>
        </p:nvSpPr>
        <p:spPr>
          <a:xfrm>
            <a:off x="5972714" y="3926722"/>
            <a:ext cx="2515435" cy="646331"/>
          </a:xfrm>
          <a:prstGeom prst="rect">
            <a:avLst/>
          </a:prstGeom>
          <a:solidFill>
            <a:schemeClr val="bg1">
              <a:lumMod val="85000"/>
            </a:schemeClr>
          </a:solidFill>
        </p:spPr>
        <p:txBody>
          <a:bodyPr wrap="square" rtlCol="0">
            <a:spAutoFit/>
          </a:bodyPr>
          <a:lstStyle/>
          <a:p>
            <a:pPr algn="ctr"/>
            <a:r>
              <a:rPr lang="en-US" b="1" dirty="0" smtClean="0"/>
              <a:t>CAMx v6.2</a:t>
            </a:r>
          </a:p>
          <a:p>
            <a:pPr algn="ctr"/>
            <a:r>
              <a:rPr lang="en-US" b="1" dirty="0" err="1" smtClean="0"/>
              <a:t>NOy</a:t>
            </a:r>
            <a:r>
              <a:rPr lang="en-US" b="1" dirty="0" smtClean="0"/>
              <a:t> bias – all AQS sites</a:t>
            </a:r>
            <a:endParaRPr lang="en-US" b="1" dirty="0"/>
          </a:p>
        </p:txBody>
      </p:sp>
      <p:cxnSp>
        <p:nvCxnSpPr>
          <p:cNvPr id="54" name="Straight Connector 53"/>
          <p:cNvCxnSpPr/>
          <p:nvPr/>
        </p:nvCxnSpPr>
        <p:spPr>
          <a:xfrm>
            <a:off x="289560" y="2724150"/>
            <a:ext cx="248785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5972714" y="5371338"/>
            <a:ext cx="248785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6016617" y="2755392"/>
            <a:ext cx="248785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3156201" y="5372862"/>
            <a:ext cx="248785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3169844" y="2740152"/>
            <a:ext cx="248785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254766" y="5353812"/>
            <a:ext cx="248785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74014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Sources of NOx in the 2011 NEI</a:t>
            </a:r>
            <a:endParaRPr lang="en-US" dirty="0"/>
          </a:p>
        </p:txBody>
      </p:sp>
      <p:sp>
        <p:nvSpPr>
          <p:cNvPr id="3" name="Content Placeholder 2"/>
          <p:cNvSpPr>
            <a:spLocks noGrp="1"/>
          </p:cNvSpPr>
          <p:nvPr>
            <p:ph idx="1"/>
          </p:nvPr>
        </p:nvSpPr>
        <p:spPr>
          <a:xfrm>
            <a:off x="620485" y="1914128"/>
            <a:ext cx="5780315" cy="4351338"/>
          </a:xfrm>
        </p:spPr>
        <p:txBody>
          <a:bodyPr>
            <a:normAutofit fontScale="92500" lnSpcReduction="20000"/>
          </a:bodyPr>
          <a:lstStyle/>
          <a:p>
            <a:r>
              <a:rPr lang="en-US" dirty="0" smtClean="0"/>
              <a:t>Largest emissions sectors of NOx in 2011 were:</a:t>
            </a:r>
          </a:p>
          <a:p>
            <a:pPr lvl="1"/>
            <a:r>
              <a:rPr lang="en-US" dirty="0" smtClean="0"/>
              <a:t>Onroad</a:t>
            </a:r>
          </a:p>
          <a:p>
            <a:pPr lvl="1"/>
            <a:r>
              <a:rPr lang="en-US" dirty="0" smtClean="0"/>
              <a:t>Nonroad</a:t>
            </a:r>
          </a:p>
          <a:p>
            <a:pPr lvl="1"/>
            <a:r>
              <a:rPr lang="en-US" dirty="0" smtClean="0"/>
              <a:t>Electric Generating Units (EGUs)</a:t>
            </a:r>
          </a:p>
          <a:p>
            <a:pPr lvl="1"/>
            <a:r>
              <a:rPr lang="en-US" dirty="0" smtClean="0"/>
              <a:t>Other point </a:t>
            </a:r>
          </a:p>
          <a:p>
            <a:pPr lvl="1"/>
            <a:r>
              <a:rPr lang="en-US" dirty="0" smtClean="0"/>
              <a:t>Oil &amp; Gas</a:t>
            </a:r>
          </a:p>
          <a:p>
            <a:pPr lvl="1"/>
            <a:r>
              <a:rPr lang="en-US" dirty="0" smtClean="0"/>
              <a:t>Area</a:t>
            </a:r>
          </a:p>
          <a:p>
            <a:pPr lvl="1"/>
            <a:endParaRPr lang="en-US" dirty="0" smtClean="0"/>
          </a:p>
          <a:p>
            <a:r>
              <a:rPr lang="en-US" dirty="0" smtClean="0"/>
              <a:t>We aim to explore all possible sources of any errors in NOy model performance including the role of </a:t>
            </a:r>
            <a:r>
              <a:rPr lang="en-US" dirty="0" err="1" smtClean="0"/>
              <a:t>onroad</a:t>
            </a:r>
            <a:r>
              <a:rPr lang="en-US" dirty="0" smtClean="0"/>
              <a:t> mobile sources</a:t>
            </a:r>
            <a:endParaRPr lang="en-US" dirty="0"/>
          </a:p>
        </p:txBody>
      </p:sp>
      <p:sp>
        <p:nvSpPr>
          <p:cNvPr id="5" name="Slide Number Placeholder 4"/>
          <p:cNvSpPr>
            <a:spLocks noGrp="1"/>
          </p:cNvSpPr>
          <p:nvPr>
            <p:ph type="sldNum" sz="quarter" idx="12"/>
          </p:nvPr>
        </p:nvSpPr>
        <p:spPr/>
        <p:txBody>
          <a:bodyPr/>
          <a:lstStyle/>
          <a:p>
            <a:fld id="{A9EF1A05-F20E-4D7D-8289-6728657F3932}" type="slidenum">
              <a:rPr lang="en-US" smtClean="0"/>
              <a:t>4</a:t>
            </a:fld>
            <a:endParaRPr lang="en-US"/>
          </a:p>
        </p:txBody>
      </p:sp>
      <p:graphicFrame>
        <p:nvGraphicFramePr>
          <p:cNvPr id="6" name="Chart 5"/>
          <p:cNvGraphicFramePr>
            <a:graphicFrameLocks/>
          </p:cNvGraphicFramePr>
          <p:nvPr>
            <p:extLst>
              <p:ext uri="{D42A27DB-BD31-4B8C-83A1-F6EECF244321}">
                <p14:modId xmlns:p14="http://schemas.microsoft.com/office/powerpoint/2010/main" val="2359467851"/>
              </p:ext>
            </p:extLst>
          </p:nvPr>
        </p:nvGraphicFramePr>
        <p:xfrm>
          <a:off x="6096000" y="1510748"/>
          <a:ext cx="5923722" cy="50281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06754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ounded Rectangle 48"/>
          <p:cNvSpPr/>
          <p:nvPr/>
        </p:nvSpPr>
        <p:spPr>
          <a:xfrm>
            <a:off x="7472854" y="1021996"/>
            <a:ext cx="4225159" cy="3220670"/>
          </a:xfrm>
          <a:prstGeom prst="roundRect">
            <a:avLst/>
          </a:prstGeom>
          <a:solidFill>
            <a:schemeClr val="accent4">
              <a:lumMod val="40000"/>
              <a:lumOff val="6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p:cNvSpPr/>
          <p:nvPr/>
        </p:nvSpPr>
        <p:spPr>
          <a:xfrm>
            <a:off x="2262352" y="1162198"/>
            <a:ext cx="2022835" cy="488732"/>
          </a:xfrm>
          <a:prstGeom prst="roundRect">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0"/>
            <a:ext cx="3873466" cy="1325563"/>
          </a:xfrm>
        </p:spPr>
        <p:txBody>
          <a:bodyPr/>
          <a:lstStyle/>
          <a:p>
            <a:r>
              <a:rPr lang="en-US" dirty="0" smtClean="0"/>
              <a:t>Conceptual Framework</a:t>
            </a:r>
            <a:endParaRPr lang="en-US" dirty="0"/>
          </a:p>
        </p:txBody>
      </p:sp>
      <p:sp>
        <p:nvSpPr>
          <p:cNvPr id="11" name="TextBox 10"/>
          <p:cNvSpPr txBox="1"/>
          <p:nvPr/>
        </p:nvSpPr>
        <p:spPr>
          <a:xfrm>
            <a:off x="2112580" y="1261238"/>
            <a:ext cx="2427890" cy="369332"/>
          </a:xfrm>
          <a:prstGeom prst="rect">
            <a:avLst/>
          </a:prstGeom>
          <a:noFill/>
        </p:spPr>
        <p:txBody>
          <a:bodyPr wrap="square" rtlCol="0">
            <a:spAutoFit/>
          </a:bodyPr>
          <a:lstStyle/>
          <a:p>
            <a:pPr algn="ctr"/>
            <a:r>
              <a:rPr lang="en-US" b="1" u="sng" dirty="0" smtClean="0"/>
              <a:t>NOx emissions</a:t>
            </a:r>
            <a:endParaRPr lang="en-US" b="1" u="sng" dirty="0"/>
          </a:p>
        </p:txBody>
      </p:sp>
      <p:sp>
        <p:nvSpPr>
          <p:cNvPr id="14" name="Rounded Rectangle 13"/>
          <p:cNvSpPr/>
          <p:nvPr/>
        </p:nvSpPr>
        <p:spPr>
          <a:xfrm>
            <a:off x="159935" y="2381901"/>
            <a:ext cx="3279227" cy="4113566"/>
          </a:xfrm>
          <a:prstGeom prst="roundRect">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64402" y="2447665"/>
            <a:ext cx="2969172" cy="369332"/>
          </a:xfrm>
          <a:prstGeom prst="rect">
            <a:avLst/>
          </a:prstGeom>
          <a:noFill/>
        </p:spPr>
        <p:txBody>
          <a:bodyPr wrap="square" rtlCol="0">
            <a:spAutoFit/>
          </a:bodyPr>
          <a:lstStyle/>
          <a:p>
            <a:pPr algn="ctr"/>
            <a:r>
              <a:rPr lang="en-US" b="1" dirty="0" smtClean="0"/>
              <a:t>Onroad Mobile</a:t>
            </a:r>
            <a:endParaRPr lang="en-US" b="1" dirty="0"/>
          </a:p>
        </p:txBody>
      </p:sp>
      <p:sp>
        <p:nvSpPr>
          <p:cNvPr id="17" name="Rounded Rectangle 16"/>
          <p:cNvSpPr/>
          <p:nvPr/>
        </p:nvSpPr>
        <p:spPr>
          <a:xfrm>
            <a:off x="476842" y="5292621"/>
            <a:ext cx="2721870" cy="104425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476841" y="2897794"/>
            <a:ext cx="2721871" cy="1090713"/>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807877" y="5353083"/>
            <a:ext cx="2167056" cy="923330"/>
          </a:xfrm>
          <a:prstGeom prst="rect">
            <a:avLst/>
          </a:prstGeom>
          <a:noFill/>
        </p:spPr>
        <p:txBody>
          <a:bodyPr wrap="square" rtlCol="0">
            <a:spAutoFit/>
          </a:bodyPr>
          <a:lstStyle/>
          <a:p>
            <a:pPr algn="ctr"/>
            <a:r>
              <a:rPr lang="en-US" dirty="0" smtClean="0"/>
              <a:t>Emission Rates* (running, start and extended idle)</a:t>
            </a:r>
            <a:endParaRPr lang="en-US" dirty="0"/>
          </a:p>
        </p:txBody>
      </p:sp>
      <p:sp>
        <p:nvSpPr>
          <p:cNvPr id="27" name="TextBox 26"/>
          <p:cNvSpPr txBox="1"/>
          <p:nvPr/>
        </p:nvSpPr>
        <p:spPr>
          <a:xfrm>
            <a:off x="505331" y="2957492"/>
            <a:ext cx="2725820" cy="923330"/>
          </a:xfrm>
          <a:prstGeom prst="rect">
            <a:avLst/>
          </a:prstGeom>
          <a:noFill/>
        </p:spPr>
        <p:txBody>
          <a:bodyPr wrap="square" rtlCol="0">
            <a:spAutoFit/>
          </a:bodyPr>
          <a:lstStyle/>
          <a:p>
            <a:pPr algn="ctr"/>
            <a:r>
              <a:rPr lang="en-US" dirty="0" smtClean="0"/>
              <a:t>Local Activity </a:t>
            </a:r>
          </a:p>
          <a:p>
            <a:pPr algn="ctr"/>
            <a:r>
              <a:rPr lang="en-US" dirty="0" smtClean="0"/>
              <a:t>(Fleet mix, speeds, VMT, extended idle hours)</a:t>
            </a:r>
            <a:endParaRPr lang="en-US" dirty="0"/>
          </a:p>
        </p:txBody>
      </p:sp>
      <p:sp>
        <p:nvSpPr>
          <p:cNvPr id="28" name="Rounded Rectangle 27"/>
          <p:cNvSpPr/>
          <p:nvPr/>
        </p:nvSpPr>
        <p:spPr>
          <a:xfrm>
            <a:off x="3988041" y="2501250"/>
            <a:ext cx="2022835" cy="488732"/>
          </a:xfrm>
          <a:prstGeom prst="roundRect">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p:cNvSpPr/>
          <p:nvPr/>
        </p:nvSpPr>
        <p:spPr>
          <a:xfrm>
            <a:off x="3989195" y="4390254"/>
            <a:ext cx="2022835" cy="488732"/>
          </a:xfrm>
          <a:prstGeom prst="roundRect">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ounded Rectangle 30"/>
          <p:cNvSpPr/>
          <p:nvPr/>
        </p:nvSpPr>
        <p:spPr>
          <a:xfrm>
            <a:off x="3988043" y="3262269"/>
            <a:ext cx="2022835" cy="756826"/>
          </a:xfrm>
          <a:prstGeom prst="roundRect">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ounded Rectangle 31"/>
          <p:cNvSpPr/>
          <p:nvPr/>
        </p:nvSpPr>
        <p:spPr>
          <a:xfrm>
            <a:off x="3988040" y="6083409"/>
            <a:ext cx="2022835" cy="488732"/>
          </a:xfrm>
          <a:prstGeom prst="roundRect">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ounded Rectangle 32"/>
          <p:cNvSpPr/>
          <p:nvPr/>
        </p:nvSpPr>
        <p:spPr>
          <a:xfrm>
            <a:off x="3988041" y="5179285"/>
            <a:ext cx="2022835" cy="488732"/>
          </a:xfrm>
          <a:prstGeom prst="roundRect">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3785512" y="2540528"/>
            <a:ext cx="2427890" cy="369332"/>
          </a:xfrm>
          <a:prstGeom prst="rect">
            <a:avLst/>
          </a:prstGeom>
          <a:noFill/>
        </p:spPr>
        <p:txBody>
          <a:bodyPr wrap="square" rtlCol="0">
            <a:spAutoFit/>
          </a:bodyPr>
          <a:lstStyle/>
          <a:p>
            <a:pPr algn="ctr"/>
            <a:r>
              <a:rPr lang="en-US" b="1" dirty="0" smtClean="0"/>
              <a:t>Nonroad Mobile</a:t>
            </a:r>
            <a:endParaRPr lang="en-US" b="1" dirty="0"/>
          </a:p>
        </p:txBody>
      </p:sp>
      <p:sp>
        <p:nvSpPr>
          <p:cNvPr id="36" name="TextBox 35"/>
          <p:cNvSpPr txBox="1"/>
          <p:nvPr/>
        </p:nvSpPr>
        <p:spPr>
          <a:xfrm>
            <a:off x="3752190" y="3388189"/>
            <a:ext cx="2427890" cy="646331"/>
          </a:xfrm>
          <a:prstGeom prst="rect">
            <a:avLst/>
          </a:prstGeom>
          <a:noFill/>
        </p:spPr>
        <p:txBody>
          <a:bodyPr wrap="square" rtlCol="0">
            <a:spAutoFit/>
          </a:bodyPr>
          <a:lstStyle/>
          <a:p>
            <a:pPr algn="ctr"/>
            <a:r>
              <a:rPr lang="en-US" b="1" dirty="0" smtClean="0"/>
              <a:t>Electric Generating Units</a:t>
            </a:r>
            <a:endParaRPr lang="en-US" b="1" dirty="0"/>
          </a:p>
        </p:txBody>
      </p:sp>
      <p:sp>
        <p:nvSpPr>
          <p:cNvPr id="38" name="TextBox 37"/>
          <p:cNvSpPr txBox="1"/>
          <p:nvPr/>
        </p:nvSpPr>
        <p:spPr>
          <a:xfrm>
            <a:off x="3785512" y="5257848"/>
            <a:ext cx="2427890" cy="369332"/>
          </a:xfrm>
          <a:prstGeom prst="rect">
            <a:avLst/>
          </a:prstGeom>
          <a:noFill/>
        </p:spPr>
        <p:txBody>
          <a:bodyPr wrap="square" rtlCol="0">
            <a:spAutoFit/>
          </a:bodyPr>
          <a:lstStyle/>
          <a:p>
            <a:pPr algn="ctr"/>
            <a:r>
              <a:rPr lang="en-US" b="1" dirty="0" smtClean="0"/>
              <a:t>Area Sources</a:t>
            </a:r>
            <a:endParaRPr lang="en-US" b="1" dirty="0"/>
          </a:p>
        </p:txBody>
      </p:sp>
      <p:sp>
        <p:nvSpPr>
          <p:cNvPr id="39" name="TextBox 38"/>
          <p:cNvSpPr txBox="1"/>
          <p:nvPr/>
        </p:nvSpPr>
        <p:spPr>
          <a:xfrm>
            <a:off x="3785512" y="6126087"/>
            <a:ext cx="2427890" cy="369332"/>
          </a:xfrm>
          <a:prstGeom prst="rect">
            <a:avLst/>
          </a:prstGeom>
          <a:noFill/>
        </p:spPr>
        <p:txBody>
          <a:bodyPr wrap="square" rtlCol="0">
            <a:spAutoFit/>
          </a:bodyPr>
          <a:lstStyle/>
          <a:p>
            <a:pPr algn="ctr"/>
            <a:r>
              <a:rPr lang="en-US" b="1" dirty="0" smtClean="0"/>
              <a:t>Fires</a:t>
            </a:r>
            <a:endParaRPr lang="en-US" b="1" dirty="0"/>
          </a:p>
        </p:txBody>
      </p:sp>
      <p:sp>
        <p:nvSpPr>
          <p:cNvPr id="46" name="TextBox 45"/>
          <p:cNvSpPr txBox="1"/>
          <p:nvPr/>
        </p:nvSpPr>
        <p:spPr>
          <a:xfrm>
            <a:off x="3785512" y="4433274"/>
            <a:ext cx="2427890" cy="369332"/>
          </a:xfrm>
          <a:prstGeom prst="rect">
            <a:avLst/>
          </a:prstGeom>
          <a:noFill/>
        </p:spPr>
        <p:txBody>
          <a:bodyPr wrap="square" rtlCol="0">
            <a:spAutoFit/>
          </a:bodyPr>
          <a:lstStyle/>
          <a:p>
            <a:pPr algn="ctr"/>
            <a:r>
              <a:rPr lang="en-US" b="1" dirty="0" smtClean="0"/>
              <a:t>Other Point Sources</a:t>
            </a:r>
            <a:endParaRPr lang="en-US" b="1" dirty="0"/>
          </a:p>
        </p:txBody>
      </p:sp>
      <p:sp>
        <p:nvSpPr>
          <p:cNvPr id="47" name="Right Brace 46"/>
          <p:cNvSpPr/>
          <p:nvPr/>
        </p:nvSpPr>
        <p:spPr>
          <a:xfrm rot="16200000">
            <a:off x="3015310" y="-628842"/>
            <a:ext cx="478329" cy="5543060"/>
          </a:xfrm>
          <a:prstGeom prst="rightBrace">
            <a:avLst/>
          </a:prstGeom>
          <a:ln w="317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Curved Left Arrow 47"/>
          <p:cNvSpPr/>
          <p:nvPr/>
        </p:nvSpPr>
        <p:spPr>
          <a:xfrm rot="16200000">
            <a:off x="5956507" y="-2038467"/>
            <a:ext cx="676772" cy="5922638"/>
          </a:xfrm>
          <a:prstGeom prst="curvedLeftArrow">
            <a:avLst>
              <a:gd name="adj1" fmla="val 25000"/>
              <a:gd name="adj2" fmla="val 71338"/>
              <a:gd name="adj3" fmla="val 25000"/>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0" name="TextBox 49"/>
          <p:cNvSpPr txBox="1"/>
          <p:nvPr/>
        </p:nvSpPr>
        <p:spPr>
          <a:xfrm>
            <a:off x="8100847" y="1281598"/>
            <a:ext cx="2969172" cy="369332"/>
          </a:xfrm>
          <a:prstGeom prst="rect">
            <a:avLst/>
          </a:prstGeom>
          <a:noFill/>
        </p:spPr>
        <p:txBody>
          <a:bodyPr wrap="square" rtlCol="0">
            <a:spAutoFit/>
          </a:bodyPr>
          <a:lstStyle/>
          <a:p>
            <a:pPr algn="ctr"/>
            <a:r>
              <a:rPr lang="en-US" b="1" u="sng" dirty="0" smtClean="0"/>
              <a:t>Photochemical Model</a:t>
            </a:r>
            <a:endParaRPr lang="en-US" b="1" u="sng" dirty="0"/>
          </a:p>
        </p:txBody>
      </p:sp>
      <p:sp>
        <p:nvSpPr>
          <p:cNvPr id="51" name="TextBox 50"/>
          <p:cNvSpPr txBox="1"/>
          <p:nvPr/>
        </p:nvSpPr>
        <p:spPr>
          <a:xfrm>
            <a:off x="4526493" y="714039"/>
            <a:ext cx="3127943" cy="646331"/>
          </a:xfrm>
          <a:prstGeom prst="rect">
            <a:avLst/>
          </a:prstGeom>
          <a:noFill/>
        </p:spPr>
        <p:txBody>
          <a:bodyPr wrap="square" rtlCol="0">
            <a:spAutoFit/>
          </a:bodyPr>
          <a:lstStyle/>
          <a:p>
            <a:pPr algn="ctr"/>
            <a:r>
              <a:rPr lang="en-US" b="1" dirty="0" smtClean="0">
                <a:solidFill>
                  <a:schemeClr val="bg1">
                    <a:lumMod val="50000"/>
                  </a:schemeClr>
                </a:solidFill>
              </a:rPr>
              <a:t>Spatial and Temporal Allocation</a:t>
            </a:r>
            <a:endParaRPr lang="en-US" b="1" dirty="0">
              <a:solidFill>
                <a:schemeClr val="bg1">
                  <a:lumMod val="50000"/>
                </a:schemeClr>
              </a:solidFill>
            </a:endParaRPr>
          </a:p>
        </p:txBody>
      </p:sp>
      <p:sp>
        <p:nvSpPr>
          <p:cNvPr id="52" name="Rounded Rectangle 51"/>
          <p:cNvSpPr/>
          <p:nvPr/>
        </p:nvSpPr>
        <p:spPr>
          <a:xfrm>
            <a:off x="7719696" y="1741191"/>
            <a:ext cx="1440067" cy="1151479"/>
          </a:xfrm>
          <a:prstGeom prst="round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ounded Rectangle 54"/>
          <p:cNvSpPr/>
          <p:nvPr/>
        </p:nvSpPr>
        <p:spPr>
          <a:xfrm>
            <a:off x="8986634" y="2999757"/>
            <a:ext cx="1247263" cy="1151479"/>
          </a:xfrm>
          <a:prstGeom prst="round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ounded Rectangle 55"/>
          <p:cNvSpPr/>
          <p:nvPr/>
        </p:nvSpPr>
        <p:spPr>
          <a:xfrm>
            <a:off x="10226411" y="1758381"/>
            <a:ext cx="1247263" cy="1151479"/>
          </a:xfrm>
          <a:prstGeom prst="round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p:cNvSpPr txBox="1"/>
          <p:nvPr/>
        </p:nvSpPr>
        <p:spPr>
          <a:xfrm>
            <a:off x="7651809" y="1845703"/>
            <a:ext cx="1561863" cy="923330"/>
          </a:xfrm>
          <a:prstGeom prst="rect">
            <a:avLst/>
          </a:prstGeom>
          <a:noFill/>
        </p:spPr>
        <p:txBody>
          <a:bodyPr wrap="square" rtlCol="0">
            <a:spAutoFit/>
          </a:bodyPr>
          <a:lstStyle/>
          <a:p>
            <a:pPr algn="ctr"/>
            <a:r>
              <a:rPr lang="en-US" dirty="0" smtClean="0"/>
              <a:t>Meteorology*: Mixing &amp; Transport</a:t>
            </a:r>
            <a:endParaRPr lang="en-US" dirty="0"/>
          </a:p>
        </p:txBody>
      </p:sp>
      <p:sp>
        <p:nvSpPr>
          <p:cNvPr id="58" name="TextBox 57"/>
          <p:cNvSpPr txBox="1"/>
          <p:nvPr/>
        </p:nvSpPr>
        <p:spPr>
          <a:xfrm>
            <a:off x="10103054" y="2088461"/>
            <a:ext cx="1493976" cy="369332"/>
          </a:xfrm>
          <a:prstGeom prst="rect">
            <a:avLst/>
          </a:prstGeom>
          <a:noFill/>
        </p:spPr>
        <p:txBody>
          <a:bodyPr wrap="square" rtlCol="0">
            <a:spAutoFit/>
          </a:bodyPr>
          <a:lstStyle/>
          <a:p>
            <a:pPr algn="ctr"/>
            <a:r>
              <a:rPr lang="en-US" dirty="0" smtClean="0"/>
              <a:t>Chemistry</a:t>
            </a:r>
            <a:endParaRPr lang="en-US" dirty="0"/>
          </a:p>
        </p:txBody>
      </p:sp>
      <p:sp>
        <p:nvSpPr>
          <p:cNvPr id="59" name="TextBox 58"/>
          <p:cNvSpPr txBox="1"/>
          <p:nvPr/>
        </p:nvSpPr>
        <p:spPr>
          <a:xfrm>
            <a:off x="8863277" y="3391577"/>
            <a:ext cx="1493976" cy="369332"/>
          </a:xfrm>
          <a:prstGeom prst="rect">
            <a:avLst/>
          </a:prstGeom>
          <a:noFill/>
        </p:spPr>
        <p:txBody>
          <a:bodyPr wrap="square" rtlCol="0">
            <a:spAutoFit/>
          </a:bodyPr>
          <a:lstStyle/>
          <a:p>
            <a:pPr algn="ctr"/>
            <a:r>
              <a:rPr lang="en-US" dirty="0" smtClean="0"/>
              <a:t>Deposition</a:t>
            </a:r>
            <a:endParaRPr lang="en-US" dirty="0"/>
          </a:p>
        </p:txBody>
      </p:sp>
      <p:sp>
        <p:nvSpPr>
          <p:cNvPr id="60" name="Rounded Rectangle 59"/>
          <p:cNvSpPr/>
          <p:nvPr/>
        </p:nvSpPr>
        <p:spPr>
          <a:xfrm>
            <a:off x="7516218" y="5006354"/>
            <a:ext cx="4188093" cy="1745010"/>
          </a:xfrm>
          <a:prstGeom prst="round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Up-Down Arrow 60"/>
          <p:cNvSpPr/>
          <p:nvPr/>
        </p:nvSpPr>
        <p:spPr>
          <a:xfrm>
            <a:off x="9491766" y="4388263"/>
            <a:ext cx="187333" cy="573407"/>
          </a:xfrm>
          <a:prstGeom prst="upDownArrow">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p:cNvSpPr txBox="1"/>
          <p:nvPr/>
        </p:nvSpPr>
        <p:spPr>
          <a:xfrm>
            <a:off x="6506654" y="4356838"/>
            <a:ext cx="3043932" cy="646331"/>
          </a:xfrm>
          <a:prstGeom prst="rect">
            <a:avLst/>
          </a:prstGeom>
          <a:noFill/>
        </p:spPr>
        <p:txBody>
          <a:bodyPr wrap="square" rtlCol="0">
            <a:spAutoFit/>
          </a:bodyPr>
          <a:lstStyle/>
          <a:p>
            <a:pPr algn="ctr"/>
            <a:r>
              <a:rPr lang="en-US" b="1" dirty="0" smtClean="0">
                <a:solidFill>
                  <a:schemeClr val="bg1">
                    <a:lumMod val="50000"/>
                  </a:schemeClr>
                </a:solidFill>
              </a:rPr>
              <a:t>Matching Species </a:t>
            </a:r>
            <a:r>
              <a:rPr lang="en-US" b="1" dirty="0" err="1" smtClean="0">
                <a:solidFill>
                  <a:schemeClr val="bg1">
                    <a:lumMod val="50000"/>
                  </a:schemeClr>
                </a:solidFill>
              </a:rPr>
              <a:t>Defns</a:t>
            </a:r>
            <a:r>
              <a:rPr lang="en-US" b="1" dirty="0" smtClean="0">
                <a:solidFill>
                  <a:schemeClr val="bg1">
                    <a:lumMod val="50000"/>
                  </a:schemeClr>
                </a:solidFill>
              </a:rPr>
              <a:t>, Grid Resolution, Kernel processing</a:t>
            </a:r>
            <a:endParaRPr lang="en-US" b="1" dirty="0">
              <a:solidFill>
                <a:schemeClr val="bg1">
                  <a:lumMod val="50000"/>
                </a:schemeClr>
              </a:solidFill>
            </a:endParaRPr>
          </a:p>
        </p:txBody>
      </p:sp>
      <p:sp>
        <p:nvSpPr>
          <p:cNvPr id="63" name="Rounded Rectangle 62"/>
          <p:cNvSpPr/>
          <p:nvPr/>
        </p:nvSpPr>
        <p:spPr>
          <a:xfrm>
            <a:off x="7885593" y="5563394"/>
            <a:ext cx="1541155" cy="825561"/>
          </a:xfrm>
          <a:prstGeom prst="roundRect">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p:cNvSpPr txBox="1"/>
          <p:nvPr/>
        </p:nvSpPr>
        <p:spPr>
          <a:xfrm>
            <a:off x="8247510" y="5012398"/>
            <a:ext cx="2969172" cy="369332"/>
          </a:xfrm>
          <a:prstGeom prst="rect">
            <a:avLst/>
          </a:prstGeom>
          <a:noFill/>
        </p:spPr>
        <p:txBody>
          <a:bodyPr wrap="square" rtlCol="0">
            <a:spAutoFit/>
          </a:bodyPr>
          <a:lstStyle/>
          <a:p>
            <a:pPr algn="ctr"/>
            <a:r>
              <a:rPr lang="en-US" b="1" u="sng" dirty="0" smtClean="0"/>
              <a:t>Measurements</a:t>
            </a:r>
            <a:endParaRPr lang="en-US" b="1" u="sng" dirty="0"/>
          </a:p>
        </p:txBody>
      </p:sp>
      <p:sp>
        <p:nvSpPr>
          <p:cNvPr id="67" name="TextBox 66"/>
          <p:cNvSpPr txBox="1"/>
          <p:nvPr/>
        </p:nvSpPr>
        <p:spPr>
          <a:xfrm>
            <a:off x="7858004" y="5690543"/>
            <a:ext cx="1596332" cy="646331"/>
          </a:xfrm>
          <a:prstGeom prst="rect">
            <a:avLst/>
          </a:prstGeom>
          <a:noFill/>
        </p:spPr>
        <p:txBody>
          <a:bodyPr wrap="square" rtlCol="0">
            <a:spAutoFit/>
          </a:bodyPr>
          <a:lstStyle/>
          <a:p>
            <a:pPr algn="ctr"/>
            <a:r>
              <a:rPr lang="en-US" dirty="0" smtClean="0"/>
              <a:t>Measurement Artifacts</a:t>
            </a:r>
            <a:endParaRPr lang="en-US" dirty="0"/>
          </a:p>
        </p:txBody>
      </p:sp>
      <p:sp>
        <p:nvSpPr>
          <p:cNvPr id="68" name="Rounded Rectangle 67"/>
          <p:cNvSpPr/>
          <p:nvPr/>
        </p:nvSpPr>
        <p:spPr>
          <a:xfrm>
            <a:off x="9794952" y="5571067"/>
            <a:ext cx="1541155" cy="825561"/>
          </a:xfrm>
          <a:prstGeom prst="roundRect">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9822540" y="5541998"/>
            <a:ext cx="1596332" cy="923330"/>
          </a:xfrm>
          <a:prstGeom prst="rect">
            <a:avLst/>
          </a:prstGeom>
          <a:noFill/>
        </p:spPr>
        <p:txBody>
          <a:bodyPr wrap="square" rtlCol="0">
            <a:spAutoFit/>
          </a:bodyPr>
          <a:lstStyle/>
          <a:p>
            <a:pPr algn="ctr"/>
            <a:r>
              <a:rPr lang="en-US" dirty="0" smtClean="0"/>
              <a:t>Satellite Retrieval Methods</a:t>
            </a:r>
            <a:endParaRPr lang="en-US" dirty="0"/>
          </a:p>
        </p:txBody>
      </p:sp>
      <p:sp>
        <p:nvSpPr>
          <p:cNvPr id="45" name="Rounded Rectangle 44"/>
          <p:cNvSpPr/>
          <p:nvPr/>
        </p:nvSpPr>
        <p:spPr>
          <a:xfrm>
            <a:off x="476842" y="4121111"/>
            <a:ext cx="2721870" cy="1016501"/>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476842" y="4121112"/>
            <a:ext cx="2721870" cy="923330"/>
          </a:xfrm>
          <a:prstGeom prst="rect">
            <a:avLst/>
          </a:prstGeom>
          <a:noFill/>
        </p:spPr>
        <p:txBody>
          <a:bodyPr wrap="square" rtlCol="0">
            <a:spAutoFit/>
          </a:bodyPr>
          <a:lstStyle/>
          <a:p>
            <a:pPr algn="ctr"/>
            <a:r>
              <a:rPr lang="en-US" dirty="0" smtClean="0"/>
              <a:t>Default Activity </a:t>
            </a:r>
          </a:p>
          <a:p>
            <a:pPr algn="ctr"/>
            <a:r>
              <a:rPr lang="en-US" dirty="0" smtClean="0"/>
              <a:t>(e.g. driving cycles, starts/year, idle-hours/day)</a:t>
            </a:r>
            <a:endParaRPr lang="en-US" dirty="0"/>
          </a:p>
        </p:txBody>
      </p:sp>
      <p:sp>
        <p:nvSpPr>
          <p:cNvPr id="3" name="Slide Number Placeholder 2"/>
          <p:cNvSpPr>
            <a:spLocks noGrp="1"/>
          </p:cNvSpPr>
          <p:nvPr>
            <p:ph type="sldNum" sz="quarter" idx="12"/>
          </p:nvPr>
        </p:nvSpPr>
        <p:spPr/>
        <p:txBody>
          <a:bodyPr/>
          <a:lstStyle/>
          <a:p>
            <a:fld id="{A9EF1A05-F20E-4D7D-8289-6728657F3932}" type="slidenum">
              <a:rPr lang="en-US" smtClean="0"/>
              <a:t>5</a:t>
            </a:fld>
            <a:endParaRPr lang="en-US"/>
          </a:p>
        </p:txBody>
      </p:sp>
      <p:sp>
        <p:nvSpPr>
          <p:cNvPr id="4" name="TextBox 3"/>
          <p:cNvSpPr txBox="1"/>
          <p:nvPr/>
        </p:nvSpPr>
        <p:spPr>
          <a:xfrm>
            <a:off x="43666" y="3676099"/>
            <a:ext cx="461665" cy="1616522"/>
          </a:xfrm>
          <a:prstGeom prst="rect">
            <a:avLst/>
          </a:prstGeom>
          <a:noFill/>
        </p:spPr>
        <p:txBody>
          <a:bodyPr vert="vert270" wrap="square" rtlCol="0">
            <a:spAutoFit/>
          </a:bodyPr>
          <a:lstStyle/>
          <a:p>
            <a:pPr algn="ctr"/>
            <a:r>
              <a:rPr lang="en-US" b="1" dirty="0" smtClean="0"/>
              <a:t>MOVES model</a:t>
            </a:r>
            <a:endParaRPr lang="en-US" b="1" dirty="0"/>
          </a:p>
        </p:txBody>
      </p:sp>
    </p:spTree>
    <p:extLst>
      <p:ext uri="{BB962C8B-B14F-4D97-AF65-F5344CB8AC3E}">
        <p14:creationId xmlns:p14="http://schemas.microsoft.com/office/powerpoint/2010/main" val="1897938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grpId="0" nodeType="clickEffect">
                                  <p:stCondLst>
                                    <p:cond delay="0"/>
                                  </p:stCondLst>
                                  <p:childTnLst>
                                    <p:animClr clrSpc="hsl" dir="cw">
                                      <p:cBhvr override="childStyle">
                                        <p:cTn id="6" dur="500" fill="hold"/>
                                        <p:tgtEl>
                                          <p:spTgt spid="14"/>
                                        </p:tgtEl>
                                        <p:attrNameLst>
                                          <p:attrName>style.color</p:attrName>
                                        </p:attrNameLst>
                                      </p:cBhvr>
                                      <p:by>
                                        <p:hsl h="0" s="-12549" l="-25098"/>
                                      </p:by>
                                    </p:animClr>
                                    <p:animClr clrSpc="hsl" dir="cw">
                                      <p:cBhvr>
                                        <p:cTn id="7" dur="500" fill="hold"/>
                                        <p:tgtEl>
                                          <p:spTgt spid="14"/>
                                        </p:tgtEl>
                                        <p:attrNameLst>
                                          <p:attrName>fillcolor</p:attrName>
                                        </p:attrNameLst>
                                      </p:cBhvr>
                                      <p:by>
                                        <p:hsl h="0" s="-12549" l="-25098"/>
                                      </p:by>
                                    </p:animClr>
                                    <p:animClr clrSpc="hsl" dir="cw">
                                      <p:cBhvr>
                                        <p:cTn id="8" dur="500" fill="hold"/>
                                        <p:tgtEl>
                                          <p:spTgt spid="14"/>
                                        </p:tgtEl>
                                        <p:attrNameLst>
                                          <p:attrName>stroke.color</p:attrName>
                                        </p:attrNameLst>
                                      </p:cBhvr>
                                      <p:by>
                                        <p:hsl h="0" s="-12549" l="-25098"/>
                                      </p:by>
                                    </p:animClr>
                                    <p:set>
                                      <p:cBhvr>
                                        <p:cTn id="9" dur="500" fill="hold"/>
                                        <p:tgtEl>
                                          <p:spTgt spid="14"/>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4" presetClass="emph" presetSubtype="0" fill="hold" grpId="0" nodeType="clickEffect">
                                  <p:stCondLst>
                                    <p:cond delay="0"/>
                                  </p:stCondLst>
                                  <p:childTnLst>
                                    <p:animClr clrSpc="hsl" dir="cw">
                                      <p:cBhvr override="childStyle">
                                        <p:cTn id="13" dur="500" fill="hold"/>
                                        <p:tgtEl>
                                          <p:spTgt spid="17"/>
                                        </p:tgtEl>
                                        <p:attrNameLst>
                                          <p:attrName>style.color</p:attrName>
                                        </p:attrNameLst>
                                      </p:cBhvr>
                                      <p:by>
                                        <p:hsl h="0" s="-12549" l="-25098"/>
                                      </p:by>
                                    </p:animClr>
                                    <p:animClr clrSpc="hsl" dir="cw">
                                      <p:cBhvr>
                                        <p:cTn id="14" dur="500" fill="hold"/>
                                        <p:tgtEl>
                                          <p:spTgt spid="17"/>
                                        </p:tgtEl>
                                        <p:attrNameLst>
                                          <p:attrName>fillcolor</p:attrName>
                                        </p:attrNameLst>
                                      </p:cBhvr>
                                      <p:by>
                                        <p:hsl h="0" s="-12549" l="-25098"/>
                                      </p:by>
                                    </p:animClr>
                                    <p:animClr clrSpc="hsl" dir="cw">
                                      <p:cBhvr>
                                        <p:cTn id="15" dur="500" fill="hold"/>
                                        <p:tgtEl>
                                          <p:spTgt spid="17"/>
                                        </p:tgtEl>
                                        <p:attrNameLst>
                                          <p:attrName>stroke.color</p:attrName>
                                        </p:attrNameLst>
                                      </p:cBhvr>
                                      <p:by>
                                        <p:hsl h="0" s="-12549" l="-25098"/>
                                      </p:by>
                                    </p:animClr>
                                    <p:set>
                                      <p:cBhvr>
                                        <p:cTn id="16" dur="500" fill="hold"/>
                                        <p:tgtEl>
                                          <p:spTgt spid="17"/>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4" presetClass="emph" presetSubtype="0" fill="hold" grpId="0" nodeType="clickEffect">
                                  <p:stCondLst>
                                    <p:cond delay="0"/>
                                  </p:stCondLst>
                                  <p:childTnLst>
                                    <p:animClr clrSpc="hsl" dir="cw">
                                      <p:cBhvr override="childStyle">
                                        <p:cTn id="20" dur="500" fill="hold"/>
                                        <p:tgtEl>
                                          <p:spTgt spid="45"/>
                                        </p:tgtEl>
                                        <p:attrNameLst>
                                          <p:attrName>style.color</p:attrName>
                                        </p:attrNameLst>
                                      </p:cBhvr>
                                      <p:by>
                                        <p:hsl h="0" s="-12549" l="-25098"/>
                                      </p:by>
                                    </p:animClr>
                                    <p:animClr clrSpc="hsl" dir="cw">
                                      <p:cBhvr>
                                        <p:cTn id="21" dur="500" fill="hold"/>
                                        <p:tgtEl>
                                          <p:spTgt spid="45"/>
                                        </p:tgtEl>
                                        <p:attrNameLst>
                                          <p:attrName>fillcolor</p:attrName>
                                        </p:attrNameLst>
                                      </p:cBhvr>
                                      <p:by>
                                        <p:hsl h="0" s="-12549" l="-25098"/>
                                      </p:by>
                                    </p:animClr>
                                    <p:animClr clrSpc="hsl" dir="cw">
                                      <p:cBhvr>
                                        <p:cTn id="22" dur="500" fill="hold"/>
                                        <p:tgtEl>
                                          <p:spTgt spid="45"/>
                                        </p:tgtEl>
                                        <p:attrNameLst>
                                          <p:attrName>stroke.color</p:attrName>
                                        </p:attrNameLst>
                                      </p:cBhvr>
                                      <p:by>
                                        <p:hsl h="0" s="-12549" l="-25098"/>
                                      </p:by>
                                    </p:animClr>
                                    <p:set>
                                      <p:cBhvr>
                                        <p:cTn id="23" dur="500" fill="hold"/>
                                        <p:tgtEl>
                                          <p:spTgt spid="45"/>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4" presetClass="emph" presetSubtype="0" fill="hold" grpId="0" nodeType="clickEffect">
                                  <p:stCondLst>
                                    <p:cond delay="0"/>
                                  </p:stCondLst>
                                  <p:childTnLst>
                                    <p:animClr clrSpc="hsl" dir="cw">
                                      <p:cBhvr override="childStyle">
                                        <p:cTn id="27" dur="500" fill="hold"/>
                                        <p:tgtEl>
                                          <p:spTgt spid="18"/>
                                        </p:tgtEl>
                                        <p:attrNameLst>
                                          <p:attrName>style.color</p:attrName>
                                        </p:attrNameLst>
                                      </p:cBhvr>
                                      <p:by>
                                        <p:hsl h="0" s="-12549" l="-25098"/>
                                      </p:by>
                                    </p:animClr>
                                    <p:animClr clrSpc="hsl" dir="cw">
                                      <p:cBhvr>
                                        <p:cTn id="28" dur="500" fill="hold"/>
                                        <p:tgtEl>
                                          <p:spTgt spid="18"/>
                                        </p:tgtEl>
                                        <p:attrNameLst>
                                          <p:attrName>fillcolor</p:attrName>
                                        </p:attrNameLst>
                                      </p:cBhvr>
                                      <p:by>
                                        <p:hsl h="0" s="-12549" l="-25098"/>
                                      </p:by>
                                    </p:animClr>
                                    <p:animClr clrSpc="hsl" dir="cw">
                                      <p:cBhvr>
                                        <p:cTn id="29" dur="500" fill="hold"/>
                                        <p:tgtEl>
                                          <p:spTgt spid="18"/>
                                        </p:tgtEl>
                                        <p:attrNameLst>
                                          <p:attrName>stroke.color</p:attrName>
                                        </p:attrNameLst>
                                      </p:cBhvr>
                                      <p:by>
                                        <p:hsl h="0" s="-12549" l="-25098"/>
                                      </p:by>
                                    </p:animClr>
                                    <p:set>
                                      <p:cBhvr>
                                        <p:cTn id="30" dur="500" fill="hold"/>
                                        <p:tgtEl>
                                          <p:spTgt spid="18"/>
                                        </p:tgtEl>
                                        <p:attrNameLst>
                                          <p:attrName>fill.type</p:attrName>
                                        </p:attrNameLst>
                                      </p:cBhvr>
                                      <p:to>
                                        <p:strVal val="solid"/>
                                      </p:to>
                                    </p:set>
                                  </p:childTnLst>
                                </p:cTn>
                              </p:par>
                            </p:childTnLst>
                          </p:cTn>
                        </p:par>
                      </p:childTnLst>
                    </p:cTn>
                  </p:par>
                  <p:par>
                    <p:cTn id="31" fill="hold">
                      <p:stCondLst>
                        <p:cond delay="indefinite"/>
                      </p:stCondLst>
                      <p:childTnLst>
                        <p:par>
                          <p:cTn id="32" fill="hold">
                            <p:stCondLst>
                              <p:cond delay="0"/>
                            </p:stCondLst>
                            <p:childTnLst>
                              <p:par>
                                <p:cTn id="33" presetID="24" presetClass="emph" presetSubtype="0" fill="hold" grpId="0" nodeType="clickEffect">
                                  <p:stCondLst>
                                    <p:cond delay="0"/>
                                  </p:stCondLst>
                                  <p:childTnLst>
                                    <p:animClr clrSpc="hsl" dir="cw">
                                      <p:cBhvr override="childStyle">
                                        <p:cTn id="34" dur="500" fill="hold"/>
                                        <p:tgtEl>
                                          <p:spTgt spid="28"/>
                                        </p:tgtEl>
                                        <p:attrNameLst>
                                          <p:attrName>style.color</p:attrName>
                                        </p:attrNameLst>
                                      </p:cBhvr>
                                      <p:by>
                                        <p:hsl h="0" s="-12549" l="-25098"/>
                                      </p:by>
                                    </p:animClr>
                                    <p:animClr clrSpc="hsl" dir="cw">
                                      <p:cBhvr>
                                        <p:cTn id="35" dur="500" fill="hold"/>
                                        <p:tgtEl>
                                          <p:spTgt spid="28"/>
                                        </p:tgtEl>
                                        <p:attrNameLst>
                                          <p:attrName>fillcolor</p:attrName>
                                        </p:attrNameLst>
                                      </p:cBhvr>
                                      <p:by>
                                        <p:hsl h="0" s="-12549" l="-25098"/>
                                      </p:by>
                                    </p:animClr>
                                    <p:animClr clrSpc="hsl" dir="cw">
                                      <p:cBhvr>
                                        <p:cTn id="36" dur="500" fill="hold"/>
                                        <p:tgtEl>
                                          <p:spTgt spid="28"/>
                                        </p:tgtEl>
                                        <p:attrNameLst>
                                          <p:attrName>stroke.color</p:attrName>
                                        </p:attrNameLst>
                                      </p:cBhvr>
                                      <p:by>
                                        <p:hsl h="0" s="-12549" l="-25098"/>
                                      </p:by>
                                    </p:animClr>
                                    <p:set>
                                      <p:cBhvr>
                                        <p:cTn id="37" dur="500" fill="hold"/>
                                        <p:tgtEl>
                                          <p:spTgt spid="28"/>
                                        </p:tgtEl>
                                        <p:attrNameLst>
                                          <p:attrName>fill.type</p:attrName>
                                        </p:attrNameLst>
                                      </p:cBhvr>
                                      <p:to>
                                        <p:strVal val="solid"/>
                                      </p:to>
                                    </p:set>
                                  </p:childTnLst>
                                </p:cTn>
                              </p:par>
                              <p:par>
                                <p:cTn id="38" presetID="24" presetClass="emph" presetSubtype="0" fill="hold" grpId="0" nodeType="withEffect">
                                  <p:stCondLst>
                                    <p:cond delay="0"/>
                                  </p:stCondLst>
                                  <p:childTnLst>
                                    <p:animClr clrSpc="hsl" dir="cw">
                                      <p:cBhvr override="childStyle">
                                        <p:cTn id="39" dur="500" fill="hold"/>
                                        <p:tgtEl>
                                          <p:spTgt spid="31"/>
                                        </p:tgtEl>
                                        <p:attrNameLst>
                                          <p:attrName>style.color</p:attrName>
                                        </p:attrNameLst>
                                      </p:cBhvr>
                                      <p:by>
                                        <p:hsl h="0" s="-12549" l="-25098"/>
                                      </p:by>
                                    </p:animClr>
                                    <p:animClr clrSpc="hsl" dir="cw">
                                      <p:cBhvr>
                                        <p:cTn id="40" dur="500" fill="hold"/>
                                        <p:tgtEl>
                                          <p:spTgt spid="31"/>
                                        </p:tgtEl>
                                        <p:attrNameLst>
                                          <p:attrName>fillcolor</p:attrName>
                                        </p:attrNameLst>
                                      </p:cBhvr>
                                      <p:by>
                                        <p:hsl h="0" s="-12549" l="-25098"/>
                                      </p:by>
                                    </p:animClr>
                                    <p:animClr clrSpc="hsl" dir="cw">
                                      <p:cBhvr>
                                        <p:cTn id="41" dur="500" fill="hold"/>
                                        <p:tgtEl>
                                          <p:spTgt spid="31"/>
                                        </p:tgtEl>
                                        <p:attrNameLst>
                                          <p:attrName>stroke.color</p:attrName>
                                        </p:attrNameLst>
                                      </p:cBhvr>
                                      <p:by>
                                        <p:hsl h="0" s="-12549" l="-25098"/>
                                      </p:by>
                                    </p:animClr>
                                    <p:set>
                                      <p:cBhvr>
                                        <p:cTn id="42" dur="500" fill="hold"/>
                                        <p:tgtEl>
                                          <p:spTgt spid="31"/>
                                        </p:tgtEl>
                                        <p:attrNameLst>
                                          <p:attrName>fill.type</p:attrName>
                                        </p:attrNameLst>
                                      </p:cBhvr>
                                      <p:to>
                                        <p:strVal val="solid"/>
                                      </p:to>
                                    </p:set>
                                  </p:childTnLst>
                                </p:cTn>
                              </p:par>
                              <p:par>
                                <p:cTn id="43" presetID="24" presetClass="emph" presetSubtype="0" fill="hold" grpId="0" nodeType="withEffect">
                                  <p:stCondLst>
                                    <p:cond delay="0"/>
                                  </p:stCondLst>
                                  <p:childTnLst>
                                    <p:animClr clrSpc="hsl" dir="cw">
                                      <p:cBhvr override="childStyle">
                                        <p:cTn id="44" dur="500" fill="hold"/>
                                        <p:tgtEl>
                                          <p:spTgt spid="30"/>
                                        </p:tgtEl>
                                        <p:attrNameLst>
                                          <p:attrName>style.color</p:attrName>
                                        </p:attrNameLst>
                                      </p:cBhvr>
                                      <p:by>
                                        <p:hsl h="0" s="-12549" l="-25098"/>
                                      </p:by>
                                    </p:animClr>
                                    <p:animClr clrSpc="hsl" dir="cw">
                                      <p:cBhvr>
                                        <p:cTn id="45" dur="500" fill="hold"/>
                                        <p:tgtEl>
                                          <p:spTgt spid="30"/>
                                        </p:tgtEl>
                                        <p:attrNameLst>
                                          <p:attrName>fillcolor</p:attrName>
                                        </p:attrNameLst>
                                      </p:cBhvr>
                                      <p:by>
                                        <p:hsl h="0" s="-12549" l="-25098"/>
                                      </p:by>
                                    </p:animClr>
                                    <p:animClr clrSpc="hsl" dir="cw">
                                      <p:cBhvr>
                                        <p:cTn id="46" dur="500" fill="hold"/>
                                        <p:tgtEl>
                                          <p:spTgt spid="30"/>
                                        </p:tgtEl>
                                        <p:attrNameLst>
                                          <p:attrName>stroke.color</p:attrName>
                                        </p:attrNameLst>
                                      </p:cBhvr>
                                      <p:by>
                                        <p:hsl h="0" s="-12549" l="-25098"/>
                                      </p:by>
                                    </p:animClr>
                                    <p:set>
                                      <p:cBhvr>
                                        <p:cTn id="47" dur="500" fill="hold"/>
                                        <p:tgtEl>
                                          <p:spTgt spid="30"/>
                                        </p:tgtEl>
                                        <p:attrNameLst>
                                          <p:attrName>fill.type</p:attrName>
                                        </p:attrNameLst>
                                      </p:cBhvr>
                                      <p:to>
                                        <p:strVal val="solid"/>
                                      </p:to>
                                    </p:set>
                                  </p:childTnLst>
                                </p:cTn>
                              </p:par>
                              <p:par>
                                <p:cTn id="48" presetID="24" presetClass="emph" presetSubtype="0" fill="hold" grpId="0" nodeType="withEffect">
                                  <p:stCondLst>
                                    <p:cond delay="0"/>
                                  </p:stCondLst>
                                  <p:childTnLst>
                                    <p:animClr clrSpc="hsl" dir="cw">
                                      <p:cBhvr override="childStyle">
                                        <p:cTn id="49" dur="500" fill="hold"/>
                                        <p:tgtEl>
                                          <p:spTgt spid="33"/>
                                        </p:tgtEl>
                                        <p:attrNameLst>
                                          <p:attrName>style.color</p:attrName>
                                        </p:attrNameLst>
                                      </p:cBhvr>
                                      <p:by>
                                        <p:hsl h="0" s="-12549" l="-25098"/>
                                      </p:by>
                                    </p:animClr>
                                    <p:animClr clrSpc="hsl" dir="cw">
                                      <p:cBhvr>
                                        <p:cTn id="50" dur="500" fill="hold"/>
                                        <p:tgtEl>
                                          <p:spTgt spid="33"/>
                                        </p:tgtEl>
                                        <p:attrNameLst>
                                          <p:attrName>fillcolor</p:attrName>
                                        </p:attrNameLst>
                                      </p:cBhvr>
                                      <p:by>
                                        <p:hsl h="0" s="-12549" l="-25098"/>
                                      </p:by>
                                    </p:animClr>
                                    <p:animClr clrSpc="hsl" dir="cw">
                                      <p:cBhvr>
                                        <p:cTn id="51" dur="500" fill="hold"/>
                                        <p:tgtEl>
                                          <p:spTgt spid="33"/>
                                        </p:tgtEl>
                                        <p:attrNameLst>
                                          <p:attrName>stroke.color</p:attrName>
                                        </p:attrNameLst>
                                      </p:cBhvr>
                                      <p:by>
                                        <p:hsl h="0" s="-12549" l="-25098"/>
                                      </p:by>
                                    </p:animClr>
                                    <p:set>
                                      <p:cBhvr>
                                        <p:cTn id="52" dur="500" fill="hold"/>
                                        <p:tgtEl>
                                          <p:spTgt spid="33"/>
                                        </p:tgtEl>
                                        <p:attrNameLst>
                                          <p:attrName>fill.type</p:attrName>
                                        </p:attrNameLst>
                                      </p:cBhvr>
                                      <p:to>
                                        <p:strVal val="solid"/>
                                      </p:to>
                                    </p:set>
                                  </p:childTnLst>
                                </p:cTn>
                              </p:par>
                              <p:par>
                                <p:cTn id="53" presetID="24" presetClass="emph" presetSubtype="0" fill="hold" grpId="0" nodeType="withEffect">
                                  <p:stCondLst>
                                    <p:cond delay="0"/>
                                  </p:stCondLst>
                                  <p:childTnLst>
                                    <p:animClr clrSpc="hsl" dir="cw">
                                      <p:cBhvr override="childStyle">
                                        <p:cTn id="54" dur="500" fill="hold"/>
                                        <p:tgtEl>
                                          <p:spTgt spid="32"/>
                                        </p:tgtEl>
                                        <p:attrNameLst>
                                          <p:attrName>style.color</p:attrName>
                                        </p:attrNameLst>
                                      </p:cBhvr>
                                      <p:by>
                                        <p:hsl h="0" s="-12549" l="-25098"/>
                                      </p:by>
                                    </p:animClr>
                                    <p:animClr clrSpc="hsl" dir="cw">
                                      <p:cBhvr>
                                        <p:cTn id="55" dur="500" fill="hold"/>
                                        <p:tgtEl>
                                          <p:spTgt spid="32"/>
                                        </p:tgtEl>
                                        <p:attrNameLst>
                                          <p:attrName>fillcolor</p:attrName>
                                        </p:attrNameLst>
                                      </p:cBhvr>
                                      <p:by>
                                        <p:hsl h="0" s="-12549" l="-25098"/>
                                      </p:by>
                                    </p:animClr>
                                    <p:animClr clrSpc="hsl" dir="cw">
                                      <p:cBhvr>
                                        <p:cTn id="56" dur="500" fill="hold"/>
                                        <p:tgtEl>
                                          <p:spTgt spid="32"/>
                                        </p:tgtEl>
                                        <p:attrNameLst>
                                          <p:attrName>stroke.color</p:attrName>
                                        </p:attrNameLst>
                                      </p:cBhvr>
                                      <p:by>
                                        <p:hsl h="0" s="-12549" l="-25098"/>
                                      </p:by>
                                    </p:animClr>
                                    <p:set>
                                      <p:cBhvr>
                                        <p:cTn id="57" dur="500" fill="hold"/>
                                        <p:tgtEl>
                                          <p:spTgt spid="32"/>
                                        </p:tgtEl>
                                        <p:attrNameLst>
                                          <p:attrName>fill.type</p:attrName>
                                        </p:attrNameLst>
                                      </p:cBhvr>
                                      <p:to>
                                        <p:strVal val="solid"/>
                                      </p:to>
                                    </p:set>
                                  </p:childTnLst>
                                </p:cTn>
                              </p:par>
                            </p:childTnLst>
                          </p:cTn>
                        </p:par>
                      </p:childTnLst>
                    </p:cTn>
                  </p:par>
                  <p:par>
                    <p:cTn id="58" fill="hold">
                      <p:stCondLst>
                        <p:cond delay="indefinite"/>
                      </p:stCondLst>
                      <p:childTnLst>
                        <p:par>
                          <p:cTn id="59" fill="hold">
                            <p:stCondLst>
                              <p:cond delay="0"/>
                            </p:stCondLst>
                            <p:childTnLst>
                              <p:par>
                                <p:cTn id="60" presetID="24" presetClass="emph" presetSubtype="0" fill="hold" grpId="0" nodeType="clickEffect">
                                  <p:stCondLst>
                                    <p:cond delay="0"/>
                                  </p:stCondLst>
                                  <p:childTnLst>
                                    <p:animClr clrSpc="hsl" dir="cw">
                                      <p:cBhvr override="childStyle">
                                        <p:cTn id="61" dur="500" fill="hold"/>
                                        <p:tgtEl>
                                          <p:spTgt spid="34"/>
                                        </p:tgtEl>
                                        <p:attrNameLst>
                                          <p:attrName>style.color</p:attrName>
                                        </p:attrNameLst>
                                      </p:cBhvr>
                                      <p:by>
                                        <p:hsl h="0" s="-12549" l="-25098"/>
                                      </p:by>
                                    </p:animClr>
                                    <p:animClr clrSpc="hsl" dir="cw">
                                      <p:cBhvr>
                                        <p:cTn id="62" dur="500" fill="hold"/>
                                        <p:tgtEl>
                                          <p:spTgt spid="34"/>
                                        </p:tgtEl>
                                        <p:attrNameLst>
                                          <p:attrName>fillcolor</p:attrName>
                                        </p:attrNameLst>
                                      </p:cBhvr>
                                      <p:by>
                                        <p:hsl h="0" s="-12549" l="-25098"/>
                                      </p:by>
                                    </p:animClr>
                                    <p:animClr clrSpc="hsl" dir="cw">
                                      <p:cBhvr>
                                        <p:cTn id="63" dur="500" fill="hold"/>
                                        <p:tgtEl>
                                          <p:spTgt spid="34"/>
                                        </p:tgtEl>
                                        <p:attrNameLst>
                                          <p:attrName>stroke.color</p:attrName>
                                        </p:attrNameLst>
                                      </p:cBhvr>
                                      <p:by>
                                        <p:hsl h="0" s="-12549" l="-25098"/>
                                      </p:by>
                                    </p:animClr>
                                    <p:set>
                                      <p:cBhvr>
                                        <p:cTn id="64" dur="500" fill="hold"/>
                                        <p:tgtEl>
                                          <p:spTgt spid="34"/>
                                        </p:tgtEl>
                                        <p:attrNameLst>
                                          <p:attrName>fill.type</p:attrName>
                                        </p:attrNameLst>
                                      </p:cBhvr>
                                      <p:to>
                                        <p:strVal val="solid"/>
                                      </p:to>
                                    </p:set>
                                  </p:childTnLst>
                                </p:cTn>
                              </p:par>
                            </p:childTnLst>
                          </p:cTn>
                        </p:par>
                      </p:childTnLst>
                    </p:cTn>
                  </p:par>
                  <p:par>
                    <p:cTn id="65" fill="hold">
                      <p:stCondLst>
                        <p:cond delay="indefinite"/>
                      </p:stCondLst>
                      <p:childTnLst>
                        <p:par>
                          <p:cTn id="66" fill="hold">
                            <p:stCondLst>
                              <p:cond delay="0"/>
                            </p:stCondLst>
                            <p:childTnLst>
                              <p:par>
                                <p:cTn id="67" presetID="3" presetClass="emph" presetSubtype="2" fill="hold" grpId="7" nodeType="clickEffect">
                                  <p:stCondLst>
                                    <p:cond delay="0"/>
                                  </p:stCondLst>
                                  <p:childTnLst>
                                    <p:animClr clrSpc="rgb" dir="cw">
                                      <p:cBhvr override="childStyle">
                                        <p:cTn id="68" dur="2000" fill="hold"/>
                                        <p:tgtEl>
                                          <p:spTgt spid="51"/>
                                        </p:tgtEl>
                                        <p:attrNameLst>
                                          <p:attrName>style.color</p:attrName>
                                        </p:attrNameLst>
                                      </p:cBhvr>
                                      <p:to>
                                        <a:schemeClr val="tx1"/>
                                      </p:to>
                                    </p:animClr>
                                  </p:childTnLst>
                                </p:cTn>
                              </p:par>
                            </p:childTnLst>
                          </p:cTn>
                        </p:par>
                      </p:childTnLst>
                    </p:cTn>
                  </p:par>
                  <p:par>
                    <p:cTn id="69" fill="hold">
                      <p:stCondLst>
                        <p:cond delay="indefinite"/>
                      </p:stCondLst>
                      <p:childTnLst>
                        <p:par>
                          <p:cTn id="70" fill="hold">
                            <p:stCondLst>
                              <p:cond delay="0"/>
                            </p:stCondLst>
                            <p:childTnLst>
                              <p:par>
                                <p:cTn id="71" presetID="24" presetClass="emph" presetSubtype="0" fill="hold" grpId="0" nodeType="clickEffect">
                                  <p:stCondLst>
                                    <p:cond delay="0"/>
                                  </p:stCondLst>
                                  <p:childTnLst>
                                    <p:animClr clrSpc="hsl" dir="cw">
                                      <p:cBhvr override="childStyle">
                                        <p:cTn id="72" dur="500" fill="hold"/>
                                        <p:tgtEl>
                                          <p:spTgt spid="52"/>
                                        </p:tgtEl>
                                        <p:attrNameLst>
                                          <p:attrName>style.color</p:attrName>
                                        </p:attrNameLst>
                                      </p:cBhvr>
                                      <p:by>
                                        <p:hsl h="0" s="-12549" l="-25098"/>
                                      </p:by>
                                    </p:animClr>
                                    <p:animClr clrSpc="hsl" dir="cw">
                                      <p:cBhvr>
                                        <p:cTn id="73" dur="500" fill="hold"/>
                                        <p:tgtEl>
                                          <p:spTgt spid="52"/>
                                        </p:tgtEl>
                                        <p:attrNameLst>
                                          <p:attrName>fillcolor</p:attrName>
                                        </p:attrNameLst>
                                      </p:cBhvr>
                                      <p:by>
                                        <p:hsl h="0" s="-12549" l="-25098"/>
                                      </p:by>
                                    </p:animClr>
                                    <p:animClr clrSpc="hsl" dir="cw">
                                      <p:cBhvr>
                                        <p:cTn id="74" dur="500" fill="hold"/>
                                        <p:tgtEl>
                                          <p:spTgt spid="52"/>
                                        </p:tgtEl>
                                        <p:attrNameLst>
                                          <p:attrName>stroke.color</p:attrName>
                                        </p:attrNameLst>
                                      </p:cBhvr>
                                      <p:by>
                                        <p:hsl h="0" s="-12549" l="-25098"/>
                                      </p:by>
                                    </p:animClr>
                                    <p:set>
                                      <p:cBhvr>
                                        <p:cTn id="75" dur="500" fill="hold"/>
                                        <p:tgtEl>
                                          <p:spTgt spid="52"/>
                                        </p:tgtEl>
                                        <p:attrNameLst>
                                          <p:attrName>fill.type</p:attrName>
                                        </p:attrNameLst>
                                      </p:cBhvr>
                                      <p:to>
                                        <p:strVal val="solid"/>
                                      </p:to>
                                    </p:set>
                                  </p:childTnLst>
                                </p:cTn>
                              </p:par>
                            </p:childTnLst>
                          </p:cTn>
                        </p:par>
                      </p:childTnLst>
                    </p:cTn>
                  </p:par>
                  <p:par>
                    <p:cTn id="76" fill="hold">
                      <p:stCondLst>
                        <p:cond delay="indefinite"/>
                      </p:stCondLst>
                      <p:childTnLst>
                        <p:par>
                          <p:cTn id="77" fill="hold">
                            <p:stCondLst>
                              <p:cond delay="0"/>
                            </p:stCondLst>
                            <p:childTnLst>
                              <p:par>
                                <p:cTn id="78" presetID="24" presetClass="emph" presetSubtype="0" fill="hold" grpId="0" nodeType="clickEffect">
                                  <p:stCondLst>
                                    <p:cond delay="0"/>
                                  </p:stCondLst>
                                  <p:childTnLst>
                                    <p:animClr clrSpc="hsl" dir="cw">
                                      <p:cBhvr override="childStyle">
                                        <p:cTn id="79" dur="500" fill="hold"/>
                                        <p:tgtEl>
                                          <p:spTgt spid="56"/>
                                        </p:tgtEl>
                                        <p:attrNameLst>
                                          <p:attrName>style.color</p:attrName>
                                        </p:attrNameLst>
                                      </p:cBhvr>
                                      <p:by>
                                        <p:hsl h="0" s="-12549" l="-25098"/>
                                      </p:by>
                                    </p:animClr>
                                    <p:animClr clrSpc="hsl" dir="cw">
                                      <p:cBhvr>
                                        <p:cTn id="80" dur="500" fill="hold"/>
                                        <p:tgtEl>
                                          <p:spTgt spid="56"/>
                                        </p:tgtEl>
                                        <p:attrNameLst>
                                          <p:attrName>fillcolor</p:attrName>
                                        </p:attrNameLst>
                                      </p:cBhvr>
                                      <p:by>
                                        <p:hsl h="0" s="-12549" l="-25098"/>
                                      </p:by>
                                    </p:animClr>
                                    <p:animClr clrSpc="hsl" dir="cw">
                                      <p:cBhvr>
                                        <p:cTn id="81" dur="500" fill="hold"/>
                                        <p:tgtEl>
                                          <p:spTgt spid="56"/>
                                        </p:tgtEl>
                                        <p:attrNameLst>
                                          <p:attrName>stroke.color</p:attrName>
                                        </p:attrNameLst>
                                      </p:cBhvr>
                                      <p:by>
                                        <p:hsl h="0" s="-12549" l="-25098"/>
                                      </p:by>
                                    </p:animClr>
                                    <p:set>
                                      <p:cBhvr>
                                        <p:cTn id="82" dur="500" fill="hold"/>
                                        <p:tgtEl>
                                          <p:spTgt spid="56"/>
                                        </p:tgtEl>
                                        <p:attrNameLst>
                                          <p:attrName>fill.type</p:attrName>
                                        </p:attrNameLst>
                                      </p:cBhvr>
                                      <p:to>
                                        <p:strVal val="solid"/>
                                      </p:to>
                                    </p:set>
                                  </p:childTnLst>
                                </p:cTn>
                              </p:par>
                            </p:childTnLst>
                          </p:cTn>
                        </p:par>
                      </p:childTnLst>
                    </p:cTn>
                  </p:par>
                  <p:par>
                    <p:cTn id="83" fill="hold">
                      <p:stCondLst>
                        <p:cond delay="indefinite"/>
                      </p:stCondLst>
                      <p:childTnLst>
                        <p:par>
                          <p:cTn id="84" fill="hold">
                            <p:stCondLst>
                              <p:cond delay="0"/>
                            </p:stCondLst>
                            <p:childTnLst>
                              <p:par>
                                <p:cTn id="85" presetID="24" presetClass="emph" presetSubtype="0" fill="hold" grpId="0" nodeType="clickEffect">
                                  <p:stCondLst>
                                    <p:cond delay="0"/>
                                  </p:stCondLst>
                                  <p:childTnLst>
                                    <p:animClr clrSpc="hsl" dir="cw">
                                      <p:cBhvr override="childStyle">
                                        <p:cTn id="86" dur="500" fill="hold"/>
                                        <p:tgtEl>
                                          <p:spTgt spid="55"/>
                                        </p:tgtEl>
                                        <p:attrNameLst>
                                          <p:attrName>style.color</p:attrName>
                                        </p:attrNameLst>
                                      </p:cBhvr>
                                      <p:by>
                                        <p:hsl h="0" s="-12549" l="-25098"/>
                                      </p:by>
                                    </p:animClr>
                                    <p:animClr clrSpc="hsl" dir="cw">
                                      <p:cBhvr>
                                        <p:cTn id="87" dur="500" fill="hold"/>
                                        <p:tgtEl>
                                          <p:spTgt spid="55"/>
                                        </p:tgtEl>
                                        <p:attrNameLst>
                                          <p:attrName>fillcolor</p:attrName>
                                        </p:attrNameLst>
                                      </p:cBhvr>
                                      <p:by>
                                        <p:hsl h="0" s="-12549" l="-25098"/>
                                      </p:by>
                                    </p:animClr>
                                    <p:animClr clrSpc="hsl" dir="cw">
                                      <p:cBhvr>
                                        <p:cTn id="88" dur="500" fill="hold"/>
                                        <p:tgtEl>
                                          <p:spTgt spid="55"/>
                                        </p:tgtEl>
                                        <p:attrNameLst>
                                          <p:attrName>stroke.color</p:attrName>
                                        </p:attrNameLst>
                                      </p:cBhvr>
                                      <p:by>
                                        <p:hsl h="0" s="-12549" l="-25098"/>
                                      </p:by>
                                    </p:animClr>
                                    <p:set>
                                      <p:cBhvr>
                                        <p:cTn id="89" dur="500" fill="hold"/>
                                        <p:tgtEl>
                                          <p:spTgt spid="55"/>
                                        </p:tgtEl>
                                        <p:attrNameLst>
                                          <p:attrName>fill.type</p:attrName>
                                        </p:attrNameLst>
                                      </p:cBhvr>
                                      <p:to>
                                        <p:strVal val="solid"/>
                                      </p:to>
                                    </p:set>
                                  </p:childTnLst>
                                </p:cTn>
                              </p:par>
                            </p:childTnLst>
                          </p:cTn>
                        </p:par>
                      </p:childTnLst>
                    </p:cTn>
                  </p:par>
                  <p:par>
                    <p:cTn id="90" fill="hold">
                      <p:stCondLst>
                        <p:cond delay="indefinite"/>
                      </p:stCondLst>
                      <p:childTnLst>
                        <p:par>
                          <p:cTn id="91" fill="hold">
                            <p:stCondLst>
                              <p:cond delay="0"/>
                            </p:stCondLst>
                            <p:childTnLst>
                              <p:par>
                                <p:cTn id="92" presetID="24" presetClass="emph" presetSubtype="0" fill="hold" grpId="0" nodeType="clickEffect">
                                  <p:stCondLst>
                                    <p:cond delay="0"/>
                                  </p:stCondLst>
                                  <p:childTnLst>
                                    <p:animClr clrSpc="hsl" dir="cw">
                                      <p:cBhvr override="childStyle">
                                        <p:cTn id="93" dur="500" fill="hold"/>
                                        <p:tgtEl>
                                          <p:spTgt spid="68"/>
                                        </p:tgtEl>
                                        <p:attrNameLst>
                                          <p:attrName>style.color</p:attrName>
                                        </p:attrNameLst>
                                      </p:cBhvr>
                                      <p:by>
                                        <p:hsl h="0" s="-12549" l="-25098"/>
                                      </p:by>
                                    </p:animClr>
                                    <p:animClr clrSpc="hsl" dir="cw">
                                      <p:cBhvr>
                                        <p:cTn id="94" dur="500" fill="hold"/>
                                        <p:tgtEl>
                                          <p:spTgt spid="68"/>
                                        </p:tgtEl>
                                        <p:attrNameLst>
                                          <p:attrName>fillcolor</p:attrName>
                                        </p:attrNameLst>
                                      </p:cBhvr>
                                      <p:by>
                                        <p:hsl h="0" s="-12549" l="-25098"/>
                                      </p:by>
                                    </p:animClr>
                                    <p:animClr clrSpc="hsl" dir="cw">
                                      <p:cBhvr>
                                        <p:cTn id="95" dur="500" fill="hold"/>
                                        <p:tgtEl>
                                          <p:spTgt spid="68"/>
                                        </p:tgtEl>
                                        <p:attrNameLst>
                                          <p:attrName>stroke.color</p:attrName>
                                        </p:attrNameLst>
                                      </p:cBhvr>
                                      <p:by>
                                        <p:hsl h="0" s="-12549" l="-25098"/>
                                      </p:by>
                                    </p:animClr>
                                    <p:set>
                                      <p:cBhvr>
                                        <p:cTn id="96" dur="500" fill="hold"/>
                                        <p:tgtEl>
                                          <p:spTgt spid="68"/>
                                        </p:tgtEl>
                                        <p:attrNameLst>
                                          <p:attrName>fill.type</p:attrName>
                                        </p:attrNameLst>
                                      </p:cBhvr>
                                      <p:to>
                                        <p:strVal val="solid"/>
                                      </p:to>
                                    </p:set>
                                  </p:childTnLst>
                                </p:cTn>
                              </p:par>
                              <p:par>
                                <p:cTn id="97" presetID="24" presetClass="emph" presetSubtype="0" fill="hold" grpId="0" nodeType="withEffect">
                                  <p:stCondLst>
                                    <p:cond delay="0"/>
                                  </p:stCondLst>
                                  <p:childTnLst>
                                    <p:animClr clrSpc="hsl" dir="cw">
                                      <p:cBhvr override="childStyle">
                                        <p:cTn id="98" dur="500" fill="hold"/>
                                        <p:tgtEl>
                                          <p:spTgt spid="63"/>
                                        </p:tgtEl>
                                        <p:attrNameLst>
                                          <p:attrName>style.color</p:attrName>
                                        </p:attrNameLst>
                                      </p:cBhvr>
                                      <p:by>
                                        <p:hsl h="0" s="-12549" l="-25098"/>
                                      </p:by>
                                    </p:animClr>
                                    <p:animClr clrSpc="hsl" dir="cw">
                                      <p:cBhvr>
                                        <p:cTn id="99" dur="500" fill="hold"/>
                                        <p:tgtEl>
                                          <p:spTgt spid="63"/>
                                        </p:tgtEl>
                                        <p:attrNameLst>
                                          <p:attrName>fillcolor</p:attrName>
                                        </p:attrNameLst>
                                      </p:cBhvr>
                                      <p:by>
                                        <p:hsl h="0" s="-12549" l="-25098"/>
                                      </p:by>
                                    </p:animClr>
                                    <p:animClr clrSpc="hsl" dir="cw">
                                      <p:cBhvr>
                                        <p:cTn id="100" dur="500" fill="hold"/>
                                        <p:tgtEl>
                                          <p:spTgt spid="63"/>
                                        </p:tgtEl>
                                        <p:attrNameLst>
                                          <p:attrName>stroke.color</p:attrName>
                                        </p:attrNameLst>
                                      </p:cBhvr>
                                      <p:by>
                                        <p:hsl h="0" s="-12549" l="-25098"/>
                                      </p:by>
                                    </p:animClr>
                                    <p:set>
                                      <p:cBhvr>
                                        <p:cTn id="101" dur="500" fill="hold"/>
                                        <p:tgtEl>
                                          <p:spTgt spid="63"/>
                                        </p:tgtEl>
                                        <p:attrNameLst>
                                          <p:attrName>fill.type</p:attrName>
                                        </p:attrNameLst>
                                      </p:cBhvr>
                                      <p:to>
                                        <p:strVal val="solid"/>
                                      </p:to>
                                    </p:set>
                                  </p:childTnLst>
                                </p:cTn>
                              </p:par>
                            </p:childTnLst>
                          </p:cTn>
                        </p:par>
                      </p:childTnLst>
                    </p:cTn>
                  </p:par>
                  <p:par>
                    <p:cTn id="102" fill="hold">
                      <p:stCondLst>
                        <p:cond delay="indefinite"/>
                      </p:stCondLst>
                      <p:childTnLst>
                        <p:par>
                          <p:cTn id="103" fill="hold">
                            <p:stCondLst>
                              <p:cond delay="0"/>
                            </p:stCondLst>
                            <p:childTnLst>
                              <p:par>
                                <p:cTn id="104" presetID="3" presetClass="emph" presetSubtype="2" fill="hold" grpId="0" nodeType="clickEffect">
                                  <p:stCondLst>
                                    <p:cond delay="0"/>
                                  </p:stCondLst>
                                  <p:childTnLst>
                                    <p:animClr clrSpc="rgb" dir="cw">
                                      <p:cBhvr override="childStyle">
                                        <p:cTn id="105" dur="2000" fill="hold"/>
                                        <p:tgtEl>
                                          <p:spTgt spid="62"/>
                                        </p:tgtEl>
                                        <p:attrNameLst>
                                          <p:attrName>style.color</p:attrName>
                                        </p:attrNameLst>
                                      </p:cBhvr>
                                      <p:to>
                                        <a:schemeClr val="tx1"/>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14" grpId="0" animBg="1"/>
      <p:bldP spid="17" grpId="0" animBg="1"/>
      <p:bldP spid="18" grpId="0" animBg="1"/>
      <p:bldP spid="28" grpId="0" animBg="1"/>
      <p:bldP spid="30" grpId="0" animBg="1"/>
      <p:bldP spid="31" grpId="0" animBg="1"/>
      <p:bldP spid="32" grpId="0" animBg="1"/>
      <p:bldP spid="33" grpId="0" animBg="1"/>
      <p:bldP spid="51" grpId="7"/>
      <p:bldP spid="52" grpId="0" animBg="1"/>
      <p:bldP spid="55" grpId="0" animBg="1"/>
      <p:bldP spid="56" grpId="0" animBg="1"/>
      <p:bldP spid="62" grpId="0"/>
      <p:bldP spid="63" grpId="0" animBg="1"/>
      <p:bldP spid="68" grpId="0" animBg="1"/>
      <p:bldP spid="4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ounded Rectangle 33"/>
          <p:cNvSpPr/>
          <p:nvPr/>
        </p:nvSpPr>
        <p:spPr>
          <a:xfrm>
            <a:off x="7102402" y="1162198"/>
            <a:ext cx="2022835" cy="488732"/>
          </a:xfrm>
          <a:prstGeom prst="roundRect">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36559" y="306383"/>
            <a:ext cx="6416070" cy="1325563"/>
          </a:xfrm>
        </p:spPr>
        <p:txBody>
          <a:bodyPr>
            <a:noAutofit/>
          </a:bodyPr>
          <a:lstStyle/>
          <a:p>
            <a:r>
              <a:rPr lang="en-US" dirty="0"/>
              <a:t>Multiple Organizations Contribute to this Process</a:t>
            </a:r>
          </a:p>
        </p:txBody>
      </p:sp>
      <p:sp>
        <p:nvSpPr>
          <p:cNvPr id="11" name="TextBox 10"/>
          <p:cNvSpPr txBox="1"/>
          <p:nvPr/>
        </p:nvSpPr>
        <p:spPr>
          <a:xfrm>
            <a:off x="6952630" y="1261238"/>
            <a:ext cx="2427890" cy="369332"/>
          </a:xfrm>
          <a:prstGeom prst="rect">
            <a:avLst/>
          </a:prstGeom>
          <a:noFill/>
        </p:spPr>
        <p:txBody>
          <a:bodyPr wrap="square" rtlCol="0">
            <a:spAutoFit/>
          </a:bodyPr>
          <a:lstStyle/>
          <a:p>
            <a:pPr algn="ctr"/>
            <a:r>
              <a:rPr lang="en-US" b="1" u="sng" dirty="0" smtClean="0"/>
              <a:t>NOx emissions</a:t>
            </a:r>
            <a:endParaRPr lang="en-US" b="1" u="sng" dirty="0"/>
          </a:p>
        </p:txBody>
      </p:sp>
      <p:sp>
        <p:nvSpPr>
          <p:cNvPr id="28" name="Rounded Rectangle 27"/>
          <p:cNvSpPr/>
          <p:nvPr/>
        </p:nvSpPr>
        <p:spPr>
          <a:xfrm>
            <a:off x="8788335" y="2501250"/>
            <a:ext cx="2022835" cy="488732"/>
          </a:xfrm>
          <a:prstGeom prst="roundRect">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p:cNvSpPr/>
          <p:nvPr/>
        </p:nvSpPr>
        <p:spPr>
          <a:xfrm>
            <a:off x="8789489" y="4390254"/>
            <a:ext cx="2022835" cy="488732"/>
          </a:xfrm>
          <a:prstGeom prst="roundRect">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ounded Rectangle 30"/>
          <p:cNvSpPr/>
          <p:nvPr/>
        </p:nvSpPr>
        <p:spPr>
          <a:xfrm>
            <a:off x="8788337" y="3262269"/>
            <a:ext cx="2022835" cy="756826"/>
          </a:xfrm>
          <a:prstGeom prst="roundRect">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ounded Rectangle 31"/>
          <p:cNvSpPr/>
          <p:nvPr/>
        </p:nvSpPr>
        <p:spPr>
          <a:xfrm>
            <a:off x="8788334" y="6083409"/>
            <a:ext cx="2022835" cy="488732"/>
          </a:xfrm>
          <a:prstGeom prst="roundRect">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ounded Rectangle 32"/>
          <p:cNvSpPr/>
          <p:nvPr/>
        </p:nvSpPr>
        <p:spPr>
          <a:xfrm>
            <a:off x="8788335" y="5179285"/>
            <a:ext cx="2022835" cy="488732"/>
          </a:xfrm>
          <a:prstGeom prst="roundRect">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8585806" y="2540528"/>
            <a:ext cx="2427890" cy="369332"/>
          </a:xfrm>
          <a:prstGeom prst="rect">
            <a:avLst/>
          </a:prstGeom>
          <a:noFill/>
        </p:spPr>
        <p:txBody>
          <a:bodyPr wrap="square" rtlCol="0">
            <a:spAutoFit/>
          </a:bodyPr>
          <a:lstStyle/>
          <a:p>
            <a:pPr algn="ctr"/>
            <a:r>
              <a:rPr lang="en-US" b="1" dirty="0" smtClean="0"/>
              <a:t>Nonroad Mobile</a:t>
            </a:r>
            <a:endParaRPr lang="en-US" b="1" dirty="0"/>
          </a:p>
        </p:txBody>
      </p:sp>
      <p:sp>
        <p:nvSpPr>
          <p:cNvPr id="36" name="TextBox 35"/>
          <p:cNvSpPr txBox="1"/>
          <p:nvPr/>
        </p:nvSpPr>
        <p:spPr>
          <a:xfrm>
            <a:off x="8552484" y="3388189"/>
            <a:ext cx="2427890" cy="646331"/>
          </a:xfrm>
          <a:prstGeom prst="rect">
            <a:avLst/>
          </a:prstGeom>
          <a:noFill/>
        </p:spPr>
        <p:txBody>
          <a:bodyPr wrap="square" rtlCol="0">
            <a:spAutoFit/>
          </a:bodyPr>
          <a:lstStyle/>
          <a:p>
            <a:pPr algn="ctr"/>
            <a:r>
              <a:rPr lang="en-US" b="1" dirty="0" smtClean="0"/>
              <a:t>Electric Generating Units</a:t>
            </a:r>
            <a:endParaRPr lang="en-US" b="1" dirty="0"/>
          </a:p>
        </p:txBody>
      </p:sp>
      <p:sp>
        <p:nvSpPr>
          <p:cNvPr id="38" name="TextBox 37"/>
          <p:cNvSpPr txBox="1"/>
          <p:nvPr/>
        </p:nvSpPr>
        <p:spPr>
          <a:xfrm>
            <a:off x="8585806" y="5257848"/>
            <a:ext cx="2427890" cy="369332"/>
          </a:xfrm>
          <a:prstGeom prst="rect">
            <a:avLst/>
          </a:prstGeom>
          <a:noFill/>
        </p:spPr>
        <p:txBody>
          <a:bodyPr wrap="square" rtlCol="0">
            <a:spAutoFit/>
          </a:bodyPr>
          <a:lstStyle/>
          <a:p>
            <a:pPr algn="ctr"/>
            <a:r>
              <a:rPr lang="en-US" b="1" dirty="0" smtClean="0"/>
              <a:t>Area Sources</a:t>
            </a:r>
            <a:endParaRPr lang="en-US" b="1" dirty="0"/>
          </a:p>
        </p:txBody>
      </p:sp>
      <p:sp>
        <p:nvSpPr>
          <p:cNvPr id="39" name="TextBox 38"/>
          <p:cNvSpPr txBox="1"/>
          <p:nvPr/>
        </p:nvSpPr>
        <p:spPr>
          <a:xfrm>
            <a:off x="8585806" y="6126087"/>
            <a:ext cx="2427890" cy="369332"/>
          </a:xfrm>
          <a:prstGeom prst="rect">
            <a:avLst/>
          </a:prstGeom>
          <a:noFill/>
        </p:spPr>
        <p:txBody>
          <a:bodyPr wrap="square" rtlCol="0">
            <a:spAutoFit/>
          </a:bodyPr>
          <a:lstStyle/>
          <a:p>
            <a:pPr algn="ctr"/>
            <a:r>
              <a:rPr lang="en-US" b="1" dirty="0" smtClean="0"/>
              <a:t>Fires</a:t>
            </a:r>
            <a:endParaRPr lang="en-US" b="1" dirty="0"/>
          </a:p>
        </p:txBody>
      </p:sp>
      <p:sp>
        <p:nvSpPr>
          <p:cNvPr id="46" name="TextBox 45"/>
          <p:cNvSpPr txBox="1"/>
          <p:nvPr/>
        </p:nvSpPr>
        <p:spPr>
          <a:xfrm>
            <a:off x="8585806" y="4433274"/>
            <a:ext cx="2427890" cy="369332"/>
          </a:xfrm>
          <a:prstGeom prst="rect">
            <a:avLst/>
          </a:prstGeom>
          <a:noFill/>
        </p:spPr>
        <p:txBody>
          <a:bodyPr wrap="square" rtlCol="0">
            <a:spAutoFit/>
          </a:bodyPr>
          <a:lstStyle/>
          <a:p>
            <a:pPr algn="ctr"/>
            <a:r>
              <a:rPr lang="en-US" b="1" dirty="0" smtClean="0"/>
              <a:t>Other Point Sources</a:t>
            </a:r>
            <a:endParaRPr lang="en-US" b="1" dirty="0"/>
          </a:p>
        </p:txBody>
      </p:sp>
      <p:sp>
        <p:nvSpPr>
          <p:cNvPr id="47" name="Right Brace 46"/>
          <p:cNvSpPr/>
          <p:nvPr/>
        </p:nvSpPr>
        <p:spPr>
          <a:xfrm rot="16200000">
            <a:off x="7855360" y="-628842"/>
            <a:ext cx="478329" cy="5543060"/>
          </a:xfrm>
          <a:prstGeom prst="rightBrace">
            <a:avLst/>
          </a:prstGeom>
          <a:ln w="317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Curved Left Arrow 47"/>
          <p:cNvSpPr/>
          <p:nvPr/>
        </p:nvSpPr>
        <p:spPr>
          <a:xfrm rot="16200000">
            <a:off x="10796557" y="-2038467"/>
            <a:ext cx="676772" cy="5922638"/>
          </a:xfrm>
          <a:prstGeom prst="curvedLeftArrow">
            <a:avLst>
              <a:gd name="adj1" fmla="val 25000"/>
              <a:gd name="adj2" fmla="val 71338"/>
              <a:gd name="adj3" fmla="val 25000"/>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1" name="TextBox 50"/>
          <p:cNvSpPr txBox="1"/>
          <p:nvPr/>
        </p:nvSpPr>
        <p:spPr>
          <a:xfrm>
            <a:off x="9302083" y="991951"/>
            <a:ext cx="3127943" cy="646331"/>
          </a:xfrm>
          <a:prstGeom prst="rect">
            <a:avLst/>
          </a:prstGeom>
          <a:noFill/>
        </p:spPr>
        <p:txBody>
          <a:bodyPr wrap="square" rtlCol="0">
            <a:spAutoFit/>
          </a:bodyPr>
          <a:lstStyle/>
          <a:p>
            <a:pPr algn="ctr"/>
            <a:r>
              <a:rPr lang="en-US" b="1" dirty="0" smtClean="0"/>
              <a:t>Spatial and Temporal Allocation</a:t>
            </a:r>
            <a:endParaRPr lang="en-US" b="1" dirty="0"/>
          </a:p>
        </p:txBody>
      </p:sp>
      <p:sp>
        <p:nvSpPr>
          <p:cNvPr id="4" name="TextBox 3"/>
          <p:cNvSpPr txBox="1"/>
          <p:nvPr/>
        </p:nvSpPr>
        <p:spPr>
          <a:xfrm>
            <a:off x="177871" y="1748229"/>
            <a:ext cx="4372388" cy="5201424"/>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EPA Offices</a:t>
            </a:r>
          </a:p>
          <a:p>
            <a:pPr marL="742950" lvl="1" indent="-285750">
              <a:buFont typeface="Arial" panose="020B0604020202020204" pitchFamily="34" charset="0"/>
              <a:buChar char="•"/>
            </a:pPr>
            <a:r>
              <a:rPr lang="en-US" sz="2000" dirty="0" smtClean="0"/>
              <a:t>Office of Air and Radiation (OAR)</a:t>
            </a:r>
          </a:p>
          <a:p>
            <a:pPr marL="1200150" lvl="2" indent="-285750">
              <a:buFont typeface="Arial" panose="020B0604020202020204" pitchFamily="34" charset="0"/>
              <a:buChar char="•"/>
            </a:pPr>
            <a:r>
              <a:rPr lang="en-US" sz="2000" dirty="0" smtClean="0"/>
              <a:t>Office of Transportation and Air Quality (OTAQ)</a:t>
            </a:r>
          </a:p>
          <a:p>
            <a:pPr marL="1200150" lvl="2" indent="-285750">
              <a:buFont typeface="Arial" panose="020B0604020202020204" pitchFamily="34" charset="0"/>
              <a:buChar char="•"/>
            </a:pPr>
            <a:r>
              <a:rPr lang="en-US" sz="2000" dirty="0" smtClean="0"/>
              <a:t>Office of Air Quality Planning and Standards (OAQPS)</a:t>
            </a:r>
          </a:p>
          <a:p>
            <a:pPr marL="1200150" lvl="2" indent="-285750">
              <a:buFont typeface="Arial" panose="020B0604020202020204" pitchFamily="34" charset="0"/>
              <a:buChar char="•"/>
            </a:pPr>
            <a:r>
              <a:rPr lang="en-US" sz="2000" dirty="0" smtClean="0"/>
              <a:t>Office of Atmospheric Programs (OAP)</a:t>
            </a:r>
          </a:p>
          <a:p>
            <a:pPr marL="742950" lvl="1" indent="-285750">
              <a:buFont typeface="Arial" panose="020B0604020202020204" pitchFamily="34" charset="0"/>
              <a:buChar char="•"/>
            </a:pPr>
            <a:r>
              <a:rPr lang="en-US" sz="2000" dirty="0" smtClean="0"/>
              <a:t>Office of Research and Development (ORD)</a:t>
            </a:r>
          </a:p>
          <a:p>
            <a:pPr marL="285750" indent="-285750">
              <a:buFont typeface="Arial" panose="020B0604020202020204" pitchFamily="34" charset="0"/>
              <a:buChar char="•"/>
            </a:pPr>
            <a:r>
              <a:rPr lang="en-US" sz="2800" dirty="0" smtClean="0"/>
              <a:t>States</a:t>
            </a:r>
          </a:p>
          <a:p>
            <a:pPr marL="285750" indent="-285750">
              <a:buFont typeface="Arial" panose="020B0604020202020204" pitchFamily="34" charset="0"/>
              <a:buChar char="•"/>
            </a:pPr>
            <a:r>
              <a:rPr lang="en-US" sz="2800" dirty="0" smtClean="0"/>
              <a:t>Other Federal Agencies</a:t>
            </a:r>
          </a:p>
          <a:p>
            <a:pPr marL="742950" lvl="1" indent="-285750">
              <a:buFont typeface="Arial" panose="020B0604020202020204" pitchFamily="34" charset="0"/>
              <a:buChar char="•"/>
            </a:pPr>
            <a:r>
              <a:rPr lang="en-US" sz="2000" dirty="0" smtClean="0"/>
              <a:t>NASA</a:t>
            </a:r>
            <a:endParaRPr lang="en-US" sz="2000" dirty="0" smtClean="0"/>
          </a:p>
          <a:p>
            <a:pPr marL="742950" lvl="1" indent="-285750">
              <a:buFont typeface="Arial" panose="020B0604020202020204" pitchFamily="34" charset="0"/>
              <a:buChar char="•"/>
            </a:pPr>
            <a:r>
              <a:rPr lang="en-US" sz="2000" dirty="0" smtClean="0"/>
              <a:t>NOAA</a:t>
            </a:r>
          </a:p>
          <a:p>
            <a:pPr marL="285750" indent="-285750">
              <a:buFont typeface="Arial" panose="020B0604020202020204" pitchFamily="34" charset="0"/>
              <a:buChar char="•"/>
            </a:pPr>
            <a:r>
              <a:rPr lang="en-US" sz="2800" dirty="0" smtClean="0"/>
              <a:t>Academics</a:t>
            </a:r>
          </a:p>
        </p:txBody>
      </p:sp>
      <p:sp>
        <p:nvSpPr>
          <p:cNvPr id="72" name="TextBox 71"/>
          <p:cNvSpPr txBox="1"/>
          <p:nvPr/>
        </p:nvSpPr>
        <p:spPr>
          <a:xfrm>
            <a:off x="10786645" y="5956810"/>
            <a:ext cx="1071171" cy="707886"/>
          </a:xfrm>
          <a:prstGeom prst="rect">
            <a:avLst/>
          </a:prstGeom>
          <a:solidFill>
            <a:srgbClr val="FFFFFF"/>
          </a:solidFill>
          <a:ln>
            <a:solidFill>
              <a:srgbClr val="C00000"/>
            </a:solidFill>
          </a:ln>
        </p:spPr>
        <p:txBody>
          <a:bodyPr wrap="square" rtlCol="0">
            <a:spAutoFit/>
          </a:bodyPr>
          <a:lstStyle/>
          <a:p>
            <a:pPr algn="ctr"/>
            <a:r>
              <a:rPr lang="en-US" sz="2000" b="1" dirty="0" smtClean="0">
                <a:solidFill>
                  <a:srgbClr val="C00000"/>
                </a:solidFill>
              </a:rPr>
              <a:t>EPA &amp; States</a:t>
            </a:r>
            <a:endParaRPr lang="en-US" sz="2000" b="1" dirty="0">
              <a:solidFill>
                <a:srgbClr val="C00000"/>
              </a:solidFill>
            </a:endParaRPr>
          </a:p>
        </p:txBody>
      </p:sp>
      <p:sp>
        <p:nvSpPr>
          <p:cNvPr id="75" name="TextBox 74"/>
          <p:cNvSpPr txBox="1"/>
          <p:nvPr/>
        </p:nvSpPr>
        <p:spPr>
          <a:xfrm>
            <a:off x="10225887" y="51509"/>
            <a:ext cx="1280336" cy="707886"/>
          </a:xfrm>
          <a:prstGeom prst="rect">
            <a:avLst/>
          </a:prstGeom>
          <a:solidFill>
            <a:srgbClr val="FFFFFF"/>
          </a:solidFill>
          <a:ln>
            <a:solidFill>
              <a:srgbClr val="C00000"/>
            </a:solidFill>
          </a:ln>
        </p:spPr>
        <p:txBody>
          <a:bodyPr wrap="square" rtlCol="0">
            <a:spAutoFit/>
          </a:bodyPr>
          <a:lstStyle/>
          <a:p>
            <a:pPr algn="ctr"/>
            <a:r>
              <a:rPr lang="en-US" sz="2000" b="1" dirty="0" smtClean="0">
                <a:solidFill>
                  <a:srgbClr val="C00000"/>
                </a:solidFill>
              </a:rPr>
              <a:t>EPA &amp; States</a:t>
            </a:r>
            <a:endParaRPr lang="en-US" sz="2000" b="1" dirty="0">
              <a:solidFill>
                <a:srgbClr val="C00000"/>
              </a:solidFill>
            </a:endParaRPr>
          </a:p>
        </p:txBody>
      </p:sp>
      <p:sp>
        <p:nvSpPr>
          <p:cNvPr id="43" name="Rounded Rectangle 42"/>
          <p:cNvSpPr/>
          <p:nvPr/>
        </p:nvSpPr>
        <p:spPr>
          <a:xfrm>
            <a:off x="4592620" y="2426117"/>
            <a:ext cx="3279227" cy="4113566"/>
          </a:xfrm>
          <a:prstGeom prst="roundRect">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4797087" y="2491881"/>
            <a:ext cx="2969172" cy="369332"/>
          </a:xfrm>
          <a:prstGeom prst="rect">
            <a:avLst/>
          </a:prstGeom>
          <a:noFill/>
        </p:spPr>
        <p:txBody>
          <a:bodyPr wrap="square" rtlCol="0">
            <a:spAutoFit/>
          </a:bodyPr>
          <a:lstStyle/>
          <a:p>
            <a:pPr algn="ctr"/>
            <a:r>
              <a:rPr lang="en-US" b="1" dirty="0" smtClean="0"/>
              <a:t>Onroad Mobile</a:t>
            </a:r>
            <a:endParaRPr lang="en-US" b="1" dirty="0"/>
          </a:p>
        </p:txBody>
      </p:sp>
      <p:sp>
        <p:nvSpPr>
          <p:cNvPr id="45" name="Rounded Rectangle 44"/>
          <p:cNvSpPr/>
          <p:nvPr/>
        </p:nvSpPr>
        <p:spPr>
          <a:xfrm>
            <a:off x="4909527" y="5336837"/>
            <a:ext cx="2721870" cy="104425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ounded Rectangle 48"/>
          <p:cNvSpPr/>
          <p:nvPr/>
        </p:nvSpPr>
        <p:spPr>
          <a:xfrm>
            <a:off x="4909526" y="2942010"/>
            <a:ext cx="2721871" cy="1090713"/>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5240562" y="5397299"/>
            <a:ext cx="2167056" cy="923330"/>
          </a:xfrm>
          <a:prstGeom prst="rect">
            <a:avLst/>
          </a:prstGeom>
          <a:noFill/>
        </p:spPr>
        <p:txBody>
          <a:bodyPr wrap="square" rtlCol="0">
            <a:spAutoFit/>
          </a:bodyPr>
          <a:lstStyle/>
          <a:p>
            <a:pPr algn="ctr"/>
            <a:r>
              <a:rPr lang="en-US" dirty="0" smtClean="0"/>
              <a:t>Emission Rates (running, start and extended idle)</a:t>
            </a:r>
            <a:endParaRPr lang="en-US" dirty="0"/>
          </a:p>
        </p:txBody>
      </p:sp>
      <p:sp>
        <p:nvSpPr>
          <p:cNvPr id="52" name="TextBox 51"/>
          <p:cNvSpPr txBox="1"/>
          <p:nvPr/>
        </p:nvSpPr>
        <p:spPr>
          <a:xfrm>
            <a:off x="4938016" y="3001708"/>
            <a:ext cx="2725820" cy="923330"/>
          </a:xfrm>
          <a:prstGeom prst="rect">
            <a:avLst/>
          </a:prstGeom>
          <a:noFill/>
        </p:spPr>
        <p:txBody>
          <a:bodyPr wrap="square" rtlCol="0">
            <a:spAutoFit/>
          </a:bodyPr>
          <a:lstStyle/>
          <a:p>
            <a:pPr algn="ctr"/>
            <a:r>
              <a:rPr lang="en-US" dirty="0" smtClean="0"/>
              <a:t>Local Activity </a:t>
            </a:r>
          </a:p>
          <a:p>
            <a:pPr algn="ctr"/>
            <a:r>
              <a:rPr lang="en-US" dirty="0" smtClean="0"/>
              <a:t>(Fleet mix, speeds, VMT, extended idle hours)</a:t>
            </a:r>
            <a:endParaRPr lang="en-US" dirty="0"/>
          </a:p>
        </p:txBody>
      </p:sp>
      <p:sp>
        <p:nvSpPr>
          <p:cNvPr id="55" name="Rounded Rectangle 54"/>
          <p:cNvSpPr/>
          <p:nvPr/>
        </p:nvSpPr>
        <p:spPr>
          <a:xfrm>
            <a:off x="4909527" y="4165327"/>
            <a:ext cx="2721870" cy="1016501"/>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p:cNvSpPr txBox="1"/>
          <p:nvPr/>
        </p:nvSpPr>
        <p:spPr>
          <a:xfrm>
            <a:off x="4909527" y="4165328"/>
            <a:ext cx="2721870" cy="923330"/>
          </a:xfrm>
          <a:prstGeom prst="rect">
            <a:avLst/>
          </a:prstGeom>
          <a:noFill/>
        </p:spPr>
        <p:txBody>
          <a:bodyPr wrap="square" rtlCol="0">
            <a:spAutoFit/>
          </a:bodyPr>
          <a:lstStyle/>
          <a:p>
            <a:pPr algn="ctr"/>
            <a:r>
              <a:rPr lang="en-US" dirty="0" smtClean="0"/>
              <a:t>Default Activity </a:t>
            </a:r>
          </a:p>
          <a:p>
            <a:pPr algn="ctr"/>
            <a:r>
              <a:rPr lang="en-US" dirty="0" smtClean="0"/>
              <a:t>(e.g. driving cycles, starts/year, idle-hours/day)</a:t>
            </a:r>
            <a:endParaRPr lang="en-US" dirty="0"/>
          </a:p>
        </p:txBody>
      </p:sp>
      <p:sp>
        <p:nvSpPr>
          <p:cNvPr id="57" name="TextBox 56"/>
          <p:cNvSpPr txBox="1"/>
          <p:nvPr/>
        </p:nvSpPr>
        <p:spPr>
          <a:xfrm>
            <a:off x="7474552" y="5459329"/>
            <a:ext cx="1094938" cy="707886"/>
          </a:xfrm>
          <a:prstGeom prst="rect">
            <a:avLst/>
          </a:prstGeom>
          <a:solidFill>
            <a:srgbClr val="FFFFFF"/>
          </a:solidFill>
          <a:ln>
            <a:solidFill>
              <a:srgbClr val="C00000"/>
            </a:solidFill>
          </a:ln>
        </p:spPr>
        <p:txBody>
          <a:bodyPr wrap="square" rtlCol="0">
            <a:spAutoFit/>
          </a:bodyPr>
          <a:lstStyle/>
          <a:p>
            <a:pPr algn="ctr"/>
            <a:r>
              <a:rPr lang="en-US" sz="2000" b="1" dirty="0" smtClean="0">
                <a:solidFill>
                  <a:srgbClr val="C00000"/>
                </a:solidFill>
              </a:rPr>
              <a:t>EPA &amp; CA</a:t>
            </a:r>
            <a:endParaRPr lang="en-US" sz="2000" b="1" dirty="0">
              <a:solidFill>
                <a:srgbClr val="C00000"/>
              </a:solidFill>
            </a:endParaRPr>
          </a:p>
        </p:txBody>
      </p:sp>
      <p:sp>
        <p:nvSpPr>
          <p:cNvPr id="59" name="TextBox 58"/>
          <p:cNvSpPr txBox="1"/>
          <p:nvPr/>
        </p:nvSpPr>
        <p:spPr>
          <a:xfrm>
            <a:off x="7474552" y="3300594"/>
            <a:ext cx="1095333" cy="400110"/>
          </a:xfrm>
          <a:prstGeom prst="rect">
            <a:avLst/>
          </a:prstGeom>
          <a:solidFill>
            <a:srgbClr val="FFFFFF"/>
          </a:solidFill>
          <a:ln>
            <a:solidFill>
              <a:srgbClr val="C00000"/>
            </a:solidFill>
          </a:ln>
        </p:spPr>
        <p:txBody>
          <a:bodyPr wrap="square" rtlCol="0">
            <a:spAutoFit/>
          </a:bodyPr>
          <a:lstStyle/>
          <a:p>
            <a:pPr algn="ctr"/>
            <a:r>
              <a:rPr lang="en-US" sz="2000" b="1" dirty="0" smtClean="0">
                <a:solidFill>
                  <a:srgbClr val="C00000"/>
                </a:solidFill>
              </a:rPr>
              <a:t>States</a:t>
            </a:r>
            <a:endParaRPr lang="en-US" sz="2000" b="1" dirty="0">
              <a:solidFill>
                <a:srgbClr val="C00000"/>
              </a:solidFill>
            </a:endParaRPr>
          </a:p>
        </p:txBody>
      </p:sp>
      <p:sp>
        <p:nvSpPr>
          <p:cNvPr id="3" name="Slide Number Placeholder 2"/>
          <p:cNvSpPr>
            <a:spLocks noGrp="1"/>
          </p:cNvSpPr>
          <p:nvPr>
            <p:ph type="sldNum" sz="quarter" idx="12"/>
          </p:nvPr>
        </p:nvSpPr>
        <p:spPr>
          <a:xfrm>
            <a:off x="8570844" y="6356350"/>
            <a:ext cx="2743200" cy="365125"/>
          </a:xfrm>
        </p:spPr>
        <p:txBody>
          <a:bodyPr/>
          <a:lstStyle/>
          <a:p>
            <a:fld id="{A9EF1A05-F20E-4D7D-8289-6728657F3932}" type="slidenum">
              <a:rPr lang="en-US" smtClean="0"/>
              <a:t>6</a:t>
            </a:fld>
            <a:endParaRPr lang="en-US"/>
          </a:p>
        </p:txBody>
      </p:sp>
      <p:sp>
        <p:nvSpPr>
          <p:cNvPr id="41" name="TextBox 40"/>
          <p:cNvSpPr txBox="1"/>
          <p:nvPr/>
        </p:nvSpPr>
        <p:spPr>
          <a:xfrm>
            <a:off x="10783993" y="5069708"/>
            <a:ext cx="1071171" cy="707886"/>
          </a:xfrm>
          <a:prstGeom prst="rect">
            <a:avLst/>
          </a:prstGeom>
          <a:solidFill>
            <a:srgbClr val="FFFFFF"/>
          </a:solidFill>
          <a:ln>
            <a:solidFill>
              <a:srgbClr val="C00000"/>
            </a:solidFill>
          </a:ln>
        </p:spPr>
        <p:txBody>
          <a:bodyPr wrap="square" rtlCol="0">
            <a:spAutoFit/>
          </a:bodyPr>
          <a:lstStyle/>
          <a:p>
            <a:pPr algn="ctr"/>
            <a:r>
              <a:rPr lang="en-US" sz="2000" b="1" dirty="0" smtClean="0">
                <a:solidFill>
                  <a:srgbClr val="C00000"/>
                </a:solidFill>
              </a:rPr>
              <a:t>EPA &amp; States</a:t>
            </a:r>
            <a:endParaRPr lang="en-US" sz="2000" b="1" dirty="0">
              <a:solidFill>
                <a:srgbClr val="C00000"/>
              </a:solidFill>
            </a:endParaRPr>
          </a:p>
        </p:txBody>
      </p:sp>
      <p:sp>
        <p:nvSpPr>
          <p:cNvPr id="42" name="TextBox 41"/>
          <p:cNvSpPr txBox="1"/>
          <p:nvPr/>
        </p:nvSpPr>
        <p:spPr>
          <a:xfrm>
            <a:off x="10778106" y="4275397"/>
            <a:ext cx="1071171" cy="707886"/>
          </a:xfrm>
          <a:prstGeom prst="rect">
            <a:avLst/>
          </a:prstGeom>
          <a:solidFill>
            <a:srgbClr val="FFFFFF"/>
          </a:solidFill>
          <a:ln>
            <a:solidFill>
              <a:srgbClr val="C00000"/>
            </a:solidFill>
          </a:ln>
        </p:spPr>
        <p:txBody>
          <a:bodyPr wrap="square" rtlCol="0">
            <a:spAutoFit/>
          </a:bodyPr>
          <a:lstStyle/>
          <a:p>
            <a:pPr algn="ctr"/>
            <a:r>
              <a:rPr lang="en-US" sz="2000" b="1" dirty="0" smtClean="0">
                <a:solidFill>
                  <a:srgbClr val="C00000"/>
                </a:solidFill>
              </a:rPr>
              <a:t>EPA &amp; States</a:t>
            </a:r>
            <a:endParaRPr lang="en-US" sz="2000" b="1" dirty="0">
              <a:solidFill>
                <a:srgbClr val="C00000"/>
              </a:solidFill>
            </a:endParaRPr>
          </a:p>
        </p:txBody>
      </p:sp>
      <p:sp>
        <p:nvSpPr>
          <p:cNvPr id="53" name="TextBox 52"/>
          <p:cNvSpPr txBox="1"/>
          <p:nvPr/>
        </p:nvSpPr>
        <p:spPr>
          <a:xfrm>
            <a:off x="10783993" y="3292946"/>
            <a:ext cx="1071171" cy="707886"/>
          </a:xfrm>
          <a:prstGeom prst="rect">
            <a:avLst/>
          </a:prstGeom>
          <a:solidFill>
            <a:srgbClr val="FFFFFF"/>
          </a:solidFill>
          <a:ln>
            <a:solidFill>
              <a:srgbClr val="C00000"/>
            </a:solidFill>
          </a:ln>
        </p:spPr>
        <p:txBody>
          <a:bodyPr wrap="square" rtlCol="0">
            <a:spAutoFit/>
          </a:bodyPr>
          <a:lstStyle/>
          <a:p>
            <a:pPr algn="ctr"/>
            <a:r>
              <a:rPr lang="en-US" sz="2000" b="1" dirty="0" smtClean="0">
                <a:solidFill>
                  <a:srgbClr val="C00000"/>
                </a:solidFill>
              </a:rPr>
              <a:t>EPA &amp; States</a:t>
            </a:r>
            <a:endParaRPr lang="en-US" sz="2000" b="1" dirty="0">
              <a:solidFill>
                <a:srgbClr val="C00000"/>
              </a:solidFill>
            </a:endParaRPr>
          </a:p>
        </p:txBody>
      </p:sp>
      <p:sp>
        <p:nvSpPr>
          <p:cNvPr id="54" name="TextBox 53"/>
          <p:cNvSpPr txBox="1"/>
          <p:nvPr/>
        </p:nvSpPr>
        <p:spPr>
          <a:xfrm>
            <a:off x="10783993" y="2365807"/>
            <a:ext cx="1071171" cy="707886"/>
          </a:xfrm>
          <a:prstGeom prst="rect">
            <a:avLst/>
          </a:prstGeom>
          <a:solidFill>
            <a:srgbClr val="FFFFFF"/>
          </a:solidFill>
          <a:ln>
            <a:solidFill>
              <a:srgbClr val="C00000"/>
            </a:solidFill>
          </a:ln>
        </p:spPr>
        <p:txBody>
          <a:bodyPr wrap="square" rtlCol="0">
            <a:spAutoFit/>
          </a:bodyPr>
          <a:lstStyle/>
          <a:p>
            <a:pPr algn="ctr"/>
            <a:r>
              <a:rPr lang="en-US" sz="2000" b="1" dirty="0" smtClean="0">
                <a:solidFill>
                  <a:srgbClr val="C00000"/>
                </a:solidFill>
              </a:rPr>
              <a:t>EPA &amp; States</a:t>
            </a:r>
            <a:endParaRPr lang="en-US" sz="2000" b="1" dirty="0">
              <a:solidFill>
                <a:srgbClr val="C00000"/>
              </a:solidFill>
            </a:endParaRPr>
          </a:p>
        </p:txBody>
      </p:sp>
      <p:sp>
        <p:nvSpPr>
          <p:cNvPr id="60" name="TextBox 59"/>
          <p:cNvSpPr txBox="1"/>
          <p:nvPr/>
        </p:nvSpPr>
        <p:spPr>
          <a:xfrm>
            <a:off x="7475906" y="4311215"/>
            <a:ext cx="1094938" cy="707886"/>
          </a:xfrm>
          <a:prstGeom prst="rect">
            <a:avLst/>
          </a:prstGeom>
          <a:solidFill>
            <a:srgbClr val="FFFFFF"/>
          </a:solidFill>
          <a:ln>
            <a:solidFill>
              <a:srgbClr val="C00000"/>
            </a:solidFill>
          </a:ln>
        </p:spPr>
        <p:txBody>
          <a:bodyPr wrap="square" rtlCol="0">
            <a:spAutoFit/>
          </a:bodyPr>
          <a:lstStyle/>
          <a:p>
            <a:pPr algn="ctr"/>
            <a:r>
              <a:rPr lang="en-US" sz="2000" b="1" dirty="0" smtClean="0">
                <a:solidFill>
                  <a:srgbClr val="C00000"/>
                </a:solidFill>
              </a:rPr>
              <a:t>EPA &amp; CA</a:t>
            </a:r>
            <a:endParaRPr lang="en-US" sz="2000" b="1" dirty="0">
              <a:solidFill>
                <a:srgbClr val="C00000"/>
              </a:solidFill>
            </a:endParaRPr>
          </a:p>
        </p:txBody>
      </p:sp>
      <p:sp>
        <p:nvSpPr>
          <p:cNvPr id="61" name="TextBox 60"/>
          <p:cNvSpPr txBox="1"/>
          <p:nvPr/>
        </p:nvSpPr>
        <p:spPr>
          <a:xfrm>
            <a:off x="4533820" y="3780777"/>
            <a:ext cx="461665" cy="1616522"/>
          </a:xfrm>
          <a:prstGeom prst="rect">
            <a:avLst/>
          </a:prstGeom>
          <a:noFill/>
        </p:spPr>
        <p:txBody>
          <a:bodyPr vert="vert270" wrap="square" rtlCol="0">
            <a:spAutoFit/>
          </a:bodyPr>
          <a:lstStyle/>
          <a:p>
            <a:pPr algn="ctr"/>
            <a:r>
              <a:rPr lang="en-US" b="1" dirty="0" smtClean="0"/>
              <a:t>MOVES model</a:t>
            </a:r>
            <a:endParaRPr lang="en-US" b="1" dirty="0"/>
          </a:p>
        </p:txBody>
      </p:sp>
      <p:cxnSp>
        <p:nvCxnSpPr>
          <p:cNvPr id="7" name="Curved Connector 6"/>
          <p:cNvCxnSpPr/>
          <p:nvPr/>
        </p:nvCxnSpPr>
        <p:spPr>
          <a:xfrm>
            <a:off x="11719599" y="605915"/>
            <a:ext cx="510700" cy="47298"/>
          </a:xfrm>
          <a:prstGeom prst="curvedConnector3">
            <a:avLst>
              <a:gd name="adj1" fmla="val 67468"/>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47715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ounded Rectangle 48"/>
          <p:cNvSpPr/>
          <p:nvPr/>
        </p:nvSpPr>
        <p:spPr>
          <a:xfrm>
            <a:off x="7472854" y="1021996"/>
            <a:ext cx="4225159" cy="3220670"/>
          </a:xfrm>
          <a:prstGeom prst="roundRect">
            <a:avLst/>
          </a:prstGeom>
          <a:solidFill>
            <a:schemeClr val="accent4">
              <a:lumMod val="40000"/>
              <a:lumOff val="6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8100847" y="1281598"/>
            <a:ext cx="2969172" cy="369332"/>
          </a:xfrm>
          <a:prstGeom prst="rect">
            <a:avLst/>
          </a:prstGeom>
          <a:noFill/>
        </p:spPr>
        <p:txBody>
          <a:bodyPr wrap="square" rtlCol="0">
            <a:spAutoFit/>
          </a:bodyPr>
          <a:lstStyle/>
          <a:p>
            <a:pPr algn="ctr"/>
            <a:r>
              <a:rPr lang="en-US" b="1" u="sng" dirty="0" smtClean="0"/>
              <a:t>Photochemical Model</a:t>
            </a:r>
            <a:endParaRPr lang="en-US" b="1" u="sng" dirty="0"/>
          </a:p>
        </p:txBody>
      </p:sp>
      <p:sp>
        <p:nvSpPr>
          <p:cNvPr id="52" name="Rounded Rectangle 51"/>
          <p:cNvSpPr/>
          <p:nvPr/>
        </p:nvSpPr>
        <p:spPr>
          <a:xfrm>
            <a:off x="7719696" y="1741191"/>
            <a:ext cx="1370619" cy="1151479"/>
          </a:xfrm>
          <a:prstGeom prst="round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ounded Rectangle 54"/>
          <p:cNvSpPr/>
          <p:nvPr/>
        </p:nvSpPr>
        <p:spPr>
          <a:xfrm>
            <a:off x="8986634" y="3046649"/>
            <a:ext cx="1247263" cy="1151479"/>
          </a:xfrm>
          <a:prstGeom prst="round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ounded Rectangle 55"/>
          <p:cNvSpPr/>
          <p:nvPr/>
        </p:nvSpPr>
        <p:spPr>
          <a:xfrm>
            <a:off x="10226411" y="1758381"/>
            <a:ext cx="1247263" cy="1151479"/>
          </a:xfrm>
          <a:prstGeom prst="round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p:cNvSpPr txBox="1"/>
          <p:nvPr/>
        </p:nvSpPr>
        <p:spPr>
          <a:xfrm>
            <a:off x="7651810" y="1845703"/>
            <a:ext cx="1493976" cy="923330"/>
          </a:xfrm>
          <a:prstGeom prst="rect">
            <a:avLst/>
          </a:prstGeom>
          <a:noFill/>
        </p:spPr>
        <p:txBody>
          <a:bodyPr wrap="square" rtlCol="0">
            <a:spAutoFit/>
          </a:bodyPr>
          <a:lstStyle/>
          <a:p>
            <a:pPr algn="ctr"/>
            <a:r>
              <a:rPr lang="en-US" dirty="0" smtClean="0"/>
              <a:t>Meteorology: Mixing &amp; Transport</a:t>
            </a:r>
            <a:endParaRPr lang="en-US" dirty="0"/>
          </a:p>
        </p:txBody>
      </p:sp>
      <p:sp>
        <p:nvSpPr>
          <p:cNvPr id="58" name="TextBox 57"/>
          <p:cNvSpPr txBox="1"/>
          <p:nvPr/>
        </p:nvSpPr>
        <p:spPr>
          <a:xfrm>
            <a:off x="10103054" y="2088461"/>
            <a:ext cx="1493976" cy="369332"/>
          </a:xfrm>
          <a:prstGeom prst="rect">
            <a:avLst/>
          </a:prstGeom>
          <a:noFill/>
        </p:spPr>
        <p:txBody>
          <a:bodyPr wrap="square" rtlCol="0">
            <a:spAutoFit/>
          </a:bodyPr>
          <a:lstStyle/>
          <a:p>
            <a:pPr algn="ctr"/>
            <a:r>
              <a:rPr lang="en-US" dirty="0" smtClean="0"/>
              <a:t>Chemistry</a:t>
            </a:r>
            <a:endParaRPr lang="en-US" dirty="0"/>
          </a:p>
        </p:txBody>
      </p:sp>
      <p:sp>
        <p:nvSpPr>
          <p:cNvPr id="59" name="TextBox 58"/>
          <p:cNvSpPr txBox="1"/>
          <p:nvPr/>
        </p:nvSpPr>
        <p:spPr>
          <a:xfrm>
            <a:off x="8863276" y="3462010"/>
            <a:ext cx="1493976" cy="369332"/>
          </a:xfrm>
          <a:prstGeom prst="rect">
            <a:avLst/>
          </a:prstGeom>
          <a:noFill/>
        </p:spPr>
        <p:txBody>
          <a:bodyPr wrap="square" rtlCol="0">
            <a:spAutoFit/>
          </a:bodyPr>
          <a:lstStyle/>
          <a:p>
            <a:pPr algn="ctr"/>
            <a:r>
              <a:rPr lang="en-US" dirty="0" smtClean="0"/>
              <a:t>Deposition</a:t>
            </a:r>
            <a:endParaRPr lang="en-US" dirty="0"/>
          </a:p>
        </p:txBody>
      </p:sp>
      <p:sp>
        <p:nvSpPr>
          <p:cNvPr id="60" name="Rounded Rectangle 59"/>
          <p:cNvSpPr/>
          <p:nvPr/>
        </p:nvSpPr>
        <p:spPr>
          <a:xfrm>
            <a:off x="7516218" y="5006354"/>
            <a:ext cx="4188093" cy="1745010"/>
          </a:xfrm>
          <a:prstGeom prst="round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Up-Down Arrow 60"/>
          <p:cNvSpPr/>
          <p:nvPr/>
        </p:nvSpPr>
        <p:spPr>
          <a:xfrm>
            <a:off x="9491766" y="4388263"/>
            <a:ext cx="187333" cy="573407"/>
          </a:xfrm>
          <a:prstGeom prst="upDownArrow">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p:cNvSpPr txBox="1"/>
          <p:nvPr/>
        </p:nvSpPr>
        <p:spPr>
          <a:xfrm>
            <a:off x="6506654" y="4356838"/>
            <a:ext cx="3043932" cy="646331"/>
          </a:xfrm>
          <a:prstGeom prst="rect">
            <a:avLst/>
          </a:prstGeom>
          <a:noFill/>
        </p:spPr>
        <p:txBody>
          <a:bodyPr wrap="square" rtlCol="0">
            <a:spAutoFit/>
          </a:bodyPr>
          <a:lstStyle/>
          <a:p>
            <a:pPr algn="ctr"/>
            <a:r>
              <a:rPr lang="en-US" b="1" dirty="0" smtClean="0"/>
              <a:t>Matching Species </a:t>
            </a:r>
            <a:r>
              <a:rPr lang="en-US" b="1" dirty="0" err="1" smtClean="0"/>
              <a:t>Defns</a:t>
            </a:r>
            <a:r>
              <a:rPr lang="en-US" b="1" dirty="0" smtClean="0"/>
              <a:t>, Grid Resolution, Kernel processing</a:t>
            </a:r>
            <a:endParaRPr lang="en-US" b="1" dirty="0"/>
          </a:p>
        </p:txBody>
      </p:sp>
      <p:sp>
        <p:nvSpPr>
          <p:cNvPr id="63" name="Rounded Rectangle 62"/>
          <p:cNvSpPr/>
          <p:nvPr/>
        </p:nvSpPr>
        <p:spPr>
          <a:xfrm>
            <a:off x="7885593" y="5563394"/>
            <a:ext cx="1541155" cy="825561"/>
          </a:xfrm>
          <a:prstGeom prst="roundRect">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p:cNvSpPr txBox="1"/>
          <p:nvPr/>
        </p:nvSpPr>
        <p:spPr>
          <a:xfrm>
            <a:off x="8247510" y="5012398"/>
            <a:ext cx="2969172" cy="369332"/>
          </a:xfrm>
          <a:prstGeom prst="rect">
            <a:avLst/>
          </a:prstGeom>
          <a:noFill/>
        </p:spPr>
        <p:txBody>
          <a:bodyPr wrap="square" rtlCol="0">
            <a:spAutoFit/>
          </a:bodyPr>
          <a:lstStyle/>
          <a:p>
            <a:pPr algn="ctr"/>
            <a:r>
              <a:rPr lang="en-US" b="1" u="sng" dirty="0" smtClean="0"/>
              <a:t>Measurements</a:t>
            </a:r>
            <a:endParaRPr lang="en-US" b="1" u="sng" dirty="0"/>
          </a:p>
        </p:txBody>
      </p:sp>
      <p:sp>
        <p:nvSpPr>
          <p:cNvPr id="67" name="TextBox 66"/>
          <p:cNvSpPr txBox="1"/>
          <p:nvPr/>
        </p:nvSpPr>
        <p:spPr>
          <a:xfrm>
            <a:off x="7858004" y="5690543"/>
            <a:ext cx="1596332" cy="646331"/>
          </a:xfrm>
          <a:prstGeom prst="rect">
            <a:avLst/>
          </a:prstGeom>
          <a:noFill/>
        </p:spPr>
        <p:txBody>
          <a:bodyPr wrap="square" rtlCol="0">
            <a:spAutoFit/>
          </a:bodyPr>
          <a:lstStyle/>
          <a:p>
            <a:pPr algn="ctr"/>
            <a:r>
              <a:rPr lang="en-US" dirty="0" smtClean="0"/>
              <a:t>Measurement Artifacts</a:t>
            </a:r>
            <a:endParaRPr lang="en-US" dirty="0"/>
          </a:p>
        </p:txBody>
      </p:sp>
      <p:sp>
        <p:nvSpPr>
          <p:cNvPr id="68" name="Rounded Rectangle 67"/>
          <p:cNvSpPr/>
          <p:nvPr/>
        </p:nvSpPr>
        <p:spPr>
          <a:xfrm>
            <a:off x="9794952" y="5571067"/>
            <a:ext cx="1541155" cy="825561"/>
          </a:xfrm>
          <a:prstGeom prst="roundRect">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9794951" y="5563394"/>
            <a:ext cx="1596332" cy="923330"/>
          </a:xfrm>
          <a:prstGeom prst="rect">
            <a:avLst/>
          </a:prstGeom>
          <a:noFill/>
        </p:spPr>
        <p:txBody>
          <a:bodyPr wrap="square" rtlCol="0">
            <a:spAutoFit/>
          </a:bodyPr>
          <a:lstStyle/>
          <a:p>
            <a:pPr algn="ctr"/>
            <a:r>
              <a:rPr lang="en-US" dirty="0" smtClean="0"/>
              <a:t>Satellite Retrieval Methods</a:t>
            </a:r>
            <a:endParaRPr lang="en-US" dirty="0"/>
          </a:p>
        </p:txBody>
      </p:sp>
      <p:sp>
        <p:nvSpPr>
          <p:cNvPr id="53" name="Title 1"/>
          <p:cNvSpPr txBox="1">
            <a:spLocks/>
          </p:cNvSpPr>
          <p:nvPr/>
        </p:nvSpPr>
        <p:spPr>
          <a:xfrm>
            <a:off x="536559" y="306383"/>
            <a:ext cx="641607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Multiple Organizations Contribute to this Process</a:t>
            </a:r>
          </a:p>
        </p:txBody>
      </p:sp>
      <p:sp>
        <p:nvSpPr>
          <p:cNvPr id="54" name="TextBox 53"/>
          <p:cNvSpPr txBox="1"/>
          <p:nvPr/>
        </p:nvSpPr>
        <p:spPr>
          <a:xfrm>
            <a:off x="313618" y="1631946"/>
            <a:ext cx="4372388" cy="5201424"/>
          </a:xfrm>
          <a:prstGeom prst="rect">
            <a:avLst/>
          </a:prstGeom>
          <a:noFill/>
        </p:spPr>
        <p:txBody>
          <a:bodyPr wrap="square" rtlCol="0">
            <a:spAutoFit/>
          </a:bodyPr>
          <a:lstStyle/>
          <a:p>
            <a:pPr marL="285750" indent="-285750">
              <a:buFont typeface="Arial" panose="020B0604020202020204" pitchFamily="34" charset="0"/>
              <a:buChar char="•"/>
            </a:pPr>
            <a:r>
              <a:rPr lang="en-US" sz="2800" dirty="0"/>
              <a:t>EPA Offices</a:t>
            </a:r>
          </a:p>
          <a:p>
            <a:pPr marL="742950" lvl="1" indent="-285750">
              <a:buFont typeface="Arial" panose="020B0604020202020204" pitchFamily="34" charset="0"/>
              <a:buChar char="•"/>
            </a:pPr>
            <a:r>
              <a:rPr lang="en-US" sz="2000" dirty="0"/>
              <a:t>Office of Air and Radiation (OAR)</a:t>
            </a:r>
          </a:p>
          <a:p>
            <a:pPr marL="1200150" lvl="2" indent="-285750">
              <a:buFont typeface="Arial" panose="020B0604020202020204" pitchFamily="34" charset="0"/>
              <a:buChar char="•"/>
            </a:pPr>
            <a:r>
              <a:rPr lang="en-US" sz="2000" dirty="0"/>
              <a:t>Office of Transportation and Air Quality (OTAQ)</a:t>
            </a:r>
          </a:p>
          <a:p>
            <a:pPr marL="1200150" lvl="2" indent="-285750">
              <a:buFont typeface="Arial" panose="020B0604020202020204" pitchFamily="34" charset="0"/>
              <a:buChar char="•"/>
            </a:pPr>
            <a:r>
              <a:rPr lang="en-US" sz="2000" dirty="0"/>
              <a:t>Office of Air Quality Planning and Standards (OAQPS)</a:t>
            </a:r>
          </a:p>
          <a:p>
            <a:pPr marL="1200150" lvl="2" indent="-285750">
              <a:buFont typeface="Arial" panose="020B0604020202020204" pitchFamily="34" charset="0"/>
              <a:buChar char="•"/>
            </a:pPr>
            <a:r>
              <a:rPr lang="en-US" sz="2000" dirty="0"/>
              <a:t>Office of Atmospheric Programs (OAP)</a:t>
            </a:r>
          </a:p>
          <a:p>
            <a:pPr marL="742950" lvl="1" indent="-285750">
              <a:buFont typeface="Arial" panose="020B0604020202020204" pitchFamily="34" charset="0"/>
              <a:buChar char="•"/>
            </a:pPr>
            <a:r>
              <a:rPr lang="en-US" sz="2000" dirty="0"/>
              <a:t>Office of Research and Development (ORD)</a:t>
            </a:r>
          </a:p>
          <a:p>
            <a:pPr marL="285750" indent="-285750">
              <a:buFont typeface="Arial" panose="020B0604020202020204" pitchFamily="34" charset="0"/>
              <a:buChar char="•"/>
            </a:pPr>
            <a:r>
              <a:rPr lang="en-US" sz="2800" dirty="0"/>
              <a:t>States</a:t>
            </a:r>
          </a:p>
          <a:p>
            <a:pPr marL="285750" indent="-285750">
              <a:buFont typeface="Arial" panose="020B0604020202020204" pitchFamily="34" charset="0"/>
              <a:buChar char="•"/>
            </a:pPr>
            <a:r>
              <a:rPr lang="en-US" sz="2800" dirty="0"/>
              <a:t>Other Federal Agencies</a:t>
            </a:r>
          </a:p>
          <a:p>
            <a:pPr marL="742950" lvl="1" indent="-285750">
              <a:buFont typeface="Arial" panose="020B0604020202020204" pitchFamily="34" charset="0"/>
              <a:buChar char="•"/>
            </a:pPr>
            <a:r>
              <a:rPr lang="en-US" sz="2000" dirty="0"/>
              <a:t>NASA</a:t>
            </a:r>
          </a:p>
          <a:p>
            <a:pPr marL="742950" lvl="1" indent="-285750">
              <a:buFont typeface="Arial" panose="020B0604020202020204" pitchFamily="34" charset="0"/>
              <a:buChar char="•"/>
            </a:pPr>
            <a:r>
              <a:rPr lang="en-US" sz="2000" dirty="0"/>
              <a:t>NOAA</a:t>
            </a:r>
          </a:p>
          <a:p>
            <a:pPr marL="285750" indent="-285750">
              <a:buFont typeface="Arial" panose="020B0604020202020204" pitchFamily="34" charset="0"/>
              <a:buChar char="•"/>
            </a:pPr>
            <a:r>
              <a:rPr lang="en-US" sz="2800" dirty="0"/>
              <a:t>Academics</a:t>
            </a:r>
          </a:p>
        </p:txBody>
      </p:sp>
      <p:sp>
        <p:nvSpPr>
          <p:cNvPr id="64" name="TextBox 63"/>
          <p:cNvSpPr txBox="1"/>
          <p:nvPr/>
        </p:nvSpPr>
        <p:spPr>
          <a:xfrm>
            <a:off x="5643274" y="2097041"/>
            <a:ext cx="1942706" cy="1631216"/>
          </a:xfrm>
          <a:prstGeom prst="rect">
            <a:avLst/>
          </a:prstGeom>
          <a:solidFill>
            <a:srgbClr val="FFFFFF"/>
          </a:solidFill>
          <a:ln>
            <a:solidFill>
              <a:srgbClr val="C00000"/>
            </a:solidFill>
          </a:ln>
        </p:spPr>
        <p:txBody>
          <a:bodyPr wrap="square" rtlCol="0">
            <a:spAutoFit/>
          </a:bodyPr>
          <a:lstStyle/>
          <a:p>
            <a:pPr algn="ctr"/>
            <a:r>
              <a:rPr lang="en-US" sz="2000" b="1" dirty="0">
                <a:solidFill>
                  <a:srgbClr val="C00000"/>
                </a:solidFill>
              </a:rPr>
              <a:t>EPA, Other Federal Agencies, Academics &amp; Others</a:t>
            </a:r>
            <a:endParaRPr lang="en-US" sz="2000" b="1" dirty="0">
              <a:solidFill>
                <a:srgbClr val="C00000"/>
              </a:solidFill>
            </a:endParaRPr>
          </a:p>
        </p:txBody>
      </p:sp>
      <p:sp>
        <p:nvSpPr>
          <p:cNvPr id="65" name="TextBox 64"/>
          <p:cNvSpPr txBox="1"/>
          <p:nvPr/>
        </p:nvSpPr>
        <p:spPr>
          <a:xfrm>
            <a:off x="5569677" y="5389156"/>
            <a:ext cx="2117434" cy="1323439"/>
          </a:xfrm>
          <a:prstGeom prst="rect">
            <a:avLst/>
          </a:prstGeom>
          <a:solidFill>
            <a:srgbClr val="FFFFFF"/>
          </a:solidFill>
          <a:ln>
            <a:solidFill>
              <a:srgbClr val="C00000"/>
            </a:solidFill>
          </a:ln>
        </p:spPr>
        <p:txBody>
          <a:bodyPr wrap="square" rtlCol="0">
            <a:spAutoFit/>
          </a:bodyPr>
          <a:lstStyle/>
          <a:p>
            <a:pPr algn="ctr"/>
            <a:r>
              <a:rPr lang="en-US" sz="2000" b="1" dirty="0" smtClean="0">
                <a:solidFill>
                  <a:srgbClr val="C00000"/>
                </a:solidFill>
              </a:rPr>
              <a:t>States, </a:t>
            </a:r>
            <a:r>
              <a:rPr lang="en-US" sz="2000" b="1" dirty="0" smtClean="0">
                <a:solidFill>
                  <a:srgbClr val="C00000"/>
                </a:solidFill>
              </a:rPr>
              <a:t>EPA, Other Federal Agencies, Academics &amp; Others</a:t>
            </a:r>
            <a:endParaRPr lang="en-US" sz="2000" b="1" dirty="0">
              <a:solidFill>
                <a:srgbClr val="C00000"/>
              </a:solidFill>
            </a:endParaRPr>
          </a:p>
        </p:txBody>
      </p:sp>
      <p:sp>
        <p:nvSpPr>
          <p:cNvPr id="69" name="TextBox 68"/>
          <p:cNvSpPr txBox="1"/>
          <p:nvPr/>
        </p:nvSpPr>
        <p:spPr>
          <a:xfrm>
            <a:off x="5226318" y="4295283"/>
            <a:ext cx="1280336" cy="707886"/>
          </a:xfrm>
          <a:prstGeom prst="rect">
            <a:avLst/>
          </a:prstGeom>
          <a:solidFill>
            <a:srgbClr val="FFFFFF"/>
          </a:solidFill>
          <a:ln>
            <a:solidFill>
              <a:srgbClr val="C00000"/>
            </a:solidFill>
          </a:ln>
        </p:spPr>
        <p:txBody>
          <a:bodyPr wrap="square" rtlCol="0">
            <a:spAutoFit/>
          </a:bodyPr>
          <a:lstStyle/>
          <a:p>
            <a:pPr algn="ctr"/>
            <a:r>
              <a:rPr lang="en-US" sz="2000" b="1" dirty="0" smtClean="0">
                <a:solidFill>
                  <a:srgbClr val="C00000"/>
                </a:solidFill>
              </a:rPr>
              <a:t>All Model Users</a:t>
            </a:r>
            <a:endParaRPr lang="en-US" sz="2000" b="1" dirty="0">
              <a:solidFill>
                <a:srgbClr val="C00000"/>
              </a:solidFill>
            </a:endParaRPr>
          </a:p>
        </p:txBody>
      </p:sp>
      <p:sp>
        <p:nvSpPr>
          <p:cNvPr id="2" name="Slide Number Placeholder 1"/>
          <p:cNvSpPr>
            <a:spLocks noGrp="1"/>
          </p:cNvSpPr>
          <p:nvPr>
            <p:ph type="sldNum" sz="quarter" idx="12"/>
          </p:nvPr>
        </p:nvSpPr>
        <p:spPr/>
        <p:txBody>
          <a:bodyPr/>
          <a:lstStyle/>
          <a:p>
            <a:fld id="{A9EF1A05-F20E-4D7D-8289-6728657F3932}" type="slidenum">
              <a:rPr lang="en-US" smtClean="0"/>
              <a:t>7</a:t>
            </a:fld>
            <a:endParaRPr lang="en-US"/>
          </a:p>
        </p:txBody>
      </p:sp>
    </p:spTree>
    <p:extLst>
      <p:ext uri="{BB962C8B-B14F-4D97-AF65-F5344CB8AC3E}">
        <p14:creationId xmlns:p14="http://schemas.microsoft.com/office/powerpoint/2010/main" val="19283087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0822"/>
            <a:ext cx="10515600" cy="1325563"/>
          </a:xfrm>
        </p:spPr>
        <p:txBody>
          <a:bodyPr/>
          <a:lstStyle/>
          <a:p>
            <a:r>
              <a:rPr lang="en-US" dirty="0" smtClean="0"/>
              <a:t>Detailed </a:t>
            </a:r>
            <a:r>
              <a:rPr lang="en-US" dirty="0" smtClean="0"/>
              <a:t>Emissions Information </a:t>
            </a:r>
            <a:r>
              <a:rPr lang="en-US" dirty="0" smtClean="0"/>
              <a:t>Needed for Regulatory Applications</a:t>
            </a:r>
            <a:endParaRPr lang="en-US" dirty="0"/>
          </a:p>
        </p:txBody>
      </p:sp>
      <p:sp>
        <p:nvSpPr>
          <p:cNvPr id="3" name="Content Placeholder 2"/>
          <p:cNvSpPr>
            <a:spLocks noGrp="1"/>
          </p:cNvSpPr>
          <p:nvPr>
            <p:ph idx="1"/>
          </p:nvPr>
        </p:nvSpPr>
        <p:spPr>
          <a:xfrm>
            <a:off x="838200" y="1711321"/>
            <a:ext cx="11171830" cy="5032376"/>
          </a:xfrm>
        </p:spPr>
        <p:txBody>
          <a:bodyPr>
            <a:normAutofit fontScale="85000" lnSpcReduction="20000"/>
          </a:bodyPr>
          <a:lstStyle/>
          <a:p>
            <a:r>
              <a:rPr lang="en-US" dirty="0" smtClean="0"/>
              <a:t>Control programs differentially impact specific sources/fuels</a:t>
            </a:r>
          </a:p>
          <a:p>
            <a:pPr lvl="1"/>
            <a:r>
              <a:rPr lang="en-US" dirty="0" smtClean="0"/>
              <a:t>To understand their impact, models need to predict the response of emissions to changes in those sources/fuels</a:t>
            </a:r>
          </a:p>
          <a:p>
            <a:pPr lvl="1"/>
            <a:r>
              <a:rPr lang="en-US" dirty="0" smtClean="0"/>
              <a:t>For example, controls may impact diesel and gasoline emissions differently, so understanding the contributions from these two fuel types matters</a:t>
            </a:r>
          </a:p>
          <a:p>
            <a:pPr lvl="1"/>
            <a:endParaRPr lang="en-US" dirty="0" smtClean="0"/>
          </a:p>
          <a:p>
            <a:r>
              <a:rPr lang="en-US" dirty="0"/>
              <a:t>F</a:t>
            </a:r>
            <a:r>
              <a:rPr lang="en-US" dirty="0" smtClean="0"/>
              <a:t>uture year projections are an important aspect of regulatory modeling</a:t>
            </a:r>
          </a:p>
          <a:p>
            <a:pPr lvl="1"/>
            <a:r>
              <a:rPr lang="en-US" dirty="0" smtClean="0"/>
              <a:t>Emissions projections are built from estimates of source category-specific emissions rates and projections of activity data, vehicle fleet mix and age distributions, energy demand and trends in fuel usage etc.</a:t>
            </a:r>
          </a:p>
          <a:p>
            <a:pPr lvl="1"/>
            <a:r>
              <a:rPr lang="en-US" dirty="0" smtClean="0"/>
              <a:t>Improving projections requires understanding the nature of any biases in current inventory</a:t>
            </a:r>
          </a:p>
          <a:p>
            <a:pPr lvl="1"/>
            <a:endParaRPr lang="en-US" dirty="0" smtClean="0"/>
          </a:p>
          <a:p>
            <a:r>
              <a:rPr lang="en-US" dirty="0" smtClean="0"/>
              <a:t>Annual total NOx emissions are necessary but may not be sufficient informing control strategy decisions.  We need to understand relationship of any emissions biases to:</a:t>
            </a:r>
          </a:p>
          <a:p>
            <a:pPr lvl="1"/>
            <a:r>
              <a:rPr lang="en-US" dirty="0" smtClean="0"/>
              <a:t>Source category and subcategory</a:t>
            </a:r>
          </a:p>
          <a:p>
            <a:pPr lvl="1"/>
            <a:r>
              <a:rPr lang="en-US" dirty="0" smtClean="0"/>
              <a:t>Temporal and spatial allocation</a:t>
            </a:r>
          </a:p>
          <a:p>
            <a:pPr lvl="1"/>
            <a:r>
              <a:rPr lang="en-US" dirty="0" smtClean="0"/>
              <a:t>Emissions factors, activity data, fuel usage, age distribution </a:t>
            </a:r>
            <a:r>
              <a:rPr lang="en-US" dirty="0" err="1" smtClean="0"/>
              <a:t>etc</a:t>
            </a:r>
            <a:endParaRPr lang="en-US" dirty="0"/>
          </a:p>
        </p:txBody>
      </p:sp>
      <p:sp>
        <p:nvSpPr>
          <p:cNvPr id="4" name="Slide Number Placeholder 3"/>
          <p:cNvSpPr>
            <a:spLocks noGrp="1"/>
          </p:cNvSpPr>
          <p:nvPr>
            <p:ph type="sldNum" sz="quarter" idx="12"/>
          </p:nvPr>
        </p:nvSpPr>
        <p:spPr/>
        <p:txBody>
          <a:bodyPr/>
          <a:lstStyle/>
          <a:p>
            <a:fld id="{A9EF1A05-F20E-4D7D-8289-6728657F3932}" type="slidenum">
              <a:rPr lang="en-US" smtClean="0"/>
              <a:t>8</a:t>
            </a:fld>
            <a:endParaRPr lang="en-US"/>
          </a:p>
        </p:txBody>
      </p:sp>
    </p:spTree>
    <p:extLst>
      <p:ext uri="{BB962C8B-B14F-4D97-AF65-F5344CB8AC3E}">
        <p14:creationId xmlns:p14="http://schemas.microsoft.com/office/powerpoint/2010/main" val="3034246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8368" y="365125"/>
            <a:ext cx="10972800" cy="1325563"/>
          </a:xfrm>
        </p:spPr>
        <p:txBody>
          <a:bodyPr>
            <a:normAutofit/>
          </a:bodyPr>
          <a:lstStyle/>
          <a:p>
            <a:r>
              <a:rPr lang="en-US" dirty="0"/>
              <a:t>5 Key Questions Identified for Further Investigation by Cross-EPA Workgroup</a:t>
            </a:r>
          </a:p>
        </p:txBody>
      </p:sp>
      <p:sp>
        <p:nvSpPr>
          <p:cNvPr id="3" name="Content Placeholder 2"/>
          <p:cNvSpPr>
            <a:spLocks noGrp="1"/>
          </p:cNvSpPr>
          <p:nvPr>
            <p:ph idx="1"/>
          </p:nvPr>
        </p:nvSpPr>
        <p:spPr>
          <a:xfrm>
            <a:off x="838200" y="1825624"/>
            <a:ext cx="11353800" cy="4887691"/>
          </a:xfrm>
        </p:spPr>
        <p:txBody>
          <a:bodyPr>
            <a:normAutofit fontScale="92500" lnSpcReduction="10000"/>
          </a:bodyPr>
          <a:lstStyle/>
          <a:p>
            <a:pPr marL="514350" indent="-514350">
              <a:buFont typeface="+mj-lt"/>
              <a:buAutoNum type="arabicPeriod"/>
            </a:pPr>
            <a:r>
              <a:rPr lang="en-US" dirty="0"/>
              <a:t>What can we learn from </a:t>
            </a:r>
            <a:r>
              <a:rPr lang="en-US" dirty="0" smtClean="0"/>
              <a:t>EPA’s 2008-2011 </a:t>
            </a:r>
            <a:r>
              <a:rPr lang="en-US" dirty="0"/>
              <a:t>Detroit and Las Vegas near-road measurement campaigns? </a:t>
            </a:r>
            <a:endParaRPr lang="en-US" dirty="0" smtClean="0"/>
          </a:p>
          <a:p>
            <a:pPr marL="514350" indent="-514350">
              <a:buFont typeface="+mj-lt"/>
              <a:buAutoNum type="arabicPeriod"/>
            </a:pPr>
            <a:r>
              <a:rPr lang="en-US" dirty="0" smtClean="0"/>
              <a:t>How </a:t>
            </a:r>
            <a:r>
              <a:rPr lang="en-US" dirty="0"/>
              <a:t>do MOVES NOx </a:t>
            </a:r>
            <a:r>
              <a:rPr lang="en-US" dirty="0" smtClean="0"/>
              <a:t>estimates </a:t>
            </a:r>
            <a:r>
              <a:rPr lang="en-US" dirty="0"/>
              <a:t>compare </a:t>
            </a:r>
            <a:r>
              <a:rPr lang="en-US" dirty="0" smtClean="0"/>
              <a:t>with other tunnel </a:t>
            </a:r>
            <a:r>
              <a:rPr lang="en-US" dirty="0"/>
              <a:t>and roadside </a:t>
            </a:r>
            <a:r>
              <a:rPr lang="en-US" dirty="0" smtClean="0"/>
              <a:t>measurements? </a:t>
            </a:r>
          </a:p>
          <a:p>
            <a:pPr marL="514350" indent="-514350">
              <a:buFont typeface="+mj-lt"/>
              <a:buAutoNum type="arabicPeriod"/>
            </a:pPr>
            <a:r>
              <a:rPr lang="en-US" dirty="0" smtClean="0"/>
              <a:t>How can we improve spatial and temporal allocation of mobile emissions?  </a:t>
            </a:r>
            <a:endParaRPr lang="en-US" dirty="0"/>
          </a:p>
          <a:p>
            <a:pPr lvl="1"/>
            <a:r>
              <a:rPr lang="en-US" dirty="0" smtClean="0"/>
              <a:t>How much can improvements in these allocations reduce modeled NOy bias?</a:t>
            </a:r>
          </a:p>
          <a:p>
            <a:pPr marL="514350" indent="-514350">
              <a:buFont typeface="+mj-lt"/>
              <a:buAutoNum type="arabicPeriod"/>
            </a:pPr>
            <a:r>
              <a:rPr lang="en-US" dirty="0" smtClean="0"/>
              <a:t>What can we learn from in-depth diagnostic evaluation of photochemical modeling results using the most up-to-date versions of the modeling systems and inventories? </a:t>
            </a:r>
          </a:p>
          <a:p>
            <a:pPr marL="514350" indent="-514350">
              <a:buFont typeface="+mj-lt"/>
              <a:buAutoNum type="arabicPeriod"/>
            </a:pPr>
            <a:r>
              <a:rPr lang="en-US" dirty="0" smtClean="0"/>
              <a:t>What are the strengths and pitfalls of using </a:t>
            </a:r>
            <a:r>
              <a:rPr lang="en-US" dirty="0" err="1" smtClean="0"/>
              <a:t>CO:NOy</a:t>
            </a:r>
            <a:r>
              <a:rPr lang="en-US" dirty="0" smtClean="0"/>
              <a:t> ratios for understanding emissions biases?  </a:t>
            </a:r>
            <a:endParaRPr lang="en-US" dirty="0"/>
          </a:p>
          <a:p>
            <a:pPr lvl="1"/>
            <a:r>
              <a:rPr lang="en-US" dirty="0" smtClean="0"/>
              <a:t>Can these ratios provide insight into the specific sources of NEI/model/measurement discrepancies?</a:t>
            </a:r>
          </a:p>
        </p:txBody>
      </p:sp>
      <p:sp>
        <p:nvSpPr>
          <p:cNvPr id="4" name="Slide Number Placeholder 3"/>
          <p:cNvSpPr>
            <a:spLocks noGrp="1"/>
          </p:cNvSpPr>
          <p:nvPr>
            <p:ph type="sldNum" sz="quarter" idx="12"/>
          </p:nvPr>
        </p:nvSpPr>
        <p:spPr/>
        <p:txBody>
          <a:bodyPr/>
          <a:lstStyle/>
          <a:p>
            <a:fld id="{A9EF1A05-F20E-4D7D-8289-6728657F3932}" type="slidenum">
              <a:rPr lang="en-US" smtClean="0"/>
              <a:t>9</a:t>
            </a:fld>
            <a:endParaRPr lang="en-US"/>
          </a:p>
        </p:txBody>
      </p:sp>
    </p:spTree>
    <p:extLst>
      <p:ext uri="{BB962C8B-B14F-4D97-AF65-F5344CB8AC3E}">
        <p14:creationId xmlns:p14="http://schemas.microsoft.com/office/powerpoint/2010/main" val="17997070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27.xml.rels><?xml version="1.0" encoding="UTF-8" standalone="yes"?>
<Relationships xmlns="http://schemas.openxmlformats.org/package/2006/relationships"><Relationship Id="rId1" Type="http://schemas.openxmlformats.org/officeDocument/2006/relationships/customXmlProps" Target="itemProps27.xml"/></Relationships>
</file>

<file path=customXml/_rels/item28.xml.rels><?xml version="1.0" encoding="UTF-8" standalone="yes"?>
<Relationships xmlns="http://schemas.openxmlformats.org/package/2006/relationships"><Relationship Id="rId1" Type="http://schemas.openxmlformats.org/officeDocument/2006/relationships/customXmlProps" Target="itemProps28.xml"/></Relationships>
</file>

<file path=customXml/_rels/item29.xml.rels><?xml version="1.0" encoding="UTF-8" standalone="yes"?>
<Relationships xmlns="http://schemas.openxmlformats.org/package/2006/relationships"><Relationship Id="rId1" Type="http://schemas.openxmlformats.org/officeDocument/2006/relationships/customXmlProps" Target="itemProps29.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30.xml.rels><?xml version="1.0" encoding="UTF-8" standalone="yes"?>
<Relationships xmlns="http://schemas.openxmlformats.org/package/2006/relationships"><Relationship Id="rId1" Type="http://schemas.openxmlformats.org/officeDocument/2006/relationships/customXmlProps" Target="itemProps30.xml"/></Relationships>
</file>

<file path=customXml/_rels/item31.xml.rels><?xml version="1.0" encoding="UTF-8" standalone="yes"?>
<Relationships xmlns="http://schemas.openxmlformats.org/package/2006/relationships"><Relationship Id="rId1" Type="http://schemas.openxmlformats.org/officeDocument/2006/relationships/customXmlProps" Target="itemProps31.xml"/></Relationships>
</file>

<file path=customXml/_rels/item32.xml.rels><?xml version="1.0" encoding="UTF-8" standalone="yes"?>
<Relationships xmlns="http://schemas.openxmlformats.org/package/2006/relationships"><Relationship Id="rId1" Type="http://schemas.openxmlformats.org/officeDocument/2006/relationships/customXmlProps" Target="itemProps32.xml"/></Relationships>
</file>

<file path=customXml/_rels/item33.xml.rels><?xml version="1.0" encoding="UTF-8" standalone="yes"?>
<Relationships xmlns="http://schemas.openxmlformats.org/package/2006/relationships"><Relationship Id="rId1" Type="http://schemas.openxmlformats.org/officeDocument/2006/relationships/customXmlProps" Target="itemProps33.xml"/></Relationships>
</file>

<file path=customXml/_rels/item34.xml.rels><?xml version="1.0" encoding="UTF-8" standalone="yes"?>
<Relationships xmlns="http://schemas.openxmlformats.org/package/2006/relationships"><Relationship Id="rId1" Type="http://schemas.openxmlformats.org/officeDocument/2006/relationships/customXmlProps" Target="itemProps34.xml"/></Relationships>
</file>

<file path=customXml/_rels/item35.xml.rels><?xml version="1.0" encoding="UTF-8" standalone="yes"?>
<Relationships xmlns="http://schemas.openxmlformats.org/package/2006/relationships"><Relationship Id="rId1" Type="http://schemas.openxmlformats.org/officeDocument/2006/relationships/customXmlProps" Target="itemProps35.xml"/></Relationships>
</file>

<file path=customXml/_rels/item36.xml.rels><?xml version="1.0" encoding="UTF-8" standalone="yes"?>
<Relationships xmlns="http://schemas.openxmlformats.org/package/2006/relationships"><Relationship Id="rId1" Type="http://schemas.openxmlformats.org/officeDocument/2006/relationships/customXmlProps" Target="itemProps36.xml"/></Relationships>
</file>

<file path=customXml/_rels/item37.xml.rels><?xml version="1.0" encoding="UTF-8" standalone="yes"?>
<Relationships xmlns="http://schemas.openxmlformats.org/package/2006/relationships"><Relationship Id="rId1" Type="http://schemas.openxmlformats.org/officeDocument/2006/relationships/customXmlProps" Target="itemProps37.xml"/></Relationships>
</file>

<file path=customXml/_rels/item38.xml.rels><?xml version="1.0" encoding="UTF-8" standalone="yes"?>
<Relationships xmlns="http://schemas.openxmlformats.org/package/2006/relationships"><Relationship Id="rId1" Type="http://schemas.openxmlformats.org/officeDocument/2006/relationships/customXmlProps" Target="itemProps38.xml"/></Relationships>
</file>

<file path=customXml/_rels/item39.xml.rels><?xml version="1.0" encoding="UTF-8" standalone="yes"?>
<Relationships xmlns="http://schemas.openxmlformats.org/package/2006/relationships"><Relationship Id="rId1" Type="http://schemas.openxmlformats.org/officeDocument/2006/relationships/customXmlProps" Target="itemProps39.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40.xml.rels><?xml version="1.0" encoding="UTF-8" standalone="yes"?>
<Relationships xmlns="http://schemas.openxmlformats.org/package/2006/relationships"><Relationship Id="rId1" Type="http://schemas.openxmlformats.org/officeDocument/2006/relationships/customXmlProps" Target="itemProps40.xml"/></Relationships>
</file>

<file path=customXml/_rels/item41.xml.rels><?xml version="1.0" encoding="UTF-8" standalone="yes"?>
<Relationships xmlns="http://schemas.openxmlformats.org/package/2006/relationships"><Relationship Id="rId1" Type="http://schemas.openxmlformats.org/officeDocument/2006/relationships/customXmlProps" Target="itemProps41.xml"/></Relationships>
</file>

<file path=customXml/_rels/item42.xml.rels><?xml version="1.0" encoding="UTF-8" standalone="yes"?>
<Relationships xmlns="http://schemas.openxmlformats.org/package/2006/relationships"><Relationship Id="rId1" Type="http://schemas.openxmlformats.org/officeDocument/2006/relationships/customXmlProps" Target="itemProps42.xml"/></Relationships>
</file>

<file path=customXml/_rels/item43.xml.rels><?xml version="1.0" encoding="UTF-8" standalone="yes"?>
<Relationships xmlns="http://schemas.openxmlformats.org/package/2006/relationships"><Relationship Id="rId1" Type="http://schemas.openxmlformats.org/officeDocument/2006/relationships/customXmlProps" Target="itemProps43.xml"/></Relationships>
</file>

<file path=customXml/_rels/item44.xml.rels><?xml version="1.0" encoding="UTF-8" standalone="yes"?>
<Relationships xmlns="http://schemas.openxmlformats.org/package/2006/relationships"><Relationship Id="rId1" Type="http://schemas.openxmlformats.org/officeDocument/2006/relationships/customXmlProps" Target="itemProps44.xml"/></Relationships>
</file>

<file path=customXml/_rels/item45.xml.rels><?xml version="1.0" encoding="UTF-8" standalone="yes"?>
<Relationships xmlns="http://schemas.openxmlformats.org/package/2006/relationships"><Relationship Id="rId1" Type="http://schemas.openxmlformats.org/officeDocument/2006/relationships/customXmlProps" Target="itemProps45.xml"/></Relationships>
</file>

<file path=customXml/_rels/item46.xml.rels><?xml version="1.0" encoding="UTF-8" standalone="yes"?>
<Relationships xmlns="http://schemas.openxmlformats.org/package/2006/relationships"><Relationship Id="rId1" Type="http://schemas.openxmlformats.org/officeDocument/2006/relationships/customXmlProps" Target="itemProps46.xml"/></Relationships>
</file>

<file path=customXml/_rels/item47.xml.rels><?xml version="1.0" encoding="UTF-8" standalone="yes"?>
<Relationships xmlns="http://schemas.openxmlformats.org/package/2006/relationships"><Relationship Id="rId1" Type="http://schemas.openxmlformats.org/officeDocument/2006/relationships/customXmlProps" Target="itemProps47.xml"/></Relationships>
</file>

<file path=customXml/_rels/item48.xml.rels><?xml version="1.0" encoding="UTF-8" standalone="yes"?>
<Relationships xmlns="http://schemas.openxmlformats.org/package/2006/relationships"><Relationship Id="rId1" Type="http://schemas.openxmlformats.org/officeDocument/2006/relationships/customXmlProps" Target="itemProps48.xml"/></Relationships>
</file>

<file path=customXml/_rels/item49.xml.rels><?xml version="1.0" encoding="UTF-8" standalone="yes"?>
<Relationships xmlns="http://schemas.openxmlformats.org/package/2006/relationships"><Relationship Id="rId1" Type="http://schemas.openxmlformats.org/officeDocument/2006/relationships/customXmlProps" Target="itemProps49.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50.xml.rels><?xml version="1.0" encoding="UTF-8" standalone="yes"?>
<Relationships xmlns="http://schemas.openxmlformats.org/package/2006/relationships"><Relationship Id="rId1" Type="http://schemas.openxmlformats.org/officeDocument/2006/relationships/customXmlProps" Target="itemProps50.xml"/></Relationships>
</file>

<file path=customXml/_rels/item51.xml.rels><?xml version="1.0" encoding="UTF-8" standalone="yes"?>
<Relationships xmlns="http://schemas.openxmlformats.org/package/2006/relationships"><Relationship Id="rId1" Type="http://schemas.openxmlformats.org/officeDocument/2006/relationships/customXmlProps" Target="itemProps51.xml"/></Relationships>
</file>

<file path=customXml/_rels/item52.xml.rels><?xml version="1.0" encoding="UTF-8" standalone="yes"?>
<Relationships xmlns="http://schemas.openxmlformats.org/package/2006/relationships"><Relationship Id="rId1" Type="http://schemas.openxmlformats.org/officeDocument/2006/relationships/customXmlProps" Target="itemProps52.xml"/></Relationships>
</file>

<file path=customXml/_rels/item53.xml.rels><?xml version="1.0" encoding="UTF-8" standalone="yes"?>
<Relationships xmlns="http://schemas.openxmlformats.org/package/2006/relationships"><Relationship Id="rId1" Type="http://schemas.openxmlformats.org/officeDocument/2006/relationships/customXmlProps" Target="itemProps53.xml"/></Relationships>
</file>

<file path=customXml/_rels/item54.xml.rels><?xml version="1.0" encoding="UTF-8" standalone="yes"?>
<Relationships xmlns="http://schemas.openxmlformats.org/package/2006/relationships"><Relationship Id="rId1" Type="http://schemas.openxmlformats.org/officeDocument/2006/relationships/customXmlProps" Target="itemProps54.xml"/></Relationships>
</file>

<file path=customXml/_rels/item55.xml.rels><?xml version="1.0" encoding="UTF-8" standalone="yes"?>
<Relationships xmlns="http://schemas.openxmlformats.org/package/2006/relationships"><Relationship Id="rId1" Type="http://schemas.openxmlformats.org/officeDocument/2006/relationships/customXmlProps" Target="itemProps55.xml"/></Relationships>
</file>

<file path=customXml/_rels/item56.xml.rels><?xml version="1.0" encoding="UTF-8" standalone="yes"?>
<Relationships xmlns="http://schemas.openxmlformats.org/package/2006/relationships"><Relationship Id="rId1" Type="http://schemas.openxmlformats.org/officeDocument/2006/relationships/customXmlProps" Target="itemProps56.xml"/></Relationships>
</file>

<file path=customXml/_rels/item57.xml.rels><?xml version="1.0" encoding="UTF-8" standalone="yes"?>
<Relationships xmlns="http://schemas.openxmlformats.org/package/2006/relationships"><Relationship Id="rId1" Type="http://schemas.openxmlformats.org/officeDocument/2006/relationships/customXmlProps" Target="itemProps57.xml"/></Relationships>
</file>

<file path=customXml/_rels/item58.xml.rels><?xml version="1.0" encoding="UTF-8" standalone="yes"?>
<Relationships xmlns="http://schemas.openxmlformats.org/package/2006/relationships"><Relationship Id="rId1" Type="http://schemas.openxmlformats.org/officeDocument/2006/relationships/customXmlProps" Target="itemProps58.xml"/></Relationships>
</file>

<file path=customXml/_rels/item59.xml.rels><?xml version="1.0" encoding="UTF-8" standalone="yes"?>
<Relationships xmlns="http://schemas.openxmlformats.org/package/2006/relationships"><Relationship Id="rId1" Type="http://schemas.openxmlformats.org/officeDocument/2006/relationships/customXmlProps" Target="itemProps59.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60.xml.rels><?xml version="1.0" encoding="UTF-8" standalone="yes"?>
<Relationships xmlns="http://schemas.openxmlformats.org/package/2006/relationships"><Relationship Id="rId1" Type="http://schemas.openxmlformats.org/officeDocument/2006/relationships/customXmlProps" Target="itemProps60.xml"/></Relationships>
</file>

<file path=customXml/_rels/item61.xml.rels><?xml version="1.0" encoding="UTF-8" standalone="yes"?>
<Relationships xmlns="http://schemas.openxmlformats.org/package/2006/relationships"><Relationship Id="rId1" Type="http://schemas.openxmlformats.org/officeDocument/2006/relationships/customXmlProps" Target="itemProps61.xml"/></Relationships>
</file>

<file path=customXml/_rels/item62.xml.rels><?xml version="1.0" encoding="UTF-8" standalone="yes"?>
<Relationships xmlns="http://schemas.openxmlformats.org/package/2006/relationships"><Relationship Id="rId1" Type="http://schemas.openxmlformats.org/officeDocument/2006/relationships/customXmlProps" Target="itemProps62.xml"/></Relationships>
</file>

<file path=customXml/_rels/item63.xml.rels><?xml version="1.0" encoding="UTF-8" standalone="yes"?>
<Relationships xmlns="http://schemas.openxmlformats.org/package/2006/relationships"><Relationship Id="rId1" Type="http://schemas.openxmlformats.org/officeDocument/2006/relationships/customXmlProps" Target="itemProps63.xml"/></Relationships>
</file>

<file path=customXml/_rels/item64.xml.rels><?xml version="1.0" encoding="UTF-8" standalone="yes"?>
<Relationships xmlns="http://schemas.openxmlformats.org/package/2006/relationships"><Relationship Id="rId1" Type="http://schemas.openxmlformats.org/officeDocument/2006/relationships/customXmlProps" Target="itemProps64.xml"/></Relationships>
</file>

<file path=customXml/_rels/item65.xml.rels><?xml version="1.0" encoding="UTF-8" standalone="yes"?>
<Relationships xmlns="http://schemas.openxmlformats.org/package/2006/relationships"><Relationship Id="rId1" Type="http://schemas.openxmlformats.org/officeDocument/2006/relationships/customXmlProps" Target="itemProps65.xml"/></Relationships>
</file>

<file path=customXml/_rels/item66.xml.rels><?xml version="1.0" encoding="UTF-8" standalone="yes"?>
<Relationships xmlns="http://schemas.openxmlformats.org/package/2006/relationships"><Relationship Id="rId1" Type="http://schemas.openxmlformats.org/officeDocument/2006/relationships/customXmlProps" Target="itemProps66.xml"/></Relationships>
</file>

<file path=customXml/_rels/item67.xml.rels><?xml version="1.0" encoding="UTF-8" standalone="yes"?>
<Relationships xmlns="http://schemas.openxmlformats.org/package/2006/relationships"><Relationship Id="rId1" Type="http://schemas.openxmlformats.org/officeDocument/2006/relationships/customXmlProps" Target="itemProps67.xml"/></Relationships>
</file>

<file path=customXml/_rels/item68.xml.rels><?xml version="1.0" encoding="UTF-8" standalone="yes"?>
<Relationships xmlns="http://schemas.openxmlformats.org/package/2006/relationships"><Relationship Id="rId1" Type="http://schemas.openxmlformats.org/officeDocument/2006/relationships/customXmlProps" Target="itemProps68.xml"/></Relationships>
</file>

<file path=customXml/_rels/item69.xml.rels><?xml version="1.0" encoding="UTF-8" standalone="yes"?>
<Relationships xmlns="http://schemas.openxmlformats.org/package/2006/relationships"><Relationship Id="rId1" Type="http://schemas.openxmlformats.org/officeDocument/2006/relationships/customXmlProps" Target="itemProps69.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70.xml.rels><?xml version="1.0" encoding="UTF-8" standalone="yes"?>
<Relationships xmlns="http://schemas.openxmlformats.org/package/2006/relationships"><Relationship Id="rId1" Type="http://schemas.openxmlformats.org/officeDocument/2006/relationships/customXmlProps" Target="itemProps70.xml"/></Relationships>
</file>

<file path=customXml/_rels/item71.xml.rels><?xml version="1.0" encoding="UTF-8" standalone="yes"?>
<Relationships xmlns="http://schemas.openxmlformats.org/package/2006/relationships"><Relationship Id="rId1" Type="http://schemas.openxmlformats.org/officeDocument/2006/relationships/customXmlProps" Target="itemProps71.xml"/></Relationships>
</file>

<file path=customXml/_rels/item72.xml.rels><?xml version="1.0" encoding="UTF-8" standalone="yes"?>
<Relationships xmlns="http://schemas.openxmlformats.org/package/2006/relationships"><Relationship Id="rId1" Type="http://schemas.openxmlformats.org/officeDocument/2006/relationships/customXmlProps" Target="itemProps72.xml"/></Relationships>
</file>

<file path=customXml/_rels/item73.xml.rels><?xml version="1.0" encoding="UTF-8" standalone="yes"?>
<Relationships xmlns="http://schemas.openxmlformats.org/package/2006/relationships"><Relationship Id="rId1" Type="http://schemas.openxmlformats.org/officeDocument/2006/relationships/customXmlProps" Target="itemProps73.xml"/></Relationships>
</file>

<file path=customXml/_rels/item74.xml.rels><?xml version="1.0" encoding="UTF-8" standalone="yes"?>
<Relationships xmlns="http://schemas.openxmlformats.org/package/2006/relationships"><Relationship Id="rId1" Type="http://schemas.openxmlformats.org/officeDocument/2006/relationships/customXmlProps" Target="itemProps74.xml"/></Relationships>
</file>

<file path=customXml/_rels/item75.xml.rels><?xml version="1.0" encoding="UTF-8" standalone="yes"?>
<Relationships xmlns="http://schemas.openxmlformats.org/package/2006/relationships"><Relationship Id="rId1" Type="http://schemas.openxmlformats.org/officeDocument/2006/relationships/customXmlProps" Target="itemProps75.xml"/></Relationships>
</file>

<file path=customXml/_rels/item76.xml.rels><?xml version="1.0" encoding="UTF-8" standalone="yes"?>
<Relationships xmlns="http://schemas.openxmlformats.org/package/2006/relationships"><Relationship Id="rId1" Type="http://schemas.openxmlformats.org/officeDocument/2006/relationships/customXmlProps" Target="itemProps76.xml"/></Relationships>
</file>

<file path=customXml/_rels/item77.xml.rels><?xml version="1.0" encoding="UTF-8" standalone="yes"?>
<Relationships xmlns="http://schemas.openxmlformats.org/package/2006/relationships"><Relationship Id="rId1" Type="http://schemas.openxmlformats.org/officeDocument/2006/relationships/customXmlProps" Target="itemProps77.xml"/></Relationships>
</file>

<file path=customXml/_rels/item78.xml.rels><?xml version="1.0" encoding="UTF-8" standalone="yes"?>
<Relationships xmlns="http://schemas.openxmlformats.org/package/2006/relationships"><Relationship Id="rId1" Type="http://schemas.openxmlformats.org/officeDocument/2006/relationships/customXmlProps" Target="itemProps78.xml"/></Relationships>
</file>

<file path=customXml/_rels/item79.xml.rels><?xml version="1.0" encoding="UTF-8" standalone="yes"?>
<Relationships xmlns="http://schemas.openxmlformats.org/package/2006/relationships"><Relationship Id="rId1" Type="http://schemas.openxmlformats.org/officeDocument/2006/relationships/customXmlProps" Target="itemProps79.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80.xml.rels><?xml version="1.0" encoding="UTF-8" standalone="yes"?>
<Relationships xmlns="http://schemas.openxmlformats.org/package/2006/relationships"><Relationship Id="rId1" Type="http://schemas.openxmlformats.org/officeDocument/2006/relationships/customXmlProps" Target="itemProps80.xml"/></Relationships>
</file>

<file path=customXml/_rels/item81.xml.rels><?xml version="1.0" encoding="UTF-8" standalone="yes"?>
<Relationships xmlns="http://schemas.openxmlformats.org/package/2006/relationships"><Relationship Id="rId1" Type="http://schemas.openxmlformats.org/officeDocument/2006/relationships/customXmlProps" Target="itemProps81.xml"/></Relationships>
</file>

<file path=customXml/_rels/item82.xml.rels><?xml version="1.0" encoding="UTF-8" standalone="yes"?>
<Relationships xmlns="http://schemas.openxmlformats.org/package/2006/relationships"><Relationship Id="rId1" Type="http://schemas.openxmlformats.org/officeDocument/2006/relationships/customXmlProps" Target="itemProps82.xml"/></Relationships>
</file>

<file path=customXml/_rels/item83.xml.rels><?xml version="1.0" encoding="UTF-8" standalone="yes"?>
<Relationships xmlns="http://schemas.openxmlformats.org/package/2006/relationships"><Relationship Id="rId1" Type="http://schemas.openxmlformats.org/officeDocument/2006/relationships/customXmlProps" Target="itemProps83.xml"/></Relationships>
</file>

<file path=customXml/_rels/item84.xml.rels><?xml version="1.0" encoding="UTF-8" standalone="yes"?>
<Relationships xmlns="http://schemas.openxmlformats.org/package/2006/relationships"><Relationship Id="rId1" Type="http://schemas.openxmlformats.org/officeDocument/2006/relationships/customXmlProps" Target="itemProps84.xml"/></Relationships>
</file>

<file path=customXml/_rels/item85.xml.rels><?xml version="1.0" encoding="UTF-8" standalone="yes"?>
<Relationships xmlns="http://schemas.openxmlformats.org/package/2006/relationships"><Relationship Id="rId1" Type="http://schemas.openxmlformats.org/officeDocument/2006/relationships/customXmlProps" Target="itemProps85.xml"/></Relationships>
</file>

<file path=customXml/_rels/item86.xml.rels><?xml version="1.0" encoding="UTF-8" standalone="yes"?>
<Relationships xmlns="http://schemas.openxmlformats.org/package/2006/relationships"><Relationship Id="rId1" Type="http://schemas.openxmlformats.org/officeDocument/2006/relationships/customXmlProps" Target="itemProps86.xml"/></Relationships>
</file>

<file path=customXml/_rels/item87.xml.rels><?xml version="1.0" encoding="UTF-8" standalone="yes"?>
<Relationships xmlns="http://schemas.openxmlformats.org/package/2006/relationships"><Relationship Id="rId1" Type="http://schemas.openxmlformats.org/officeDocument/2006/relationships/customXmlProps" Target="itemProps87.xml"/></Relationships>
</file>

<file path=customXml/_rels/item88.xml.rels><?xml version="1.0" encoding="UTF-8" standalone="yes"?>
<Relationships xmlns="http://schemas.openxmlformats.org/package/2006/relationships"><Relationship Id="rId1" Type="http://schemas.openxmlformats.org/officeDocument/2006/relationships/customXmlProps" Target="itemProps88.xml"/></Relationships>
</file>

<file path=customXml/_rels/item89.xml.rels><?xml version="1.0" encoding="UTF-8" standalone="yes"?>
<Relationships xmlns="http://schemas.openxmlformats.org/package/2006/relationships"><Relationship Id="rId1" Type="http://schemas.openxmlformats.org/officeDocument/2006/relationships/customXmlProps" Target="itemProps89.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_rels/item90.xml.rels><?xml version="1.0" encoding="UTF-8" standalone="yes"?>
<Relationships xmlns="http://schemas.openxmlformats.org/package/2006/relationships"><Relationship Id="rId1" Type="http://schemas.openxmlformats.org/officeDocument/2006/relationships/customXmlProps" Target="itemProps90.xml"/></Relationships>
</file>

<file path=customXml/_rels/item91.xml.rels><?xml version="1.0" encoding="UTF-8" standalone="yes"?>
<Relationships xmlns="http://schemas.openxmlformats.org/package/2006/relationships"><Relationship Id="rId1" Type="http://schemas.openxmlformats.org/officeDocument/2006/relationships/customXmlProps" Target="itemProps91.xml"/></Relationships>
</file>

<file path=customXml/_rels/item92.xml.rels><?xml version="1.0" encoding="UTF-8" standalone="yes"?>
<Relationships xmlns="http://schemas.openxmlformats.org/package/2006/relationships"><Relationship Id="rId1" Type="http://schemas.openxmlformats.org/officeDocument/2006/relationships/customXmlProps" Target="itemProps92.xml"/></Relationships>
</file>

<file path=customXml/item1.xml><?xml version="1.0" encoding="utf-8"?>
<EsriMapsInfo xmlns="ESRI.ArcGIS.Mapping.OfficeIntegration.PowerPointInfo">
  <Version>Version1</Version>
  <RequiresSignIn>False</RequiresSignIn>
</EsriMapsInfo>
</file>

<file path=customXml/item10.xml><?xml version="1.0" encoding="utf-8"?>
<EsriMapsInfo xmlns="ESRI.ArcGIS.Mapping.OfficeIntegration.PowerPointInfo">
  <Version>Version1</Version>
  <RequiresSignIn>False</RequiresSignIn>
</EsriMapsInfo>
</file>

<file path=customXml/item11.xml><?xml version="1.0" encoding="utf-8"?>
<EsriMapsInfo xmlns="ESRI.ArcGIS.Mapping.OfficeIntegration.PowerPointInfo">
  <Version>Version1</Version>
  <RequiresSignIn>False</RequiresSignIn>
</EsriMapsInfo>
</file>

<file path=customXml/item12.xml><?xml version="1.0" encoding="utf-8"?>
<EsriMapsInfo xmlns="ESRI.ArcGIS.Mapping.OfficeIntegration.PowerPointInfo">
  <Version>Version1</Version>
  <RequiresSignIn>False</RequiresSignIn>
</EsriMapsInfo>
</file>

<file path=customXml/item13.xml><?xml version="1.0" encoding="utf-8"?>
<EsriMapsInfo xmlns="ESRI.ArcGIS.Mapping.OfficeIntegration.PowerPointInfo">
  <Version>Version1</Version>
  <RequiresSignIn>False</RequiresSignIn>
</EsriMapsInfo>
</file>

<file path=customXml/item14.xml><?xml version="1.0" encoding="utf-8"?>
<EsriMapsInfo xmlns="ESRI.ArcGIS.Mapping.OfficeIntegration.PowerPointInfo">
  <Version>Version1</Version>
  <RequiresSignIn>False</RequiresSignIn>
</EsriMapsInfo>
</file>

<file path=customXml/item15.xml><?xml version="1.0" encoding="utf-8"?>
<EsriMapsInfo xmlns="ESRI.ArcGIS.Mapping.OfficeIntegration.PowerPointInfo">
  <Version>Version1</Version>
  <RequiresSignIn>False</RequiresSignIn>
</EsriMapsInfo>
</file>

<file path=customXml/item16.xml><?xml version="1.0" encoding="utf-8"?>
<EsriMapsInfo xmlns="ESRI.ArcGIS.Mapping.OfficeIntegration.PowerPointInfo">
  <Version>Version1</Version>
  <RequiresSignIn>False</RequiresSignIn>
</EsriMapsInfo>
</file>

<file path=customXml/item17.xml><?xml version="1.0" encoding="utf-8"?>
<EsriMapsInfo xmlns="ESRI.ArcGIS.Mapping.OfficeIntegration.PowerPointInfo">
  <Version>Version1</Version>
  <RequiresSignIn>False</RequiresSignIn>
</EsriMapsInfo>
</file>

<file path=customXml/item18.xml><?xml version="1.0" encoding="utf-8"?>
<EsriMapsInfo xmlns="ESRI.ArcGIS.Mapping.OfficeIntegration.PowerPointInfo">
  <Version>Version1</Version>
  <RequiresSignIn>False</RequiresSignIn>
</EsriMapsInfo>
</file>

<file path=customXml/item19.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20.xml><?xml version="1.0" encoding="utf-8"?>
<EsriMapsInfo xmlns="ESRI.ArcGIS.Mapping.OfficeIntegration.PowerPointInfo">
  <Version>Version1</Version>
  <RequiresSignIn>False</RequiresSignIn>
</EsriMapsInfo>
</file>

<file path=customXml/item21.xml><?xml version="1.0" encoding="utf-8"?>
<EsriMapsInfo xmlns="ESRI.ArcGIS.Mapping.OfficeIntegration.PowerPointInfo">
  <Version>Version1</Version>
  <RequiresSignIn>False</RequiresSignIn>
</EsriMapsInfo>
</file>

<file path=customXml/item22.xml><?xml version="1.0" encoding="utf-8"?>
<EsriMapsInfo xmlns="ESRI.ArcGIS.Mapping.OfficeIntegration.PowerPointInfo">
  <Version>Version1</Version>
  <RequiresSignIn>False</RequiresSignIn>
</EsriMapsInfo>
</file>

<file path=customXml/item23.xml><?xml version="1.0" encoding="utf-8"?>
<EsriMapsInfo xmlns="ESRI.ArcGIS.Mapping.OfficeIntegration.PowerPointInfo">
  <Version>Version1</Version>
  <RequiresSignIn>False</RequiresSignIn>
</EsriMapsInfo>
</file>

<file path=customXml/item24.xml><?xml version="1.0" encoding="utf-8"?>
<EsriMapsInfo xmlns="ESRI.ArcGIS.Mapping.OfficeIntegration.PowerPointInfo">
  <Version>Version1</Version>
  <RequiresSignIn>False</RequiresSignIn>
</EsriMapsInfo>
</file>

<file path=customXml/item25.xml><?xml version="1.0" encoding="utf-8"?>
<EsriMapsInfo xmlns="ESRI.ArcGIS.Mapping.OfficeIntegration.PowerPointInfo">
  <Version>Version1</Version>
  <RequiresSignIn>False</RequiresSignIn>
</EsriMapsInfo>
</file>

<file path=customXml/item26.xml><?xml version="1.0" encoding="utf-8"?>
<EsriMapsInfo xmlns="ESRI.ArcGIS.Mapping.OfficeIntegration.PowerPointInfo">
  <Version>Version1</Version>
  <RequiresSignIn>False</RequiresSignIn>
</EsriMapsInfo>
</file>

<file path=customXml/item27.xml><?xml version="1.0" encoding="utf-8"?>
<EsriMapsInfo xmlns="ESRI.ArcGIS.Mapping.OfficeIntegration.PowerPointInfo">
  <Version>Version1</Version>
  <RequiresSignIn>False</RequiresSignIn>
</EsriMapsInfo>
</file>

<file path=customXml/item28.xml><?xml version="1.0" encoding="utf-8"?>
<EsriMapsInfo xmlns="ESRI.ArcGIS.Mapping.OfficeIntegration.PowerPointInfo">
  <Version>Version1</Version>
  <RequiresSignIn>False</RequiresSignIn>
</EsriMapsInfo>
</file>

<file path=customXml/item29.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30.xml><?xml version="1.0" encoding="utf-8"?>
<EsriMapsInfo xmlns="ESRI.ArcGIS.Mapping.OfficeIntegration.PowerPointInfo">
  <Version>Version1</Version>
  <RequiresSignIn>False</RequiresSignIn>
</EsriMapsInfo>
</file>

<file path=customXml/item31.xml><?xml version="1.0" encoding="utf-8"?>
<EsriMapsInfo xmlns="ESRI.ArcGIS.Mapping.OfficeIntegration.PowerPointInfo">
  <Version>Version1</Version>
  <RequiresSignIn>False</RequiresSignIn>
</EsriMapsInfo>
</file>

<file path=customXml/item32.xml><?xml version="1.0" encoding="utf-8"?>
<EsriMapsInfo xmlns="ESRI.ArcGIS.Mapping.OfficeIntegration.PowerPointInfo">
  <Version>Version1</Version>
  <RequiresSignIn>False</RequiresSignIn>
</EsriMapsInfo>
</file>

<file path=customXml/item33.xml><?xml version="1.0" encoding="utf-8"?>
<EsriMapsInfo xmlns="ESRI.ArcGIS.Mapping.OfficeIntegration.PowerPointInfo">
  <Version>Version1</Version>
  <RequiresSignIn>False</RequiresSignIn>
</EsriMapsInfo>
</file>

<file path=customXml/item34.xml><?xml version="1.0" encoding="utf-8"?>
<EsriMapsInfo xmlns="ESRI.ArcGIS.Mapping.OfficeIntegration.PowerPointInfo">
  <Version>Version1</Version>
  <RequiresSignIn>False</RequiresSignIn>
</EsriMapsInfo>
</file>

<file path=customXml/item35.xml><?xml version="1.0" encoding="utf-8"?>
<EsriMapsInfo xmlns="ESRI.ArcGIS.Mapping.OfficeIntegration.PowerPointInfo">
  <Version>Version1</Version>
  <RequiresSignIn>False</RequiresSignIn>
</EsriMapsInfo>
</file>

<file path=customXml/item36.xml><?xml version="1.0" encoding="utf-8"?>
<EsriMapsInfo xmlns="ESRI.ArcGIS.Mapping.OfficeIntegration.PowerPointInfo">
  <Version>Version1</Version>
  <RequiresSignIn>False</RequiresSignIn>
</EsriMapsInfo>
</file>

<file path=customXml/item37.xml><?xml version="1.0" encoding="utf-8"?>
<EsriMapsInfo xmlns="ESRI.ArcGIS.Mapping.OfficeIntegration.PowerPointInfo">
  <Version>Version1</Version>
  <RequiresSignIn>False</RequiresSignIn>
</EsriMapsInfo>
</file>

<file path=customXml/item38.xml><?xml version="1.0" encoding="utf-8"?>
<EsriMapsInfo xmlns="ESRI.ArcGIS.Mapping.OfficeIntegration.PowerPointInfo">
  <Version>Version1</Version>
  <RequiresSignIn>False</RequiresSignIn>
</EsriMapsInfo>
</file>

<file path=customXml/item39.xml><?xml version="1.0" encoding="utf-8"?>
<EsriMapsInfo xmlns="ESRI.ArcGIS.Mapping.OfficeIntegration.PowerPointInfo">
  <Version>Version1</Version>
  <RequiresSignIn>False</RequiresSignIn>
</EsriMapsInfo>
</file>

<file path=customXml/item4.xml><?xml version="1.0" encoding="utf-8"?>
<EsriMapsInfo xmlns="ESRI.ArcGIS.Mapping.OfficeIntegration.PowerPointInfo">
  <Version>Version1</Version>
  <RequiresSignIn>False</RequiresSignIn>
</EsriMapsInfo>
</file>

<file path=customXml/item40.xml><?xml version="1.0" encoding="utf-8"?>
<EsriMapsInfo xmlns="ESRI.ArcGIS.Mapping.OfficeIntegration.PowerPointInfo">
  <Version>Version1</Version>
  <RequiresSignIn>False</RequiresSignIn>
</EsriMapsInfo>
</file>

<file path=customXml/item41.xml><?xml version="1.0" encoding="utf-8"?>
<EsriMapsInfo xmlns="ESRI.ArcGIS.Mapping.OfficeIntegration.PowerPointInfo">
  <Version>Version1</Version>
  <RequiresSignIn>False</RequiresSignIn>
</EsriMapsInfo>
</file>

<file path=customXml/item42.xml><?xml version="1.0" encoding="utf-8"?>
<EsriMapsInfo xmlns="ESRI.ArcGIS.Mapping.OfficeIntegration.PowerPointInfo">
  <Version>Version1</Version>
  <RequiresSignIn>False</RequiresSignIn>
</EsriMapsInfo>
</file>

<file path=customXml/item43.xml><?xml version="1.0" encoding="utf-8"?>
<EsriMapsInfo xmlns="ESRI.ArcGIS.Mapping.OfficeIntegration.PowerPointInfo">
  <Version>Version1</Version>
  <RequiresSignIn>False</RequiresSignIn>
</EsriMapsInfo>
</file>

<file path=customXml/item44.xml><?xml version="1.0" encoding="utf-8"?>
<EsriMapsInfo xmlns="ESRI.ArcGIS.Mapping.OfficeIntegration.PowerPointInfo">
  <Version>Version1</Version>
  <RequiresSignIn>False</RequiresSignIn>
</EsriMapsInfo>
</file>

<file path=customXml/item45.xml><?xml version="1.0" encoding="utf-8"?>
<EsriMapsInfo xmlns="ESRI.ArcGIS.Mapping.OfficeIntegration.PowerPointInfo">
  <Version>Version1</Version>
  <RequiresSignIn>False</RequiresSignIn>
</EsriMapsInfo>
</file>

<file path=customXml/item46.xml><?xml version="1.0" encoding="utf-8"?>
<EsriMapsInfo xmlns="ESRI.ArcGIS.Mapping.OfficeIntegration.PowerPointInfo">
  <Version>Version1</Version>
  <RequiresSignIn>False</RequiresSignIn>
</EsriMapsInfo>
</file>

<file path=customXml/item47.xml><?xml version="1.0" encoding="utf-8"?>
<EsriMapsInfo xmlns="ESRI.ArcGIS.Mapping.OfficeIntegration.PowerPointInfo">
  <Version>Version1</Version>
  <RequiresSignIn>False</RequiresSignIn>
</EsriMapsInfo>
</file>

<file path=customXml/item48.xml><?xml version="1.0" encoding="utf-8"?>
<EsriMapsInfo xmlns="ESRI.ArcGIS.Mapping.OfficeIntegration.PowerPointInfo">
  <Version>Version1</Version>
  <RequiresSignIn>False</RequiresSignIn>
</EsriMapsInfo>
</file>

<file path=customXml/item49.xml><?xml version="1.0" encoding="utf-8"?>
<EsriMapsInfo xmlns="ESRI.ArcGIS.Mapping.OfficeIntegration.PowerPointInfo">
  <Version>Version1</Version>
  <RequiresSignIn>False</RequiresSignIn>
</EsriMapsInfo>
</file>

<file path=customXml/item5.xml><?xml version="1.0" encoding="utf-8"?>
<EsriMapsInfo xmlns="ESRI.ArcGIS.Mapping.OfficeIntegration.PowerPointInfo">
  <Version>Version1</Version>
  <RequiresSignIn>False</RequiresSignIn>
</EsriMapsInfo>
</file>

<file path=customXml/item50.xml><?xml version="1.0" encoding="utf-8"?>
<EsriMapsInfo xmlns="ESRI.ArcGIS.Mapping.OfficeIntegration.PowerPointInfo">
  <Version>Version1</Version>
  <RequiresSignIn>False</RequiresSignIn>
</EsriMapsInfo>
</file>

<file path=customXml/item51.xml><?xml version="1.0" encoding="utf-8"?>
<EsriMapsInfo xmlns="ESRI.ArcGIS.Mapping.OfficeIntegration.PowerPointInfo">
  <Version>Version1</Version>
  <RequiresSignIn>False</RequiresSignIn>
</EsriMapsInfo>
</file>

<file path=customXml/item52.xml><?xml version="1.0" encoding="utf-8"?>
<EsriMapsInfo xmlns="ESRI.ArcGIS.Mapping.OfficeIntegration.PowerPointInfo">
  <Version>Version1</Version>
  <RequiresSignIn>False</RequiresSignIn>
</EsriMapsInfo>
</file>

<file path=customXml/item53.xml><?xml version="1.0" encoding="utf-8"?>
<EsriMapsInfo xmlns="ESRI.ArcGIS.Mapping.OfficeIntegration.PowerPointInfo">
  <Version>Version1</Version>
  <RequiresSignIn>False</RequiresSignIn>
</EsriMapsInfo>
</file>

<file path=customXml/item54.xml><?xml version="1.0" encoding="utf-8"?>
<EsriMapsInfo xmlns="ESRI.ArcGIS.Mapping.OfficeIntegration.PowerPointInfo">
  <Version>Version1</Version>
  <RequiresSignIn>False</RequiresSignIn>
</EsriMapsInfo>
</file>

<file path=customXml/item55.xml><?xml version="1.0" encoding="utf-8"?>
<EsriMapsInfo xmlns="ESRI.ArcGIS.Mapping.OfficeIntegration.PowerPointInfo">
  <Version>Version1</Version>
  <RequiresSignIn>False</RequiresSignIn>
</EsriMapsInfo>
</file>

<file path=customXml/item56.xml><?xml version="1.0" encoding="utf-8"?>
<EsriMapsInfo xmlns="ESRI.ArcGIS.Mapping.OfficeIntegration.PowerPointInfo">
  <Version>Version1</Version>
  <RequiresSignIn>False</RequiresSignIn>
</EsriMapsInfo>
</file>

<file path=customXml/item57.xml><?xml version="1.0" encoding="utf-8"?>
<EsriMapsInfo xmlns="ESRI.ArcGIS.Mapping.OfficeIntegration.PowerPointInfo">
  <Version>Version1</Version>
  <RequiresSignIn>False</RequiresSignIn>
</EsriMapsInfo>
</file>

<file path=customXml/item58.xml><?xml version="1.0" encoding="utf-8"?>
<EsriMapsInfo xmlns="ESRI.ArcGIS.Mapping.OfficeIntegration.PowerPointInfo">
  <Version>Version1</Version>
  <RequiresSignIn>False</RequiresSignIn>
</EsriMapsInfo>
</file>

<file path=customXml/item59.xml><?xml version="1.0" encoding="utf-8"?>
<EsriMapsInfo xmlns="ESRI.ArcGIS.Mapping.OfficeIntegration.PowerPointInfo">
  <Version>Version1</Version>
  <RequiresSignIn>False</RequiresSignIn>
</EsriMapsInfo>
</file>

<file path=customXml/item6.xml><?xml version="1.0" encoding="utf-8"?>
<EsriMapsInfo xmlns="ESRI.ArcGIS.Mapping.OfficeIntegration.PowerPointInfo">
  <Version>Version1</Version>
  <RequiresSignIn>False</RequiresSignIn>
</EsriMapsInfo>
</file>

<file path=customXml/item60.xml><?xml version="1.0" encoding="utf-8"?>
<EsriMapsInfo xmlns="ESRI.ArcGIS.Mapping.OfficeIntegration.PowerPointInfo">
  <Version>Version1</Version>
  <RequiresSignIn>False</RequiresSignIn>
</EsriMapsInfo>
</file>

<file path=customXml/item61.xml><?xml version="1.0" encoding="utf-8"?>
<EsriMapsInfo xmlns="ESRI.ArcGIS.Mapping.OfficeIntegration.PowerPointInfo">
  <Version>Version1</Version>
  <RequiresSignIn>False</RequiresSignIn>
</EsriMapsInfo>
</file>

<file path=customXml/item62.xml><?xml version="1.0" encoding="utf-8"?>
<EsriMapsInfo xmlns="ESRI.ArcGIS.Mapping.OfficeIntegration.PowerPointInfo">
  <Version>Version1</Version>
  <RequiresSignIn>False</RequiresSignIn>
</EsriMapsInfo>
</file>

<file path=customXml/item63.xml><?xml version="1.0" encoding="utf-8"?>
<EsriMapsInfo xmlns="ESRI.ArcGIS.Mapping.OfficeIntegration.PowerPointInfo">
  <Version>Version1</Version>
  <RequiresSignIn>False</RequiresSignIn>
</EsriMapsInfo>
</file>

<file path=customXml/item64.xml><?xml version="1.0" encoding="utf-8"?>
<EsriMapsInfo xmlns="ESRI.ArcGIS.Mapping.OfficeIntegration.PowerPointInfo">
  <Version>Version1</Version>
  <RequiresSignIn>False</RequiresSignIn>
</EsriMapsInfo>
</file>

<file path=customXml/item65.xml><?xml version="1.0" encoding="utf-8"?>
<EsriMapsInfo xmlns="ESRI.ArcGIS.Mapping.OfficeIntegration.PowerPointInfo">
  <Version>Version1</Version>
  <RequiresSignIn>False</RequiresSignIn>
</EsriMapsInfo>
</file>

<file path=customXml/item66.xml><?xml version="1.0" encoding="utf-8"?>
<EsriMapsInfo xmlns="ESRI.ArcGIS.Mapping.OfficeIntegration.PowerPointInfo">
  <Version>Version1</Version>
  <RequiresSignIn>False</RequiresSignIn>
</EsriMapsInfo>
</file>

<file path=customXml/item67.xml><?xml version="1.0" encoding="utf-8"?>
<EsriMapsInfo xmlns="ESRI.ArcGIS.Mapping.OfficeIntegration.PowerPointInfo">
  <Version>Version1</Version>
  <RequiresSignIn>False</RequiresSignIn>
</EsriMapsInfo>
</file>

<file path=customXml/item68.xml><?xml version="1.0" encoding="utf-8"?>
<EsriMapsInfo xmlns="ESRI.ArcGIS.Mapping.OfficeIntegration.PowerPointInfo">
  <Version>Version1</Version>
  <RequiresSignIn>False</RequiresSignIn>
</EsriMapsInfo>
</file>

<file path=customXml/item69.xml><?xml version="1.0" encoding="utf-8"?>
<EsriMapsInfo xmlns="ESRI.ArcGIS.Mapping.OfficeIntegration.PowerPointInfo">
  <Version>Version1</Version>
  <RequiresSignIn>False</RequiresSignIn>
</EsriMapsInfo>
</file>

<file path=customXml/item7.xml><?xml version="1.0" encoding="utf-8"?>
<EsriMapsInfo xmlns="ESRI.ArcGIS.Mapping.OfficeIntegration.PowerPointInfo">
  <Version>Version1</Version>
  <RequiresSignIn>False</RequiresSignIn>
</EsriMapsInfo>
</file>

<file path=customXml/item70.xml><?xml version="1.0" encoding="utf-8"?>
<EsriMapsInfo xmlns="ESRI.ArcGIS.Mapping.OfficeIntegration.PowerPointInfo">
  <Version>Version1</Version>
  <RequiresSignIn>False</RequiresSignIn>
</EsriMapsInfo>
</file>

<file path=customXml/item71.xml><?xml version="1.0" encoding="utf-8"?>
<EsriMapsInfo xmlns="ESRI.ArcGIS.Mapping.OfficeIntegration.PowerPointInfo">
  <Version>Version1</Version>
  <RequiresSignIn>False</RequiresSignIn>
</EsriMapsInfo>
</file>

<file path=customXml/item72.xml><?xml version="1.0" encoding="utf-8"?>
<EsriMapsInfo xmlns="ESRI.ArcGIS.Mapping.OfficeIntegration.PowerPointInfo">
  <Version>Version1</Version>
  <RequiresSignIn>False</RequiresSignIn>
</EsriMapsInfo>
</file>

<file path=customXml/item73.xml><?xml version="1.0" encoding="utf-8"?>
<EsriMapsInfo xmlns="ESRI.ArcGIS.Mapping.OfficeIntegration.PowerPointInfo">
  <Version>Version1</Version>
  <RequiresSignIn>False</RequiresSignIn>
</EsriMapsInfo>
</file>

<file path=customXml/item74.xml><?xml version="1.0" encoding="utf-8"?>
<EsriMapsInfo xmlns="ESRI.ArcGIS.Mapping.OfficeIntegration.PowerPointInfo">
  <Version>Version1</Version>
  <RequiresSignIn>False</RequiresSignIn>
</EsriMapsInfo>
</file>

<file path=customXml/item75.xml><?xml version="1.0" encoding="utf-8"?>
<EsriMapsInfo xmlns="ESRI.ArcGIS.Mapping.OfficeIntegration.PowerPointInfo">
  <Version>Version1</Version>
  <RequiresSignIn>False</RequiresSignIn>
</EsriMapsInfo>
</file>

<file path=customXml/item76.xml><?xml version="1.0" encoding="utf-8"?>
<EsriMapsInfo xmlns="ESRI.ArcGIS.Mapping.OfficeIntegration.PowerPointInfo">
  <Version>Version1</Version>
  <RequiresSignIn>False</RequiresSignIn>
</EsriMapsInfo>
</file>

<file path=customXml/item77.xml><?xml version="1.0" encoding="utf-8"?>
<EsriMapsInfo xmlns="ESRI.ArcGIS.Mapping.OfficeIntegration.PowerPointInfo">
  <Version>Version1</Version>
  <RequiresSignIn>False</RequiresSignIn>
</EsriMapsInfo>
</file>

<file path=customXml/item78.xml><?xml version="1.0" encoding="utf-8"?>
<EsriMapsInfo xmlns="ESRI.ArcGIS.Mapping.OfficeIntegration.PowerPointInfo">
  <Version>Version1</Version>
  <RequiresSignIn>False</RequiresSignIn>
</EsriMapsInfo>
</file>

<file path=customXml/item79.xml><?xml version="1.0" encoding="utf-8"?>
<EsriMapsInfo xmlns="ESRI.ArcGIS.Mapping.OfficeIntegration.PowerPointInfo">
  <Version>Version1</Version>
  <RequiresSignIn>False</RequiresSignIn>
</EsriMapsInfo>
</file>

<file path=customXml/item8.xml><?xml version="1.0" encoding="utf-8"?>
<EsriMapsInfo xmlns="ESRI.ArcGIS.Mapping.OfficeIntegration.PowerPointInfo">
  <Version>Version1</Version>
  <RequiresSignIn>False</RequiresSignIn>
</EsriMapsInfo>
</file>

<file path=customXml/item80.xml><?xml version="1.0" encoding="utf-8"?>
<EsriMapsInfo xmlns="ESRI.ArcGIS.Mapping.OfficeIntegration.PowerPointInfo">
  <Version>Version1</Version>
  <RequiresSignIn>False</RequiresSignIn>
</EsriMapsInfo>
</file>

<file path=customXml/item81.xml><?xml version="1.0" encoding="utf-8"?>
<EsriMapsInfo xmlns="ESRI.ArcGIS.Mapping.OfficeIntegration.PowerPointInfo">
  <Version>Version1</Version>
  <RequiresSignIn>False</RequiresSignIn>
</EsriMapsInfo>
</file>

<file path=customXml/item82.xml><?xml version="1.0" encoding="utf-8"?>
<EsriMapsInfo xmlns="ESRI.ArcGIS.Mapping.OfficeIntegration.PowerPointInfo">
  <Version>Version1</Version>
  <RequiresSignIn>False</RequiresSignIn>
</EsriMapsInfo>
</file>

<file path=customXml/item83.xml><?xml version="1.0" encoding="utf-8"?>
<EsriMapsInfo xmlns="ESRI.ArcGIS.Mapping.OfficeIntegration.PowerPointInfo">
  <Version>Version1</Version>
  <RequiresSignIn>False</RequiresSignIn>
</EsriMapsInfo>
</file>

<file path=customXml/item84.xml><?xml version="1.0" encoding="utf-8"?>
<EsriMapsInfo xmlns="ESRI.ArcGIS.Mapping.OfficeIntegration.PowerPointInfo">
  <Version>Version1</Version>
  <RequiresSignIn>False</RequiresSignIn>
</EsriMapsInfo>
</file>

<file path=customXml/item85.xml><?xml version="1.0" encoding="utf-8"?>
<EsriMapsInfo xmlns="ESRI.ArcGIS.Mapping.OfficeIntegration.PowerPointInfo">
  <Version>Version1</Version>
  <RequiresSignIn>False</RequiresSignIn>
</EsriMapsInfo>
</file>

<file path=customXml/item86.xml><?xml version="1.0" encoding="utf-8"?>
<EsriMapsInfo xmlns="ESRI.ArcGIS.Mapping.OfficeIntegration.PowerPointInfo">
  <Version>Version1</Version>
  <RequiresSignIn>False</RequiresSignIn>
</EsriMapsInfo>
</file>

<file path=customXml/item87.xml><?xml version="1.0" encoding="utf-8"?>
<EsriMapsInfo xmlns="ESRI.ArcGIS.Mapping.OfficeIntegration.PowerPointInfo">
  <Version>Version1</Version>
  <RequiresSignIn>False</RequiresSignIn>
</EsriMapsInfo>
</file>

<file path=customXml/item88.xml><?xml version="1.0" encoding="utf-8"?>
<EsriMapsInfo xmlns="ESRI.ArcGIS.Mapping.OfficeIntegration.PowerPointInfo">
  <Version>Version1</Version>
  <RequiresSignIn>False</RequiresSignIn>
</EsriMapsInfo>
</file>

<file path=customXml/item89.xml><?xml version="1.0" encoding="utf-8"?>
<EsriMapsInfo xmlns="ESRI.ArcGIS.Mapping.OfficeIntegration.PowerPointInfo">
  <Version>Version1</Version>
  <RequiresSignIn>False</RequiresSignIn>
</EsriMapsInfo>
</file>

<file path=customXml/item9.xml><?xml version="1.0" encoding="utf-8"?>
<EsriMapsInfo xmlns="ESRI.ArcGIS.Mapping.OfficeIntegration.PowerPointInfo">
  <Version>Version1</Version>
  <RequiresSignIn>False</RequiresSignIn>
</EsriMapsInfo>
</file>

<file path=customXml/item90.xml><?xml version="1.0" encoding="utf-8"?>
<EsriMapsInfo xmlns="ESRI.ArcGIS.Mapping.OfficeIntegration.PowerPointInfo">
  <Version>Version1</Version>
  <RequiresSignIn>False</RequiresSignIn>
</EsriMapsInfo>
</file>

<file path=customXml/item91.xml><?xml version="1.0" encoding="utf-8"?>
<EsriMapsInfo xmlns="ESRI.ArcGIS.Mapping.OfficeIntegration.PowerPointInfo">
  <Version>Version1</Version>
  <RequiresSignIn>False</RequiresSignIn>
</EsriMapsInfo>
</file>

<file path=customXml/item92.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7867AF0F-760B-4D32-AF9F-AAB2E411CEEF}">
  <ds:schemaRefs>
    <ds:schemaRef ds:uri="ESRI.ArcGIS.Mapping.OfficeIntegration.PowerPointInfo"/>
  </ds:schemaRefs>
</ds:datastoreItem>
</file>

<file path=customXml/itemProps10.xml><?xml version="1.0" encoding="utf-8"?>
<ds:datastoreItem xmlns:ds="http://schemas.openxmlformats.org/officeDocument/2006/customXml" ds:itemID="{0511A9DF-A615-42E0-ADED-5B119F067025}">
  <ds:schemaRefs>
    <ds:schemaRef ds:uri="ESRI.ArcGIS.Mapping.OfficeIntegration.PowerPointInfo"/>
  </ds:schemaRefs>
</ds:datastoreItem>
</file>

<file path=customXml/itemProps11.xml><?xml version="1.0" encoding="utf-8"?>
<ds:datastoreItem xmlns:ds="http://schemas.openxmlformats.org/officeDocument/2006/customXml" ds:itemID="{16CBB413-217A-49C8-8B6E-6BB316D2D0C3}">
  <ds:schemaRefs>
    <ds:schemaRef ds:uri="ESRI.ArcGIS.Mapping.OfficeIntegration.PowerPointInfo"/>
  </ds:schemaRefs>
</ds:datastoreItem>
</file>

<file path=customXml/itemProps12.xml><?xml version="1.0" encoding="utf-8"?>
<ds:datastoreItem xmlns:ds="http://schemas.openxmlformats.org/officeDocument/2006/customXml" ds:itemID="{BD90258B-42AE-43A8-BA9D-C4CC66AE0732}">
  <ds:schemaRefs>
    <ds:schemaRef ds:uri="ESRI.ArcGIS.Mapping.OfficeIntegration.PowerPointInfo"/>
  </ds:schemaRefs>
</ds:datastoreItem>
</file>

<file path=customXml/itemProps13.xml><?xml version="1.0" encoding="utf-8"?>
<ds:datastoreItem xmlns:ds="http://schemas.openxmlformats.org/officeDocument/2006/customXml" ds:itemID="{BB768569-7C75-4DDF-964E-64CB01083EF9}">
  <ds:schemaRefs>
    <ds:schemaRef ds:uri="ESRI.ArcGIS.Mapping.OfficeIntegration.PowerPointInfo"/>
  </ds:schemaRefs>
</ds:datastoreItem>
</file>

<file path=customXml/itemProps14.xml><?xml version="1.0" encoding="utf-8"?>
<ds:datastoreItem xmlns:ds="http://schemas.openxmlformats.org/officeDocument/2006/customXml" ds:itemID="{8DF15045-D6AC-4484-A436-0FBCBAFA7454}">
  <ds:schemaRefs>
    <ds:schemaRef ds:uri="ESRI.ArcGIS.Mapping.OfficeIntegration.PowerPointInfo"/>
  </ds:schemaRefs>
</ds:datastoreItem>
</file>

<file path=customXml/itemProps15.xml><?xml version="1.0" encoding="utf-8"?>
<ds:datastoreItem xmlns:ds="http://schemas.openxmlformats.org/officeDocument/2006/customXml" ds:itemID="{A079E91B-FA86-401C-8D1A-337D30C45EB4}">
  <ds:schemaRefs>
    <ds:schemaRef ds:uri="ESRI.ArcGIS.Mapping.OfficeIntegration.PowerPointInfo"/>
  </ds:schemaRefs>
</ds:datastoreItem>
</file>

<file path=customXml/itemProps16.xml><?xml version="1.0" encoding="utf-8"?>
<ds:datastoreItem xmlns:ds="http://schemas.openxmlformats.org/officeDocument/2006/customXml" ds:itemID="{DE84BDCC-E2B7-4E2C-B090-C85DD33A364C}">
  <ds:schemaRefs>
    <ds:schemaRef ds:uri="ESRI.ArcGIS.Mapping.OfficeIntegration.PowerPointInfo"/>
  </ds:schemaRefs>
</ds:datastoreItem>
</file>

<file path=customXml/itemProps17.xml><?xml version="1.0" encoding="utf-8"?>
<ds:datastoreItem xmlns:ds="http://schemas.openxmlformats.org/officeDocument/2006/customXml" ds:itemID="{4D06C177-5987-4893-B159-4121021F0119}">
  <ds:schemaRefs>
    <ds:schemaRef ds:uri="ESRI.ArcGIS.Mapping.OfficeIntegration.PowerPointInfo"/>
  </ds:schemaRefs>
</ds:datastoreItem>
</file>

<file path=customXml/itemProps18.xml><?xml version="1.0" encoding="utf-8"?>
<ds:datastoreItem xmlns:ds="http://schemas.openxmlformats.org/officeDocument/2006/customXml" ds:itemID="{395C8084-06EF-4C75-BA54-102AD8217DC2}">
  <ds:schemaRefs>
    <ds:schemaRef ds:uri="ESRI.ArcGIS.Mapping.OfficeIntegration.PowerPointInfo"/>
  </ds:schemaRefs>
</ds:datastoreItem>
</file>

<file path=customXml/itemProps19.xml><?xml version="1.0" encoding="utf-8"?>
<ds:datastoreItem xmlns:ds="http://schemas.openxmlformats.org/officeDocument/2006/customXml" ds:itemID="{3B53B906-D47F-4134-BFF4-447AAB172530}">
  <ds:schemaRefs>
    <ds:schemaRef ds:uri="ESRI.ArcGIS.Mapping.OfficeIntegration.PowerPointInfo"/>
  </ds:schemaRefs>
</ds:datastoreItem>
</file>

<file path=customXml/itemProps2.xml><?xml version="1.0" encoding="utf-8"?>
<ds:datastoreItem xmlns:ds="http://schemas.openxmlformats.org/officeDocument/2006/customXml" ds:itemID="{F76FE48C-3008-4275-BB43-6553DFA55EC4}">
  <ds:schemaRefs>
    <ds:schemaRef ds:uri="ESRI.ArcGIS.Mapping.OfficeIntegration.PowerPointInfo"/>
  </ds:schemaRefs>
</ds:datastoreItem>
</file>

<file path=customXml/itemProps20.xml><?xml version="1.0" encoding="utf-8"?>
<ds:datastoreItem xmlns:ds="http://schemas.openxmlformats.org/officeDocument/2006/customXml" ds:itemID="{A7A37F51-4E03-4385-905C-D612BB23F2DA}">
  <ds:schemaRefs>
    <ds:schemaRef ds:uri="ESRI.ArcGIS.Mapping.OfficeIntegration.PowerPointInfo"/>
  </ds:schemaRefs>
</ds:datastoreItem>
</file>

<file path=customXml/itemProps21.xml><?xml version="1.0" encoding="utf-8"?>
<ds:datastoreItem xmlns:ds="http://schemas.openxmlformats.org/officeDocument/2006/customXml" ds:itemID="{A4C2067C-D00A-451D-B9B9-8122534859BD}">
  <ds:schemaRefs>
    <ds:schemaRef ds:uri="ESRI.ArcGIS.Mapping.OfficeIntegration.PowerPointInfo"/>
  </ds:schemaRefs>
</ds:datastoreItem>
</file>

<file path=customXml/itemProps22.xml><?xml version="1.0" encoding="utf-8"?>
<ds:datastoreItem xmlns:ds="http://schemas.openxmlformats.org/officeDocument/2006/customXml" ds:itemID="{3CBC996A-B66C-4E94-BBE9-63F3C5324700}">
  <ds:schemaRefs>
    <ds:schemaRef ds:uri="ESRI.ArcGIS.Mapping.OfficeIntegration.PowerPointInfo"/>
  </ds:schemaRefs>
</ds:datastoreItem>
</file>

<file path=customXml/itemProps23.xml><?xml version="1.0" encoding="utf-8"?>
<ds:datastoreItem xmlns:ds="http://schemas.openxmlformats.org/officeDocument/2006/customXml" ds:itemID="{9286F286-25C6-49CC-AF95-B926269F7FFB}">
  <ds:schemaRefs>
    <ds:schemaRef ds:uri="ESRI.ArcGIS.Mapping.OfficeIntegration.PowerPointInfo"/>
  </ds:schemaRefs>
</ds:datastoreItem>
</file>

<file path=customXml/itemProps24.xml><?xml version="1.0" encoding="utf-8"?>
<ds:datastoreItem xmlns:ds="http://schemas.openxmlformats.org/officeDocument/2006/customXml" ds:itemID="{EC7E336F-55B5-40D1-8AFE-F1AEA9E5C11D}">
  <ds:schemaRefs>
    <ds:schemaRef ds:uri="ESRI.ArcGIS.Mapping.OfficeIntegration.PowerPointInfo"/>
  </ds:schemaRefs>
</ds:datastoreItem>
</file>

<file path=customXml/itemProps25.xml><?xml version="1.0" encoding="utf-8"?>
<ds:datastoreItem xmlns:ds="http://schemas.openxmlformats.org/officeDocument/2006/customXml" ds:itemID="{F8BCC103-23EE-4199-B9C4-7B66BBF22335}">
  <ds:schemaRefs>
    <ds:schemaRef ds:uri="ESRI.ArcGIS.Mapping.OfficeIntegration.PowerPointInfo"/>
  </ds:schemaRefs>
</ds:datastoreItem>
</file>

<file path=customXml/itemProps26.xml><?xml version="1.0" encoding="utf-8"?>
<ds:datastoreItem xmlns:ds="http://schemas.openxmlformats.org/officeDocument/2006/customXml" ds:itemID="{47D9F153-0A0C-488F-9BB3-CFBB642DEA8D}">
  <ds:schemaRefs>
    <ds:schemaRef ds:uri="ESRI.ArcGIS.Mapping.OfficeIntegration.PowerPointInfo"/>
  </ds:schemaRefs>
</ds:datastoreItem>
</file>

<file path=customXml/itemProps27.xml><?xml version="1.0" encoding="utf-8"?>
<ds:datastoreItem xmlns:ds="http://schemas.openxmlformats.org/officeDocument/2006/customXml" ds:itemID="{2A8AD616-1D3E-4F41-A109-FB127F59301E}">
  <ds:schemaRefs>
    <ds:schemaRef ds:uri="ESRI.ArcGIS.Mapping.OfficeIntegration.PowerPointInfo"/>
  </ds:schemaRefs>
</ds:datastoreItem>
</file>

<file path=customXml/itemProps28.xml><?xml version="1.0" encoding="utf-8"?>
<ds:datastoreItem xmlns:ds="http://schemas.openxmlformats.org/officeDocument/2006/customXml" ds:itemID="{5C2E9A6C-9943-4DB5-A8F9-9118D77DFA20}">
  <ds:schemaRefs>
    <ds:schemaRef ds:uri="ESRI.ArcGIS.Mapping.OfficeIntegration.PowerPointInfo"/>
  </ds:schemaRefs>
</ds:datastoreItem>
</file>

<file path=customXml/itemProps29.xml><?xml version="1.0" encoding="utf-8"?>
<ds:datastoreItem xmlns:ds="http://schemas.openxmlformats.org/officeDocument/2006/customXml" ds:itemID="{4722A7CA-31C6-4E7D-9073-DBFF71F48F90}">
  <ds:schemaRefs>
    <ds:schemaRef ds:uri="ESRI.ArcGIS.Mapping.OfficeIntegration.PowerPointInfo"/>
  </ds:schemaRefs>
</ds:datastoreItem>
</file>

<file path=customXml/itemProps3.xml><?xml version="1.0" encoding="utf-8"?>
<ds:datastoreItem xmlns:ds="http://schemas.openxmlformats.org/officeDocument/2006/customXml" ds:itemID="{BD9028A4-D8BD-41BF-ADF2-CFB071A1EDDB}">
  <ds:schemaRefs>
    <ds:schemaRef ds:uri="ESRI.ArcGIS.Mapping.OfficeIntegration.PowerPointInfo"/>
  </ds:schemaRefs>
</ds:datastoreItem>
</file>

<file path=customXml/itemProps30.xml><?xml version="1.0" encoding="utf-8"?>
<ds:datastoreItem xmlns:ds="http://schemas.openxmlformats.org/officeDocument/2006/customXml" ds:itemID="{5B795D93-70D2-4698-9554-6F2DE922DD76}">
  <ds:schemaRefs>
    <ds:schemaRef ds:uri="ESRI.ArcGIS.Mapping.OfficeIntegration.PowerPointInfo"/>
  </ds:schemaRefs>
</ds:datastoreItem>
</file>

<file path=customXml/itemProps31.xml><?xml version="1.0" encoding="utf-8"?>
<ds:datastoreItem xmlns:ds="http://schemas.openxmlformats.org/officeDocument/2006/customXml" ds:itemID="{F09C1BAF-E650-41DE-9C8A-EC7EE85FFAB1}">
  <ds:schemaRefs>
    <ds:schemaRef ds:uri="ESRI.ArcGIS.Mapping.OfficeIntegration.PowerPointInfo"/>
  </ds:schemaRefs>
</ds:datastoreItem>
</file>

<file path=customXml/itemProps32.xml><?xml version="1.0" encoding="utf-8"?>
<ds:datastoreItem xmlns:ds="http://schemas.openxmlformats.org/officeDocument/2006/customXml" ds:itemID="{C14B5F58-A724-4175-9CC3-A0F716B96E78}">
  <ds:schemaRefs>
    <ds:schemaRef ds:uri="ESRI.ArcGIS.Mapping.OfficeIntegration.PowerPointInfo"/>
  </ds:schemaRefs>
</ds:datastoreItem>
</file>

<file path=customXml/itemProps33.xml><?xml version="1.0" encoding="utf-8"?>
<ds:datastoreItem xmlns:ds="http://schemas.openxmlformats.org/officeDocument/2006/customXml" ds:itemID="{D85A343E-51A1-4572-973E-A6D48A3B1385}">
  <ds:schemaRefs>
    <ds:schemaRef ds:uri="ESRI.ArcGIS.Mapping.OfficeIntegration.PowerPointInfo"/>
  </ds:schemaRefs>
</ds:datastoreItem>
</file>

<file path=customXml/itemProps34.xml><?xml version="1.0" encoding="utf-8"?>
<ds:datastoreItem xmlns:ds="http://schemas.openxmlformats.org/officeDocument/2006/customXml" ds:itemID="{B683C98A-A308-4BC3-B2CE-1E73579593CB}">
  <ds:schemaRefs>
    <ds:schemaRef ds:uri="ESRI.ArcGIS.Mapping.OfficeIntegration.PowerPointInfo"/>
  </ds:schemaRefs>
</ds:datastoreItem>
</file>

<file path=customXml/itemProps35.xml><?xml version="1.0" encoding="utf-8"?>
<ds:datastoreItem xmlns:ds="http://schemas.openxmlformats.org/officeDocument/2006/customXml" ds:itemID="{9D115155-9193-4C92-BD97-0550B94AEDFE}">
  <ds:schemaRefs>
    <ds:schemaRef ds:uri="ESRI.ArcGIS.Mapping.OfficeIntegration.PowerPointInfo"/>
  </ds:schemaRefs>
</ds:datastoreItem>
</file>

<file path=customXml/itemProps36.xml><?xml version="1.0" encoding="utf-8"?>
<ds:datastoreItem xmlns:ds="http://schemas.openxmlformats.org/officeDocument/2006/customXml" ds:itemID="{81C3F568-6FCF-4D62-B568-1E8E0C5FD29F}">
  <ds:schemaRefs>
    <ds:schemaRef ds:uri="ESRI.ArcGIS.Mapping.OfficeIntegration.PowerPointInfo"/>
  </ds:schemaRefs>
</ds:datastoreItem>
</file>

<file path=customXml/itemProps37.xml><?xml version="1.0" encoding="utf-8"?>
<ds:datastoreItem xmlns:ds="http://schemas.openxmlformats.org/officeDocument/2006/customXml" ds:itemID="{D0285AA2-08FD-48C7-BF24-EA0D223D75B5}">
  <ds:schemaRefs>
    <ds:schemaRef ds:uri="ESRI.ArcGIS.Mapping.OfficeIntegration.PowerPointInfo"/>
  </ds:schemaRefs>
</ds:datastoreItem>
</file>

<file path=customXml/itemProps38.xml><?xml version="1.0" encoding="utf-8"?>
<ds:datastoreItem xmlns:ds="http://schemas.openxmlformats.org/officeDocument/2006/customXml" ds:itemID="{1E69E328-F4B2-4BF0-A085-387629EF0985}">
  <ds:schemaRefs>
    <ds:schemaRef ds:uri="ESRI.ArcGIS.Mapping.OfficeIntegration.PowerPointInfo"/>
  </ds:schemaRefs>
</ds:datastoreItem>
</file>

<file path=customXml/itemProps39.xml><?xml version="1.0" encoding="utf-8"?>
<ds:datastoreItem xmlns:ds="http://schemas.openxmlformats.org/officeDocument/2006/customXml" ds:itemID="{1A527900-783C-45D1-BB8B-D7F7A526FF99}">
  <ds:schemaRefs>
    <ds:schemaRef ds:uri="ESRI.ArcGIS.Mapping.OfficeIntegration.PowerPointInfo"/>
  </ds:schemaRefs>
</ds:datastoreItem>
</file>

<file path=customXml/itemProps4.xml><?xml version="1.0" encoding="utf-8"?>
<ds:datastoreItem xmlns:ds="http://schemas.openxmlformats.org/officeDocument/2006/customXml" ds:itemID="{E369B7B1-620A-4CC2-A55B-FA791A5A2CC4}">
  <ds:schemaRefs>
    <ds:schemaRef ds:uri="ESRI.ArcGIS.Mapping.OfficeIntegration.PowerPointInfo"/>
  </ds:schemaRefs>
</ds:datastoreItem>
</file>

<file path=customXml/itemProps40.xml><?xml version="1.0" encoding="utf-8"?>
<ds:datastoreItem xmlns:ds="http://schemas.openxmlformats.org/officeDocument/2006/customXml" ds:itemID="{4CFA20A0-4303-46D2-B524-FFBE16362740}">
  <ds:schemaRefs>
    <ds:schemaRef ds:uri="ESRI.ArcGIS.Mapping.OfficeIntegration.PowerPointInfo"/>
  </ds:schemaRefs>
</ds:datastoreItem>
</file>

<file path=customXml/itemProps41.xml><?xml version="1.0" encoding="utf-8"?>
<ds:datastoreItem xmlns:ds="http://schemas.openxmlformats.org/officeDocument/2006/customXml" ds:itemID="{4B7E587A-2C66-4284-B6D1-8E5C6270C4B7}">
  <ds:schemaRefs>
    <ds:schemaRef ds:uri="ESRI.ArcGIS.Mapping.OfficeIntegration.PowerPointInfo"/>
  </ds:schemaRefs>
</ds:datastoreItem>
</file>

<file path=customXml/itemProps42.xml><?xml version="1.0" encoding="utf-8"?>
<ds:datastoreItem xmlns:ds="http://schemas.openxmlformats.org/officeDocument/2006/customXml" ds:itemID="{9E191663-A38F-415A-9801-6ABC88CE9B08}">
  <ds:schemaRefs>
    <ds:schemaRef ds:uri="ESRI.ArcGIS.Mapping.OfficeIntegration.PowerPointInfo"/>
  </ds:schemaRefs>
</ds:datastoreItem>
</file>

<file path=customXml/itemProps43.xml><?xml version="1.0" encoding="utf-8"?>
<ds:datastoreItem xmlns:ds="http://schemas.openxmlformats.org/officeDocument/2006/customXml" ds:itemID="{348E0FC0-619F-4D7C-8E5E-BF8D72C448D9}">
  <ds:schemaRefs>
    <ds:schemaRef ds:uri="ESRI.ArcGIS.Mapping.OfficeIntegration.PowerPointInfo"/>
  </ds:schemaRefs>
</ds:datastoreItem>
</file>

<file path=customXml/itemProps44.xml><?xml version="1.0" encoding="utf-8"?>
<ds:datastoreItem xmlns:ds="http://schemas.openxmlformats.org/officeDocument/2006/customXml" ds:itemID="{F74F5920-EF31-4A4C-BE3B-9FC0974D55A7}">
  <ds:schemaRefs>
    <ds:schemaRef ds:uri="ESRI.ArcGIS.Mapping.OfficeIntegration.PowerPointInfo"/>
  </ds:schemaRefs>
</ds:datastoreItem>
</file>

<file path=customXml/itemProps45.xml><?xml version="1.0" encoding="utf-8"?>
<ds:datastoreItem xmlns:ds="http://schemas.openxmlformats.org/officeDocument/2006/customXml" ds:itemID="{49BE7142-68AD-436C-9761-8A9575C0CCA0}">
  <ds:schemaRefs>
    <ds:schemaRef ds:uri="ESRI.ArcGIS.Mapping.OfficeIntegration.PowerPointInfo"/>
  </ds:schemaRefs>
</ds:datastoreItem>
</file>

<file path=customXml/itemProps46.xml><?xml version="1.0" encoding="utf-8"?>
<ds:datastoreItem xmlns:ds="http://schemas.openxmlformats.org/officeDocument/2006/customXml" ds:itemID="{271D583D-B9D3-471D-83B8-D2F9D7EF465E}">
  <ds:schemaRefs>
    <ds:schemaRef ds:uri="ESRI.ArcGIS.Mapping.OfficeIntegration.PowerPointInfo"/>
  </ds:schemaRefs>
</ds:datastoreItem>
</file>

<file path=customXml/itemProps47.xml><?xml version="1.0" encoding="utf-8"?>
<ds:datastoreItem xmlns:ds="http://schemas.openxmlformats.org/officeDocument/2006/customXml" ds:itemID="{E266D780-C653-4094-AE56-F4E56C63E882}">
  <ds:schemaRefs>
    <ds:schemaRef ds:uri="ESRI.ArcGIS.Mapping.OfficeIntegration.PowerPointInfo"/>
  </ds:schemaRefs>
</ds:datastoreItem>
</file>

<file path=customXml/itemProps48.xml><?xml version="1.0" encoding="utf-8"?>
<ds:datastoreItem xmlns:ds="http://schemas.openxmlformats.org/officeDocument/2006/customXml" ds:itemID="{E16EBD72-0CA5-475A-93E3-52F71CD58071}">
  <ds:schemaRefs>
    <ds:schemaRef ds:uri="ESRI.ArcGIS.Mapping.OfficeIntegration.PowerPointInfo"/>
  </ds:schemaRefs>
</ds:datastoreItem>
</file>

<file path=customXml/itemProps49.xml><?xml version="1.0" encoding="utf-8"?>
<ds:datastoreItem xmlns:ds="http://schemas.openxmlformats.org/officeDocument/2006/customXml" ds:itemID="{A556B3B1-5A3C-4269-B384-74293B1F3D92}">
  <ds:schemaRefs>
    <ds:schemaRef ds:uri="ESRI.ArcGIS.Mapping.OfficeIntegration.PowerPointInfo"/>
  </ds:schemaRefs>
</ds:datastoreItem>
</file>

<file path=customXml/itemProps5.xml><?xml version="1.0" encoding="utf-8"?>
<ds:datastoreItem xmlns:ds="http://schemas.openxmlformats.org/officeDocument/2006/customXml" ds:itemID="{EF29AC4F-AE3A-4A41-94F6-7CA8256BAE0E}">
  <ds:schemaRefs>
    <ds:schemaRef ds:uri="ESRI.ArcGIS.Mapping.OfficeIntegration.PowerPointInfo"/>
  </ds:schemaRefs>
</ds:datastoreItem>
</file>

<file path=customXml/itemProps50.xml><?xml version="1.0" encoding="utf-8"?>
<ds:datastoreItem xmlns:ds="http://schemas.openxmlformats.org/officeDocument/2006/customXml" ds:itemID="{72DB778D-4782-421B-B0A8-3281D77139EE}">
  <ds:schemaRefs>
    <ds:schemaRef ds:uri="ESRI.ArcGIS.Mapping.OfficeIntegration.PowerPointInfo"/>
  </ds:schemaRefs>
</ds:datastoreItem>
</file>

<file path=customXml/itemProps51.xml><?xml version="1.0" encoding="utf-8"?>
<ds:datastoreItem xmlns:ds="http://schemas.openxmlformats.org/officeDocument/2006/customXml" ds:itemID="{41380F60-355F-42F3-93B3-A227BF00E542}">
  <ds:schemaRefs>
    <ds:schemaRef ds:uri="ESRI.ArcGIS.Mapping.OfficeIntegration.PowerPointInfo"/>
  </ds:schemaRefs>
</ds:datastoreItem>
</file>

<file path=customXml/itemProps52.xml><?xml version="1.0" encoding="utf-8"?>
<ds:datastoreItem xmlns:ds="http://schemas.openxmlformats.org/officeDocument/2006/customXml" ds:itemID="{CDC4E4ED-B263-40DB-B731-45B85FA4B4F0}">
  <ds:schemaRefs>
    <ds:schemaRef ds:uri="ESRI.ArcGIS.Mapping.OfficeIntegration.PowerPointInfo"/>
  </ds:schemaRefs>
</ds:datastoreItem>
</file>

<file path=customXml/itemProps53.xml><?xml version="1.0" encoding="utf-8"?>
<ds:datastoreItem xmlns:ds="http://schemas.openxmlformats.org/officeDocument/2006/customXml" ds:itemID="{4BF15319-2A7F-446E-BE9B-8A358F93C573}">
  <ds:schemaRefs>
    <ds:schemaRef ds:uri="ESRI.ArcGIS.Mapping.OfficeIntegration.PowerPointInfo"/>
  </ds:schemaRefs>
</ds:datastoreItem>
</file>

<file path=customXml/itemProps54.xml><?xml version="1.0" encoding="utf-8"?>
<ds:datastoreItem xmlns:ds="http://schemas.openxmlformats.org/officeDocument/2006/customXml" ds:itemID="{61CAA481-E74A-474D-8A8D-8FCFB989E02F}">
  <ds:schemaRefs>
    <ds:schemaRef ds:uri="ESRI.ArcGIS.Mapping.OfficeIntegration.PowerPointInfo"/>
  </ds:schemaRefs>
</ds:datastoreItem>
</file>

<file path=customXml/itemProps55.xml><?xml version="1.0" encoding="utf-8"?>
<ds:datastoreItem xmlns:ds="http://schemas.openxmlformats.org/officeDocument/2006/customXml" ds:itemID="{FB9A4496-FF69-4115-AC05-5A329FC978E6}">
  <ds:schemaRefs>
    <ds:schemaRef ds:uri="ESRI.ArcGIS.Mapping.OfficeIntegration.PowerPointInfo"/>
  </ds:schemaRefs>
</ds:datastoreItem>
</file>

<file path=customXml/itemProps56.xml><?xml version="1.0" encoding="utf-8"?>
<ds:datastoreItem xmlns:ds="http://schemas.openxmlformats.org/officeDocument/2006/customXml" ds:itemID="{0C9731FF-2320-4A8D-8021-D4631A6E6139}">
  <ds:schemaRefs>
    <ds:schemaRef ds:uri="ESRI.ArcGIS.Mapping.OfficeIntegration.PowerPointInfo"/>
  </ds:schemaRefs>
</ds:datastoreItem>
</file>

<file path=customXml/itemProps57.xml><?xml version="1.0" encoding="utf-8"?>
<ds:datastoreItem xmlns:ds="http://schemas.openxmlformats.org/officeDocument/2006/customXml" ds:itemID="{EAE13C77-0160-4A85-8D9B-E7EE711D6122}">
  <ds:schemaRefs>
    <ds:schemaRef ds:uri="ESRI.ArcGIS.Mapping.OfficeIntegration.PowerPointInfo"/>
  </ds:schemaRefs>
</ds:datastoreItem>
</file>

<file path=customXml/itemProps58.xml><?xml version="1.0" encoding="utf-8"?>
<ds:datastoreItem xmlns:ds="http://schemas.openxmlformats.org/officeDocument/2006/customXml" ds:itemID="{2510054D-584A-453B-9130-F06AC0D9ABC0}">
  <ds:schemaRefs>
    <ds:schemaRef ds:uri="ESRI.ArcGIS.Mapping.OfficeIntegration.PowerPointInfo"/>
  </ds:schemaRefs>
</ds:datastoreItem>
</file>

<file path=customXml/itemProps59.xml><?xml version="1.0" encoding="utf-8"?>
<ds:datastoreItem xmlns:ds="http://schemas.openxmlformats.org/officeDocument/2006/customXml" ds:itemID="{EF18A134-2244-46F2-AD04-9065B4B6D559}">
  <ds:schemaRefs>
    <ds:schemaRef ds:uri="ESRI.ArcGIS.Mapping.OfficeIntegration.PowerPointInfo"/>
  </ds:schemaRefs>
</ds:datastoreItem>
</file>

<file path=customXml/itemProps6.xml><?xml version="1.0" encoding="utf-8"?>
<ds:datastoreItem xmlns:ds="http://schemas.openxmlformats.org/officeDocument/2006/customXml" ds:itemID="{FF7D26AA-30B7-48B2-9563-588E048DF397}">
  <ds:schemaRefs>
    <ds:schemaRef ds:uri="ESRI.ArcGIS.Mapping.OfficeIntegration.PowerPointInfo"/>
  </ds:schemaRefs>
</ds:datastoreItem>
</file>

<file path=customXml/itemProps60.xml><?xml version="1.0" encoding="utf-8"?>
<ds:datastoreItem xmlns:ds="http://schemas.openxmlformats.org/officeDocument/2006/customXml" ds:itemID="{0D6F6B35-9D0D-468B-B3FD-6C20B7B2D481}">
  <ds:schemaRefs>
    <ds:schemaRef ds:uri="ESRI.ArcGIS.Mapping.OfficeIntegration.PowerPointInfo"/>
  </ds:schemaRefs>
</ds:datastoreItem>
</file>

<file path=customXml/itemProps61.xml><?xml version="1.0" encoding="utf-8"?>
<ds:datastoreItem xmlns:ds="http://schemas.openxmlformats.org/officeDocument/2006/customXml" ds:itemID="{6D707794-26E4-409D-B360-790166846172}">
  <ds:schemaRefs>
    <ds:schemaRef ds:uri="ESRI.ArcGIS.Mapping.OfficeIntegration.PowerPointInfo"/>
  </ds:schemaRefs>
</ds:datastoreItem>
</file>

<file path=customXml/itemProps62.xml><?xml version="1.0" encoding="utf-8"?>
<ds:datastoreItem xmlns:ds="http://schemas.openxmlformats.org/officeDocument/2006/customXml" ds:itemID="{CAC6A75D-1DFA-41FE-8C30-B745920B16EC}">
  <ds:schemaRefs>
    <ds:schemaRef ds:uri="ESRI.ArcGIS.Mapping.OfficeIntegration.PowerPointInfo"/>
  </ds:schemaRefs>
</ds:datastoreItem>
</file>

<file path=customXml/itemProps63.xml><?xml version="1.0" encoding="utf-8"?>
<ds:datastoreItem xmlns:ds="http://schemas.openxmlformats.org/officeDocument/2006/customXml" ds:itemID="{09B47460-E04C-4D09-9F5D-EA2814D8D6AB}">
  <ds:schemaRefs>
    <ds:schemaRef ds:uri="ESRI.ArcGIS.Mapping.OfficeIntegration.PowerPointInfo"/>
  </ds:schemaRefs>
</ds:datastoreItem>
</file>

<file path=customXml/itemProps64.xml><?xml version="1.0" encoding="utf-8"?>
<ds:datastoreItem xmlns:ds="http://schemas.openxmlformats.org/officeDocument/2006/customXml" ds:itemID="{35F4778B-46A0-4F67-A1D6-C723DED10791}">
  <ds:schemaRefs>
    <ds:schemaRef ds:uri="ESRI.ArcGIS.Mapping.OfficeIntegration.PowerPointInfo"/>
  </ds:schemaRefs>
</ds:datastoreItem>
</file>

<file path=customXml/itemProps65.xml><?xml version="1.0" encoding="utf-8"?>
<ds:datastoreItem xmlns:ds="http://schemas.openxmlformats.org/officeDocument/2006/customXml" ds:itemID="{D3769ABD-1DB8-4306-AE5E-1F3A87B88C3F}">
  <ds:schemaRefs>
    <ds:schemaRef ds:uri="ESRI.ArcGIS.Mapping.OfficeIntegration.PowerPointInfo"/>
  </ds:schemaRefs>
</ds:datastoreItem>
</file>

<file path=customXml/itemProps66.xml><?xml version="1.0" encoding="utf-8"?>
<ds:datastoreItem xmlns:ds="http://schemas.openxmlformats.org/officeDocument/2006/customXml" ds:itemID="{F59E2182-AC07-4563-9881-984A906DDA0E}">
  <ds:schemaRefs>
    <ds:schemaRef ds:uri="ESRI.ArcGIS.Mapping.OfficeIntegration.PowerPointInfo"/>
  </ds:schemaRefs>
</ds:datastoreItem>
</file>

<file path=customXml/itemProps67.xml><?xml version="1.0" encoding="utf-8"?>
<ds:datastoreItem xmlns:ds="http://schemas.openxmlformats.org/officeDocument/2006/customXml" ds:itemID="{2831AF28-5E6B-4962-882E-31B1A200257D}">
  <ds:schemaRefs>
    <ds:schemaRef ds:uri="ESRI.ArcGIS.Mapping.OfficeIntegration.PowerPointInfo"/>
  </ds:schemaRefs>
</ds:datastoreItem>
</file>

<file path=customXml/itemProps68.xml><?xml version="1.0" encoding="utf-8"?>
<ds:datastoreItem xmlns:ds="http://schemas.openxmlformats.org/officeDocument/2006/customXml" ds:itemID="{B81F44D4-8E3A-4223-B891-0CAC4BACFE68}">
  <ds:schemaRefs>
    <ds:schemaRef ds:uri="ESRI.ArcGIS.Mapping.OfficeIntegration.PowerPointInfo"/>
  </ds:schemaRefs>
</ds:datastoreItem>
</file>

<file path=customXml/itemProps69.xml><?xml version="1.0" encoding="utf-8"?>
<ds:datastoreItem xmlns:ds="http://schemas.openxmlformats.org/officeDocument/2006/customXml" ds:itemID="{3D623AE2-B4E8-4FC9-9930-CD66468A6DC6}">
  <ds:schemaRefs>
    <ds:schemaRef ds:uri="ESRI.ArcGIS.Mapping.OfficeIntegration.PowerPointInfo"/>
  </ds:schemaRefs>
</ds:datastoreItem>
</file>

<file path=customXml/itemProps7.xml><?xml version="1.0" encoding="utf-8"?>
<ds:datastoreItem xmlns:ds="http://schemas.openxmlformats.org/officeDocument/2006/customXml" ds:itemID="{A3606BC1-7C49-4C28-872D-56CF9C5B8D2D}">
  <ds:schemaRefs>
    <ds:schemaRef ds:uri="ESRI.ArcGIS.Mapping.OfficeIntegration.PowerPointInfo"/>
  </ds:schemaRefs>
</ds:datastoreItem>
</file>

<file path=customXml/itemProps70.xml><?xml version="1.0" encoding="utf-8"?>
<ds:datastoreItem xmlns:ds="http://schemas.openxmlformats.org/officeDocument/2006/customXml" ds:itemID="{52925990-F851-44B6-B51B-EEB8F011224E}">
  <ds:schemaRefs>
    <ds:schemaRef ds:uri="ESRI.ArcGIS.Mapping.OfficeIntegration.PowerPointInfo"/>
  </ds:schemaRefs>
</ds:datastoreItem>
</file>

<file path=customXml/itemProps71.xml><?xml version="1.0" encoding="utf-8"?>
<ds:datastoreItem xmlns:ds="http://schemas.openxmlformats.org/officeDocument/2006/customXml" ds:itemID="{586AFBC1-9A1C-4C32-AF5E-74008D8D808B}">
  <ds:schemaRefs>
    <ds:schemaRef ds:uri="ESRI.ArcGIS.Mapping.OfficeIntegration.PowerPointInfo"/>
  </ds:schemaRefs>
</ds:datastoreItem>
</file>

<file path=customXml/itemProps72.xml><?xml version="1.0" encoding="utf-8"?>
<ds:datastoreItem xmlns:ds="http://schemas.openxmlformats.org/officeDocument/2006/customXml" ds:itemID="{1DC18ADC-01DA-413F-A8D2-2A8B8167317B}">
  <ds:schemaRefs>
    <ds:schemaRef ds:uri="ESRI.ArcGIS.Mapping.OfficeIntegration.PowerPointInfo"/>
  </ds:schemaRefs>
</ds:datastoreItem>
</file>

<file path=customXml/itemProps73.xml><?xml version="1.0" encoding="utf-8"?>
<ds:datastoreItem xmlns:ds="http://schemas.openxmlformats.org/officeDocument/2006/customXml" ds:itemID="{00FE1A8D-11BA-4DD4-9432-95A925E5717B}">
  <ds:schemaRefs>
    <ds:schemaRef ds:uri="ESRI.ArcGIS.Mapping.OfficeIntegration.PowerPointInfo"/>
  </ds:schemaRefs>
</ds:datastoreItem>
</file>

<file path=customXml/itemProps74.xml><?xml version="1.0" encoding="utf-8"?>
<ds:datastoreItem xmlns:ds="http://schemas.openxmlformats.org/officeDocument/2006/customXml" ds:itemID="{D4DD7237-DABA-4143-B685-689B97B01D46}">
  <ds:schemaRefs>
    <ds:schemaRef ds:uri="ESRI.ArcGIS.Mapping.OfficeIntegration.PowerPointInfo"/>
  </ds:schemaRefs>
</ds:datastoreItem>
</file>

<file path=customXml/itemProps75.xml><?xml version="1.0" encoding="utf-8"?>
<ds:datastoreItem xmlns:ds="http://schemas.openxmlformats.org/officeDocument/2006/customXml" ds:itemID="{D71D9EB6-C6E6-405A-8582-88E91C555821}">
  <ds:schemaRefs>
    <ds:schemaRef ds:uri="ESRI.ArcGIS.Mapping.OfficeIntegration.PowerPointInfo"/>
  </ds:schemaRefs>
</ds:datastoreItem>
</file>

<file path=customXml/itemProps76.xml><?xml version="1.0" encoding="utf-8"?>
<ds:datastoreItem xmlns:ds="http://schemas.openxmlformats.org/officeDocument/2006/customXml" ds:itemID="{40D65276-F2B5-4704-A9D0-B541D1D858C5}">
  <ds:schemaRefs>
    <ds:schemaRef ds:uri="ESRI.ArcGIS.Mapping.OfficeIntegration.PowerPointInfo"/>
  </ds:schemaRefs>
</ds:datastoreItem>
</file>

<file path=customXml/itemProps77.xml><?xml version="1.0" encoding="utf-8"?>
<ds:datastoreItem xmlns:ds="http://schemas.openxmlformats.org/officeDocument/2006/customXml" ds:itemID="{C2D970A5-F171-47E6-93FC-953A7DB37E92}">
  <ds:schemaRefs>
    <ds:schemaRef ds:uri="ESRI.ArcGIS.Mapping.OfficeIntegration.PowerPointInfo"/>
  </ds:schemaRefs>
</ds:datastoreItem>
</file>

<file path=customXml/itemProps78.xml><?xml version="1.0" encoding="utf-8"?>
<ds:datastoreItem xmlns:ds="http://schemas.openxmlformats.org/officeDocument/2006/customXml" ds:itemID="{9E97FB75-4C4C-4C5E-B2B0-19AF7EB16C9D}">
  <ds:schemaRefs>
    <ds:schemaRef ds:uri="ESRI.ArcGIS.Mapping.OfficeIntegration.PowerPointInfo"/>
  </ds:schemaRefs>
</ds:datastoreItem>
</file>

<file path=customXml/itemProps79.xml><?xml version="1.0" encoding="utf-8"?>
<ds:datastoreItem xmlns:ds="http://schemas.openxmlformats.org/officeDocument/2006/customXml" ds:itemID="{4589D8BB-C8EE-486B-8153-03AB0F7D224F}">
  <ds:schemaRefs>
    <ds:schemaRef ds:uri="ESRI.ArcGIS.Mapping.OfficeIntegration.PowerPointInfo"/>
  </ds:schemaRefs>
</ds:datastoreItem>
</file>

<file path=customXml/itemProps8.xml><?xml version="1.0" encoding="utf-8"?>
<ds:datastoreItem xmlns:ds="http://schemas.openxmlformats.org/officeDocument/2006/customXml" ds:itemID="{6E504278-A3F1-4E58-941A-A85EB20CA461}">
  <ds:schemaRefs>
    <ds:schemaRef ds:uri="ESRI.ArcGIS.Mapping.OfficeIntegration.PowerPointInfo"/>
  </ds:schemaRefs>
</ds:datastoreItem>
</file>

<file path=customXml/itemProps80.xml><?xml version="1.0" encoding="utf-8"?>
<ds:datastoreItem xmlns:ds="http://schemas.openxmlformats.org/officeDocument/2006/customXml" ds:itemID="{64594CAC-E7E9-495E-ADD9-4DA3D5C55F5B}">
  <ds:schemaRefs>
    <ds:schemaRef ds:uri="ESRI.ArcGIS.Mapping.OfficeIntegration.PowerPointInfo"/>
  </ds:schemaRefs>
</ds:datastoreItem>
</file>

<file path=customXml/itemProps81.xml><?xml version="1.0" encoding="utf-8"?>
<ds:datastoreItem xmlns:ds="http://schemas.openxmlformats.org/officeDocument/2006/customXml" ds:itemID="{0798B874-1325-4DDE-8729-10819499C466}">
  <ds:schemaRefs>
    <ds:schemaRef ds:uri="ESRI.ArcGIS.Mapping.OfficeIntegration.PowerPointInfo"/>
  </ds:schemaRefs>
</ds:datastoreItem>
</file>

<file path=customXml/itemProps82.xml><?xml version="1.0" encoding="utf-8"?>
<ds:datastoreItem xmlns:ds="http://schemas.openxmlformats.org/officeDocument/2006/customXml" ds:itemID="{4C1E4CC5-4E2F-4CD2-80DA-8B7B6987694A}">
  <ds:schemaRefs>
    <ds:schemaRef ds:uri="ESRI.ArcGIS.Mapping.OfficeIntegration.PowerPointInfo"/>
  </ds:schemaRefs>
</ds:datastoreItem>
</file>

<file path=customXml/itemProps83.xml><?xml version="1.0" encoding="utf-8"?>
<ds:datastoreItem xmlns:ds="http://schemas.openxmlformats.org/officeDocument/2006/customXml" ds:itemID="{BFAAEEE2-0154-4F4E-A1AA-77021995F69C}">
  <ds:schemaRefs>
    <ds:schemaRef ds:uri="ESRI.ArcGIS.Mapping.OfficeIntegration.PowerPointInfo"/>
  </ds:schemaRefs>
</ds:datastoreItem>
</file>

<file path=customXml/itemProps84.xml><?xml version="1.0" encoding="utf-8"?>
<ds:datastoreItem xmlns:ds="http://schemas.openxmlformats.org/officeDocument/2006/customXml" ds:itemID="{15BBBEBA-CB5D-49D9-8919-C073C52084FB}">
  <ds:schemaRefs>
    <ds:schemaRef ds:uri="ESRI.ArcGIS.Mapping.OfficeIntegration.PowerPointInfo"/>
  </ds:schemaRefs>
</ds:datastoreItem>
</file>

<file path=customXml/itemProps85.xml><?xml version="1.0" encoding="utf-8"?>
<ds:datastoreItem xmlns:ds="http://schemas.openxmlformats.org/officeDocument/2006/customXml" ds:itemID="{8CB8E0E4-AC44-4AAF-A102-A6788903C1F1}">
  <ds:schemaRefs>
    <ds:schemaRef ds:uri="ESRI.ArcGIS.Mapping.OfficeIntegration.PowerPointInfo"/>
  </ds:schemaRefs>
</ds:datastoreItem>
</file>

<file path=customXml/itemProps86.xml><?xml version="1.0" encoding="utf-8"?>
<ds:datastoreItem xmlns:ds="http://schemas.openxmlformats.org/officeDocument/2006/customXml" ds:itemID="{94B7494E-5287-42BF-940B-9A16774DF533}">
  <ds:schemaRefs>
    <ds:schemaRef ds:uri="ESRI.ArcGIS.Mapping.OfficeIntegration.PowerPointInfo"/>
  </ds:schemaRefs>
</ds:datastoreItem>
</file>

<file path=customXml/itemProps87.xml><?xml version="1.0" encoding="utf-8"?>
<ds:datastoreItem xmlns:ds="http://schemas.openxmlformats.org/officeDocument/2006/customXml" ds:itemID="{329511BF-79CE-430A-B55F-FDDA9ACE9E5B}">
  <ds:schemaRefs>
    <ds:schemaRef ds:uri="ESRI.ArcGIS.Mapping.OfficeIntegration.PowerPointInfo"/>
  </ds:schemaRefs>
</ds:datastoreItem>
</file>

<file path=customXml/itemProps88.xml><?xml version="1.0" encoding="utf-8"?>
<ds:datastoreItem xmlns:ds="http://schemas.openxmlformats.org/officeDocument/2006/customXml" ds:itemID="{30BDC53E-8D95-4788-A7DD-47C9743F75BB}">
  <ds:schemaRefs>
    <ds:schemaRef ds:uri="ESRI.ArcGIS.Mapping.OfficeIntegration.PowerPointInfo"/>
  </ds:schemaRefs>
</ds:datastoreItem>
</file>

<file path=customXml/itemProps89.xml><?xml version="1.0" encoding="utf-8"?>
<ds:datastoreItem xmlns:ds="http://schemas.openxmlformats.org/officeDocument/2006/customXml" ds:itemID="{6A557169-6EA7-437F-92F6-1C0380DB0A0B}">
  <ds:schemaRefs>
    <ds:schemaRef ds:uri="ESRI.ArcGIS.Mapping.OfficeIntegration.PowerPointInfo"/>
  </ds:schemaRefs>
</ds:datastoreItem>
</file>

<file path=customXml/itemProps9.xml><?xml version="1.0" encoding="utf-8"?>
<ds:datastoreItem xmlns:ds="http://schemas.openxmlformats.org/officeDocument/2006/customXml" ds:itemID="{7FDCB101-CF31-421E-A85E-E57E55E2C235}">
  <ds:schemaRefs>
    <ds:schemaRef ds:uri="ESRI.ArcGIS.Mapping.OfficeIntegration.PowerPointInfo"/>
  </ds:schemaRefs>
</ds:datastoreItem>
</file>

<file path=customXml/itemProps90.xml><?xml version="1.0" encoding="utf-8"?>
<ds:datastoreItem xmlns:ds="http://schemas.openxmlformats.org/officeDocument/2006/customXml" ds:itemID="{699AD2D0-D26C-471B-AD33-46B48A4441A2}">
  <ds:schemaRefs>
    <ds:schemaRef ds:uri="ESRI.ArcGIS.Mapping.OfficeIntegration.PowerPointInfo"/>
  </ds:schemaRefs>
</ds:datastoreItem>
</file>

<file path=customXml/itemProps91.xml><?xml version="1.0" encoding="utf-8"?>
<ds:datastoreItem xmlns:ds="http://schemas.openxmlformats.org/officeDocument/2006/customXml" ds:itemID="{C5B57B8F-D3A3-48C1-A40B-CC509B4A021A}">
  <ds:schemaRefs>
    <ds:schemaRef ds:uri="ESRI.ArcGIS.Mapping.OfficeIntegration.PowerPointInfo"/>
  </ds:schemaRefs>
</ds:datastoreItem>
</file>

<file path=customXml/itemProps92.xml><?xml version="1.0" encoding="utf-8"?>
<ds:datastoreItem xmlns:ds="http://schemas.openxmlformats.org/officeDocument/2006/customXml" ds:itemID="{C6611670-E627-4DB9-BDB1-0012E2EC6818}">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otalTime>2636</TotalTime>
  <Words>2876</Words>
  <Application>Microsoft Office PowerPoint</Application>
  <PresentationFormat>Widescreen</PresentationFormat>
  <Paragraphs>317</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Ongoing EPA efforts to evaluate modeled NOy budgets</vt:lpstr>
      <vt:lpstr>PowerPoint Presentation</vt:lpstr>
      <vt:lpstr>Current EPA 2011 CMAQ/CAMx NOx and NOy Evaluation</vt:lpstr>
      <vt:lpstr>Important Sources of NOx in the 2011 NEI</vt:lpstr>
      <vt:lpstr>Conceptual Framework</vt:lpstr>
      <vt:lpstr>Multiple Organizations Contribute to this Process</vt:lpstr>
      <vt:lpstr>PowerPoint Presentation</vt:lpstr>
      <vt:lpstr>Detailed Emissions Information Needed for Regulatory Applications</vt:lpstr>
      <vt:lpstr>5 Key Questions Identified for Further Investigation by Cross-EPA Workgroup</vt:lpstr>
      <vt:lpstr>1. What can we learn from EPA’s 2008-2011 Detroit and Las Vegas near-road measurement campaigns?</vt:lpstr>
      <vt:lpstr>2. How do MOVES NOx estimates compare with other tunnel and roadside measurements? </vt:lpstr>
      <vt:lpstr>3. How can we improve spatial and temporal allocation of mobile emissions?  How much can improvements in these allocations reduce modeled NOy bias? </vt:lpstr>
      <vt:lpstr>4. What can we learn from in-depth diagnostic evaluation of photochemical modeling results using the most up-to-date versions of the modeling systems and inventories? </vt:lpstr>
      <vt:lpstr>5. What are the strengths and pitfalls of using CO:NOy ratios for understanding emissions biases?  Can these ratios provide insight into the specific sources of NEI/model/measurement discrepancies?</vt:lpstr>
      <vt:lpstr>Concluding Thoughts</vt:lpstr>
      <vt:lpstr>Acknowledgements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 Heather</dc:creator>
  <cp:lastModifiedBy>Simon, Heather</cp:lastModifiedBy>
  <cp:revision>171</cp:revision>
  <cp:lastPrinted>2016-10-17T14:15:09Z</cp:lastPrinted>
  <dcterms:created xsi:type="dcterms:W3CDTF">2016-08-29T15:31:46Z</dcterms:created>
  <dcterms:modified xsi:type="dcterms:W3CDTF">2016-10-21T19:51:43Z</dcterms:modified>
</cp:coreProperties>
</file>