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61" r:id="rId4"/>
    <p:sldId id="295" r:id="rId5"/>
    <p:sldId id="293" r:id="rId6"/>
    <p:sldId id="303" r:id="rId7"/>
    <p:sldId id="297" r:id="rId8"/>
    <p:sldId id="302" r:id="rId9"/>
    <p:sldId id="304" r:id="rId10"/>
    <p:sldId id="307" r:id="rId11"/>
    <p:sldId id="299" r:id="rId12"/>
    <p:sldId id="300" r:id="rId13"/>
    <p:sldId id="301" r:id="rId14"/>
    <p:sldId id="308" r:id="rId15"/>
    <p:sldId id="306" r:id="rId16"/>
    <p:sldId id="275" r:id="rId17"/>
  </p:sldIdLst>
  <p:sldSz cx="12190413" cy="6859588"/>
  <p:notesSz cx="6858000" cy="9144000"/>
  <p:custDataLst>
    <p:tags r:id="rId20"/>
  </p:custDataLst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9">
          <p15:clr>
            <a:srgbClr val="A4A3A4"/>
          </p15:clr>
        </p15:guide>
        <p15:guide id="2" orient="horz" pos="2696">
          <p15:clr>
            <a:srgbClr val="A4A3A4"/>
          </p15:clr>
        </p15:guide>
        <p15:guide id="3" orient="horz" pos="1682">
          <p15:clr>
            <a:srgbClr val="A4A3A4"/>
          </p15:clr>
        </p15:guide>
        <p15:guide id="4" orient="horz" pos="1790">
          <p15:clr>
            <a:srgbClr val="A4A3A4"/>
          </p15:clr>
        </p15:guide>
        <p15:guide id="5" orient="horz" pos="1360">
          <p15:clr>
            <a:srgbClr val="A4A3A4"/>
          </p15:clr>
        </p15:guide>
        <p15:guide id="6" pos="2934">
          <p15:clr>
            <a:srgbClr val="A4A3A4"/>
          </p15:clr>
        </p15:guide>
        <p15:guide id="7" pos="5375">
          <p15:clr>
            <a:srgbClr val="A4A3A4"/>
          </p15:clr>
        </p15:guide>
        <p15:guide id="8" pos="4099">
          <p15:clr>
            <a:srgbClr val="A4A3A4"/>
          </p15:clr>
        </p15:guide>
        <p15:guide id="9" pos="4208">
          <p15:clr>
            <a:srgbClr val="A4A3A4"/>
          </p15:clr>
        </p15:guide>
        <p15:guide id="10" pos="2826">
          <p15:clr>
            <a:srgbClr val="A4A3A4"/>
          </p15:clr>
        </p15:guide>
        <p15:guide id="11" pos="386">
          <p15:clr>
            <a:srgbClr val="A4A3A4"/>
          </p15:clr>
        </p15:guide>
        <p15:guide id="12" orient="horz" pos="1039">
          <p15:clr>
            <a:srgbClr val="A4A3A4"/>
          </p15:clr>
        </p15:guide>
        <p15:guide id="13" orient="horz" pos="3595">
          <p15:clr>
            <a:srgbClr val="A4A3A4"/>
          </p15:clr>
        </p15:guide>
        <p15:guide id="14" orient="horz" pos="2243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1814">
          <p15:clr>
            <a:srgbClr val="A4A3A4"/>
          </p15:clr>
        </p15:guide>
        <p15:guide id="17" pos="3911">
          <p15:clr>
            <a:srgbClr val="A4A3A4"/>
          </p15:clr>
        </p15:guide>
        <p15:guide id="18" pos="7166">
          <p15:clr>
            <a:srgbClr val="A4A3A4"/>
          </p15:clr>
        </p15:guide>
        <p15:guide id="19" pos="5465">
          <p15:clr>
            <a:srgbClr val="A4A3A4"/>
          </p15:clr>
        </p15:guide>
        <p15:guide id="20" pos="5610">
          <p15:clr>
            <a:srgbClr val="A4A3A4"/>
          </p15:clr>
        </p15:guide>
        <p15:guide id="21" pos="3768">
          <p15:clr>
            <a:srgbClr val="A4A3A4"/>
          </p15:clr>
        </p15:guide>
        <p15:guide id="22" pos="5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7" autoAdjust="0"/>
    <p:restoredTop sz="90057" autoAdjust="0"/>
  </p:normalViewPr>
  <p:slideViewPr>
    <p:cSldViewPr>
      <p:cViewPr varScale="1">
        <p:scale>
          <a:sx n="120" d="100"/>
          <a:sy n="120" d="100"/>
        </p:scale>
        <p:origin x="-276" y="-78"/>
      </p:cViewPr>
      <p:guideLst>
        <p:guide orient="horz" pos="779"/>
        <p:guide orient="horz" pos="2696"/>
        <p:guide orient="horz" pos="1682"/>
        <p:guide orient="horz" pos="1790"/>
        <p:guide orient="horz" pos="1360"/>
        <p:guide orient="horz" pos="1039"/>
        <p:guide orient="horz" pos="3595"/>
        <p:guide orient="horz" pos="2243"/>
        <p:guide orient="horz" pos="2387"/>
        <p:guide orient="horz" pos="1814"/>
        <p:guide pos="2934"/>
        <p:guide pos="5375"/>
        <p:guide pos="4099"/>
        <p:guide pos="4208"/>
        <p:guide pos="2826"/>
        <p:guide pos="386"/>
        <p:guide pos="3911"/>
        <p:guide pos="7166"/>
        <p:guide pos="5465"/>
        <p:guide pos="5610"/>
        <p:guide pos="3768"/>
        <p:guide pos="51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21/10/2016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noProof="0" dirty="0" smtClean="0"/>
              <a:t>Alternative title slide. Image size: 6 cm x 25,4 cm </a:t>
            </a:r>
            <a:r>
              <a:rPr lang="en-GB" baseline="0" noProof="0" dirty="0" smtClean="0"/>
              <a:t>or 227 x 960 pixels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80976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189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Keyword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6584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smtClean="0"/>
              <a:t>Content slide, two columns with image. Image size: 8,46 cm x 10,76 cm </a:t>
            </a:r>
            <a:r>
              <a:rPr lang="en-GB" baseline="0" noProof="0" dirty="0" smtClean="0"/>
              <a:t>or 320 x 407 pixels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9195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195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6181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5811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err="1" smtClean="0"/>
              <a:t>Endslide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521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smtClean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316691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smtClean="0"/>
              <a:t>Content slide, two columns with image. Image size: 8,46 cm x 10,76 cm </a:t>
            </a:r>
            <a:r>
              <a:rPr lang="en-GB" baseline="0" noProof="0" dirty="0" smtClean="0"/>
              <a:t>or 320 x 407 pixels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919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698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Keyword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6584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1474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Keyword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6584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235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090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49490" y="6159826"/>
            <a:ext cx="112797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" y="6159826"/>
            <a:ext cx="2052860" cy="255600"/>
          </a:xfrm>
          <a:prstGeom prst="rect">
            <a:avLst/>
          </a:prstGeom>
        </p:spPr>
      </p:pic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" y="6159826"/>
            <a:ext cx="2052860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257164"/>
            <a:ext cx="10560296" cy="681548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943418"/>
            <a:ext cx="10559797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10299" y="3791828"/>
            <a:ext cx="5165304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4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10300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905774" y="3791828"/>
            <a:ext cx="2465490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1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210300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0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3791828"/>
            <a:ext cx="2465388" cy="100643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4798264"/>
            <a:ext cx="2465388" cy="908533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1648208"/>
            <a:ext cx="2465388" cy="1911793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3791828"/>
            <a:ext cx="2465388" cy="1914969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7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6927" y="1648207"/>
            <a:ext cx="10554335" cy="4058590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49" y="0"/>
            <a:ext cx="6078853" cy="34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2698348" y="3610812"/>
            <a:ext cx="6095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Keyword slide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, Title and 3 transparent 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36000" anchor="t" anchorCtr="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17562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1"/>
          </p:nvPr>
        </p:nvSpPr>
        <p:spPr>
          <a:xfrm>
            <a:off x="11364395" y="7018599"/>
            <a:ext cx="59403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95794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974025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89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6159600"/>
            <a:ext cx="2052860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2878805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3141695"/>
            <a:ext cx="10560295" cy="658454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3798879"/>
            <a:ext cx="10560296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6927" y="452544"/>
            <a:ext cx="10558676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Logo_ramboll_white"/>
          <p:cNvSpPr>
            <a:spLocks noChangeAspect="1"/>
          </p:cNvSpPr>
          <p:nvPr userDrawn="1"/>
        </p:nvSpPr>
        <p:spPr>
          <a:xfrm>
            <a:off x="817200" y="6159600"/>
            <a:ext cx="1130538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6159600"/>
            <a:ext cx="2053244" cy="2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27" y="1645033"/>
            <a:ext cx="10558676" cy="4063354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308" y="1645033"/>
            <a:ext cx="5165613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09492" y="1645581"/>
            <a:ext cx="5166111" cy="4061740"/>
          </a:xfrm>
          <a:noFill/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3317933"/>
            <a:ext cx="4887316" cy="107219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210299" y="3377581"/>
            <a:ext cx="5165304" cy="233334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Picture Placeholder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0413" cy="2878805"/>
          </a:xfrm>
          <a:noFill/>
          <a:ln>
            <a:noFill/>
          </a:ln>
        </p:spPr>
        <p:txBody>
          <a:bodyPr tIns="936000" anchor="ctr" anchorCtr="1"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7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1645033"/>
            <a:ext cx="516530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0300" y="1645034"/>
            <a:ext cx="5165302" cy="1914966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0299" y="3791827"/>
            <a:ext cx="5165304" cy="1914969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6159600"/>
            <a:ext cx="2052860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16927" y="452543"/>
            <a:ext cx="10559098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6927" y="1648207"/>
            <a:ext cx="10558676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7" name="SD_FLD_DocumentDate"/>
          <p:cNvSpPr txBox="1"/>
          <p:nvPr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61" r:id="rId4"/>
    <p:sldLayoutId id="2147483762" r:id="rId5"/>
    <p:sldLayoutId id="2147483738" r:id="rId6"/>
    <p:sldLayoutId id="2147483739" r:id="rId7"/>
    <p:sldLayoutId id="2147483741" r:id="rId8"/>
    <p:sldLayoutId id="2147483742" r:id="rId9"/>
    <p:sldLayoutId id="2147483763" r:id="rId10"/>
    <p:sldLayoutId id="2147483764" r:id="rId11"/>
    <p:sldLayoutId id="2147483765" r:id="rId12"/>
    <p:sldLayoutId id="2147483757" r:id="rId13"/>
    <p:sldLayoutId id="2147483758" r:id="rId14"/>
    <p:sldLayoutId id="2147483759" r:id="rId15"/>
    <p:sldLayoutId id="2147483749" r:id="rId16"/>
    <p:sldLayoutId id="2147483760" r:id="rId17"/>
    <p:sldLayoutId id="2147483746" r:id="rId18"/>
    <p:sldLayoutId id="2147483747" r:id="rId19"/>
    <p:sldLayoutId id="214748374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3860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6992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3" b="290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SMOKE-MOVES Processing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5308" y="3798879"/>
            <a:ext cx="10560296" cy="1287099"/>
          </a:xfrm>
        </p:spPr>
        <p:txBody>
          <a:bodyPr/>
          <a:lstStyle/>
          <a:p>
            <a:r>
              <a:rPr lang="en-GB" sz="3200" dirty="0"/>
              <a:t>Incorporate </a:t>
            </a:r>
            <a:r>
              <a:rPr lang="en-GB" sz="3200" dirty="0" smtClean="0"/>
              <a:t>travel Demand </a:t>
            </a:r>
            <a:r>
              <a:rPr lang="en-GB" sz="3200" dirty="0"/>
              <a:t>Model Data </a:t>
            </a:r>
            <a:r>
              <a:rPr lang="en-GB" sz="3200" dirty="0" smtClean="0"/>
              <a:t>in Denver </a:t>
            </a:r>
            <a:r>
              <a:rPr lang="en-GB" sz="3200" dirty="0"/>
              <a:t>Ozone </a:t>
            </a:r>
            <a:r>
              <a:rPr lang="en-GB" sz="3200" dirty="0" err="1" smtClean="0"/>
              <a:t>Modeling</a:t>
            </a:r>
            <a:endParaRPr lang="en-GB" sz="3200" dirty="0" smtClean="0"/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MOVES2014 </a:t>
            </a:r>
            <a:r>
              <a:rPr lang="en-GB" dirty="0" err="1" smtClean="0"/>
              <a:t>modeling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200" dirty="0" smtClean="0"/>
              <a:t>Estimated emission factors for five reference counties in Colorado</a:t>
            </a:r>
          </a:p>
          <a:p>
            <a:r>
              <a:rPr lang="en-GB" sz="2200" dirty="0" smtClean="0"/>
              <a:t>Summer </a:t>
            </a:r>
            <a:r>
              <a:rPr lang="en-GB" sz="2200" dirty="0"/>
              <a:t>season emissions </a:t>
            </a:r>
            <a:r>
              <a:rPr lang="en-GB" sz="2200" dirty="0" smtClean="0"/>
              <a:t>for 2011 </a:t>
            </a:r>
            <a:r>
              <a:rPr lang="en-GB" sz="2200" dirty="0"/>
              <a:t>and </a:t>
            </a:r>
            <a:r>
              <a:rPr lang="en-GB" sz="2200" dirty="0" smtClean="0"/>
              <a:t>2017</a:t>
            </a:r>
            <a:endParaRPr lang="en-GB" sz="2200" dirty="0"/>
          </a:p>
          <a:p>
            <a:r>
              <a:rPr lang="en-GB" sz="2200" dirty="0" err="1" smtClean="0"/>
              <a:t>Modeled</a:t>
            </a:r>
            <a:r>
              <a:rPr lang="en-GB" sz="2200" dirty="0" smtClean="0"/>
              <a:t> with local fuel parameters based on region wide sampling and applicable I/M program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83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1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spatial surrogates by time periods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200" dirty="0"/>
              <a:t>Trip generation by Transportation Analysis Zone (TAZ) and time </a:t>
            </a:r>
            <a:r>
              <a:rPr lang="en-US" sz="2200" dirty="0" smtClean="0"/>
              <a:t>period</a:t>
            </a:r>
          </a:p>
          <a:p>
            <a:pPr marL="252000" indent="-2520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Verdana" pitchFamily="34" charset="0"/>
              <a:buChar char="•"/>
            </a:pPr>
            <a:r>
              <a:rPr lang="en-GB" sz="2200" b="0" dirty="0" smtClean="0">
                <a:solidFill>
                  <a:schemeClr val="tx1"/>
                </a:solidFill>
              </a:rPr>
              <a:t>Develop trip starts spatial surrogates by time period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sz="2000" b="0" dirty="0" smtClean="0">
                <a:solidFill>
                  <a:schemeClr val="tx1"/>
                </a:solidFill>
              </a:rPr>
              <a:t>AM Peak, PM Peak, and Off Peak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SMOKE </a:t>
            </a:r>
            <a:r>
              <a:rPr lang="en-US" sz="2200" dirty="0"/>
              <a:t>is not designed to apply spatial surrogates depending on the time </a:t>
            </a:r>
            <a:r>
              <a:rPr lang="en-US" sz="2200" dirty="0" smtClean="0"/>
              <a:t>period </a:t>
            </a:r>
            <a:endParaRPr lang="en-GB" sz="2200" dirty="0" smtClean="0"/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200" dirty="0" smtClean="0"/>
              <a:t>Process SMOKE-MOVES for each time period and stitch various time periods together to develop Photochemical Grid Model (PGM) model-ready emissions</a:t>
            </a:r>
            <a:endParaRPr lang="en-GB" sz="2200" b="0" dirty="0" smtClean="0">
              <a:solidFill>
                <a:schemeClr val="tx1"/>
              </a:solidFill>
            </a:endParaRPr>
          </a:p>
          <a:p>
            <a:pPr marL="252000" indent="-2520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Verdana" pitchFamily="34" charset="0"/>
              <a:buChar char="•"/>
            </a:pPr>
            <a:endParaRPr lang="en-GB" b="0" dirty="0" smtClean="0">
              <a:solidFill>
                <a:schemeClr val="tx1"/>
              </a:solidFill>
            </a:endParaRPr>
          </a:p>
          <a:p>
            <a:pPr marL="252000" indent="-2520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Verdana" pitchFamily="34" charset="0"/>
              <a:buChar char="•"/>
            </a:pPr>
            <a:endParaRPr lang="en-GB" b="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endParaRPr lang="en-GB" b="0" dirty="0" smtClean="0">
              <a:solidFill>
                <a:schemeClr val="tx1"/>
              </a:solidFill>
            </a:endParaRPr>
          </a:p>
          <a:p>
            <a:pPr marL="252000" indent="-2520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Verdana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52000" indent="-2520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Verdana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spatial surrogates by time periods</a:t>
            </a:r>
            <a:endParaRPr lang="en-GB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" b="1689"/>
          <a:stretch>
            <a:fillRect/>
          </a:stretch>
        </p:blipFill>
        <p:spPr>
          <a:xfrm>
            <a:off x="550863" y="1630363"/>
            <a:ext cx="4628348" cy="3455615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>
            <a:fillRect/>
          </a:stretch>
        </p:blipFill>
        <p:spPr>
          <a:xfrm>
            <a:off x="6210299" y="1630363"/>
            <a:ext cx="4467811" cy="3455615"/>
          </a:xfrm>
        </p:spPr>
      </p:pic>
      <p:sp>
        <p:nvSpPr>
          <p:cNvPr id="24" name="TextBox 23"/>
          <p:cNvSpPr txBox="1"/>
          <p:nvPr/>
        </p:nvSpPr>
        <p:spPr bwMode="auto">
          <a:xfrm>
            <a:off x="622598" y="1298156"/>
            <a:ext cx="345638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GB" sz="2000" dirty="0" smtClean="0">
                <a:solidFill>
                  <a:srgbClr val="FF0000"/>
                </a:solidFill>
                <a:latin typeface="Verdana"/>
                <a:cs typeface="ＭＳ Ｐゴシック" pitchFamily="-111" charset="-128"/>
              </a:rPr>
              <a:t>AM Peak Period Trip Starts</a:t>
            </a:r>
            <a:endParaRPr kumimoji="0" lang="en-GB" sz="2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6239222" y="1331217"/>
            <a:ext cx="345638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GB" sz="2000" dirty="0">
                <a:solidFill>
                  <a:srgbClr val="FF0000"/>
                </a:solidFill>
                <a:latin typeface="Verdana"/>
                <a:cs typeface="ＭＳ Ｐゴシック" pitchFamily="-111" charset="-128"/>
              </a:rPr>
              <a:t>P</a:t>
            </a:r>
            <a:r>
              <a:rPr lang="en-GB" sz="2000" dirty="0" smtClean="0">
                <a:solidFill>
                  <a:srgbClr val="FF0000"/>
                </a:solidFill>
                <a:latin typeface="Verdana"/>
                <a:cs typeface="ＭＳ Ｐゴシック" pitchFamily="-111" charset="-128"/>
              </a:rPr>
              <a:t>M Peak Period Trip Starts</a:t>
            </a:r>
            <a:endParaRPr kumimoji="0" lang="en-GB" sz="2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278782" y="5302003"/>
            <a:ext cx="7488832" cy="648071"/>
          </a:xfrm>
          <a:ln>
            <a:solidFill>
              <a:schemeClr val="tx1"/>
            </a:solidFill>
          </a:ln>
        </p:spPr>
        <p:txBody>
          <a:bodyPr/>
          <a:lstStyle/>
          <a:p>
            <a:pPr marL="396000" lvl="1" indent="0">
              <a:buNone/>
            </a:pP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</a:rPr>
              <a:t>Urban core of metro Denver shows higher trip </a:t>
            </a:r>
            <a:r>
              <a:rPr lang="en-US" sz="2200" dirty="0" smtClean="0">
                <a:solidFill>
                  <a:srgbClr val="C00000"/>
                </a:solidFill>
                <a:latin typeface="+mn-lt"/>
                <a:ea typeface="+mn-ea"/>
              </a:rPr>
              <a:t>starts during PM peak hours  </a:t>
            </a:r>
            <a:endParaRPr lang="en-US" sz="2200" dirty="0">
              <a:solidFill>
                <a:srgbClr val="C00000"/>
              </a:solidFill>
              <a:latin typeface="+mn-lt"/>
              <a:ea typeface="+mn-ea"/>
            </a:endParaRPr>
          </a:p>
          <a:p>
            <a:pPr marL="396000" lvl="1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8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163" r="1566" b="2502"/>
          <a:stretch/>
        </p:blipFill>
        <p:spPr>
          <a:xfrm>
            <a:off x="6209492" y="1733383"/>
            <a:ext cx="5166111" cy="3872287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spatial surrogates by time periods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200" dirty="0" smtClean="0"/>
              <a:t>Plot shows trip starts (RPV) NOx emissions diurnal variation for a grid cell over </a:t>
            </a:r>
            <a:r>
              <a:rPr lang="en-GB" sz="2200" dirty="0"/>
              <a:t>the </a:t>
            </a:r>
            <a:r>
              <a:rPr lang="en-GB" sz="2200" dirty="0" smtClean="0"/>
              <a:t>urban </a:t>
            </a:r>
            <a:r>
              <a:rPr lang="en-GB" sz="2200" dirty="0"/>
              <a:t>core of metro </a:t>
            </a:r>
            <a:r>
              <a:rPr lang="en-GB" sz="2200" dirty="0" smtClean="0"/>
              <a:t>Denver</a:t>
            </a:r>
          </a:p>
          <a:p>
            <a:r>
              <a:rPr lang="en-GB" sz="2200" dirty="0" smtClean="0"/>
              <a:t>Higher trip starts emissions during PM peak hours</a:t>
            </a:r>
          </a:p>
          <a:p>
            <a:r>
              <a:rPr lang="en-GB" sz="2200" dirty="0" smtClean="0"/>
              <a:t>Temporal pattern as expected. Most people live in suburbs and work in downtown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5" name="Oval 34"/>
          <p:cNvSpPr/>
          <p:nvPr/>
        </p:nvSpPr>
        <p:spPr>
          <a:xfrm>
            <a:off x="9191550" y="2493690"/>
            <a:ext cx="1152128" cy="576064"/>
          </a:xfrm>
          <a:prstGeom prst="ellipse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5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</a:t>
            </a:r>
            <a:r>
              <a:rPr lang="en-GB" dirty="0"/>
              <a:t>Distribution </a:t>
            </a:r>
            <a:r>
              <a:rPr lang="en-GB" dirty="0" smtClean="0"/>
              <a:t>Comparison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6" b="7425"/>
          <a:stretch/>
        </p:blipFill>
        <p:spPr>
          <a:xfrm>
            <a:off x="1679205" y="2673689"/>
            <a:ext cx="3440853" cy="3204377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7621"/>
          <a:stretch/>
        </p:blipFill>
        <p:spPr>
          <a:xfrm>
            <a:off x="7072736" y="2657788"/>
            <a:ext cx="3440853" cy="3212328"/>
          </a:xfr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02718" y="981522"/>
            <a:ext cx="3569354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Denver 4km NOx emissions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Urban core of metro Denver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4PM, July 15, 2011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Uses TDM data</a:t>
            </a:r>
          </a:p>
          <a:p>
            <a:pPr>
              <a:spcBef>
                <a:spcPts val="0"/>
              </a:spcBef>
            </a:pPr>
            <a:endParaRPr lang="en-US" sz="1100" dirty="0" smtClean="0"/>
          </a:p>
          <a:p>
            <a:pPr marL="0" indent="0">
              <a:spcBef>
                <a:spcPts val="0"/>
              </a:spcBef>
              <a:buFont typeface="Verdana" pitchFamily="34" charset="0"/>
              <a:buNone/>
            </a:pPr>
            <a:endParaRPr lang="en-US" sz="14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088792" y="981522"/>
            <a:ext cx="3799904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Verdana" pitchFamily="34" charset="0"/>
              <a:buNone/>
            </a:pPr>
            <a:r>
              <a:rPr lang="en-US" dirty="0" smtClean="0"/>
              <a:t>WAQS 4km NOx emissions</a:t>
            </a:r>
          </a:p>
          <a:p>
            <a:pPr>
              <a:spcBef>
                <a:spcPts val="0"/>
              </a:spcBef>
            </a:pPr>
            <a:r>
              <a:rPr lang="en-US" dirty="0"/>
              <a:t>Urban core of metro Denver</a:t>
            </a:r>
          </a:p>
          <a:p>
            <a:pPr>
              <a:spcBef>
                <a:spcPts val="0"/>
              </a:spcBef>
            </a:pPr>
            <a:r>
              <a:rPr lang="en-US" dirty="0"/>
              <a:t>4PM, July 15, 2011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Uses </a:t>
            </a:r>
            <a:r>
              <a:rPr lang="en-US" dirty="0" smtClean="0">
                <a:solidFill>
                  <a:srgbClr val="C00000"/>
                </a:solidFill>
              </a:rPr>
              <a:t>EPA Modeling Platform data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Font typeface="Verdana" pitchFamily="34" charset="0"/>
              <a:buNone/>
            </a:pPr>
            <a:endParaRPr 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2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 and cons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6927" y="1341562"/>
            <a:ext cx="10558676" cy="42484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Advantages </a:t>
            </a:r>
            <a:r>
              <a:rPr lang="en-US" sz="2000" dirty="0"/>
              <a:t>of </a:t>
            </a:r>
            <a:r>
              <a:rPr lang="en-US" sz="2000" dirty="0" smtClean="0"/>
              <a:t>using TDM data with SMOKE-MOVES processing</a:t>
            </a:r>
            <a:endParaRPr lang="en-GB" sz="2000" dirty="0" smtClean="0"/>
          </a:p>
          <a:p>
            <a:r>
              <a:rPr lang="en-US" sz="2000" dirty="0"/>
              <a:t>Use link-level traffic volume and speeds </a:t>
            </a:r>
            <a:r>
              <a:rPr lang="en-US" sz="2000" dirty="0" smtClean="0"/>
              <a:t>data</a:t>
            </a:r>
            <a:endParaRPr lang="en-US" sz="2000" dirty="0"/>
          </a:p>
          <a:p>
            <a:r>
              <a:rPr lang="en-GB" sz="2000" dirty="0"/>
              <a:t>Use hourly vehicle mix data</a:t>
            </a:r>
          </a:p>
          <a:p>
            <a:r>
              <a:rPr lang="en-GB" sz="2000" dirty="0" smtClean="0"/>
              <a:t>Use trip starts spatial surrogate by time period</a:t>
            </a:r>
          </a:p>
          <a:p>
            <a:pPr>
              <a:spcAft>
                <a:spcPts val="2400"/>
              </a:spcAft>
            </a:pPr>
            <a:r>
              <a:rPr lang="en-GB" sz="2000" dirty="0" smtClean="0"/>
              <a:t>Use more local data than standard SMOKE-MOVES processing</a:t>
            </a:r>
          </a:p>
          <a:p>
            <a:pPr marL="0" indent="0">
              <a:buNone/>
            </a:pPr>
            <a:r>
              <a:rPr lang="en-US" sz="2000" dirty="0" smtClean="0"/>
              <a:t>Disadvantages </a:t>
            </a:r>
            <a:r>
              <a:rPr lang="en-US" sz="2000" dirty="0"/>
              <a:t>of using TDM data with </a:t>
            </a:r>
            <a:r>
              <a:rPr lang="en-US" sz="2000" dirty="0" smtClean="0"/>
              <a:t>SMOKE-MOVES processing</a:t>
            </a:r>
          </a:p>
          <a:p>
            <a:r>
              <a:rPr lang="en-US" sz="2000" dirty="0"/>
              <a:t>Requires running SMOKE-MOVES in a non-standard fashion</a:t>
            </a:r>
          </a:p>
          <a:p>
            <a:r>
              <a:rPr lang="en-US" sz="2000" dirty="0" smtClean="0"/>
              <a:t>Requires </a:t>
            </a:r>
            <a:r>
              <a:rPr lang="en-US" sz="2000" dirty="0"/>
              <a:t>additional processing to prepare TDM data for </a:t>
            </a:r>
            <a:r>
              <a:rPr lang="en-US" sz="2000" dirty="0" smtClean="0"/>
              <a:t>SMOKE-MOVES input</a:t>
            </a:r>
            <a:endParaRPr lang="en-US" sz="2000" dirty="0"/>
          </a:p>
          <a:p>
            <a:r>
              <a:rPr lang="en-US" sz="2000" dirty="0" smtClean="0"/>
              <a:t>Not a </a:t>
            </a:r>
            <a:r>
              <a:rPr lang="en-US" sz="2000" dirty="0"/>
              <a:t>true link-level model that provides more detailed spatial and temporal </a:t>
            </a:r>
            <a:r>
              <a:rPr lang="en-US" sz="2000" dirty="0" smtClean="0"/>
              <a:t>resolution </a:t>
            </a:r>
            <a:endParaRPr lang="en-GB" sz="20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2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Amanda Brimmer </a:t>
            </a:r>
            <a:r>
              <a:rPr lang="en-GB" sz="2200" dirty="0" smtClean="0"/>
              <a:t>and Ken Lloyd– </a:t>
            </a:r>
            <a:r>
              <a:rPr lang="en-US" sz="2200" dirty="0"/>
              <a:t>Denver Regional </a:t>
            </a:r>
            <a:r>
              <a:rPr lang="en-US" sz="2200" dirty="0" smtClean="0"/>
              <a:t>Air </a:t>
            </a:r>
            <a:r>
              <a:rPr lang="en-US" sz="2200" dirty="0"/>
              <a:t>Quality </a:t>
            </a:r>
            <a:r>
              <a:rPr lang="en-US" sz="2200" dirty="0" smtClean="0"/>
              <a:t>Council</a:t>
            </a:r>
          </a:p>
          <a:p>
            <a:endParaRPr lang="en-US" sz="2200" dirty="0" smtClean="0"/>
          </a:p>
          <a:p>
            <a:r>
              <a:rPr lang="en-US" sz="2200" dirty="0" smtClean="0"/>
              <a:t>Dale Wells </a:t>
            </a:r>
            <a:r>
              <a:rPr lang="en-GB" sz="2200" dirty="0"/>
              <a:t>–</a:t>
            </a:r>
            <a:r>
              <a:rPr lang="en-GB" sz="2200" b="1" dirty="0"/>
              <a:t> </a:t>
            </a:r>
            <a:r>
              <a:rPr lang="en-GB" sz="2200" dirty="0"/>
              <a:t>Air Pollution Control Division (APCD), </a:t>
            </a:r>
            <a:r>
              <a:rPr lang="en-US" sz="2200" dirty="0" smtClean="0"/>
              <a:t>Colorado Department </a:t>
            </a:r>
            <a:r>
              <a:rPr lang="en-US" sz="2200" dirty="0"/>
              <a:t>of Public Health and the </a:t>
            </a:r>
            <a:r>
              <a:rPr lang="en-US" sz="2200" dirty="0" smtClean="0"/>
              <a:t>Environment</a:t>
            </a:r>
          </a:p>
          <a:p>
            <a:endParaRPr lang="en-US" sz="2200" dirty="0" smtClean="0"/>
          </a:p>
          <a:p>
            <a:r>
              <a:rPr lang="en-US" sz="2200" dirty="0" smtClean="0"/>
              <a:t>Denver </a:t>
            </a:r>
            <a:r>
              <a:rPr lang="en-US" sz="2200" dirty="0"/>
              <a:t>Regional Council of </a:t>
            </a:r>
            <a:r>
              <a:rPr lang="en-US" sz="2200" dirty="0" smtClean="0"/>
              <a:t>Governments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North </a:t>
            </a:r>
            <a:r>
              <a:rPr lang="en-US" sz="2200" dirty="0"/>
              <a:t>Front Range Metropolitan Planning Organization</a:t>
            </a:r>
            <a:endParaRPr lang="en-GB" sz="2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15308" y="1629594"/>
            <a:ext cx="5165613" cy="406335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Motivation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Travel Demand </a:t>
            </a:r>
            <a:r>
              <a:rPr lang="en-US" dirty="0"/>
              <a:t>Model (TDM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Prepare </a:t>
            </a:r>
            <a:r>
              <a:rPr lang="en-US" dirty="0"/>
              <a:t>TDM data for SMOKE-MOVES </a:t>
            </a:r>
            <a:r>
              <a:rPr lang="en-US" dirty="0" smtClean="0"/>
              <a:t>input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SMOKE-MOVES processing approach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/>
              <a:t>MOVES2014 </a:t>
            </a:r>
            <a:r>
              <a:rPr lang="en-GB" dirty="0" err="1" smtClean="0"/>
              <a:t>modeling</a:t>
            </a:r>
            <a:endParaRPr lang="en-GB" dirty="0" smtClean="0"/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Develop spatial surrogates </a:t>
            </a:r>
            <a:r>
              <a:rPr lang="en-US" dirty="0"/>
              <a:t>by time </a:t>
            </a:r>
            <a:r>
              <a:rPr lang="en-US" dirty="0" smtClean="0"/>
              <a:t>period 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Spatial </a:t>
            </a:r>
            <a:r>
              <a:rPr lang="en-GB" dirty="0"/>
              <a:t>d</a:t>
            </a:r>
            <a:r>
              <a:rPr lang="en-GB" dirty="0" smtClean="0"/>
              <a:t>istribution comparison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Pros and cons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r="6855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16927" y="1269554"/>
            <a:ext cx="10558676" cy="4294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Denver SIP </a:t>
            </a:r>
            <a:r>
              <a:rPr lang="en-US" sz="2000" dirty="0"/>
              <a:t>for the 1997 O</a:t>
            </a:r>
            <a:r>
              <a:rPr lang="en-US" sz="2000" dirty="0" smtClean="0"/>
              <a:t>zone NAAQS </a:t>
            </a:r>
            <a:r>
              <a:rPr lang="en-US" sz="2000" b="0" dirty="0" smtClean="0">
                <a:solidFill>
                  <a:schemeClr val="tx1"/>
                </a:solidFill>
              </a:rPr>
              <a:t>developed on-road mobile emissions from link-based hourly vehicle activity and distribution data using CONCEPT</a:t>
            </a:r>
          </a:p>
          <a:p>
            <a:pPr lvl="1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Less HDDT in morning commute that reduced morning 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emissions and improved Denver ozone model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Denver Moderate </a:t>
            </a:r>
            <a:r>
              <a:rPr lang="en-US" sz="2000" dirty="0"/>
              <a:t>Area SIP for the 2008 Ozone NAAQS </a:t>
            </a:r>
            <a:r>
              <a:rPr lang="en-US" sz="2000" b="0" dirty="0" smtClean="0">
                <a:solidFill>
                  <a:schemeClr val="tx1"/>
                </a:solidFill>
              </a:rPr>
              <a:t>uses latest emission </a:t>
            </a:r>
            <a:r>
              <a:rPr lang="en-US" sz="2000" b="0" dirty="0">
                <a:solidFill>
                  <a:schemeClr val="tx1"/>
                </a:solidFill>
              </a:rPr>
              <a:t>modeling tool Motor Vehicle Emission Simulator </a:t>
            </a:r>
            <a:r>
              <a:rPr lang="en-US" sz="2000" b="0" dirty="0" smtClean="0">
                <a:solidFill>
                  <a:schemeClr val="tx1"/>
                </a:solidFill>
              </a:rPr>
              <a:t>(MOVES2014) to estimate on-road emission factors</a:t>
            </a:r>
          </a:p>
          <a:p>
            <a:pPr lvl="1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CONCEPT not compatible with MOVES2014 and no longer supported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Developed new technique using </a:t>
            </a:r>
            <a:r>
              <a:rPr lang="en-GB" sz="2000" b="0" dirty="0">
                <a:solidFill>
                  <a:schemeClr val="tx1"/>
                </a:solidFill>
              </a:rPr>
              <a:t>SMOKE-MOVES </a:t>
            </a:r>
            <a:r>
              <a:rPr lang="en-GB" sz="2000" b="0" dirty="0" smtClean="0">
                <a:solidFill>
                  <a:schemeClr val="tx1"/>
                </a:solidFill>
              </a:rPr>
              <a:t>processing approach with link-based activity data to generate emissions for air quality </a:t>
            </a:r>
            <a:r>
              <a:rPr lang="en-GB" sz="2000" b="0" dirty="0" err="1" smtClean="0">
                <a:solidFill>
                  <a:schemeClr val="tx1"/>
                </a:solidFill>
              </a:rPr>
              <a:t>modeling</a:t>
            </a:r>
            <a:endParaRPr lang="en-GB" sz="2000" b="0" dirty="0" smtClean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Use detailed link-level hourly traffic volume and trip starts data from </a:t>
            </a:r>
            <a:r>
              <a:rPr lang="en-GB" sz="1800" dirty="0" smtClean="0"/>
              <a:t>Travel Demand Model (TDM)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3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Travel demand model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Predicts </a:t>
            </a:r>
            <a:r>
              <a:rPr lang="en-US" sz="2200" dirty="0"/>
              <a:t>the state of transportation in the </a:t>
            </a:r>
            <a:r>
              <a:rPr lang="en-US" sz="2200" dirty="0" smtClean="0"/>
              <a:t>future and helps in making informed transportation planning decisions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Link-level </a:t>
            </a:r>
            <a:r>
              <a:rPr lang="en-US" sz="2200" dirty="0"/>
              <a:t>(road segment) traffic volumes by time period (e.g. AM peak</a:t>
            </a:r>
            <a:r>
              <a:rPr lang="en-US" sz="2200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</a:rPr>
              <a:t>Used to calculate hourly gridded </a:t>
            </a:r>
            <a:r>
              <a:rPr lang="en-US" sz="2000" dirty="0" smtClean="0">
                <a:solidFill>
                  <a:srgbClr val="C00000"/>
                </a:solidFill>
              </a:rPr>
              <a:t>VMT</a:t>
            </a:r>
          </a:p>
          <a:p>
            <a:r>
              <a:rPr lang="en-US" sz="2200" dirty="0" smtClean="0"/>
              <a:t>Link-level speeds</a:t>
            </a:r>
            <a:endParaRPr lang="en-US" sz="2200" dirty="0"/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Trip </a:t>
            </a:r>
            <a:r>
              <a:rPr lang="en-US" sz="2200" dirty="0" smtClean="0"/>
              <a:t>generation by </a:t>
            </a:r>
            <a:r>
              <a:rPr lang="en-US" sz="2200" dirty="0"/>
              <a:t>Transportation Analysis Zone (TAZ) </a:t>
            </a:r>
            <a:r>
              <a:rPr lang="en-US" sz="2200" dirty="0" smtClean="0"/>
              <a:t>and </a:t>
            </a:r>
            <a:r>
              <a:rPr lang="en-US" sz="2200" dirty="0"/>
              <a:t>time </a:t>
            </a:r>
            <a:r>
              <a:rPr lang="en-US" sz="2200" dirty="0" smtClean="0"/>
              <a:t>period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</a:rPr>
              <a:t>Used </a:t>
            </a:r>
            <a:r>
              <a:rPr lang="en-US" sz="2000" dirty="0">
                <a:solidFill>
                  <a:srgbClr val="C00000"/>
                </a:solidFill>
              </a:rPr>
              <a:t>to </a:t>
            </a:r>
            <a:r>
              <a:rPr lang="en-US" sz="2000" dirty="0" smtClean="0">
                <a:solidFill>
                  <a:srgbClr val="C00000"/>
                </a:solidFill>
              </a:rPr>
              <a:t>calculate trip starts surrogate by time period</a:t>
            </a: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3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Travel </a:t>
            </a:r>
            <a:r>
              <a:rPr lang="en-GB" dirty="0"/>
              <a:t>demand </a:t>
            </a:r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200" dirty="0" smtClean="0"/>
              <a:t>Two TDM networks within </a:t>
            </a:r>
            <a:r>
              <a:rPr lang="en-GB" sz="2200" dirty="0"/>
              <a:t>the Denver Metro/NFR nonattainment area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Denver Regional Council of Governments (DRCOG)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North Front Range Metropolitan Planning Organization (NFRMPO</a:t>
            </a:r>
            <a:r>
              <a:rPr lang="en-US" sz="2000" dirty="0" smtClean="0"/>
              <a:t>)</a:t>
            </a:r>
            <a:endParaRPr lang="en-US" sz="2200" dirty="0" smtClean="0"/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200" dirty="0" smtClean="0"/>
              <a:t>Inventory </a:t>
            </a:r>
            <a:r>
              <a:rPr lang="en-US" sz="2200" dirty="0"/>
              <a:t>is broken out by six Highway Performance Monitoring System (HPMS) vehicle classes.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Hourly vehicle mix </a:t>
            </a:r>
            <a:r>
              <a:rPr lang="en-US" sz="2000" dirty="0" smtClean="0"/>
              <a:t>from the automated </a:t>
            </a:r>
            <a:r>
              <a:rPr lang="en-US" sz="2000" dirty="0"/>
              <a:t>traffic recorder (ATR</a:t>
            </a:r>
            <a:r>
              <a:rPr lang="en-US" sz="2000" dirty="0" smtClean="0"/>
              <a:t>) data</a:t>
            </a:r>
            <a:endParaRPr lang="en-US" sz="2000" dirty="0"/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TDM data </a:t>
            </a:r>
            <a:r>
              <a:rPr lang="en-US" dirty="0" smtClean="0"/>
              <a:t>for </a:t>
            </a:r>
            <a:r>
              <a:rPr lang="en-US" dirty="0"/>
              <a:t>SMOKE-MOVES input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Calculate hourly gridded VMT by source type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chemeClr val="tx1"/>
                </a:solidFill>
              </a:rPr>
              <a:t>Use </a:t>
            </a:r>
            <a:r>
              <a:rPr lang="en-US" sz="2000" b="0" dirty="0">
                <a:solidFill>
                  <a:schemeClr val="tx1"/>
                </a:solidFill>
              </a:rPr>
              <a:t>link-level traffic volume and speeds data by time period from TDM 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Use </a:t>
            </a:r>
            <a:r>
              <a:rPr lang="en-US" sz="2000" b="0" dirty="0" smtClean="0">
                <a:solidFill>
                  <a:schemeClr val="tx1"/>
                </a:solidFill>
              </a:rPr>
              <a:t>hourly vehicle </a:t>
            </a:r>
            <a:r>
              <a:rPr lang="en-US" sz="2000" b="0" dirty="0">
                <a:solidFill>
                  <a:schemeClr val="tx1"/>
                </a:solidFill>
              </a:rPr>
              <a:t>mix </a:t>
            </a:r>
            <a:r>
              <a:rPr lang="en-US" sz="2000" b="0" dirty="0" smtClean="0">
                <a:solidFill>
                  <a:schemeClr val="tx1"/>
                </a:solidFill>
              </a:rPr>
              <a:t>data </a:t>
            </a:r>
            <a:r>
              <a:rPr lang="en-US" sz="2000" dirty="0"/>
              <a:t>from Automated Traffic </a:t>
            </a:r>
            <a:r>
              <a:rPr lang="en-US" sz="2000" dirty="0" smtClean="0"/>
              <a:t>Recorder (ATR</a:t>
            </a:r>
            <a:r>
              <a:rPr lang="en-US" sz="2000" dirty="0"/>
              <a:t>) </a:t>
            </a:r>
            <a:r>
              <a:rPr lang="en-US" sz="2000" dirty="0" smtClean="0"/>
              <a:t>data</a:t>
            </a:r>
          </a:p>
          <a:p>
            <a:pPr marL="396000" lvl="1" inden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</a:rPr>
              <a:t>Processed data through Open Database Connectivity </a:t>
            </a:r>
            <a:r>
              <a:rPr lang="en-US" sz="2200" b="0" dirty="0">
                <a:solidFill>
                  <a:schemeClr val="tx1"/>
                </a:solidFill>
              </a:rPr>
              <a:t>(ODBC) Transportation Inventory System (OTIS</a:t>
            </a:r>
            <a:r>
              <a:rPr lang="en-US" sz="2200" b="0" dirty="0" smtClean="0">
                <a:solidFill>
                  <a:schemeClr val="tx1"/>
                </a:solidFill>
              </a:rPr>
              <a:t>) </a:t>
            </a:r>
            <a:r>
              <a:rPr lang="en-US" sz="2200" b="0" dirty="0">
                <a:solidFill>
                  <a:schemeClr val="tx1"/>
                </a:solidFill>
              </a:rPr>
              <a:t>developed by the </a:t>
            </a:r>
            <a:r>
              <a:rPr lang="en-US" sz="2200" b="0" dirty="0" smtClean="0">
                <a:solidFill>
                  <a:schemeClr val="tx1"/>
                </a:solidFill>
              </a:rPr>
              <a:t>APCD to </a:t>
            </a:r>
            <a:r>
              <a:rPr lang="en-US" sz="2200" dirty="0"/>
              <a:t>calculate </a:t>
            </a:r>
            <a:r>
              <a:rPr lang="en-US" sz="2200" dirty="0" smtClean="0"/>
              <a:t>hourly </a:t>
            </a:r>
            <a:r>
              <a:rPr lang="en-US" sz="2200" dirty="0"/>
              <a:t>gridded VMT </a:t>
            </a:r>
            <a:endParaRPr lang="en-US" sz="2200" b="0" dirty="0" smtClean="0">
              <a:solidFill>
                <a:schemeClr val="tx1"/>
              </a:solidFill>
            </a:endParaRPr>
          </a:p>
          <a:p>
            <a:pPr marL="252000" indent="-2520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Verdana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252000" indent="-2520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Verdana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252000" indent="-2520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Verdana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252000" indent="-2520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Verdana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252000" indent="-2520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Verdana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5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SMOKE-MOVES processing Approach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Treat </a:t>
            </a:r>
            <a:r>
              <a:rPr lang="en-US" sz="2200" dirty="0"/>
              <a:t>each grid cell and speed class as a </a:t>
            </a:r>
            <a:r>
              <a:rPr lang="en-US" sz="2200" dirty="0" smtClean="0"/>
              <a:t>pseudo-county for </a:t>
            </a:r>
            <a:r>
              <a:rPr lang="en-US" sz="2200" dirty="0" smtClean="0">
                <a:solidFill>
                  <a:srgbClr val="C00000"/>
                </a:solidFill>
              </a:rPr>
              <a:t>rate-per-distance</a:t>
            </a:r>
            <a:r>
              <a:rPr lang="en-US" sz="2200" dirty="0" smtClean="0"/>
              <a:t> processing</a:t>
            </a:r>
          </a:p>
          <a:p>
            <a:r>
              <a:rPr lang="en-US" sz="2200" dirty="0" smtClean="0"/>
              <a:t>Spatial </a:t>
            </a:r>
            <a:r>
              <a:rPr lang="en-US" sz="2200" dirty="0"/>
              <a:t>surrogate </a:t>
            </a:r>
            <a:r>
              <a:rPr lang="en-US" sz="2200" dirty="0" smtClean="0"/>
              <a:t>are one-to-one </a:t>
            </a:r>
            <a:r>
              <a:rPr lang="en-US" sz="2200" dirty="0"/>
              <a:t>mapping of a pseudo-county to </a:t>
            </a:r>
            <a:r>
              <a:rPr lang="en-US" sz="2200" dirty="0" smtClean="0"/>
              <a:t>respective </a:t>
            </a:r>
            <a:r>
              <a:rPr lang="en-US" sz="2200" dirty="0"/>
              <a:t>grid cell</a:t>
            </a:r>
            <a:r>
              <a:rPr lang="en-US" sz="2200" dirty="0" smtClean="0"/>
              <a:t>.</a:t>
            </a:r>
          </a:p>
          <a:p>
            <a:r>
              <a:rPr lang="en-GB" sz="2200" dirty="0" smtClean="0"/>
              <a:t>Use CB6 </a:t>
            </a:r>
            <a:r>
              <a:rPr lang="en-GB" sz="2200" dirty="0" err="1" smtClean="0"/>
              <a:t>speciated</a:t>
            </a:r>
            <a:r>
              <a:rPr lang="en-GB" sz="2200" dirty="0" smtClean="0"/>
              <a:t> emission factors from MOVES2014</a:t>
            </a:r>
          </a:p>
          <a:p>
            <a:endParaRPr lang="en-GB" sz="2200" dirty="0"/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92" y="1220549"/>
            <a:ext cx="4859714" cy="46691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SMOKE-MOVES processing Approach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200" dirty="0" smtClean="0"/>
              <a:t>Calculate and apply diurnal </a:t>
            </a:r>
            <a:r>
              <a:rPr lang="en-GB" sz="2200" dirty="0"/>
              <a:t>temporal profiles </a:t>
            </a:r>
            <a:r>
              <a:rPr lang="en-GB" sz="2200" dirty="0" smtClean="0"/>
              <a:t>by grid cell</a:t>
            </a:r>
          </a:p>
          <a:p>
            <a:r>
              <a:rPr lang="en-GB" sz="2200" dirty="0" smtClean="0"/>
              <a:t>Use </a:t>
            </a:r>
            <a:r>
              <a:rPr lang="en-US" sz="2200" dirty="0"/>
              <a:t>day-specific hourly gridded WRF meteorological </a:t>
            </a:r>
            <a:r>
              <a:rPr lang="en-US" sz="2200" dirty="0" smtClean="0"/>
              <a:t>data</a:t>
            </a:r>
          </a:p>
          <a:p>
            <a:r>
              <a:rPr lang="en-US" sz="2200" dirty="0" smtClean="0"/>
              <a:t>Off-network start </a:t>
            </a:r>
            <a:r>
              <a:rPr lang="en-US" sz="2200" dirty="0"/>
              <a:t>exhaust emissions 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C00000"/>
                </a:solidFill>
              </a:rPr>
              <a:t>rate-per-vehicle</a:t>
            </a:r>
            <a:r>
              <a:rPr lang="en-US" sz="2200" dirty="0" smtClean="0"/>
              <a:t>) are </a:t>
            </a:r>
            <a:r>
              <a:rPr lang="en-US" sz="2200" dirty="0"/>
              <a:t>spatially allocated using surrogates developed </a:t>
            </a:r>
            <a:r>
              <a:rPr lang="en-US" sz="2200" dirty="0" smtClean="0"/>
              <a:t>based on trip </a:t>
            </a:r>
            <a:r>
              <a:rPr lang="en-US" sz="2200" dirty="0"/>
              <a:t>starts</a:t>
            </a:r>
            <a:endParaRPr lang="en-GB" sz="2200" dirty="0"/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92" y="1220549"/>
            <a:ext cx="4859714" cy="46691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Ramboll Basic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amboll Basic template.potx" id="{568CD422-14A3-45EB-8805-C3CD6C93EF47}" vid="{EA1E40D6-BAA1-4BF4-8471-B2A0B4991E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6225</TotalTime>
  <Words>843</Words>
  <Application>Microsoft Office PowerPoint</Application>
  <PresentationFormat>Custom</PresentationFormat>
  <Paragraphs>138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Ramboll Basic template</vt:lpstr>
      <vt:lpstr>SMOKE-MOVES Processing</vt:lpstr>
      <vt:lpstr>Acknowledgement</vt:lpstr>
      <vt:lpstr>Outline</vt:lpstr>
      <vt:lpstr>Motivation</vt:lpstr>
      <vt:lpstr>Travel demand model</vt:lpstr>
      <vt:lpstr>Travel demand model</vt:lpstr>
      <vt:lpstr>Prepare TDM data for SMOKE-MOVES input</vt:lpstr>
      <vt:lpstr>SMOKE-MOVES processing Approach</vt:lpstr>
      <vt:lpstr>SMOKE-MOVES processing Approach</vt:lpstr>
      <vt:lpstr>MOVES2014 modeling</vt:lpstr>
      <vt:lpstr>Develop spatial surrogates by time periods</vt:lpstr>
      <vt:lpstr>Develop spatial surrogates by time periods</vt:lpstr>
      <vt:lpstr>Develop spatial surrogates by time periods</vt:lpstr>
      <vt:lpstr>Spatial Distribution Comparison </vt:lpstr>
      <vt:lpstr>Pros and cons</vt:lpstr>
      <vt:lpstr>Thank you</vt:lpstr>
    </vt:vector>
  </TitlesOfParts>
  <Company>Ramboll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Ramboll</dc:creator>
  <cp:lastModifiedBy>Tejas Shah</cp:lastModifiedBy>
  <cp:revision>173</cp:revision>
  <dcterms:created xsi:type="dcterms:W3CDTF">2012-10-04T12:05:48Z</dcterms:created>
  <dcterms:modified xsi:type="dcterms:W3CDTF">2016-10-21T17:37:40Z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CtlText_LogoSelector">
    <vt:lpwstr>Ramboll Environ</vt:lpwstr>
  </property>
  <property fmtid="{D5CDD505-2E9C-101B-9397-08002B2CF9AE}" pid="4" name="SD_ArtworkDefinition">
    <vt:lpwstr>Ramboll Environ</vt:lpwstr>
  </property>
  <property fmtid="{D5CDD505-2E9C-101B-9397-08002B2CF9AE}" pid="5" name="SD_DocumentLanguageString">
    <vt:lpwstr>English (UK)</vt:lpwstr>
  </property>
  <property fmtid="{D5CDD505-2E9C-101B-9397-08002B2CF9AE}" pid="6" name="SD_DocumentLanguage">
    <vt:lpwstr>en-GB</vt:lpwstr>
  </property>
  <property fmtid="{D5CDD505-2E9C-101B-9397-08002B2CF9AE}" pid="7" name="sdDocumentDateFormat">
    <vt:lpwstr>en-GB:dd/MM/yyyy</vt:lpwstr>
  </property>
  <property fmtid="{D5CDD505-2E9C-101B-9397-08002B2CF9AE}" pid="8" name="SD_CtlText_UserProfiles_Date">
    <vt:lpwstr/>
  </property>
  <property fmtid="{D5CDD505-2E9C-101B-9397-08002B2CF9AE}" pid="9" name="SD_CtlText_UserProfiles_Name">
    <vt:lpwstr/>
  </property>
  <property fmtid="{D5CDD505-2E9C-101B-9397-08002B2CF9AE}" pid="10" name="SD_UserprofileName">
    <vt:lpwstr/>
  </property>
  <property fmtid="{D5CDD505-2E9C-101B-9397-08002B2CF9AE}" pid="11" name="DocumentInfoFinished">
    <vt:lpwstr>True</vt:lpwstr>
  </property>
</Properties>
</file>