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1297" r:id="rId2"/>
    <p:sldId id="1320" r:id="rId3"/>
    <p:sldId id="1300" r:id="rId4"/>
    <p:sldId id="1319" r:id="rId5"/>
    <p:sldId id="1299" r:id="rId6"/>
    <p:sldId id="1298" r:id="rId7"/>
    <p:sldId id="1307" r:id="rId8"/>
    <p:sldId id="1280" r:id="rId9"/>
    <p:sldId id="1315" r:id="rId10"/>
    <p:sldId id="1312" r:id="rId11"/>
    <p:sldId id="1313" r:id="rId12"/>
    <p:sldId id="1322" r:id="rId13"/>
    <p:sldId id="1323" r:id="rId14"/>
    <p:sldId id="1324" r:id="rId15"/>
    <p:sldId id="1304" r:id="rId16"/>
    <p:sldId id="1325" r:id="rId17"/>
    <p:sldId id="1283" r:id="rId18"/>
    <p:sldId id="1284" r:id="rId19"/>
    <p:sldId id="1219" r:id="rId20"/>
    <p:sldId id="1308" r:id="rId21"/>
    <p:sldId id="1294" r:id="rId22"/>
    <p:sldId id="1316" r:id="rId23"/>
    <p:sldId id="1317" r:id="rId24"/>
    <p:sldId id="1288" r:id="rId25"/>
    <p:sldId id="1293"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Manion" initials="M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0D1"/>
    <a:srgbClr val="736274"/>
    <a:srgbClr val="A23492"/>
    <a:srgbClr val="39639D"/>
    <a:srgbClr val="EAD3D8"/>
    <a:srgbClr val="FFFFFF"/>
    <a:srgbClr val="DEF5FA"/>
    <a:srgbClr val="164637"/>
    <a:srgbClr val="263574"/>
    <a:srgbClr val="2E4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719" autoAdjust="0"/>
  </p:normalViewPr>
  <p:slideViewPr>
    <p:cSldViewPr>
      <p:cViewPr varScale="1">
        <p:scale>
          <a:sx n="75" d="100"/>
          <a:sy n="75" d="100"/>
        </p:scale>
        <p:origin x="1776" y="60"/>
      </p:cViewPr>
      <p:guideLst>
        <p:guide orient="horz" pos="2160"/>
        <p:guide pos="2880"/>
      </p:guideLst>
    </p:cSldViewPr>
  </p:slideViewPr>
  <p:outlineViewPr>
    <p:cViewPr>
      <p:scale>
        <a:sx n="33" d="100"/>
        <a:sy n="33" d="100"/>
      </p:scale>
      <p:origin x="0" y="9204"/>
    </p:cViewPr>
  </p:outlineViewPr>
  <p:notesTextViewPr>
    <p:cViewPr>
      <p:scale>
        <a:sx n="100" d="100"/>
        <a:sy n="100" d="100"/>
      </p:scale>
      <p:origin x="0" y="0"/>
    </p:cViewPr>
  </p:notesTextViewPr>
  <p:sorterViewPr>
    <p:cViewPr>
      <p:scale>
        <a:sx n="33" d="100"/>
        <a:sy n="33" d="100"/>
      </p:scale>
      <p:origin x="0" y="0"/>
    </p:cViewPr>
  </p:sorterViewPr>
  <p:notesViewPr>
    <p:cSldViewPr>
      <p:cViewPr>
        <p:scale>
          <a:sx n="100" d="100"/>
          <a:sy n="100" d="100"/>
        </p:scale>
        <p:origin x="3462" y="-72"/>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a:t>Range in health benefits from 30 year simulation (billion 2000 USD)</a:t>
            </a:r>
          </a:p>
        </c:rich>
      </c:tx>
      <c:layout>
        <c:manualLayout>
          <c:xMode val="edge"/>
          <c:yMode val="edge"/>
          <c:x val="0.11187700839933129"/>
          <c:y val="4.1666666666666664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Sheet2!$C$16</c:f>
              <c:strCache>
                <c:ptCount val="1"/>
                <c:pt idx="0">
                  <c:v>Min</c:v>
                </c:pt>
              </c:strCache>
            </c:strRef>
          </c:tx>
          <c:spPr>
            <a:noFill/>
            <a:ln>
              <a:noFill/>
            </a:ln>
            <a:effectLst/>
          </c:spPr>
          <c:invertIfNegative val="0"/>
          <c:cat>
            <c:strRef>
              <c:f>Sheet2!$B$17:$B$19</c:f>
              <c:strCache>
                <c:ptCount val="3"/>
                <c:pt idx="0">
                  <c:v>IC</c:v>
                </c:pt>
                <c:pt idx="1">
                  <c:v>Year of Interest</c:v>
                </c:pt>
                <c:pt idx="2">
                  <c:v>Health Response</c:v>
                </c:pt>
              </c:strCache>
            </c:strRef>
          </c:cat>
          <c:val>
            <c:numRef>
              <c:f>Sheet2!$C$17:$C$19</c:f>
              <c:numCache>
                <c:formatCode>General</c:formatCode>
                <c:ptCount val="3"/>
                <c:pt idx="0">
                  <c:v>15</c:v>
                </c:pt>
                <c:pt idx="1">
                  <c:v>10</c:v>
                </c:pt>
                <c:pt idx="2">
                  <c:v>5</c:v>
                </c:pt>
              </c:numCache>
            </c:numRef>
          </c:val>
        </c:ser>
        <c:ser>
          <c:idx val="1"/>
          <c:order val="1"/>
          <c:tx>
            <c:strRef>
              <c:f>Sheet2!$D$16</c:f>
              <c:strCache>
                <c:ptCount val="1"/>
                <c:pt idx="0">
                  <c:v>Max</c:v>
                </c:pt>
              </c:strCache>
            </c:strRef>
          </c:tx>
          <c:spPr>
            <a:solidFill>
              <a:schemeClr val="accent2"/>
            </a:solidFill>
            <a:ln>
              <a:noFill/>
            </a:ln>
            <a:effectLst/>
          </c:spPr>
          <c:invertIfNegative val="0"/>
          <c:cat>
            <c:strRef>
              <c:f>Sheet2!$B$17:$B$19</c:f>
              <c:strCache>
                <c:ptCount val="3"/>
                <c:pt idx="0">
                  <c:v>IC</c:v>
                </c:pt>
                <c:pt idx="1">
                  <c:v>Year of Interest</c:v>
                </c:pt>
                <c:pt idx="2">
                  <c:v>Health Response</c:v>
                </c:pt>
              </c:strCache>
            </c:strRef>
          </c:cat>
          <c:val>
            <c:numRef>
              <c:f>Sheet2!$D$17:$D$19</c:f>
              <c:numCache>
                <c:formatCode>General</c:formatCode>
                <c:ptCount val="3"/>
                <c:pt idx="0">
                  <c:v>23</c:v>
                </c:pt>
                <c:pt idx="1">
                  <c:v>30</c:v>
                </c:pt>
                <c:pt idx="2">
                  <c:v>70</c:v>
                </c:pt>
              </c:numCache>
            </c:numRef>
          </c:val>
        </c:ser>
        <c:dLbls>
          <c:showLegendKey val="0"/>
          <c:showVal val="0"/>
          <c:showCatName val="0"/>
          <c:showSerName val="0"/>
          <c:showPercent val="0"/>
          <c:showBubbleSize val="0"/>
        </c:dLbls>
        <c:gapWidth val="150"/>
        <c:overlap val="100"/>
        <c:axId val="317184384"/>
        <c:axId val="317189480"/>
      </c:barChart>
      <c:catAx>
        <c:axId val="31718438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7189480"/>
        <c:crosses val="autoZero"/>
        <c:auto val="1"/>
        <c:lblAlgn val="ctr"/>
        <c:lblOffset val="100"/>
        <c:noMultiLvlLbl val="0"/>
      </c:catAx>
      <c:valAx>
        <c:axId val="317189480"/>
        <c:scaling>
          <c:orientation val="minMax"/>
          <c:max val="400"/>
          <c:min val="-4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1718438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CA" sz="2400" dirty="0"/>
              <a:t>Range in health benefits from single year simulation </a:t>
            </a:r>
            <a:endParaRPr lang="en-CA" sz="2400" dirty="0" smtClean="0"/>
          </a:p>
          <a:p>
            <a:pPr>
              <a:defRPr/>
            </a:pPr>
            <a:r>
              <a:rPr lang="en-CA" sz="2400" dirty="0" smtClean="0"/>
              <a:t>(</a:t>
            </a:r>
            <a:r>
              <a:rPr lang="en-CA" sz="2400" dirty="0"/>
              <a:t>billion 2000 USD)</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Sheet2!$C$4</c:f>
              <c:strCache>
                <c:ptCount val="1"/>
                <c:pt idx="0">
                  <c:v>Min</c:v>
                </c:pt>
              </c:strCache>
            </c:strRef>
          </c:tx>
          <c:spPr>
            <a:solidFill>
              <a:schemeClr val="accent2"/>
            </a:solidFill>
            <a:ln>
              <a:noFill/>
            </a:ln>
            <a:effectLst/>
          </c:spPr>
          <c:invertIfNegative val="0"/>
          <c:cat>
            <c:strRef>
              <c:f>Sheet2!$B$5:$B$7</c:f>
              <c:strCache>
                <c:ptCount val="3"/>
                <c:pt idx="0">
                  <c:v>IC</c:v>
                </c:pt>
                <c:pt idx="1">
                  <c:v>Year of Interest</c:v>
                </c:pt>
                <c:pt idx="2">
                  <c:v>Health Response</c:v>
                </c:pt>
              </c:strCache>
            </c:strRef>
          </c:cat>
          <c:val>
            <c:numRef>
              <c:f>Sheet2!$C$5:$C$7</c:f>
              <c:numCache>
                <c:formatCode>General</c:formatCode>
                <c:ptCount val="3"/>
                <c:pt idx="0">
                  <c:v>-100</c:v>
                </c:pt>
                <c:pt idx="1">
                  <c:v>-180</c:v>
                </c:pt>
                <c:pt idx="2">
                  <c:v>-400</c:v>
                </c:pt>
              </c:numCache>
            </c:numRef>
          </c:val>
        </c:ser>
        <c:ser>
          <c:idx val="1"/>
          <c:order val="1"/>
          <c:tx>
            <c:strRef>
              <c:f>Sheet2!$D$4</c:f>
              <c:strCache>
                <c:ptCount val="1"/>
                <c:pt idx="0">
                  <c:v>Max</c:v>
                </c:pt>
              </c:strCache>
            </c:strRef>
          </c:tx>
          <c:spPr>
            <a:solidFill>
              <a:schemeClr val="accent2"/>
            </a:solidFill>
            <a:ln>
              <a:noFill/>
            </a:ln>
            <a:effectLst/>
          </c:spPr>
          <c:invertIfNegative val="0"/>
          <c:cat>
            <c:strRef>
              <c:f>Sheet2!$B$5:$B$7</c:f>
              <c:strCache>
                <c:ptCount val="3"/>
                <c:pt idx="0">
                  <c:v>IC</c:v>
                </c:pt>
                <c:pt idx="1">
                  <c:v>Year of Interest</c:v>
                </c:pt>
                <c:pt idx="2">
                  <c:v>Health Response</c:v>
                </c:pt>
              </c:strCache>
            </c:strRef>
          </c:cat>
          <c:val>
            <c:numRef>
              <c:f>Sheet2!$D$5:$D$7</c:f>
              <c:numCache>
                <c:formatCode>General</c:formatCode>
                <c:ptCount val="3"/>
                <c:pt idx="0">
                  <c:v>50</c:v>
                </c:pt>
                <c:pt idx="1">
                  <c:v>150</c:v>
                </c:pt>
                <c:pt idx="2">
                  <c:v>400</c:v>
                </c:pt>
              </c:numCache>
            </c:numRef>
          </c:val>
        </c:ser>
        <c:dLbls>
          <c:showLegendKey val="0"/>
          <c:showVal val="0"/>
          <c:showCatName val="0"/>
          <c:showSerName val="0"/>
          <c:showPercent val="0"/>
          <c:showBubbleSize val="0"/>
        </c:dLbls>
        <c:gapWidth val="150"/>
        <c:overlap val="100"/>
        <c:axId val="318300632"/>
        <c:axId val="318298672"/>
      </c:barChart>
      <c:catAx>
        <c:axId val="3183006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18298672"/>
        <c:crosses val="autoZero"/>
        <c:auto val="1"/>
        <c:lblAlgn val="ctr"/>
        <c:lblOffset val="100"/>
        <c:noMultiLvlLbl val="0"/>
      </c:catAx>
      <c:valAx>
        <c:axId val="318298672"/>
        <c:scaling>
          <c:orientation val="minMax"/>
        </c:scaling>
        <c:delete val="1"/>
        <c:axPos val="b"/>
        <c:numFmt formatCode="General" sourceLinked="1"/>
        <c:majorTickMark val="none"/>
        <c:minorTickMark val="none"/>
        <c:tickLblPos val="nextTo"/>
        <c:crossAx val="31830063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F8905-0450-49A4-98B0-A5BD764F2ADD}" type="doc">
      <dgm:prSet loTypeId="urn:microsoft.com/office/officeart/2005/8/layout/process1" loCatId="process" qsTypeId="urn:microsoft.com/office/officeart/2005/8/quickstyle/simple1" qsCatId="simple" csTypeId="urn:microsoft.com/office/officeart/2005/8/colors/accent1_2" csCatId="accent1" phldr="1"/>
      <dgm:spPr/>
    </dgm:pt>
    <dgm:pt modelId="{7C896BEA-84B0-40BE-AD7B-ED51698A9932}">
      <dgm:prSet phldrT="[Text]"/>
      <dgm:spPr/>
      <dgm:t>
        <a:bodyPr/>
        <a:lstStyle/>
        <a:p>
          <a:pPr algn="ctr"/>
          <a:r>
            <a:rPr lang="en-US" dirty="0" smtClean="0">
              <a:solidFill>
                <a:schemeClr val="tx1"/>
              </a:solidFill>
              <a:latin typeface="Helvetica" panose="020B0604020202020204" pitchFamily="34" charset="0"/>
              <a:cs typeface="Helvetica" panose="020B0604020202020204" pitchFamily="34" charset="0"/>
            </a:rPr>
            <a:t>Policy</a:t>
          </a:r>
          <a:endParaRPr lang="en-US" dirty="0">
            <a:solidFill>
              <a:schemeClr val="tx1"/>
            </a:solidFill>
            <a:latin typeface="Helvetica" panose="020B0604020202020204" pitchFamily="34" charset="0"/>
            <a:cs typeface="Helvetica" panose="020B0604020202020204" pitchFamily="34" charset="0"/>
          </a:endParaRPr>
        </a:p>
      </dgm:t>
    </dgm:pt>
    <dgm:pt modelId="{D248EBF3-AB06-4B59-B6C0-909D81F6D7C8}" type="parTrans" cxnId="{24F10CBB-2BFA-4A67-B6BF-C76D04F5C842}">
      <dgm:prSet/>
      <dgm:spPr/>
      <dgm:t>
        <a:bodyPr/>
        <a:lstStyle/>
        <a:p>
          <a:pPr algn="ctr"/>
          <a:endParaRPr lang="en-US"/>
        </a:p>
      </dgm:t>
    </dgm:pt>
    <dgm:pt modelId="{A7182816-9E84-44D7-A079-569FA2022D15}" type="sibTrans" cxnId="{24F10CBB-2BFA-4A67-B6BF-C76D04F5C842}">
      <dgm:prSet/>
      <dgm:spPr>
        <a:solidFill>
          <a:schemeClr val="accent5"/>
        </a:solidFill>
      </dgm:spPr>
      <dgm:t>
        <a:bodyPr/>
        <a:lstStyle/>
        <a:p>
          <a:pPr algn="ctr"/>
          <a:endParaRPr lang="en-US"/>
        </a:p>
      </dgm:t>
    </dgm:pt>
    <dgm:pt modelId="{E71BA050-7460-4DF0-8021-78AAE1029D06}">
      <dgm:prSet phldrT="[Text]"/>
      <dgm:spPr/>
      <dgm:t>
        <a:bodyPr/>
        <a:lstStyle/>
        <a:p>
          <a:pPr algn="ctr"/>
          <a:r>
            <a:rPr lang="en-US" i="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Air Quality</a:t>
          </a:r>
        </a:p>
      </dgm:t>
    </dgm:pt>
    <dgm:pt modelId="{19B460A7-03C7-40E0-AEBB-5AFD5CB95A70}" type="parTrans" cxnId="{B558B176-7953-4D23-81F9-B04C07D1E3CE}">
      <dgm:prSet/>
      <dgm:spPr/>
      <dgm:t>
        <a:bodyPr/>
        <a:lstStyle/>
        <a:p>
          <a:pPr algn="ctr"/>
          <a:endParaRPr lang="en-US"/>
        </a:p>
      </dgm:t>
    </dgm:pt>
    <dgm:pt modelId="{1BEC573B-137F-4DBE-8729-65799CAB5781}" type="sibTrans" cxnId="{B558B176-7953-4D23-81F9-B04C07D1E3CE}">
      <dgm:prSet/>
      <dgm:spPr>
        <a:solidFill>
          <a:schemeClr val="accent5"/>
        </a:solidFill>
      </dgm:spPr>
      <dgm:t>
        <a:bodyPr/>
        <a:lstStyle/>
        <a:p>
          <a:pPr algn="ctr"/>
          <a:endParaRPr lang="en-US"/>
        </a:p>
      </dgm:t>
    </dgm:pt>
    <dgm:pt modelId="{3E71DBCF-BBEB-4CBF-B22E-06128CE26771}">
      <dgm:prSet phldrT="[Text]"/>
      <dgm:spPr/>
      <dgm:t>
        <a:bodyPr/>
        <a:lstStyle/>
        <a:p>
          <a:pPr algn="ctr"/>
          <a:r>
            <a:rPr lang="en-US" i="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Human Health</a:t>
          </a:r>
          <a:endParaRPr lang="en-US" dirty="0">
            <a:solidFill>
              <a:schemeClr val="tx1"/>
            </a:solidFill>
          </a:endParaRPr>
        </a:p>
      </dgm:t>
    </dgm:pt>
    <dgm:pt modelId="{3106ECE9-A35C-4387-8A88-74E9684DDCAB}" type="parTrans" cxnId="{79CD4711-305F-4B40-AA72-7015D0B65B2A}">
      <dgm:prSet/>
      <dgm:spPr/>
      <dgm:t>
        <a:bodyPr/>
        <a:lstStyle/>
        <a:p>
          <a:pPr algn="ctr"/>
          <a:endParaRPr lang="en-US"/>
        </a:p>
      </dgm:t>
    </dgm:pt>
    <dgm:pt modelId="{2538944E-13A1-4757-81AA-41EA00045213}" type="sibTrans" cxnId="{79CD4711-305F-4B40-AA72-7015D0B65B2A}">
      <dgm:prSet/>
      <dgm:spPr>
        <a:solidFill>
          <a:schemeClr val="accent5"/>
        </a:solidFill>
      </dgm:spPr>
      <dgm:t>
        <a:bodyPr/>
        <a:lstStyle/>
        <a:p>
          <a:pPr algn="ctr"/>
          <a:endParaRPr lang="en-US" dirty="0"/>
        </a:p>
      </dgm:t>
    </dgm:pt>
    <dgm:pt modelId="{98C91F7F-0BD4-481B-8FCA-BA02FF0B94F8}">
      <dgm:prSet phldrT="[Text]"/>
      <dgm:spPr/>
      <dgm:t>
        <a:bodyPr/>
        <a:lstStyle/>
        <a:p>
          <a:pPr algn="ctr"/>
          <a:r>
            <a:rPr lang="en-US" i="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Economic Benefits</a:t>
          </a:r>
          <a:endParaRPr lang="en-US" dirty="0">
            <a:solidFill>
              <a:schemeClr val="tx1"/>
            </a:solidFill>
          </a:endParaRPr>
        </a:p>
      </dgm:t>
    </dgm:pt>
    <dgm:pt modelId="{553BCD76-EDDE-43AE-B496-23D5D98DCB71}" type="parTrans" cxnId="{55F180CE-C8BF-4114-86AF-38C9BD8626F7}">
      <dgm:prSet/>
      <dgm:spPr/>
      <dgm:t>
        <a:bodyPr/>
        <a:lstStyle/>
        <a:p>
          <a:pPr algn="ctr"/>
          <a:endParaRPr lang="en-US"/>
        </a:p>
      </dgm:t>
    </dgm:pt>
    <dgm:pt modelId="{494C7F01-BE5D-462D-B9DB-391668BE3331}" type="sibTrans" cxnId="{55F180CE-C8BF-4114-86AF-38C9BD8626F7}">
      <dgm:prSet/>
      <dgm:spPr/>
      <dgm:t>
        <a:bodyPr/>
        <a:lstStyle/>
        <a:p>
          <a:pPr algn="ctr"/>
          <a:endParaRPr lang="en-US"/>
        </a:p>
      </dgm:t>
    </dgm:pt>
    <dgm:pt modelId="{458E7561-5380-4169-BFE0-73FA80621F9D}" type="pres">
      <dgm:prSet presAssocID="{D45F8905-0450-49A4-98B0-A5BD764F2ADD}" presName="Name0" presStyleCnt="0">
        <dgm:presLayoutVars>
          <dgm:dir/>
          <dgm:resizeHandles val="exact"/>
        </dgm:presLayoutVars>
      </dgm:prSet>
      <dgm:spPr/>
    </dgm:pt>
    <dgm:pt modelId="{DFD9A88A-6D5C-4A95-98DD-3B72F6C4EDE0}" type="pres">
      <dgm:prSet presAssocID="{7C896BEA-84B0-40BE-AD7B-ED51698A9932}" presName="node" presStyleLbl="node1" presStyleIdx="0" presStyleCnt="4" custScaleY="133066" custLinFactNeighborY="12462">
        <dgm:presLayoutVars>
          <dgm:bulletEnabled val="1"/>
        </dgm:presLayoutVars>
      </dgm:prSet>
      <dgm:spPr/>
      <dgm:t>
        <a:bodyPr/>
        <a:lstStyle/>
        <a:p>
          <a:endParaRPr lang="en-US"/>
        </a:p>
      </dgm:t>
    </dgm:pt>
    <dgm:pt modelId="{8BA67C1A-2743-4AF8-90F8-278036F927AE}" type="pres">
      <dgm:prSet presAssocID="{A7182816-9E84-44D7-A079-569FA2022D15}" presName="sibTrans" presStyleLbl="sibTrans2D1" presStyleIdx="0" presStyleCnt="3"/>
      <dgm:spPr/>
      <dgm:t>
        <a:bodyPr/>
        <a:lstStyle/>
        <a:p>
          <a:endParaRPr lang="en-US"/>
        </a:p>
      </dgm:t>
    </dgm:pt>
    <dgm:pt modelId="{C2FAC101-7ED0-4771-9BE3-FFFBE7D4584F}" type="pres">
      <dgm:prSet presAssocID="{A7182816-9E84-44D7-A079-569FA2022D15}" presName="connectorText" presStyleLbl="sibTrans2D1" presStyleIdx="0" presStyleCnt="3"/>
      <dgm:spPr/>
      <dgm:t>
        <a:bodyPr/>
        <a:lstStyle/>
        <a:p>
          <a:endParaRPr lang="en-US"/>
        </a:p>
      </dgm:t>
    </dgm:pt>
    <dgm:pt modelId="{F867DA08-13D5-41A5-9E70-CEBFAAE4390B}" type="pres">
      <dgm:prSet presAssocID="{E71BA050-7460-4DF0-8021-78AAE1029D06}" presName="node" presStyleLbl="node1" presStyleIdx="1" presStyleCnt="4" custScaleY="133066">
        <dgm:presLayoutVars>
          <dgm:bulletEnabled val="1"/>
        </dgm:presLayoutVars>
      </dgm:prSet>
      <dgm:spPr/>
      <dgm:t>
        <a:bodyPr/>
        <a:lstStyle/>
        <a:p>
          <a:endParaRPr lang="en-US"/>
        </a:p>
      </dgm:t>
    </dgm:pt>
    <dgm:pt modelId="{D15708C7-FD94-4C74-8BDA-6AAC9307DE77}" type="pres">
      <dgm:prSet presAssocID="{1BEC573B-137F-4DBE-8729-65799CAB5781}" presName="sibTrans" presStyleLbl="sibTrans2D1" presStyleIdx="1" presStyleCnt="3"/>
      <dgm:spPr/>
      <dgm:t>
        <a:bodyPr/>
        <a:lstStyle/>
        <a:p>
          <a:endParaRPr lang="en-US"/>
        </a:p>
      </dgm:t>
    </dgm:pt>
    <dgm:pt modelId="{2ED1DF64-D4C0-410C-A928-982B2578F437}" type="pres">
      <dgm:prSet presAssocID="{1BEC573B-137F-4DBE-8729-65799CAB5781}" presName="connectorText" presStyleLbl="sibTrans2D1" presStyleIdx="1" presStyleCnt="3"/>
      <dgm:spPr/>
      <dgm:t>
        <a:bodyPr/>
        <a:lstStyle/>
        <a:p>
          <a:endParaRPr lang="en-US"/>
        </a:p>
      </dgm:t>
    </dgm:pt>
    <dgm:pt modelId="{0F0E9724-5B50-4855-A497-97E8F0119ABD}" type="pres">
      <dgm:prSet presAssocID="{3E71DBCF-BBEB-4CBF-B22E-06128CE26771}" presName="node" presStyleLbl="node1" presStyleIdx="2" presStyleCnt="4" custScaleX="98111" custScaleY="133066">
        <dgm:presLayoutVars>
          <dgm:bulletEnabled val="1"/>
        </dgm:presLayoutVars>
      </dgm:prSet>
      <dgm:spPr/>
      <dgm:t>
        <a:bodyPr/>
        <a:lstStyle/>
        <a:p>
          <a:endParaRPr lang="en-US"/>
        </a:p>
      </dgm:t>
    </dgm:pt>
    <dgm:pt modelId="{C6CFC850-81DE-4502-AB52-3DCCAB21ACCF}" type="pres">
      <dgm:prSet presAssocID="{2538944E-13A1-4757-81AA-41EA00045213}" presName="sibTrans" presStyleLbl="sibTrans2D1" presStyleIdx="2" presStyleCnt="3" custScaleX="91956" custLinFactNeighborX="0"/>
      <dgm:spPr/>
      <dgm:t>
        <a:bodyPr/>
        <a:lstStyle/>
        <a:p>
          <a:endParaRPr lang="en-US"/>
        </a:p>
      </dgm:t>
    </dgm:pt>
    <dgm:pt modelId="{C6BA3DE2-773D-4A8F-A446-E32939499E3E}" type="pres">
      <dgm:prSet presAssocID="{2538944E-13A1-4757-81AA-41EA00045213}" presName="connectorText" presStyleLbl="sibTrans2D1" presStyleIdx="2" presStyleCnt="3"/>
      <dgm:spPr/>
      <dgm:t>
        <a:bodyPr/>
        <a:lstStyle/>
        <a:p>
          <a:endParaRPr lang="en-US"/>
        </a:p>
      </dgm:t>
    </dgm:pt>
    <dgm:pt modelId="{0B49E5B2-78A2-4D53-A3BF-8D8ADF4E0E3D}" type="pres">
      <dgm:prSet presAssocID="{98C91F7F-0BD4-481B-8FCA-BA02FF0B94F8}" presName="node" presStyleLbl="node1" presStyleIdx="3" presStyleCnt="4" custScaleY="133066">
        <dgm:presLayoutVars>
          <dgm:bulletEnabled val="1"/>
        </dgm:presLayoutVars>
      </dgm:prSet>
      <dgm:spPr/>
      <dgm:t>
        <a:bodyPr/>
        <a:lstStyle/>
        <a:p>
          <a:endParaRPr lang="en-US"/>
        </a:p>
      </dgm:t>
    </dgm:pt>
  </dgm:ptLst>
  <dgm:cxnLst>
    <dgm:cxn modelId="{BA23125E-17E5-4D20-B2A2-7136AF828F95}" type="presOf" srcId="{7C896BEA-84B0-40BE-AD7B-ED51698A9932}" destId="{DFD9A88A-6D5C-4A95-98DD-3B72F6C4EDE0}" srcOrd="0" destOrd="0" presId="urn:microsoft.com/office/officeart/2005/8/layout/process1"/>
    <dgm:cxn modelId="{B558B176-7953-4D23-81F9-B04C07D1E3CE}" srcId="{D45F8905-0450-49A4-98B0-A5BD764F2ADD}" destId="{E71BA050-7460-4DF0-8021-78AAE1029D06}" srcOrd="1" destOrd="0" parTransId="{19B460A7-03C7-40E0-AEBB-5AFD5CB95A70}" sibTransId="{1BEC573B-137F-4DBE-8729-65799CAB5781}"/>
    <dgm:cxn modelId="{24B9543F-6339-4271-8DC2-5C7D339E313E}" type="presOf" srcId="{E71BA050-7460-4DF0-8021-78AAE1029D06}" destId="{F867DA08-13D5-41A5-9E70-CEBFAAE4390B}" srcOrd="0" destOrd="0" presId="urn:microsoft.com/office/officeart/2005/8/layout/process1"/>
    <dgm:cxn modelId="{2FFAF9B3-ADCB-4A68-ABD1-45D305E99AB1}" type="presOf" srcId="{98C91F7F-0BD4-481B-8FCA-BA02FF0B94F8}" destId="{0B49E5B2-78A2-4D53-A3BF-8D8ADF4E0E3D}" srcOrd="0" destOrd="0" presId="urn:microsoft.com/office/officeart/2005/8/layout/process1"/>
    <dgm:cxn modelId="{99AAF3DD-FB96-423A-B54A-1FAFD77B5162}" type="presOf" srcId="{1BEC573B-137F-4DBE-8729-65799CAB5781}" destId="{2ED1DF64-D4C0-410C-A928-982B2578F437}" srcOrd="1" destOrd="0" presId="urn:microsoft.com/office/officeart/2005/8/layout/process1"/>
    <dgm:cxn modelId="{021835D0-9F97-45B8-B64C-4EF79F9E1D69}" type="presOf" srcId="{1BEC573B-137F-4DBE-8729-65799CAB5781}" destId="{D15708C7-FD94-4C74-8BDA-6AAC9307DE77}" srcOrd="0" destOrd="0" presId="urn:microsoft.com/office/officeart/2005/8/layout/process1"/>
    <dgm:cxn modelId="{3D733030-155A-4853-B7A8-9233EAC0F718}" type="presOf" srcId="{2538944E-13A1-4757-81AA-41EA00045213}" destId="{C6CFC850-81DE-4502-AB52-3DCCAB21ACCF}" srcOrd="0" destOrd="0" presId="urn:microsoft.com/office/officeart/2005/8/layout/process1"/>
    <dgm:cxn modelId="{A991DDC4-8560-452D-A0CC-4A3F14C335DF}" type="presOf" srcId="{2538944E-13A1-4757-81AA-41EA00045213}" destId="{C6BA3DE2-773D-4A8F-A446-E32939499E3E}" srcOrd="1" destOrd="0" presId="urn:microsoft.com/office/officeart/2005/8/layout/process1"/>
    <dgm:cxn modelId="{55F180CE-C8BF-4114-86AF-38C9BD8626F7}" srcId="{D45F8905-0450-49A4-98B0-A5BD764F2ADD}" destId="{98C91F7F-0BD4-481B-8FCA-BA02FF0B94F8}" srcOrd="3" destOrd="0" parTransId="{553BCD76-EDDE-43AE-B496-23D5D98DCB71}" sibTransId="{494C7F01-BE5D-462D-B9DB-391668BE3331}"/>
    <dgm:cxn modelId="{545F51AE-293B-4AA9-89FE-3B614034CB71}" type="presOf" srcId="{A7182816-9E84-44D7-A079-569FA2022D15}" destId="{8BA67C1A-2743-4AF8-90F8-278036F927AE}" srcOrd="0" destOrd="0" presId="urn:microsoft.com/office/officeart/2005/8/layout/process1"/>
    <dgm:cxn modelId="{24F10CBB-2BFA-4A67-B6BF-C76D04F5C842}" srcId="{D45F8905-0450-49A4-98B0-A5BD764F2ADD}" destId="{7C896BEA-84B0-40BE-AD7B-ED51698A9932}" srcOrd="0" destOrd="0" parTransId="{D248EBF3-AB06-4B59-B6C0-909D81F6D7C8}" sibTransId="{A7182816-9E84-44D7-A079-569FA2022D15}"/>
    <dgm:cxn modelId="{9B807654-FA42-47D2-B781-9963C4EFF458}" type="presOf" srcId="{A7182816-9E84-44D7-A079-569FA2022D15}" destId="{C2FAC101-7ED0-4771-9BE3-FFFBE7D4584F}" srcOrd="1" destOrd="0" presId="urn:microsoft.com/office/officeart/2005/8/layout/process1"/>
    <dgm:cxn modelId="{79CD4711-305F-4B40-AA72-7015D0B65B2A}" srcId="{D45F8905-0450-49A4-98B0-A5BD764F2ADD}" destId="{3E71DBCF-BBEB-4CBF-B22E-06128CE26771}" srcOrd="2" destOrd="0" parTransId="{3106ECE9-A35C-4387-8A88-74E9684DDCAB}" sibTransId="{2538944E-13A1-4757-81AA-41EA00045213}"/>
    <dgm:cxn modelId="{7AE377FA-1088-43B5-8170-0D681D0B8FFA}" type="presOf" srcId="{3E71DBCF-BBEB-4CBF-B22E-06128CE26771}" destId="{0F0E9724-5B50-4855-A497-97E8F0119ABD}" srcOrd="0" destOrd="0" presId="urn:microsoft.com/office/officeart/2005/8/layout/process1"/>
    <dgm:cxn modelId="{1E96A1A9-DFA4-4C2A-83CA-3E88DDD46210}" type="presOf" srcId="{D45F8905-0450-49A4-98B0-A5BD764F2ADD}" destId="{458E7561-5380-4169-BFE0-73FA80621F9D}" srcOrd="0" destOrd="0" presId="urn:microsoft.com/office/officeart/2005/8/layout/process1"/>
    <dgm:cxn modelId="{E922B383-4BD7-4E6A-AB45-BF815B28A9C0}" type="presParOf" srcId="{458E7561-5380-4169-BFE0-73FA80621F9D}" destId="{DFD9A88A-6D5C-4A95-98DD-3B72F6C4EDE0}" srcOrd="0" destOrd="0" presId="urn:microsoft.com/office/officeart/2005/8/layout/process1"/>
    <dgm:cxn modelId="{C2E1AE25-1C42-44AC-ACDA-61AA4D9AA857}" type="presParOf" srcId="{458E7561-5380-4169-BFE0-73FA80621F9D}" destId="{8BA67C1A-2743-4AF8-90F8-278036F927AE}" srcOrd="1" destOrd="0" presId="urn:microsoft.com/office/officeart/2005/8/layout/process1"/>
    <dgm:cxn modelId="{90DE2577-42B1-4FB9-8FA2-06C40FD6C7C3}" type="presParOf" srcId="{8BA67C1A-2743-4AF8-90F8-278036F927AE}" destId="{C2FAC101-7ED0-4771-9BE3-FFFBE7D4584F}" srcOrd="0" destOrd="0" presId="urn:microsoft.com/office/officeart/2005/8/layout/process1"/>
    <dgm:cxn modelId="{4EFEA815-A0FE-4F2C-A689-F233F025FD6F}" type="presParOf" srcId="{458E7561-5380-4169-BFE0-73FA80621F9D}" destId="{F867DA08-13D5-41A5-9E70-CEBFAAE4390B}" srcOrd="2" destOrd="0" presId="urn:microsoft.com/office/officeart/2005/8/layout/process1"/>
    <dgm:cxn modelId="{FFBA4E70-083C-4D38-92C0-9B4C35FE3D83}" type="presParOf" srcId="{458E7561-5380-4169-BFE0-73FA80621F9D}" destId="{D15708C7-FD94-4C74-8BDA-6AAC9307DE77}" srcOrd="3" destOrd="0" presId="urn:microsoft.com/office/officeart/2005/8/layout/process1"/>
    <dgm:cxn modelId="{EF2B6451-C1F7-4FA3-B18E-82679152ED41}" type="presParOf" srcId="{D15708C7-FD94-4C74-8BDA-6AAC9307DE77}" destId="{2ED1DF64-D4C0-410C-A928-982B2578F437}" srcOrd="0" destOrd="0" presId="urn:microsoft.com/office/officeart/2005/8/layout/process1"/>
    <dgm:cxn modelId="{63EA207D-34D6-464C-B255-E64F5409C33A}" type="presParOf" srcId="{458E7561-5380-4169-BFE0-73FA80621F9D}" destId="{0F0E9724-5B50-4855-A497-97E8F0119ABD}" srcOrd="4" destOrd="0" presId="urn:microsoft.com/office/officeart/2005/8/layout/process1"/>
    <dgm:cxn modelId="{77132A5C-61BB-4641-B3C1-70F636BAA037}" type="presParOf" srcId="{458E7561-5380-4169-BFE0-73FA80621F9D}" destId="{C6CFC850-81DE-4502-AB52-3DCCAB21ACCF}" srcOrd="5" destOrd="0" presId="urn:microsoft.com/office/officeart/2005/8/layout/process1"/>
    <dgm:cxn modelId="{55CB9902-C215-439E-9BF4-F940FA85A028}" type="presParOf" srcId="{C6CFC850-81DE-4502-AB52-3DCCAB21ACCF}" destId="{C6BA3DE2-773D-4A8F-A446-E32939499E3E}" srcOrd="0" destOrd="0" presId="urn:microsoft.com/office/officeart/2005/8/layout/process1"/>
    <dgm:cxn modelId="{0AB7FF18-8BB6-4E12-9BF5-7FA858C45370}" type="presParOf" srcId="{458E7561-5380-4169-BFE0-73FA80621F9D}" destId="{0B49E5B2-78A2-4D53-A3BF-8D8ADF4E0E3D}" srcOrd="6"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61EF5A-2552-404C-87EB-7941C48CBC1A}" type="doc">
      <dgm:prSet loTypeId="urn:microsoft.com/office/officeart/2005/8/layout/process2" loCatId="process" qsTypeId="urn:microsoft.com/office/officeart/2005/8/quickstyle/simple2" qsCatId="simple" csTypeId="urn:microsoft.com/office/officeart/2005/8/colors/colorful1#2" csCatId="colorful" phldr="1"/>
      <dgm:spPr/>
      <dgm:t>
        <a:bodyPr/>
        <a:lstStyle/>
        <a:p>
          <a:endParaRPr lang="en-US"/>
        </a:p>
      </dgm:t>
    </dgm:pt>
    <dgm:pt modelId="{204F8865-5F8C-43C4-92C8-4E118C40C5B8}">
      <dgm:prSet phldrT="[Text]" custT="1"/>
      <dgm:spPr>
        <a:xfrm>
          <a:off x="2149915" y="2682"/>
          <a:ext cx="1796168" cy="997871"/>
        </a:xfrm>
        <a:solidFill>
          <a:srgbClr val="3FCAD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Air Quality</a:t>
          </a:r>
        </a:p>
        <a:p>
          <a:r>
            <a:rPr lang="en-US" sz="1800" b="1" i="1" dirty="0" smtClean="0">
              <a:solidFill>
                <a:sysClr val="window" lastClr="FFFFFF"/>
              </a:solidFill>
              <a:latin typeface="Calibri"/>
              <a:ea typeface="+mn-ea"/>
              <a:cs typeface="+mn-cs"/>
            </a:rPr>
            <a:t>(IGSM-CAM)</a:t>
          </a:r>
          <a:endParaRPr lang="en-US" sz="1800" b="1" i="1" dirty="0">
            <a:solidFill>
              <a:sysClr val="window" lastClr="FFFFFF"/>
            </a:solidFill>
            <a:latin typeface="Calibri"/>
            <a:ea typeface="+mn-ea"/>
            <a:cs typeface="+mn-cs"/>
          </a:endParaRPr>
        </a:p>
      </dgm:t>
    </dgm:pt>
    <dgm:pt modelId="{5EBC4F80-1B65-4F4A-B158-28BAEB2678DB}" type="parTrans" cxnId="{619832D6-CEC4-496C-9929-8999F747656E}">
      <dgm:prSet/>
      <dgm:spPr/>
      <dgm:t>
        <a:bodyPr/>
        <a:lstStyle/>
        <a:p>
          <a:endParaRPr lang="en-US"/>
        </a:p>
      </dgm:t>
    </dgm:pt>
    <dgm:pt modelId="{93CC8C57-D898-4A2F-857A-C6C9C5B5C8DC}" type="sibTrans" cxnId="{619832D6-CEC4-496C-9929-8999F747656E}">
      <dgm:prSet/>
      <dgm:spPr>
        <a:xfrm rot="5400000">
          <a:off x="2860899" y="1025500"/>
          <a:ext cx="374201" cy="449042"/>
        </a:xfrm>
        <a:solidFill>
          <a:srgbClr val="3FCAD9"/>
        </a:solidFill>
        <a:ln>
          <a:noFill/>
        </a:ln>
        <a:effectLst>
          <a:outerShdw blurRad="40000" dist="20000" dir="5400000" rotWithShape="0">
            <a:srgbClr val="000000">
              <a:alpha val="38000"/>
            </a:srgbClr>
          </a:outerShdw>
        </a:effectLst>
      </dgm:spPr>
      <dgm:t>
        <a:bodyPr/>
        <a:lstStyle/>
        <a:p>
          <a:endParaRPr lang="en-US">
            <a:solidFill>
              <a:sysClr val="window" lastClr="FFFFFF"/>
            </a:solidFill>
            <a:latin typeface="Calibri"/>
            <a:ea typeface="+mn-ea"/>
            <a:cs typeface="+mn-cs"/>
          </a:endParaRPr>
        </a:p>
      </dgm:t>
    </dgm:pt>
    <dgm:pt modelId="{1D939AA2-A0B4-445B-A426-E4BD0A725987}">
      <dgm:prSet phldrT="[Text]" custT="1"/>
      <dgm:spPr>
        <a:xfrm>
          <a:off x="2149915" y="1499489"/>
          <a:ext cx="1796168" cy="997871"/>
        </a:xfrm>
        <a:solidFill>
          <a:srgbClr val="FFC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smtClean="0">
              <a:solidFill>
                <a:sysClr val="window" lastClr="FFFFFF"/>
              </a:solidFill>
              <a:latin typeface="Calibri"/>
              <a:ea typeface="+mn-ea"/>
              <a:cs typeface="+mn-cs"/>
            </a:rPr>
            <a:t>Population</a:t>
          </a:r>
        </a:p>
        <a:p>
          <a:r>
            <a:rPr lang="en-US" sz="1800" smtClean="0">
              <a:solidFill>
                <a:sysClr val="window" lastClr="FFFFFF"/>
              </a:solidFill>
              <a:latin typeface="Calibri"/>
              <a:ea typeface="+mn-ea"/>
              <a:cs typeface="+mn-cs"/>
            </a:rPr>
            <a:t>(BenMAP)</a:t>
          </a:r>
          <a:endParaRPr lang="en-US" sz="1800" dirty="0">
            <a:solidFill>
              <a:sysClr val="window" lastClr="FFFFFF"/>
            </a:solidFill>
            <a:latin typeface="Calibri"/>
            <a:ea typeface="+mn-ea"/>
            <a:cs typeface="+mn-cs"/>
          </a:endParaRPr>
        </a:p>
      </dgm:t>
    </dgm:pt>
    <dgm:pt modelId="{E809844A-4DCD-4DD0-A940-D2AD7F9BBBA6}" type="parTrans" cxnId="{68FB94BC-219D-4D8D-9B1F-7F313A725388}">
      <dgm:prSet/>
      <dgm:spPr/>
      <dgm:t>
        <a:bodyPr/>
        <a:lstStyle/>
        <a:p>
          <a:endParaRPr lang="en-US"/>
        </a:p>
      </dgm:t>
    </dgm:pt>
    <dgm:pt modelId="{795439B5-8398-4C38-9AD5-0ABD4B010405}" type="sibTrans" cxnId="{68FB94BC-219D-4D8D-9B1F-7F313A725388}">
      <dgm:prSet/>
      <dgm:spPr>
        <a:xfrm rot="5400000">
          <a:off x="2860899" y="2522307"/>
          <a:ext cx="374201" cy="449042"/>
        </a:xfrm>
        <a:solidFill>
          <a:srgbClr val="FC942C"/>
        </a:solidFill>
        <a:ln>
          <a:noFill/>
        </a:ln>
        <a:effectLst>
          <a:outerShdw blurRad="40000" dist="20000" dir="5400000" rotWithShape="0">
            <a:srgbClr val="000000">
              <a:alpha val="38000"/>
            </a:srgbClr>
          </a:outerShdw>
        </a:effectLst>
      </dgm:spPr>
      <dgm:t>
        <a:bodyPr/>
        <a:lstStyle/>
        <a:p>
          <a:endParaRPr lang="en-US">
            <a:solidFill>
              <a:sysClr val="window" lastClr="FFFFFF"/>
            </a:solidFill>
            <a:latin typeface="Calibri"/>
            <a:ea typeface="+mn-ea"/>
            <a:cs typeface="+mn-cs"/>
          </a:endParaRPr>
        </a:p>
      </dgm:t>
    </dgm:pt>
    <dgm:pt modelId="{5DA1DC83-A153-43E6-A5FF-670908E2B66D}">
      <dgm:prSet phldrT="[Text]" custT="1"/>
      <dgm:spPr>
        <a:xfrm>
          <a:off x="2149915" y="4493103"/>
          <a:ext cx="1796168" cy="997871"/>
        </a:xfrm>
        <a:solidFill>
          <a:schemeClr val="accent2"/>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dirty="0" smtClean="0">
              <a:solidFill>
                <a:sysClr val="window" lastClr="FFFFFF"/>
              </a:solidFill>
              <a:latin typeface="Calibri"/>
              <a:ea typeface="+mn-ea"/>
              <a:cs typeface="+mn-cs"/>
            </a:rPr>
            <a:t>Valuation</a:t>
          </a:r>
        </a:p>
        <a:p>
          <a:r>
            <a:rPr lang="en-US" sz="1800" dirty="0" smtClean="0">
              <a:solidFill>
                <a:sysClr val="window" lastClr="FFFFFF"/>
              </a:solidFill>
              <a:latin typeface="Calibri"/>
              <a:ea typeface="+mn-ea"/>
              <a:cs typeface="+mn-cs"/>
            </a:rPr>
            <a:t>(BenMAP)</a:t>
          </a:r>
          <a:endParaRPr lang="en-US" sz="1800" dirty="0">
            <a:solidFill>
              <a:sysClr val="window" lastClr="FFFFFF"/>
            </a:solidFill>
            <a:latin typeface="Calibri"/>
            <a:ea typeface="+mn-ea"/>
            <a:cs typeface="+mn-cs"/>
          </a:endParaRPr>
        </a:p>
      </dgm:t>
    </dgm:pt>
    <dgm:pt modelId="{7275A82B-23B2-4BA3-B132-EE5227250DC8}" type="parTrans" cxnId="{9C067A75-E12C-44B7-BCD9-4BA33593BBF5}">
      <dgm:prSet/>
      <dgm:spPr/>
      <dgm:t>
        <a:bodyPr/>
        <a:lstStyle/>
        <a:p>
          <a:endParaRPr lang="en-US"/>
        </a:p>
      </dgm:t>
    </dgm:pt>
    <dgm:pt modelId="{ED333C8E-6C90-4D01-A1DF-605BF51411AF}" type="sibTrans" cxnId="{9C067A75-E12C-44B7-BCD9-4BA33593BBF5}">
      <dgm:prSet/>
      <dgm:spPr/>
      <dgm:t>
        <a:bodyPr/>
        <a:lstStyle/>
        <a:p>
          <a:endParaRPr lang="en-US"/>
        </a:p>
      </dgm:t>
    </dgm:pt>
    <dgm:pt modelId="{49966AE8-6762-4FF2-A66E-E746B5ADA334}">
      <dgm:prSet phldrT="[Text]" custT="1"/>
      <dgm:spPr>
        <a:xfrm>
          <a:off x="2149915" y="2996296"/>
          <a:ext cx="1796168" cy="997871"/>
        </a:xfrm>
        <a:solidFill>
          <a:srgbClr val="FC942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z="1800" smtClean="0">
              <a:solidFill>
                <a:sysClr val="window" lastClr="FFFFFF"/>
              </a:solidFill>
              <a:latin typeface="Calibri"/>
              <a:ea typeface="+mn-ea"/>
              <a:cs typeface="+mn-cs"/>
            </a:rPr>
            <a:t>Health Incidence</a:t>
          </a:r>
        </a:p>
        <a:p>
          <a:r>
            <a:rPr lang="en-US" sz="1800" smtClean="0">
              <a:solidFill>
                <a:sysClr val="window" lastClr="FFFFFF"/>
              </a:solidFill>
              <a:latin typeface="Calibri"/>
              <a:ea typeface="+mn-ea"/>
              <a:cs typeface="+mn-cs"/>
            </a:rPr>
            <a:t>(BenMAP)</a:t>
          </a:r>
          <a:endParaRPr lang="en-US" sz="1800" dirty="0">
            <a:solidFill>
              <a:sysClr val="window" lastClr="FFFFFF"/>
            </a:solidFill>
            <a:latin typeface="Calibri"/>
            <a:ea typeface="+mn-ea"/>
            <a:cs typeface="+mn-cs"/>
          </a:endParaRPr>
        </a:p>
      </dgm:t>
    </dgm:pt>
    <dgm:pt modelId="{D8A9EA18-CA35-485F-8334-774CB5FE9195}" type="parTrans" cxnId="{42DD4E07-6AC4-4486-8A18-595AED4F576B}">
      <dgm:prSet/>
      <dgm:spPr/>
      <dgm:t>
        <a:bodyPr/>
        <a:lstStyle/>
        <a:p>
          <a:endParaRPr lang="en-US"/>
        </a:p>
      </dgm:t>
    </dgm:pt>
    <dgm:pt modelId="{34569341-FF4F-4EE4-8624-0372A3527264}" type="sibTrans" cxnId="{42DD4E07-6AC4-4486-8A18-595AED4F576B}">
      <dgm:prSet custT="1"/>
      <dgm:spPr>
        <a:xfrm rot="5400000">
          <a:off x="2860899" y="4019114"/>
          <a:ext cx="374201" cy="449042"/>
        </a:xfrm>
        <a:solidFill>
          <a:schemeClr val="accent2"/>
        </a:solidFill>
        <a:ln>
          <a:noFill/>
        </a:ln>
        <a:effectLst>
          <a:outerShdw blurRad="40000" dist="20000" dir="5400000" rotWithShape="0">
            <a:srgbClr val="000000">
              <a:alpha val="38000"/>
            </a:srgbClr>
          </a:outerShdw>
        </a:effectLst>
      </dgm:spPr>
      <dgm:t>
        <a:bodyPr/>
        <a:lstStyle/>
        <a:p>
          <a:endParaRPr lang="en-US" sz="1800" dirty="0">
            <a:solidFill>
              <a:sysClr val="window" lastClr="FFFFFF"/>
            </a:solidFill>
            <a:latin typeface="Calibri"/>
            <a:ea typeface="+mn-ea"/>
            <a:cs typeface="+mn-cs"/>
          </a:endParaRPr>
        </a:p>
      </dgm:t>
    </dgm:pt>
    <dgm:pt modelId="{B98BC1E6-885A-4787-BDA6-1763606FD288}">
      <dgm:prSet custT="1"/>
      <dgm:spPr>
        <a:solidFill>
          <a:schemeClr val="accent4"/>
        </a:solidFill>
      </dgm:spPr>
      <dgm:t>
        <a:bodyPr/>
        <a:lstStyle/>
        <a:p>
          <a:r>
            <a:rPr lang="en-US" sz="1800" dirty="0" smtClean="0"/>
            <a:t>Policy</a:t>
          </a:r>
        </a:p>
        <a:p>
          <a:r>
            <a:rPr lang="en-US" sz="1800" b="1" i="1" dirty="0" smtClean="0"/>
            <a:t>(EPPA)</a:t>
          </a:r>
          <a:endParaRPr lang="en-US" sz="1800" b="1" i="1" dirty="0"/>
        </a:p>
      </dgm:t>
    </dgm:pt>
    <dgm:pt modelId="{9E7E9476-3ACB-4DBF-8E17-5C808221F597}" type="parTrans" cxnId="{183CD302-A1DB-451A-A682-AB67A6119E76}">
      <dgm:prSet/>
      <dgm:spPr/>
      <dgm:t>
        <a:bodyPr/>
        <a:lstStyle/>
        <a:p>
          <a:endParaRPr lang="en-US"/>
        </a:p>
      </dgm:t>
    </dgm:pt>
    <dgm:pt modelId="{2A97000B-B4CC-47F6-964D-9DE56EB0DEF5}" type="sibTrans" cxnId="{183CD302-A1DB-451A-A682-AB67A6119E76}">
      <dgm:prSet custT="1"/>
      <dgm:spPr>
        <a:solidFill>
          <a:schemeClr val="accent4"/>
        </a:solidFill>
      </dgm:spPr>
      <dgm:t>
        <a:bodyPr/>
        <a:lstStyle/>
        <a:p>
          <a:r>
            <a:rPr lang="en-US" sz="1800" dirty="0" smtClean="0"/>
            <a:t>New</a:t>
          </a:r>
          <a:endParaRPr lang="en-US" sz="1800" dirty="0"/>
        </a:p>
      </dgm:t>
    </dgm:pt>
    <dgm:pt modelId="{0FC53AD4-00BD-4EC9-85FA-3566F8748E32}" type="pres">
      <dgm:prSet presAssocID="{8C61EF5A-2552-404C-87EB-7941C48CBC1A}" presName="linearFlow" presStyleCnt="0">
        <dgm:presLayoutVars>
          <dgm:resizeHandles val="exact"/>
        </dgm:presLayoutVars>
      </dgm:prSet>
      <dgm:spPr/>
      <dgm:t>
        <a:bodyPr/>
        <a:lstStyle/>
        <a:p>
          <a:endParaRPr lang="en-US"/>
        </a:p>
      </dgm:t>
    </dgm:pt>
    <dgm:pt modelId="{5D633194-C6F9-4961-8F8A-64638FC9B3BD}" type="pres">
      <dgm:prSet presAssocID="{B98BC1E6-885A-4787-BDA6-1763606FD288}" presName="node" presStyleLbl="node1" presStyleIdx="0" presStyleCnt="5">
        <dgm:presLayoutVars>
          <dgm:bulletEnabled val="1"/>
        </dgm:presLayoutVars>
      </dgm:prSet>
      <dgm:spPr/>
      <dgm:t>
        <a:bodyPr/>
        <a:lstStyle/>
        <a:p>
          <a:endParaRPr lang="en-US"/>
        </a:p>
      </dgm:t>
    </dgm:pt>
    <dgm:pt modelId="{61491F3B-C6B8-4951-A4ED-E17471717C1D}" type="pres">
      <dgm:prSet presAssocID="{2A97000B-B4CC-47F6-964D-9DE56EB0DEF5}" presName="sibTrans" presStyleLbl="sibTrans2D1" presStyleIdx="0" presStyleCnt="4" custScaleX="102365" custScaleY="395544"/>
      <dgm:spPr/>
      <dgm:t>
        <a:bodyPr/>
        <a:lstStyle/>
        <a:p>
          <a:endParaRPr lang="en-US"/>
        </a:p>
      </dgm:t>
    </dgm:pt>
    <dgm:pt modelId="{4DC71500-A6A5-478F-9094-CE5A8ACFA50B}" type="pres">
      <dgm:prSet presAssocID="{2A97000B-B4CC-47F6-964D-9DE56EB0DEF5}" presName="connectorText" presStyleLbl="sibTrans2D1" presStyleIdx="0" presStyleCnt="4"/>
      <dgm:spPr/>
      <dgm:t>
        <a:bodyPr/>
        <a:lstStyle/>
        <a:p>
          <a:endParaRPr lang="en-US"/>
        </a:p>
      </dgm:t>
    </dgm:pt>
    <dgm:pt modelId="{51FDAB0C-C960-4D9D-9AF8-5073E495AA15}" type="pres">
      <dgm:prSet presAssocID="{204F8865-5F8C-43C4-92C8-4E118C40C5B8}" presName="node" presStyleLbl="node1" presStyleIdx="1" presStyleCnt="5">
        <dgm:presLayoutVars>
          <dgm:bulletEnabled val="1"/>
        </dgm:presLayoutVars>
      </dgm:prSet>
      <dgm:spPr>
        <a:prstGeom prst="roundRect">
          <a:avLst>
            <a:gd name="adj" fmla="val 10000"/>
          </a:avLst>
        </a:prstGeom>
      </dgm:spPr>
      <dgm:t>
        <a:bodyPr/>
        <a:lstStyle/>
        <a:p>
          <a:endParaRPr lang="en-US"/>
        </a:p>
      </dgm:t>
    </dgm:pt>
    <dgm:pt modelId="{FDFFAAB8-C715-45C1-B9BA-F9AFA33BED09}" type="pres">
      <dgm:prSet presAssocID="{93CC8C57-D898-4A2F-857A-C6C9C5B5C8DC}" presName="sibTrans" presStyleLbl="sibTrans2D1" presStyleIdx="1" presStyleCnt="4"/>
      <dgm:spPr>
        <a:prstGeom prst="rightArrow">
          <a:avLst>
            <a:gd name="adj1" fmla="val 60000"/>
            <a:gd name="adj2" fmla="val 50000"/>
          </a:avLst>
        </a:prstGeom>
      </dgm:spPr>
      <dgm:t>
        <a:bodyPr/>
        <a:lstStyle/>
        <a:p>
          <a:endParaRPr lang="en-US"/>
        </a:p>
      </dgm:t>
    </dgm:pt>
    <dgm:pt modelId="{6EED1BAC-BC71-4C75-A56C-BEA2ED6FBFCA}" type="pres">
      <dgm:prSet presAssocID="{93CC8C57-D898-4A2F-857A-C6C9C5B5C8DC}" presName="connectorText" presStyleLbl="sibTrans2D1" presStyleIdx="1" presStyleCnt="4"/>
      <dgm:spPr/>
      <dgm:t>
        <a:bodyPr/>
        <a:lstStyle/>
        <a:p>
          <a:endParaRPr lang="en-US"/>
        </a:p>
      </dgm:t>
    </dgm:pt>
    <dgm:pt modelId="{D2E5FB59-0AB2-41CE-8ACA-DB9D4E64B9E9}" type="pres">
      <dgm:prSet presAssocID="{1D939AA2-A0B4-445B-A426-E4BD0A725987}" presName="node" presStyleLbl="node1" presStyleIdx="2" presStyleCnt="5">
        <dgm:presLayoutVars>
          <dgm:bulletEnabled val="1"/>
        </dgm:presLayoutVars>
      </dgm:prSet>
      <dgm:spPr>
        <a:prstGeom prst="roundRect">
          <a:avLst>
            <a:gd name="adj" fmla="val 10000"/>
          </a:avLst>
        </a:prstGeom>
      </dgm:spPr>
      <dgm:t>
        <a:bodyPr/>
        <a:lstStyle/>
        <a:p>
          <a:endParaRPr lang="en-US"/>
        </a:p>
      </dgm:t>
    </dgm:pt>
    <dgm:pt modelId="{6A81BA44-0233-4EE7-9F9D-AB21F9422A0E}" type="pres">
      <dgm:prSet presAssocID="{795439B5-8398-4C38-9AD5-0ABD4B010405}" presName="sibTrans" presStyleLbl="sibTrans2D1" presStyleIdx="2" presStyleCnt="4"/>
      <dgm:spPr>
        <a:prstGeom prst="rightArrow">
          <a:avLst>
            <a:gd name="adj1" fmla="val 60000"/>
            <a:gd name="adj2" fmla="val 50000"/>
          </a:avLst>
        </a:prstGeom>
      </dgm:spPr>
      <dgm:t>
        <a:bodyPr/>
        <a:lstStyle/>
        <a:p>
          <a:endParaRPr lang="en-US"/>
        </a:p>
      </dgm:t>
    </dgm:pt>
    <dgm:pt modelId="{6793144D-A643-4FF3-9DFE-7542A1647B4D}" type="pres">
      <dgm:prSet presAssocID="{795439B5-8398-4C38-9AD5-0ABD4B010405}" presName="connectorText" presStyleLbl="sibTrans2D1" presStyleIdx="2" presStyleCnt="4"/>
      <dgm:spPr/>
      <dgm:t>
        <a:bodyPr/>
        <a:lstStyle/>
        <a:p>
          <a:endParaRPr lang="en-US"/>
        </a:p>
      </dgm:t>
    </dgm:pt>
    <dgm:pt modelId="{0ECC17C6-67A5-4C3D-AE45-464153EE1D22}" type="pres">
      <dgm:prSet presAssocID="{49966AE8-6762-4FF2-A66E-E746B5ADA334}" presName="node" presStyleLbl="node1" presStyleIdx="3" presStyleCnt="5">
        <dgm:presLayoutVars>
          <dgm:bulletEnabled val="1"/>
        </dgm:presLayoutVars>
      </dgm:prSet>
      <dgm:spPr>
        <a:prstGeom prst="roundRect">
          <a:avLst>
            <a:gd name="adj" fmla="val 10000"/>
          </a:avLst>
        </a:prstGeom>
      </dgm:spPr>
      <dgm:t>
        <a:bodyPr/>
        <a:lstStyle/>
        <a:p>
          <a:endParaRPr lang="en-US"/>
        </a:p>
      </dgm:t>
    </dgm:pt>
    <dgm:pt modelId="{E5CBEAFA-8688-40BC-93E4-F39A7F99CC17}" type="pres">
      <dgm:prSet presAssocID="{34569341-FF4F-4EE4-8624-0372A3527264}" presName="sibTrans" presStyleLbl="sibTrans2D1" presStyleIdx="3" presStyleCnt="4" custScaleX="106797" custScaleY="88998" custLinFactNeighborY="2445"/>
      <dgm:spPr>
        <a:prstGeom prst="rightArrow">
          <a:avLst>
            <a:gd name="adj1" fmla="val 60000"/>
            <a:gd name="adj2" fmla="val 50000"/>
          </a:avLst>
        </a:prstGeom>
      </dgm:spPr>
      <dgm:t>
        <a:bodyPr/>
        <a:lstStyle/>
        <a:p>
          <a:endParaRPr lang="en-US"/>
        </a:p>
      </dgm:t>
    </dgm:pt>
    <dgm:pt modelId="{4651CBBD-E97B-4C5C-8FA1-0B11CE8B740A}" type="pres">
      <dgm:prSet presAssocID="{34569341-FF4F-4EE4-8624-0372A3527264}" presName="connectorText" presStyleLbl="sibTrans2D1" presStyleIdx="3" presStyleCnt="4"/>
      <dgm:spPr/>
      <dgm:t>
        <a:bodyPr/>
        <a:lstStyle/>
        <a:p>
          <a:endParaRPr lang="en-US"/>
        </a:p>
      </dgm:t>
    </dgm:pt>
    <dgm:pt modelId="{A11DD54B-8170-4083-A47A-0CBB5D715893}" type="pres">
      <dgm:prSet presAssocID="{5DA1DC83-A153-43E6-A5FF-670908E2B66D}" presName="node" presStyleLbl="node1" presStyleIdx="4" presStyleCnt="5">
        <dgm:presLayoutVars>
          <dgm:bulletEnabled val="1"/>
        </dgm:presLayoutVars>
      </dgm:prSet>
      <dgm:spPr>
        <a:prstGeom prst="roundRect">
          <a:avLst>
            <a:gd name="adj" fmla="val 10000"/>
          </a:avLst>
        </a:prstGeom>
      </dgm:spPr>
      <dgm:t>
        <a:bodyPr/>
        <a:lstStyle/>
        <a:p>
          <a:endParaRPr lang="en-US"/>
        </a:p>
      </dgm:t>
    </dgm:pt>
  </dgm:ptLst>
  <dgm:cxnLst>
    <dgm:cxn modelId="{11752705-94BF-467E-B38E-7555F6C1FFAF}" type="presOf" srcId="{1D939AA2-A0B4-445B-A426-E4BD0A725987}" destId="{D2E5FB59-0AB2-41CE-8ACA-DB9D4E64B9E9}" srcOrd="0" destOrd="0" presId="urn:microsoft.com/office/officeart/2005/8/layout/process2"/>
    <dgm:cxn modelId="{7D76512F-8EF7-41C5-9619-9F389E89D9E1}" type="presOf" srcId="{2A97000B-B4CC-47F6-964D-9DE56EB0DEF5}" destId="{4DC71500-A6A5-478F-9094-CE5A8ACFA50B}" srcOrd="1" destOrd="0" presId="urn:microsoft.com/office/officeart/2005/8/layout/process2"/>
    <dgm:cxn modelId="{DCE581CB-A873-4B2D-BA6E-720BF76A9FBB}" type="presOf" srcId="{2A97000B-B4CC-47F6-964D-9DE56EB0DEF5}" destId="{61491F3B-C6B8-4951-A4ED-E17471717C1D}" srcOrd="0" destOrd="0" presId="urn:microsoft.com/office/officeart/2005/8/layout/process2"/>
    <dgm:cxn modelId="{F6009AB5-4D9D-4902-AAAC-3286BCA9A7C1}" type="presOf" srcId="{B98BC1E6-885A-4787-BDA6-1763606FD288}" destId="{5D633194-C6F9-4961-8F8A-64638FC9B3BD}" srcOrd="0" destOrd="0" presId="urn:microsoft.com/office/officeart/2005/8/layout/process2"/>
    <dgm:cxn modelId="{183CD302-A1DB-451A-A682-AB67A6119E76}" srcId="{8C61EF5A-2552-404C-87EB-7941C48CBC1A}" destId="{B98BC1E6-885A-4787-BDA6-1763606FD288}" srcOrd="0" destOrd="0" parTransId="{9E7E9476-3ACB-4DBF-8E17-5C808221F597}" sibTransId="{2A97000B-B4CC-47F6-964D-9DE56EB0DEF5}"/>
    <dgm:cxn modelId="{68FB94BC-219D-4D8D-9B1F-7F313A725388}" srcId="{8C61EF5A-2552-404C-87EB-7941C48CBC1A}" destId="{1D939AA2-A0B4-445B-A426-E4BD0A725987}" srcOrd="2" destOrd="0" parTransId="{E809844A-4DCD-4DD0-A940-D2AD7F9BBBA6}" sibTransId="{795439B5-8398-4C38-9AD5-0ABD4B010405}"/>
    <dgm:cxn modelId="{976E93B4-62E1-4CE8-8CA1-8E003FE7B029}" type="presOf" srcId="{34569341-FF4F-4EE4-8624-0372A3527264}" destId="{E5CBEAFA-8688-40BC-93E4-F39A7F99CC17}" srcOrd="0" destOrd="0" presId="urn:microsoft.com/office/officeart/2005/8/layout/process2"/>
    <dgm:cxn modelId="{9C067A75-E12C-44B7-BCD9-4BA33593BBF5}" srcId="{8C61EF5A-2552-404C-87EB-7941C48CBC1A}" destId="{5DA1DC83-A153-43E6-A5FF-670908E2B66D}" srcOrd="4" destOrd="0" parTransId="{7275A82B-23B2-4BA3-B132-EE5227250DC8}" sibTransId="{ED333C8E-6C90-4D01-A1DF-605BF51411AF}"/>
    <dgm:cxn modelId="{625C502D-673B-4F28-A3FD-39A422448021}" type="presOf" srcId="{5DA1DC83-A153-43E6-A5FF-670908E2B66D}" destId="{A11DD54B-8170-4083-A47A-0CBB5D715893}" srcOrd="0" destOrd="0" presId="urn:microsoft.com/office/officeart/2005/8/layout/process2"/>
    <dgm:cxn modelId="{FC8A7488-C440-4B78-90F4-7DA0637B7AA0}" type="presOf" srcId="{795439B5-8398-4C38-9AD5-0ABD4B010405}" destId="{6A81BA44-0233-4EE7-9F9D-AB21F9422A0E}" srcOrd="0" destOrd="0" presId="urn:microsoft.com/office/officeart/2005/8/layout/process2"/>
    <dgm:cxn modelId="{619832D6-CEC4-496C-9929-8999F747656E}" srcId="{8C61EF5A-2552-404C-87EB-7941C48CBC1A}" destId="{204F8865-5F8C-43C4-92C8-4E118C40C5B8}" srcOrd="1" destOrd="0" parTransId="{5EBC4F80-1B65-4F4A-B158-28BAEB2678DB}" sibTransId="{93CC8C57-D898-4A2F-857A-C6C9C5B5C8DC}"/>
    <dgm:cxn modelId="{8C3A5DF9-B946-483F-8594-4793C0A84EE0}" type="presOf" srcId="{49966AE8-6762-4FF2-A66E-E746B5ADA334}" destId="{0ECC17C6-67A5-4C3D-AE45-464153EE1D22}" srcOrd="0" destOrd="0" presId="urn:microsoft.com/office/officeart/2005/8/layout/process2"/>
    <dgm:cxn modelId="{111437F4-546C-4927-B158-6412F0FF9795}" type="presOf" srcId="{93CC8C57-D898-4A2F-857A-C6C9C5B5C8DC}" destId="{FDFFAAB8-C715-45C1-B9BA-F9AFA33BED09}" srcOrd="0" destOrd="0" presId="urn:microsoft.com/office/officeart/2005/8/layout/process2"/>
    <dgm:cxn modelId="{42DD4E07-6AC4-4486-8A18-595AED4F576B}" srcId="{8C61EF5A-2552-404C-87EB-7941C48CBC1A}" destId="{49966AE8-6762-4FF2-A66E-E746B5ADA334}" srcOrd="3" destOrd="0" parTransId="{D8A9EA18-CA35-485F-8334-774CB5FE9195}" sibTransId="{34569341-FF4F-4EE4-8624-0372A3527264}"/>
    <dgm:cxn modelId="{1F7C277C-606A-4EC5-9D2C-BB5C47763402}" type="presOf" srcId="{795439B5-8398-4C38-9AD5-0ABD4B010405}" destId="{6793144D-A643-4FF3-9DFE-7542A1647B4D}" srcOrd="1" destOrd="0" presId="urn:microsoft.com/office/officeart/2005/8/layout/process2"/>
    <dgm:cxn modelId="{1E1445F9-E059-44D7-AF41-828D09E7AD0C}" type="presOf" srcId="{204F8865-5F8C-43C4-92C8-4E118C40C5B8}" destId="{51FDAB0C-C960-4D9D-9AF8-5073E495AA15}" srcOrd="0" destOrd="0" presId="urn:microsoft.com/office/officeart/2005/8/layout/process2"/>
    <dgm:cxn modelId="{67B78432-9E59-4ED1-A0D5-5F9ECC005C83}" type="presOf" srcId="{93CC8C57-D898-4A2F-857A-C6C9C5B5C8DC}" destId="{6EED1BAC-BC71-4C75-A56C-BEA2ED6FBFCA}" srcOrd="1" destOrd="0" presId="urn:microsoft.com/office/officeart/2005/8/layout/process2"/>
    <dgm:cxn modelId="{911F9BB7-954B-41B9-8C29-C0E1ED35F539}" type="presOf" srcId="{8C61EF5A-2552-404C-87EB-7941C48CBC1A}" destId="{0FC53AD4-00BD-4EC9-85FA-3566F8748E32}" srcOrd="0" destOrd="0" presId="urn:microsoft.com/office/officeart/2005/8/layout/process2"/>
    <dgm:cxn modelId="{D466D957-CAED-4F44-90D2-F8B54480C117}" type="presOf" srcId="{34569341-FF4F-4EE4-8624-0372A3527264}" destId="{4651CBBD-E97B-4C5C-8FA1-0B11CE8B740A}" srcOrd="1" destOrd="0" presId="urn:microsoft.com/office/officeart/2005/8/layout/process2"/>
    <dgm:cxn modelId="{FFBE1FD6-D868-46FA-BF0E-60A0037A0A6D}" type="presParOf" srcId="{0FC53AD4-00BD-4EC9-85FA-3566F8748E32}" destId="{5D633194-C6F9-4961-8F8A-64638FC9B3BD}" srcOrd="0" destOrd="0" presId="urn:microsoft.com/office/officeart/2005/8/layout/process2"/>
    <dgm:cxn modelId="{192D4619-3263-4F85-BD45-E1AC29EDA579}" type="presParOf" srcId="{0FC53AD4-00BD-4EC9-85FA-3566F8748E32}" destId="{61491F3B-C6B8-4951-A4ED-E17471717C1D}" srcOrd="1" destOrd="0" presId="urn:microsoft.com/office/officeart/2005/8/layout/process2"/>
    <dgm:cxn modelId="{EABF436D-BB97-4A93-9C9A-B0C86F9BEC14}" type="presParOf" srcId="{61491F3B-C6B8-4951-A4ED-E17471717C1D}" destId="{4DC71500-A6A5-478F-9094-CE5A8ACFA50B}" srcOrd="0" destOrd="0" presId="urn:microsoft.com/office/officeart/2005/8/layout/process2"/>
    <dgm:cxn modelId="{2AE16632-1B96-4E64-9FE7-1159254A98AB}" type="presParOf" srcId="{0FC53AD4-00BD-4EC9-85FA-3566F8748E32}" destId="{51FDAB0C-C960-4D9D-9AF8-5073E495AA15}" srcOrd="2" destOrd="0" presId="urn:microsoft.com/office/officeart/2005/8/layout/process2"/>
    <dgm:cxn modelId="{FB66A415-EAF7-4099-832C-059357F6540C}" type="presParOf" srcId="{0FC53AD4-00BD-4EC9-85FA-3566F8748E32}" destId="{FDFFAAB8-C715-45C1-B9BA-F9AFA33BED09}" srcOrd="3" destOrd="0" presId="urn:microsoft.com/office/officeart/2005/8/layout/process2"/>
    <dgm:cxn modelId="{6D42F67E-762D-486A-87A3-6BA8E98DCF51}" type="presParOf" srcId="{FDFFAAB8-C715-45C1-B9BA-F9AFA33BED09}" destId="{6EED1BAC-BC71-4C75-A56C-BEA2ED6FBFCA}" srcOrd="0" destOrd="0" presId="urn:microsoft.com/office/officeart/2005/8/layout/process2"/>
    <dgm:cxn modelId="{0785041E-FB27-41DF-ABA4-DDB7DC7D6890}" type="presParOf" srcId="{0FC53AD4-00BD-4EC9-85FA-3566F8748E32}" destId="{D2E5FB59-0AB2-41CE-8ACA-DB9D4E64B9E9}" srcOrd="4" destOrd="0" presId="urn:microsoft.com/office/officeart/2005/8/layout/process2"/>
    <dgm:cxn modelId="{BFE84113-D0F9-4776-B95B-C665584F2ED2}" type="presParOf" srcId="{0FC53AD4-00BD-4EC9-85FA-3566F8748E32}" destId="{6A81BA44-0233-4EE7-9F9D-AB21F9422A0E}" srcOrd="5" destOrd="0" presId="urn:microsoft.com/office/officeart/2005/8/layout/process2"/>
    <dgm:cxn modelId="{CB951409-A2C7-45AF-8024-6CEC5EBBF2DD}" type="presParOf" srcId="{6A81BA44-0233-4EE7-9F9D-AB21F9422A0E}" destId="{6793144D-A643-4FF3-9DFE-7542A1647B4D}" srcOrd="0" destOrd="0" presId="urn:microsoft.com/office/officeart/2005/8/layout/process2"/>
    <dgm:cxn modelId="{5105DC53-F172-4799-9CEB-C28713F44716}" type="presParOf" srcId="{0FC53AD4-00BD-4EC9-85FA-3566F8748E32}" destId="{0ECC17C6-67A5-4C3D-AE45-464153EE1D22}" srcOrd="6" destOrd="0" presId="urn:microsoft.com/office/officeart/2005/8/layout/process2"/>
    <dgm:cxn modelId="{A4322478-2D2F-40CA-8333-A8E004B1E626}" type="presParOf" srcId="{0FC53AD4-00BD-4EC9-85FA-3566F8748E32}" destId="{E5CBEAFA-8688-40BC-93E4-F39A7F99CC17}" srcOrd="7" destOrd="0" presId="urn:microsoft.com/office/officeart/2005/8/layout/process2"/>
    <dgm:cxn modelId="{01331737-C0E0-4412-A650-8C14EB431A5B}" type="presParOf" srcId="{E5CBEAFA-8688-40BC-93E4-F39A7F99CC17}" destId="{4651CBBD-E97B-4C5C-8FA1-0B11CE8B740A}" srcOrd="0" destOrd="0" presId="urn:microsoft.com/office/officeart/2005/8/layout/process2"/>
    <dgm:cxn modelId="{7797CD7F-A352-4693-AE37-3AD07650ECEA}" type="presParOf" srcId="{0FC53AD4-00BD-4EC9-85FA-3566F8748E32}" destId="{A11DD54B-8170-4083-A47A-0CBB5D715893}"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9A88A-6D5C-4A95-98DD-3B72F6C4EDE0}">
      <dsp:nvSpPr>
        <dsp:cNvPr id="0" name=""/>
        <dsp:cNvSpPr/>
      </dsp:nvSpPr>
      <dsp:spPr>
        <a:xfrm>
          <a:off x="3045" y="0"/>
          <a:ext cx="1646039" cy="60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Helvetica" panose="020B0604020202020204" pitchFamily="34" charset="0"/>
              <a:cs typeface="Helvetica" panose="020B0604020202020204" pitchFamily="34" charset="0"/>
            </a:rPr>
            <a:t>Policy</a:t>
          </a:r>
          <a:endParaRPr lang="en-US" sz="1600" kern="1200" dirty="0">
            <a:solidFill>
              <a:schemeClr val="tx1"/>
            </a:solidFill>
            <a:latin typeface="Helvetica" panose="020B0604020202020204" pitchFamily="34" charset="0"/>
            <a:cs typeface="Helvetica" panose="020B0604020202020204" pitchFamily="34" charset="0"/>
          </a:endParaRPr>
        </a:p>
      </dsp:txBody>
      <dsp:txXfrm>
        <a:off x="20900" y="17855"/>
        <a:ext cx="1610329" cy="573890"/>
      </dsp:txXfrm>
    </dsp:sp>
    <dsp:sp modelId="{8BA67C1A-2743-4AF8-90F8-278036F927AE}">
      <dsp:nvSpPr>
        <dsp:cNvPr id="0" name=""/>
        <dsp:cNvSpPr/>
      </dsp:nvSpPr>
      <dsp:spPr>
        <a:xfrm>
          <a:off x="1813688" y="100691"/>
          <a:ext cx="348960" cy="40821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813688" y="182334"/>
        <a:ext cx="244272" cy="244931"/>
      </dsp:txXfrm>
    </dsp:sp>
    <dsp:sp modelId="{F867DA08-13D5-41A5-9E70-CEBFAAE4390B}">
      <dsp:nvSpPr>
        <dsp:cNvPr id="0" name=""/>
        <dsp:cNvSpPr/>
      </dsp:nvSpPr>
      <dsp:spPr>
        <a:xfrm>
          <a:off x="2307499" y="0"/>
          <a:ext cx="1646039" cy="60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0" kern="120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Air Quality</a:t>
          </a:r>
        </a:p>
      </dsp:txBody>
      <dsp:txXfrm>
        <a:off x="2325354" y="17855"/>
        <a:ext cx="1610329" cy="573890"/>
      </dsp:txXfrm>
    </dsp:sp>
    <dsp:sp modelId="{D15708C7-FD94-4C74-8BDA-6AAC9307DE77}">
      <dsp:nvSpPr>
        <dsp:cNvPr id="0" name=""/>
        <dsp:cNvSpPr/>
      </dsp:nvSpPr>
      <dsp:spPr>
        <a:xfrm>
          <a:off x="4118142" y="100691"/>
          <a:ext cx="348960" cy="40821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118142" y="182334"/>
        <a:ext cx="244272" cy="244931"/>
      </dsp:txXfrm>
    </dsp:sp>
    <dsp:sp modelId="{0F0E9724-5B50-4855-A497-97E8F0119ABD}">
      <dsp:nvSpPr>
        <dsp:cNvPr id="0" name=""/>
        <dsp:cNvSpPr/>
      </dsp:nvSpPr>
      <dsp:spPr>
        <a:xfrm>
          <a:off x="4611954" y="0"/>
          <a:ext cx="1614945" cy="60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0" kern="120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Human Health</a:t>
          </a:r>
          <a:endParaRPr lang="en-US" sz="1600" kern="1200" dirty="0">
            <a:solidFill>
              <a:schemeClr val="tx1"/>
            </a:solidFill>
          </a:endParaRPr>
        </a:p>
      </dsp:txBody>
      <dsp:txXfrm>
        <a:off x="4629809" y="17855"/>
        <a:ext cx="1579235" cy="573890"/>
      </dsp:txXfrm>
    </dsp:sp>
    <dsp:sp modelId="{C6CFC850-81DE-4502-AB52-3DCCAB21ACCF}">
      <dsp:nvSpPr>
        <dsp:cNvPr id="0" name=""/>
        <dsp:cNvSpPr/>
      </dsp:nvSpPr>
      <dsp:spPr>
        <a:xfrm>
          <a:off x="6405539" y="100691"/>
          <a:ext cx="320889" cy="408217"/>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6405539" y="182334"/>
        <a:ext cx="224622" cy="244931"/>
      </dsp:txXfrm>
    </dsp:sp>
    <dsp:sp modelId="{0B49E5B2-78A2-4D53-A3BF-8D8ADF4E0E3D}">
      <dsp:nvSpPr>
        <dsp:cNvPr id="0" name=""/>
        <dsp:cNvSpPr/>
      </dsp:nvSpPr>
      <dsp:spPr>
        <a:xfrm>
          <a:off x="6885315" y="0"/>
          <a:ext cx="1646039" cy="60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0" kern="1200" dirty="0" smtClean="0">
              <a:solidFill>
                <a:schemeClr val="tx1"/>
              </a:solidFill>
              <a:latin typeface="Helvetica" panose="020B0604020202020204" pitchFamily="34" charset="0"/>
              <a:ea typeface="Verdana" panose="020B0604030504040204" pitchFamily="34" charset="0"/>
              <a:cs typeface="Helvetica" panose="020B0604020202020204" pitchFamily="34" charset="0"/>
            </a:rPr>
            <a:t>Economic Benefits</a:t>
          </a:r>
          <a:endParaRPr lang="en-US" sz="1600" kern="1200" dirty="0">
            <a:solidFill>
              <a:schemeClr val="tx1"/>
            </a:solidFill>
          </a:endParaRPr>
        </a:p>
      </dsp:txBody>
      <dsp:txXfrm>
        <a:off x="6903170" y="17855"/>
        <a:ext cx="1610329" cy="57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33194-C6F9-4961-8F8A-64638FC9B3BD}">
      <dsp:nvSpPr>
        <dsp:cNvPr id="0" name=""/>
        <dsp:cNvSpPr/>
      </dsp:nvSpPr>
      <dsp:spPr>
        <a:xfrm>
          <a:off x="2168852" y="2929"/>
          <a:ext cx="1758294" cy="684963"/>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Policy</a:t>
          </a:r>
        </a:p>
        <a:p>
          <a:pPr lvl="0" algn="ctr" defTabSz="800100">
            <a:lnSpc>
              <a:spcPct val="90000"/>
            </a:lnSpc>
            <a:spcBef>
              <a:spcPct val="0"/>
            </a:spcBef>
            <a:spcAft>
              <a:spcPct val="35000"/>
            </a:spcAft>
          </a:pPr>
          <a:r>
            <a:rPr lang="en-US" sz="1800" b="1" i="1" kern="1200" dirty="0" smtClean="0"/>
            <a:t>(EPPA)</a:t>
          </a:r>
          <a:endParaRPr lang="en-US" sz="1800" b="1" i="1" kern="1200" dirty="0"/>
        </a:p>
      </dsp:txBody>
      <dsp:txXfrm>
        <a:off x="2188914" y="22991"/>
        <a:ext cx="1718170" cy="644839"/>
      </dsp:txXfrm>
    </dsp:sp>
    <dsp:sp modelId="{61491F3B-C6B8-4951-A4ED-E17471717C1D}">
      <dsp:nvSpPr>
        <dsp:cNvPr id="0" name=""/>
        <dsp:cNvSpPr/>
      </dsp:nvSpPr>
      <dsp:spPr>
        <a:xfrm rot="5400000">
          <a:off x="2916532" y="249533"/>
          <a:ext cx="262935" cy="1219198"/>
        </a:xfrm>
        <a:prstGeom prst="rightArrow">
          <a:avLst>
            <a:gd name="adj1" fmla="val 60000"/>
            <a:gd name="adj2" fmla="val 50000"/>
          </a:avLst>
        </a:prstGeom>
        <a:solidFill>
          <a:schemeClr val="accent4"/>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New</a:t>
          </a:r>
          <a:endParaRPr lang="en-US" sz="1800" kern="1200" dirty="0"/>
        </a:p>
      </dsp:txBody>
      <dsp:txXfrm rot="-5400000">
        <a:off x="2682241" y="727664"/>
        <a:ext cx="731518" cy="184055"/>
      </dsp:txXfrm>
    </dsp:sp>
    <dsp:sp modelId="{51FDAB0C-C960-4D9D-9AF8-5073E495AA15}">
      <dsp:nvSpPr>
        <dsp:cNvPr id="0" name=""/>
        <dsp:cNvSpPr/>
      </dsp:nvSpPr>
      <dsp:spPr>
        <a:xfrm>
          <a:off x="2168852" y="1030373"/>
          <a:ext cx="1758294" cy="684963"/>
        </a:xfrm>
        <a:prstGeom prst="roundRect">
          <a:avLst>
            <a:gd name="adj" fmla="val 10000"/>
          </a:avLst>
        </a:prstGeom>
        <a:solidFill>
          <a:srgbClr val="3FCAD9"/>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Air Quality</a:t>
          </a:r>
        </a:p>
        <a:p>
          <a:pPr lvl="0" algn="ctr" defTabSz="800100">
            <a:lnSpc>
              <a:spcPct val="90000"/>
            </a:lnSpc>
            <a:spcBef>
              <a:spcPct val="0"/>
            </a:spcBef>
            <a:spcAft>
              <a:spcPct val="35000"/>
            </a:spcAft>
          </a:pPr>
          <a:r>
            <a:rPr lang="en-US" sz="1800" b="1" i="1" kern="1200" dirty="0" smtClean="0">
              <a:solidFill>
                <a:sysClr val="window" lastClr="FFFFFF"/>
              </a:solidFill>
              <a:latin typeface="Calibri"/>
              <a:ea typeface="+mn-ea"/>
              <a:cs typeface="+mn-cs"/>
            </a:rPr>
            <a:t>(IGSM-CAM)</a:t>
          </a:r>
          <a:endParaRPr lang="en-US" sz="1800" b="1" i="1" kern="1200" dirty="0">
            <a:solidFill>
              <a:sysClr val="window" lastClr="FFFFFF"/>
            </a:solidFill>
            <a:latin typeface="Calibri"/>
            <a:ea typeface="+mn-ea"/>
            <a:cs typeface="+mn-cs"/>
          </a:endParaRPr>
        </a:p>
      </dsp:txBody>
      <dsp:txXfrm>
        <a:off x="2188914" y="1050435"/>
        <a:ext cx="1718170" cy="644839"/>
      </dsp:txXfrm>
    </dsp:sp>
    <dsp:sp modelId="{FDFFAAB8-C715-45C1-B9BA-F9AFA33BED09}">
      <dsp:nvSpPr>
        <dsp:cNvPr id="0" name=""/>
        <dsp:cNvSpPr/>
      </dsp:nvSpPr>
      <dsp:spPr>
        <a:xfrm rot="5400000">
          <a:off x="2919569" y="1732461"/>
          <a:ext cx="256861" cy="308233"/>
        </a:xfrm>
        <a:prstGeom prst="rightArrow">
          <a:avLst>
            <a:gd name="adj1" fmla="val 60000"/>
            <a:gd name="adj2" fmla="val 50000"/>
          </a:avLst>
        </a:prstGeom>
        <a:solidFill>
          <a:srgbClr val="3FCAD9"/>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alibri"/>
            <a:ea typeface="+mn-ea"/>
            <a:cs typeface="+mn-cs"/>
          </a:endParaRPr>
        </a:p>
      </dsp:txBody>
      <dsp:txXfrm rot="-5400000">
        <a:off x="2955530" y="1758147"/>
        <a:ext cx="184939" cy="179803"/>
      </dsp:txXfrm>
    </dsp:sp>
    <dsp:sp modelId="{D2E5FB59-0AB2-41CE-8ACA-DB9D4E64B9E9}">
      <dsp:nvSpPr>
        <dsp:cNvPr id="0" name=""/>
        <dsp:cNvSpPr/>
      </dsp:nvSpPr>
      <dsp:spPr>
        <a:xfrm>
          <a:off x="2168852" y="2057818"/>
          <a:ext cx="1758294" cy="684963"/>
        </a:xfrm>
        <a:prstGeom prst="roundRect">
          <a:avLst>
            <a:gd name="adj" fmla="val 10000"/>
          </a:avLst>
        </a:prstGeom>
        <a:solidFill>
          <a:srgbClr val="FFC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ysClr val="window" lastClr="FFFFFF"/>
              </a:solidFill>
              <a:latin typeface="Calibri"/>
              <a:ea typeface="+mn-ea"/>
              <a:cs typeface="+mn-cs"/>
            </a:rPr>
            <a:t>Population</a:t>
          </a:r>
        </a:p>
        <a:p>
          <a:pPr lvl="0" algn="ctr" defTabSz="800100">
            <a:lnSpc>
              <a:spcPct val="90000"/>
            </a:lnSpc>
            <a:spcBef>
              <a:spcPct val="0"/>
            </a:spcBef>
            <a:spcAft>
              <a:spcPct val="35000"/>
            </a:spcAft>
          </a:pPr>
          <a:r>
            <a:rPr lang="en-US" sz="1800" kern="1200" smtClean="0">
              <a:solidFill>
                <a:sysClr val="window" lastClr="FFFFFF"/>
              </a:solidFill>
              <a:latin typeface="Calibri"/>
              <a:ea typeface="+mn-ea"/>
              <a:cs typeface="+mn-cs"/>
            </a:rPr>
            <a:t>(BenMAP)</a:t>
          </a:r>
          <a:endParaRPr lang="en-US" sz="1800" kern="1200" dirty="0">
            <a:solidFill>
              <a:sysClr val="window" lastClr="FFFFFF"/>
            </a:solidFill>
            <a:latin typeface="Calibri"/>
            <a:ea typeface="+mn-ea"/>
            <a:cs typeface="+mn-cs"/>
          </a:endParaRPr>
        </a:p>
      </dsp:txBody>
      <dsp:txXfrm>
        <a:off x="2188914" y="2077880"/>
        <a:ext cx="1718170" cy="644839"/>
      </dsp:txXfrm>
    </dsp:sp>
    <dsp:sp modelId="{6A81BA44-0233-4EE7-9F9D-AB21F9422A0E}">
      <dsp:nvSpPr>
        <dsp:cNvPr id="0" name=""/>
        <dsp:cNvSpPr/>
      </dsp:nvSpPr>
      <dsp:spPr>
        <a:xfrm rot="5400000">
          <a:off x="2919569" y="2759905"/>
          <a:ext cx="256861" cy="308233"/>
        </a:xfrm>
        <a:prstGeom prst="rightArrow">
          <a:avLst>
            <a:gd name="adj1" fmla="val 60000"/>
            <a:gd name="adj2" fmla="val 50000"/>
          </a:avLst>
        </a:prstGeom>
        <a:solidFill>
          <a:srgbClr val="FC942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alibri"/>
            <a:ea typeface="+mn-ea"/>
            <a:cs typeface="+mn-cs"/>
          </a:endParaRPr>
        </a:p>
      </dsp:txBody>
      <dsp:txXfrm rot="-5400000">
        <a:off x="2955530" y="2785591"/>
        <a:ext cx="184939" cy="179803"/>
      </dsp:txXfrm>
    </dsp:sp>
    <dsp:sp modelId="{0ECC17C6-67A5-4C3D-AE45-464153EE1D22}">
      <dsp:nvSpPr>
        <dsp:cNvPr id="0" name=""/>
        <dsp:cNvSpPr/>
      </dsp:nvSpPr>
      <dsp:spPr>
        <a:xfrm>
          <a:off x="2168852" y="3085263"/>
          <a:ext cx="1758294" cy="684963"/>
        </a:xfrm>
        <a:prstGeom prst="roundRect">
          <a:avLst>
            <a:gd name="adj" fmla="val 10000"/>
          </a:avLst>
        </a:prstGeom>
        <a:solidFill>
          <a:srgbClr val="FC942C"/>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solidFill>
                <a:sysClr val="window" lastClr="FFFFFF"/>
              </a:solidFill>
              <a:latin typeface="Calibri"/>
              <a:ea typeface="+mn-ea"/>
              <a:cs typeface="+mn-cs"/>
            </a:rPr>
            <a:t>Health Incidence</a:t>
          </a:r>
        </a:p>
        <a:p>
          <a:pPr lvl="0" algn="ctr" defTabSz="800100">
            <a:lnSpc>
              <a:spcPct val="90000"/>
            </a:lnSpc>
            <a:spcBef>
              <a:spcPct val="0"/>
            </a:spcBef>
            <a:spcAft>
              <a:spcPct val="35000"/>
            </a:spcAft>
          </a:pPr>
          <a:r>
            <a:rPr lang="en-US" sz="1800" kern="1200" smtClean="0">
              <a:solidFill>
                <a:sysClr val="window" lastClr="FFFFFF"/>
              </a:solidFill>
              <a:latin typeface="Calibri"/>
              <a:ea typeface="+mn-ea"/>
              <a:cs typeface="+mn-cs"/>
            </a:rPr>
            <a:t>(BenMAP)</a:t>
          </a:r>
          <a:endParaRPr lang="en-US" sz="1800" kern="1200" dirty="0">
            <a:solidFill>
              <a:sysClr val="window" lastClr="FFFFFF"/>
            </a:solidFill>
            <a:latin typeface="Calibri"/>
            <a:ea typeface="+mn-ea"/>
            <a:cs typeface="+mn-cs"/>
          </a:endParaRPr>
        </a:p>
      </dsp:txBody>
      <dsp:txXfrm>
        <a:off x="2188914" y="3105325"/>
        <a:ext cx="1718170" cy="644839"/>
      </dsp:txXfrm>
    </dsp:sp>
    <dsp:sp modelId="{E5CBEAFA-8688-40BC-93E4-F39A7F99CC17}">
      <dsp:nvSpPr>
        <dsp:cNvPr id="0" name=""/>
        <dsp:cNvSpPr/>
      </dsp:nvSpPr>
      <dsp:spPr>
        <a:xfrm rot="5400000">
          <a:off x="2910840" y="3811842"/>
          <a:ext cx="274319" cy="274321"/>
        </a:xfrm>
        <a:prstGeom prst="rightArrow">
          <a:avLst>
            <a:gd name="adj1" fmla="val 60000"/>
            <a:gd name="adj2" fmla="val 50000"/>
          </a:avLst>
        </a:prstGeom>
        <a:solidFill>
          <a:schemeClr val="accent2"/>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ysClr val="window" lastClr="FFFFFF"/>
            </a:solidFill>
            <a:latin typeface="Calibri"/>
            <a:ea typeface="+mn-ea"/>
            <a:cs typeface="+mn-cs"/>
          </a:endParaRPr>
        </a:p>
      </dsp:txBody>
      <dsp:txXfrm rot="-5400000">
        <a:off x="2965703" y="3811843"/>
        <a:ext cx="164593" cy="192023"/>
      </dsp:txXfrm>
    </dsp:sp>
    <dsp:sp modelId="{A11DD54B-8170-4083-A47A-0CBB5D715893}">
      <dsp:nvSpPr>
        <dsp:cNvPr id="0" name=""/>
        <dsp:cNvSpPr/>
      </dsp:nvSpPr>
      <dsp:spPr>
        <a:xfrm>
          <a:off x="2168852" y="4112707"/>
          <a:ext cx="1758294" cy="684963"/>
        </a:xfrm>
        <a:prstGeom prst="roundRect">
          <a:avLst>
            <a:gd name="adj" fmla="val 10000"/>
          </a:avLst>
        </a:prstGeom>
        <a:solidFill>
          <a:schemeClr val="accent2"/>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Valuation</a:t>
          </a:r>
        </a:p>
        <a:p>
          <a:pPr lvl="0" algn="ctr" defTabSz="800100">
            <a:lnSpc>
              <a:spcPct val="90000"/>
            </a:lnSpc>
            <a:spcBef>
              <a:spcPct val="0"/>
            </a:spcBef>
            <a:spcAft>
              <a:spcPct val="35000"/>
            </a:spcAft>
          </a:pPr>
          <a:r>
            <a:rPr lang="en-US" sz="1800" kern="1200" dirty="0" smtClean="0">
              <a:solidFill>
                <a:sysClr val="window" lastClr="FFFFFF"/>
              </a:solidFill>
              <a:latin typeface="Calibri"/>
              <a:ea typeface="+mn-ea"/>
              <a:cs typeface="+mn-cs"/>
            </a:rPr>
            <a:t>(BenMAP)</a:t>
          </a:r>
          <a:endParaRPr lang="en-US" sz="1800" kern="1200" dirty="0">
            <a:solidFill>
              <a:sysClr val="window" lastClr="FFFFFF"/>
            </a:solidFill>
            <a:latin typeface="Calibri"/>
            <a:ea typeface="+mn-ea"/>
            <a:cs typeface="+mn-cs"/>
          </a:endParaRPr>
        </a:p>
      </dsp:txBody>
      <dsp:txXfrm>
        <a:off x="2188914" y="4132769"/>
        <a:ext cx="1718170" cy="6448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2119" cy="464820"/>
          </a:xfrm>
          <a:prstGeom prst="rect">
            <a:avLst/>
          </a:prstGeom>
        </p:spPr>
        <p:txBody>
          <a:bodyPr vert="horz" lIns="92410" tIns="46206" rIns="92410" bIns="46206"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4820"/>
          </a:xfrm>
          <a:prstGeom prst="rect">
            <a:avLst/>
          </a:prstGeom>
        </p:spPr>
        <p:txBody>
          <a:bodyPr vert="horz" lIns="92410" tIns="46206" rIns="92410" bIns="46206" rtlCol="0"/>
          <a:lstStyle>
            <a:lvl1pPr algn="r">
              <a:defRPr sz="1200"/>
            </a:lvl1pPr>
          </a:lstStyle>
          <a:p>
            <a:fld id="{24B09E75-B6C1-422D-B5DB-5334F5FDAEB1}" type="datetimeFigureOut">
              <a:rPr lang="en-US" smtClean="0"/>
              <a:pPr/>
              <a:t>10/24/2016</a:t>
            </a:fld>
            <a:endParaRPr lang="en-US"/>
          </a:p>
        </p:txBody>
      </p:sp>
      <p:sp>
        <p:nvSpPr>
          <p:cNvPr id="4" name="Footer Placeholder 3"/>
          <p:cNvSpPr>
            <a:spLocks noGrp="1"/>
          </p:cNvSpPr>
          <p:nvPr>
            <p:ph type="ftr" sz="quarter" idx="2"/>
          </p:nvPr>
        </p:nvSpPr>
        <p:spPr>
          <a:xfrm>
            <a:off x="2" y="8829968"/>
            <a:ext cx="2982119" cy="464820"/>
          </a:xfrm>
          <a:prstGeom prst="rect">
            <a:avLst/>
          </a:prstGeom>
        </p:spPr>
        <p:txBody>
          <a:bodyPr vert="horz" lIns="92410" tIns="46206" rIns="92410" bIns="46206"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4820"/>
          </a:xfrm>
          <a:prstGeom prst="rect">
            <a:avLst/>
          </a:prstGeom>
        </p:spPr>
        <p:txBody>
          <a:bodyPr vert="horz" lIns="92410" tIns="46206" rIns="92410" bIns="46206" rtlCol="0" anchor="b"/>
          <a:lstStyle>
            <a:lvl1pPr algn="r">
              <a:defRPr sz="1200"/>
            </a:lvl1pPr>
          </a:lstStyle>
          <a:p>
            <a:fld id="{DCE02514-8410-40CB-9FAF-C9D16EDD158A}" type="slidenum">
              <a:rPr lang="en-US" smtClean="0"/>
              <a:pPr/>
              <a:t>‹#›</a:t>
            </a:fld>
            <a:endParaRPr lang="en-US"/>
          </a:p>
        </p:txBody>
      </p:sp>
    </p:spTree>
    <p:extLst>
      <p:ext uri="{BB962C8B-B14F-4D97-AF65-F5344CB8AC3E}">
        <p14:creationId xmlns:p14="http://schemas.microsoft.com/office/powerpoint/2010/main" val="24197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2119" cy="464820"/>
          </a:xfrm>
          <a:prstGeom prst="rect">
            <a:avLst/>
          </a:prstGeom>
        </p:spPr>
        <p:txBody>
          <a:bodyPr vert="horz" lIns="92410" tIns="46206" rIns="92410" bIns="46206" rtlCol="0"/>
          <a:lstStyle>
            <a:lvl1pPr algn="l">
              <a:defRPr sz="1200"/>
            </a:lvl1pPr>
          </a:lstStyle>
          <a:p>
            <a:endParaRPr lang="en-US"/>
          </a:p>
        </p:txBody>
      </p:sp>
      <p:sp>
        <p:nvSpPr>
          <p:cNvPr id="3" name="Date Placeholder 2"/>
          <p:cNvSpPr>
            <a:spLocks noGrp="1"/>
          </p:cNvSpPr>
          <p:nvPr>
            <p:ph type="dt" idx="1"/>
          </p:nvPr>
        </p:nvSpPr>
        <p:spPr>
          <a:xfrm>
            <a:off x="3898102" y="1"/>
            <a:ext cx="2982119" cy="464820"/>
          </a:xfrm>
          <a:prstGeom prst="rect">
            <a:avLst/>
          </a:prstGeom>
        </p:spPr>
        <p:txBody>
          <a:bodyPr vert="horz" lIns="92410" tIns="46206" rIns="92410" bIns="46206" rtlCol="0"/>
          <a:lstStyle>
            <a:lvl1pPr algn="r">
              <a:defRPr sz="1200"/>
            </a:lvl1pPr>
          </a:lstStyle>
          <a:p>
            <a:fld id="{8A6C20FF-7287-4B9D-A3DA-916C0EC21E5D}" type="datetimeFigureOut">
              <a:rPr lang="en-US" smtClean="0"/>
              <a:pPr/>
              <a:t>10/24/2016</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410" tIns="46206" rIns="92410" bIns="46206"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10" tIns="46206" rIns="92410" bIns="462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8"/>
            <a:ext cx="2982119" cy="464820"/>
          </a:xfrm>
          <a:prstGeom prst="rect">
            <a:avLst/>
          </a:prstGeom>
        </p:spPr>
        <p:txBody>
          <a:bodyPr vert="horz" lIns="92410" tIns="46206" rIns="92410" bIns="46206"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2410" tIns="46206" rIns="92410" bIns="46206" rtlCol="0" anchor="b"/>
          <a:lstStyle>
            <a:lvl1pPr algn="r">
              <a:defRPr sz="1200"/>
            </a:lvl1pPr>
          </a:lstStyle>
          <a:p>
            <a:fld id="{5A4AFB66-7807-4E2B-A94B-03A0A5CDF9B9}" type="slidenum">
              <a:rPr lang="en-US" smtClean="0"/>
              <a:pPr/>
              <a:t>‹#›</a:t>
            </a:fld>
            <a:endParaRPr lang="en-US"/>
          </a:p>
        </p:txBody>
      </p:sp>
    </p:spTree>
    <p:extLst>
      <p:ext uri="{BB962C8B-B14F-4D97-AF65-F5344CB8AC3E}">
        <p14:creationId xmlns:p14="http://schemas.microsoft.com/office/powerpoint/2010/main" val="37814716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a:t>
            </a:fld>
            <a:endParaRPr lang="en-US"/>
          </a:p>
        </p:txBody>
      </p:sp>
    </p:spTree>
    <p:extLst>
      <p:ext uri="{BB962C8B-B14F-4D97-AF65-F5344CB8AC3E}">
        <p14:creationId xmlns:p14="http://schemas.microsoft.com/office/powerpoint/2010/main" val="425054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Mid century is tough. But not all bad news, by end of century,</a:t>
            </a:r>
            <a:r>
              <a:rPr lang="en-CA" baseline="0" dirty="0" smtClean="0"/>
              <a:t> we’re far more likely to see a positive effect of policy across all simulations. </a:t>
            </a:r>
          </a:p>
          <a:p>
            <a:endParaRPr lang="en-CA" baseline="0" dirty="0" smtClean="0"/>
          </a:p>
          <a:p>
            <a:r>
              <a:rPr lang="en-CA" baseline="0" dirty="0" smtClean="0"/>
              <a:t>All positive after 2 years, and by around 5 years, starting to hone in on 110 billion</a:t>
            </a:r>
          </a:p>
          <a:p>
            <a:endParaRPr lang="en-CA" baseline="0" dirty="0" smtClean="0"/>
          </a:p>
          <a:p>
            <a:r>
              <a:rPr lang="en-CA" baseline="0" dirty="0" smtClean="0"/>
              <a:t>But should we still keep going here? To 10 years maybe? </a:t>
            </a:r>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10</a:t>
            </a:fld>
            <a:endParaRPr lang="en-US"/>
          </a:p>
        </p:txBody>
      </p:sp>
    </p:spTree>
    <p:extLst>
      <p:ext uri="{BB962C8B-B14F-4D97-AF65-F5344CB8AC3E}">
        <p14:creationId xmlns:p14="http://schemas.microsoft.com/office/powerpoint/2010/main" val="217372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would suggest, probably not</a:t>
            </a:r>
            <a:r>
              <a:rPr lang="en-CA" baseline="0" dirty="0" smtClean="0"/>
              <a:t> worthwhile doing more than 5 years of simulation for end of century.</a:t>
            </a:r>
          </a:p>
          <a:p>
            <a:endParaRPr lang="en-CA" baseline="0" dirty="0"/>
          </a:p>
          <a:p>
            <a:r>
              <a:rPr lang="en-CA" baseline="0" dirty="0" smtClean="0"/>
              <a:t>You can of course, but that’s when the uncertainty in the health response starts to dominate, and we see clear divergence here between these two estimates, and again, </a:t>
            </a:r>
            <a:r>
              <a:rPr lang="en-CA" baseline="0" dirty="0" err="1" smtClean="0"/>
              <a:t>Lepeule</a:t>
            </a:r>
            <a:r>
              <a:rPr lang="en-CA" baseline="0" dirty="0" smtClean="0"/>
              <a:t> will give you an estimate that’s around 200, while </a:t>
            </a:r>
            <a:r>
              <a:rPr lang="en-CA" baseline="0" dirty="0" err="1" smtClean="0"/>
              <a:t>Krewski</a:t>
            </a:r>
            <a:r>
              <a:rPr lang="en-CA" baseline="0" dirty="0" smtClean="0"/>
              <a:t> is 100. </a:t>
            </a:r>
          </a:p>
          <a:p>
            <a:endParaRPr lang="en-CA" baseline="0" dirty="0" smtClean="0"/>
          </a:p>
          <a:p>
            <a:r>
              <a:rPr lang="en-CA" baseline="0" dirty="0" smtClean="0"/>
              <a:t>So, at the end of century, your efforts to more accurate estimates of PM2.5 are going to be swamped by the choice of health function. So this other uncertainty dominates. </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11</a:t>
            </a:fld>
            <a:endParaRPr lang="en-US"/>
          </a:p>
        </p:txBody>
      </p:sp>
    </p:spTree>
    <p:extLst>
      <p:ext uri="{BB962C8B-B14F-4D97-AF65-F5344CB8AC3E}">
        <p14:creationId xmlns:p14="http://schemas.microsoft.com/office/powerpoint/2010/main" val="37528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12</a:t>
            </a:fld>
            <a:endParaRPr lang="en-US"/>
          </a:p>
        </p:txBody>
      </p:sp>
    </p:spTree>
    <p:extLst>
      <p:ext uri="{BB962C8B-B14F-4D97-AF65-F5344CB8AC3E}">
        <p14:creationId xmlns:p14="http://schemas.microsoft.com/office/powerpoint/2010/main" val="251854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Climate policy affects air pollution by reducing co-emitted pollutants</a:t>
            </a:r>
          </a:p>
          <a:p>
            <a:r>
              <a:rPr lang="en-CA" dirty="0" smtClean="0"/>
              <a:t>Or by reducing the climate penalty, i.e. affecting</a:t>
            </a:r>
            <a:r>
              <a:rPr lang="en-CA" baseline="0" dirty="0" smtClean="0"/>
              <a:t> the formation and transport of harmful pollutants</a:t>
            </a:r>
          </a:p>
          <a:p>
            <a:r>
              <a:rPr lang="en-CA" baseline="0" dirty="0" smtClean="0"/>
              <a:t>Generally, I believe the work that’s out there suggests that the co-emitted pollutants produce the bigger benefit, especially in the near term</a:t>
            </a:r>
          </a:p>
          <a:p>
            <a:r>
              <a:rPr lang="en-CA" baseline="0" dirty="0" smtClean="0"/>
              <a:t>We found that the effect of the climate penalty is increasingly important over time, and still represents a significant potential health benefit</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13</a:t>
            </a:fld>
            <a:endParaRPr lang="en-US"/>
          </a:p>
        </p:txBody>
      </p:sp>
    </p:spTree>
    <p:extLst>
      <p:ext uri="{BB962C8B-B14F-4D97-AF65-F5344CB8AC3E}">
        <p14:creationId xmlns:p14="http://schemas.microsoft.com/office/powerpoint/2010/main" val="377513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Climate policy affects air pollution by reducing co-emitted pollutants</a:t>
            </a:r>
          </a:p>
          <a:p>
            <a:r>
              <a:rPr lang="en-CA" dirty="0" smtClean="0"/>
              <a:t>Or by reducing the climate penalty, i.e. affecting</a:t>
            </a:r>
            <a:r>
              <a:rPr lang="en-CA" baseline="0" dirty="0" smtClean="0"/>
              <a:t> the formation and transport of harmful pollutants</a:t>
            </a:r>
          </a:p>
          <a:p>
            <a:r>
              <a:rPr lang="en-CA" baseline="0" dirty="0" smtClean="0"/>
              <a:t>Generally, I believe the work that’s out there suggests that the co-emitted pollutants produce the bigger benefit, especially in the near term</a:t>
            </a:r>
          </a:p>
          <a:p>
            <a:r>
              <a:rPr lang="en-CA" baseline="0" dirty="0" smtClean="0"/>
              <a:t>We found that the effect of the climate penalty is increasingly important over time, and still represents a significant potential health benefit</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14</a:t>
            </a:fld>
            <a:endParaRPr lang="en-US"/>
          </a:p>
        </p:txBody>
      </p:sp>
    </p:spTree>
    <p:extLst>
      <p:ext uri="{BB962C8B-B14F-4D97-AF65-F5344CB8AC3E}">
        <p14:creationId xmlns:p14="http://schemas.microsoft.com/office/powerpoint/2010/main" val="3183602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15</a:t>
            </a:fld>
            <a:endParaRPr lang="en-US"/>
          </a:p>
        </p:txBody>
      </p:sp>
    </p:spTree>
    <p:extLst>
      <p:ext uri="{BB962C8B-B14F-4D97-AF65-F5344CB8AC3E}">
        <p14:creationId xmlns:p14="http://schemas.microsoft.com/office/powerpoint/2010/main" val="38119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16</a:t>
            </a:fld>
            <a:endParaRPr lang="en-US"/>
          </a:p>
        </p:txBody>
      </p:sp>
    </p:spTree>
    <p:extLst>
      <p:ext uri="{BB962C8B-B14F-4D97-AF65-F5344CB8AC3E}">
        <p14:creationId xmlns:p14="http://schemas.microsoft.com/office/powerpoint/2010/main" val="16889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17</a:t>
            </a:fld>
            <a:endParaRPr lang="en-US"/>
          </a:p>
        </p:txBody>
      </p:sp>
    </p:spTree>
    <p:extLst>
      <p:ext uri="{BB962C8B-B14F-4D97-AF65-F5344CB8AC3E}">
        <p14:creationId xmlns:p14="http://schemas.microsoft.com/office/powerpoint/2010/main" val="3301065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18</a:t>
            </a:fld>
            <a:endParaRPr lang="en-US"/>
          </a:p>
        </p:txBody>
      </p:sp>
    </p:spTree>
    <p:extLst>
      <p:ext uri="{BB962C8B-B14F-4D97-AF65-F5344CB8AC3E}">
        <p14:creationId xmlns:p14="http://schemas.microsoft.com/office/powerpoint/2010/main" val="1583225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4AFB66-7807-4E2B-A94B-03A0A5CDF9B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9259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want to focus on one uncertainty in particular, related to two papers, one published and one in prep, that focuses on uncertainty from natural climate cycles, and how they obscure our policy efforts and bedevil our simulations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2</a:t>
            </a:fld>
            <a:endParaRPr lang="en-US"/>
          </a:p>
        </p:txBody>
      </p:sp>
    </p:spTree>
    <p:extLst>
      <p:ext uri="{BB962C8B-B14F-4D97-AF65-F5344CB8AC3E}">
        <p14:creationId xmlns:p14="http://schemas.microsoft.com/office/powerpoint/2010/main" val="309198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Maybe not. It’s not as</a:t>
            </a:r>
            <a:r>
              <a:rPr lang="en-CA" baseline="0" dirty="0" smtClean="0"/>
              <a:t> simple as that</a:t>
            </a:r>
            <a:r>
              <a:rPr lang="en-CA" dirty="0" smtClean="0"/>
              <a:t>. Because that </a:t>
            </a:r>
            <a:r>
              <a:rPr lang="en-CA" dirty="0" err="1" smtClean="0"/>
              <a:t>interannual</a:t>
            </a:r>
            <a:r>
              <a:rPr lang="en-CA" baseline="0" dirty="0" smtClean="0"/>
              <a:t> variability matters a lot too, and we just picked 2050 as a nice round number. But if we’d pick 2049, or 2051, we’d have a very different story again.</a:t>
            </a:r>
          </a:p>
          <a:p>
            <a:endParaRPr lang="en-CA" baseline="0" dirty="0" smtClean="0"/>
          </a:p>
          <a:p>
            <a:r>
              <a:rPr lang="en-CA" baseline="0" dirty="0" smtClean="0"/>
              <a:t>In purple, those are the 5 lines for the year 2050 that we just saw on the previous slide.</a:t>
            </a:r>
          </a:p>
          <a:p>
            <a:endParaRPr lang="en-CA" baseline="0" dirty="0" smtClean="0"/>
          </a:p>
          <a:p>
            <a:r>
              <a:rPr lang="en-CA" baseline="0" dirty="0" smtClean="0"/>
              <a:t>If we consider all of the years in our 30 year period, this shows the effect of the policy target year. Some years look very good, $150 billion, others look very sad, $200 loss, so air quality getting worse.</a:t>
            </a:r>
          </a:p>
          <a:p>
            <a:endParaRPr lang="en-CA" baseline="0" dirty="0" smtClean="0"/>
          </a:p>
          <a:p>
            <a:r>
              <a:rPr lang="en-CA" baseline="0" dirty="0" smtClean="0"/>
              <a:t>And this effect of </a:t>
            </a:r>
            <a:r>
              <a:rPr lang="en-CA" baseline="0" dirty="0" err="1" smtClean="0"/>
              <a:t>interannual</a:t>
            </a:r>
            <a:r>
              <a:rPr lang="en-CA" baseline="0" dirty="0" smtClean="0"/>
              <a:t> variability is about double the range of our trying to account for some decadal variability with our initial conditions</a:t>
            </a:r>
          </a:p>
          <a:p>
            <a:endParaRPr lang="en-CA" baseline="0" dirty="0" smtClean="0"/>
          </a:p>
          <a:p>
            <a:r>
              <a:rPr lang="en-CA" baseline="0" dirty="0" smtClean="0"/>
              <a:t>So, we can potentially bias our policy estimate significantly just by picking a single nice round year to example, and then assuming all our annual benefits will look like that year. Not a robust strategy. </a:t>
            </a:r>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20</a:t>
            </a:fld>
            <a:endParaRPr lang="en-US"/>
          </a:p>
        </p:txBody>
      </p:sp>
    </p:spTree>
    <p:extLst>
      <p:ext uri="{BB962C8B-B14F-4D97-AF65-F5344CB8AC3E}">
        <p14:creationId xmlns:p14="http://schemas.microsoft.com/office/powerpoint/2010/main" val="3525036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Aside from the climate itself, our</a:t>
            </a:r>
            <a:r>
              <a:rPr lang="en-CA" baseline="0" dirty="0" smtClean="0"/>
              <a:t> human h</a:t>
            </a:r>
            <a:r>
              <a:rPr lang="en-CA" dirty="0" smtClean="0"/>
              <a:t>ealth</a:t>
            </a:r>
            <a:r>
              <a:rPr lang="en-CA" baseline="0" dirty="0" smtClean="0"/>
              <a:t> response are also uncertain.</a:t>
            </a:r>
          </a:p>
          <a:p>
            <a:endParaRPr lang="en-CA" baseline="0" dirty="0" smtClean="0"/>
          </a:p>
          <a:p>
            <a:r>
              <a:rPr lang="en-CA" baseline="0" dirty="0" smtClean="0"/>
              <a:t>Two main studies to estimate effect of PM2.5 on mortality. If you consider them both, looks even worse for short simulations, bigger range in general,</a:t>
            </a:r>
          </a:p>
          <a:p>
            <a:r>
              <a:rPr lang="en-CA" baseline="0" dirty="0" smtClean="0"/>
              <a:t>The purple is the bigger range from the last plot. </a:t>
            </a:r>
          </a:p>
          <a:p>
            <a:endParaRPr lang="en-CA" baseline="0" dirty="0" smtClean="0"/>
          </a:p>
          <a:p>
            <a:r>
              <a:rPr lang="en-CA" baseline="0" dirty="0" smtClean="0"/>
              <a:t> and </a:t>
            </a:r>
            <a:r>
              <a:rPr lang="en-CA" baseline="0" dirty="0" err="1" smtClean="0"/>
              <a:t>Lepeuple</a:t>
            </a:r>
            <a:r>
              <a:rPr lang="en-CA" baseline="0" dirty="0" smtClean="0"/>
              <a:t> converges to a number that’s about twice as high, 50 instead of 25 billion annually</a:t>
            </a:r>
          </a:p>
          <a:p>
            <a:r>
              <a:rPr lang="en-CA" baseline="0" dirty="0" smtClean="0"/>
              <a:t>But still cross at 10 years</a:t>
            </a:r>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21</a:t>
            </a:fld>
            <a:endParaRPr lang="en-US"/>
          </a:p>
        </p:txBody>
      </p:sp>
    </p:spTree>
    <p:extLst>
      <p:ext uri="{BB962C8B-B14F-4D97-AF65-F5344CB8AC3E}">
        <p14:creationId xmlns:p14="http://schemas.microsoft.com/office/powerpoint/2010/main" val="1863016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99%</a:t>
            </a:r>
            <a:r>
              <a:rPr lang="en-CA" baseline="0" dirty="0" smtClean="0"/>
              <a:t> of benefits are from reduced mortality risk. WTP just much higher. But now we also include impacts from NFMI, HA, </a:t>
            </a:r>
            <a:r>
              <a:rPr lang="en-CA" baseline="0" dirty="0" err="1" smtClean="0"/>
              <a:t>resp</a:t>
            </a:r>
            <a:r>
              <a:rPr lang="en-CA" baseline="0" dirty="0" smtClean="0"/>
              <a:t> symptoms, lost work. </a:t>
            </a:r>
          </a:p>
          <a:p>
            <a:r>
              <a:rPr lang="en-CA" baseline="0" dirty="0" smtClean="0"/>
              <a:t>NOT peer reviewed, initial findings, so, subject to change though they’ve been </a:t>
            </a:r>
            <a:r>
              <a:rPr lang="en-CA" baseline="0" dirty="0" err="1" smtClean="0"/>
              <a:t>QA’d</a:t>
            </a:r>
            <a:r>
              <a:rPr lang="en-CA" baseline="0" dirty="0" smtClean="0"/>
              <a:t> pretty carefully at this point</a:t>
            </a:r>
            <a:br>
              <a:rPr lang="en-CA" baseline="0" dirty="0" smtClean="0"/>
            </a:br>
            <a:endParaRPr lang="en-CA" baseline="0" dirty="0" smtClean="0"/>
          </a:p>
          <a:p>
            <a:r>
              <a:rPr lang="en-CA" baseline="0" dirty="0" smtClean="0"/>
              <a:t>Ozone, for comparison, mortalities more like 1200, so larger effects from PM</a:t>
            </a:r>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22</a:t>
            </a:fld>
            <a:endParaRPr lang="en-US"/>
          </a:p>
        </p:txBody>
      </p:sp>
    </p:spTree>
    <p:extLst>
      <p:ext uri="{BB962C8B-B14F-4D97-AF65-F5344CB8AC3E}">
        <p14:creationId xmlns:p14="http://schemas.microsoft.com/office/powerpoint/2010/main" val="41190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By 2100, annual health impacts about 4-5 times higher</a:t>
            </a:r>
          </a:p>
        </p:txBody>
      </p:sp>
      <p:sp>
        <p:nvSpPr>
          <p:cNvPr id="4" name="Slide Number Placeholder 3"/>
          <p:cNvSpPr>
            <a:spLocks noGrp="1"/>
          </p:cNvSpPr>
          <p:nvPr>
            <p:ph type="sldNum" sz="quarter" idx="10"/>
          </p:nvPr>
        </p:nvSpPr>
        <p:spPr/>
        <p:txBody>
          <a:bodyPr/>
          <a:lstStyle/>
          <a:p>
            <a:fld id="{5A4AFB66-7807-4E2B-A94B-03A0A5CDF9B9}" type="slidenum">
              <a:rPr lang="en-US" smtClean="0"/>
              <a:pPr/>
              <a:t>23</a:t>
            </a:fld>
            <a:endParaRPr lang="en-US"/>
          </a:p>
        </p:txBody>
      </p:sp>
    </p:spTree>
    <p:extLst>
      <p:ext uri="{BB962C8B-B14F-4D97-AF65-F5344CB8AC3E}">
        <p14:creationId xmlns:p14="http://schemas.microsoft.com/office/powerpoint/2010/main" val="414747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Don’t know if I’ll have time for two policies</a:t>
            </a:r>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24</a:t>
            </a:fld>
            <a:endParaRPr lang="en-US"/>
          </a:p>
        </p:txBody>
      </p:sp>
    </p:spTree>
    <p:extLst>
      <p:ext uri="{BB962C8B-B14F-4D97-AF65-F5344CB8AC3E}">
        <p14:creationId xmlns:p14="http://schemas.microsoft.com/office/powerpoint/2010/main" val="879414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A4AFB66-7807-4E2B-A94B-03A0A5CDF9B9}" type="slidenum">
              <a:rPr lang="en-US" smtClean="0"/>
              <a:pPr/>
              <a:t>25</a:t>
            </a:fld>
            <a:endParaRPr lang="en-US"/>
          </a:p>
        </p:txBody>
      </p:sp>
    </p:spTree>
    <p:extLst>
      <p:ext uri="{BB962C8B-B14F-4D97-AF65-F5344CB8AC3E}">
        <p14:creationId xmlns:p14="http://schemas.microsoft.com/office/powerpoint/2010/main" val="418665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Climate policy affects air pollution by reducing co-emitted pollutants</a:t>
            </a:r>
          </a:p>
          <a:p>
            <a:r>
              <a:rPr lang="en-CA" dirty="0" smtClean="0"/>
              <a:t>Or by reducing the climate penalty, i.e. affecting</a:t>
            </a:r>
            <a:r>
              <a:rPr lang="en-CA" baseline="0" dirty="0" smtClean="0"/>
              <a:t> the formation and transport of harmful pollutants</a:t>
            </a:r>
          </a:p>
          <a:p>
            <a:r>
              <a:rPr lang="en-CA" baseline="0" dirty="0" smtClean="0"/>
              <a:t>Generally, I believe the work that’s out there suggests that the co-emitted pollutants produce the bigger benefit, especially in the near term</a:t>
            </a:r>
          </a:p>
          <a:p>
            <a:r>
              <a:rPr lang="en-CA" baseline="0" dirty="0" smtClean="0"/>
              <a:t>We found that the effect of the climate penalty is increasingly important over time, and still represents a significant potential health benefit</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3</a:t>
            </a:fld>
            <a:endParaRPr lang="en-US"/>
          </a:p>
        </p:txBody>
      </p:sp>
    </p:spTree>
    <p:extLst>
      <p:ext uri="{BB962C8B-B14F-4D97-AF65-F5344CB8AC3E}">
        <p14:creationId xmlns:p14="http://schemas.microsoft.com/office/powerpoint/2010/main" val="365807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5A4AFB66-7807-4E2B-A94B-03A0A5CDF9B9}" type="slidenum">
              <a:rPr lang="en-US" smtClean="0"/>
              <a:pPr/>
              <a:t>4</a:t>
            </a:fld>
            <a:endParaRPr lang="en-US"/>
          </a:p>
        </p:txBody>
      </p:sp>
    </p:spTree>
    <p:extLst>
      <p:ext uri="{BB962C8B-B14F-4D97-AF65-F5344CB8AC3E}">
        <p14:creationId xmlns:p14="http://schemas.microsoft.com/office/powerpoint/2010/main" val="40857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Modeling framework.</a:t>
            </a:r>
            <a:r>
              <a:rPr lang="en-CA" baseline="0" dirty="0" smtClean="0"/>
              <a:t> Introduced in lit. global framework that aims to be self-consistent from the economic implementation of policy, down to effect on health and economy</a:t>
            </a:r>
          </a:p>
          <a:p>
            <a:r>
              <a:rPr lang="en-CA" baseline="0" dirty="0" smtClean="0"/>
              <a:t>Our baseline and policy assumptions are consistent across scenarios.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5</a:t>
            </a:fld>
            <a:endParaRPr lang="en-US"/>
          </a:p>
        </p:txBody>
      </p:sp>
    </p:spTree>
    <p:extLst>
      <p:ext uri="{BB962C8B-B14F-4D97-AF65-F5344CB8AC3E}">
        <p14:creationId xmlns:p14="http://schemas.microsoft.com/office/powerpoint/2010/main" val="97754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 strength is our ensemble.</a:t>
            </a:r>
            <a:r>
              <a:rPr lang="en-CA" baseline="0" dirty="0" smtClean="0"/>
              <a:t> </a:t>
            </a:r>
            <a:r>
              <a:rPr lang="en-CA" dirty="0" smtClean="0"/>
              <a:t>For</a:t>
            </a:r>
            <a:r>
              <a:rPr lang="en-CA" baseline="0" dirty="0" smtClean="0"/>
              <a:t> the atmospheric modelling, we have developed an ensemble in order to study climate impacts, and the uncertainty. Specifically, in this work, we’re looking at natural variability</a:t>
            </a:r>
          </a:p>
          <a:p>
            <a:endParaRPr lang="en-CA" baseline="0" dirty="0" smtClean="0"/>
          </a:p>
          <a:p>
            <a:r>
              <a:rPr lang="en-CA" baseline="0" dirty="0" smtClean="0"/>
              <a:t>Importantly: 30 year simulations, and 5 ICS.</a:t>
            </a:r>
          </a:p>
          <a:p>
            <a:r>
              <a:rPr lang="en-CA" baseline="0" dirty="0" smtClean="0"/>
              <a:t>Most currently studies, according to Fiore et al. 2015, are 1 to 5 years, and are too short to isolate effect of natural variability. But we can make a reasonable attempt at this, here. </a:t>
            </a:r>
          </a:p>
          <a:p>
            <a:endParaRPr lang="en-CA" baseline="0" dirty="0" smtClean="0"/>
          </a:p>
          <a:p>
            <a:r>
              <a:rPr lang="en-CA" dirty="0" smtClean="0"/>
              <a:t>CIRA project, strength self-consistent</a:t>
            </a:r>
            <a:r>
              <a:rPr lang="en-CA" baseline="0" dirty="0" smtClean="0"/>
              <a:t> scenarios, </a:t>
            </a:r>
          </a:p>
          <a:p>
            <a:r>
              <a:rPr lang="en-CA" baseline="0" dirty="0" smtClean="0"/>
              <a:t>exploring natural variability through </a:t>
            </a:r>
            <a:r>
              <a:rPr lang="en-CA" baseline="0" dirty="0" err="1" smtClean="0"/>
              <a:t>multidecadal</a:t>
            </a:r>
            <a:r>
              <a:rPr lang="en-CA" baseline="0" dirty="0" smtClean="0"/>
              <a:t> simulations, 5 </a:t>
            </a:r>
            <a:r>
              <a:rPr lang="en-CA" baseline="0" dirty="0" err="1" smtClean="0"/>
              <a:t>Ics</a:t>
            </a:r>
            <a:endParaRPr lang="en-CA" baseline="0" dirty="0" smtClean="0"/>
          </a:p>
          <a:p>
            <a:r>
              <a:rPr lang="en-CA" baseline="0" dirty="0" smtClean="0"/>
              <a:t>Examining multiple impacts. See some of the results in the US EPA report Climate Change in the United States: Benefits of Global Action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So we, and previous authors, have shown that natural variability alone affects our predictions of mid-century climate change, but we haven’t examined how this affect the climate penalty on air pollution, or how that air pollution affects human health. </a:t>
            </a:r>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6</a:t>
            </a:fld>
            <a:endParaRPr lang="en-US"/>
          </a:p>
        </p:txBody>
      </p:sp>
    </p:spTree>
    <p:extLst>
      <p:ext uri="{BB962C8B-B14F-4D97-AF65-F5344CB8AC3E}">
        <p14:creationId xmlns:p14="http://schemas.microsoft.com/office/powerpoint/2010/main" val="417596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you’re using one year</a:t>
            </a:r>
            <a:r>
              <a:rPr lang="en-CA" baseline="0" dirty="0" smtClean="0"/>
              <a:t> of simulation to estimate the climate penalty, it’s a bit like pulling a number out of a hat, that’s within about +- $1 trillion annually for these policies. </a:t>
            </a:r>
            <a:endParaRPr lang="en-CA" dirty="0" smtClean="0"/>
          </a:p>
          <a:p>
            <a:endParaRPr lang="en-CA" dirty="0" smtClean="0"/>
          </a:p>
          <a:p>
            <a:endParaRPr lang="en-CA" dirty="0" smtClean="0"/>
          </a:p>
          <a:p>
            <a:r>
              <a:rPr lang="en-CA" dirty="0" smtClean="0"/>
              <a:t>From </a:t>
            </a:r>
            <a:r>
              <a:rPr lang="en-CA" dirty="0" smtClean="0"/>
              <a:t>those </a:t>
            </a:r>
            <a:r>
              <a:rPr lang="en-CA" baseline="0" dirty="0" smtClean="0"/>
              <a:t>health outcomes for ozone and PM we can estimate the total benefits in each year, for our 30-year simulations</a:t>
            </a:r>
          </a:p>
          <a:p>
            <a:endParaRPr lang="en-CA" dirty="0" smtClean="0"/>
          </a:p>
          <a:p>
            <a:r>
              <a:rPr lang="en-CA" dirty="0" smtClean="0"/>
              <a:t>4</a:t>
            </a:r>
            <a:r>
              <a:rPr lang="en-CA" baseline="0" dirty="0" smtClean="0"/>
              <a:t> things going on here</a:t>
            </a:r>
          </a:p>
          <a:p>
            <a:pPr marL="228600" indent="-228600">
              <a:buAutoNum type="arabicPeriod"/>
            </a:pPr>
            <a:r>
              <a:rPr lang="en-CA" baseline="0" dirty="0" smtClean="0"/>
              <a:t>Take one set of red dots here</a:t>
            </a:r>
          </a:p>
          <a:p>
            <a:pPr marL="228600" indent="-228600">
              <a:buAutoNum type="arabicPeriod"/>
            </a:pPr>
            <a:r>
              <a:rPr lang="en-CA" baseline="0" dirty="0" smtClean="0"/>
              <a:t>5 dots = 5 IC, representing some decadal variability, some </a:t>
            </a:r>
            <a:r>
              <a:rPr lang="en-CA" baseline="0" dirty="0" err="1" smtClean="0"/>
              <a:t>multidecadal</a:t>
            </a:r>
            <a:endParaRPr lang="en-CA" baseline="0" dirty="0" smtClean="0"/>
          </a:p>
          <a:p>
            <a:pPr marL="228600" indent="-228600">
              <a:buAutoNum type="arabicPeriod"/>
            </a:pPr>
            <a:r>
              <a:rPr lang="en-CA" baseline="0" dirty="0" smtClean="0"/>
              <a:t>Bars = uncertainty in health response and valuations</a:t>
            </a:r>
          </a:p>
          <a:p>
            <a:pPr marL="228600" indent="-228600">
              <a:buAutoNum type="arabicPeriod"/>
            </a:pPr>
            <a:r>
              <a:rPr lang="en-CA" baseline="0" dirty="0" smtClean="0"/>
              <a:t>Blue and red. Blue is mid century benefits, red is end of century, so see that annual benefits increase with time as climate system responds to policy</a:t>
            </a:r>
          </a:p>
          <a:p>
            <a:pPr marL="228600" indent="-228600">
              <a:buAutoNum type="arabicPeriod"/>
            </a:pPr>
            <a:r>
              <a:rPr lang="en-CA" baseline="0" dirty="0" smtClean="0"/>
              <a:t>And, can look across these 30 years spans, and see </a:t>
            </a:r>
            <a:r>
              <a:rPr lang="en-CA" baseline="0" dirty="0" err="1" smtClean="0"/>
              <a:t>interrannual</a:t>
            </a:r>
            <a:r>
              <a:rPr lang="en-CA" baseline="0" dirty="0" smtClean="0"/>
              <a:t> variability</a:t>
            </a:r>
          </a:p>
          <a:p>
            <a:pPr marL="0" indent="0">
              <a:buNone/>
            </a:pPr>
            <a:endParaRPr lang="en-CA" baseline="0" dirty="0" smtClean="0"/>
          </a:p>
          <a:p>
            <a:pPr marL="0" indent="0">
              <a:buNone/>
            </a:pPr>
            <a:r>
              <a:rPr lang="en-CA" baseline="0" dirty="0" smtClean="0"/>
              <a:t>Overall range</a:t>
            </a:r>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7</a:t>
            </a:fld>
            <a:endParaRPr lang="en-US"/>
          </a:p>
        </p:txBody>
      </p:sp>
    </p:spTree>
    <p:extLst>
      <p:ext uri="{BB962C8B-B14F-4D97-AF65-F5344CB8AC3E}">
        <p14:creationId xmlns:p14="http://schemas.microsoft.com/office/powerpoint/2010/main" val="422664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Given</a:t>
            </a:r>
            <a:r>
              <a:rPr lang="en-CA" baseline="0" dirty="0" smtClean="0"/>
              <a:t> that level of variability, it’s possible that current 1-5 year simulations of air quality are not sufficient to ascertain the effect of climate policy</a:t>
            </a:r>
          </a:p>
          <a:p>
            <a:r>
              <a:rPr lang="en-CA" dirty="0" smtClean="0"/>
              <a:t>We examined that.</a:t>
            </a:r>
          </a:p>
          <a:p>
            <a:endParaRPr lang="en-CA" dirty="0" smtClean="0"/>
          </a:p>
          <a:p>
            <a:r>
              <a:rPr lang="en-CA" dirty="0" smtClean="0"/>
              <a:t>If</a:t>
            </a:r>
            <a:r>
              <a:rPr lang="en-CA" baseline="0" dirty="0" smtClean="0"/>
              <a:t> we want to </a:t>
            </a:r>
            <a:r>
              <a:rPr lang="en-CA" baseline="0" dirty="0" err="1" smtClean="0"/>
              <a:t>est</a:t>
            </a:r>
            <a:r>
              <a:rPr lang="en-CA" baseline="0" dirty="0" smtClean="0"/>
              <a:t> policy benefits in 2050, we have 30 years and 5 </a:t>
            </a:r>
            <a:r>
              <a:rPr lang="en-CA" baseline="0" dirty="0" err="1" smtClean="0"/>
              <a:t>Ics</a:t>
            </a:r>
            <a:r>
              <a:rPr lang="en-CA" baseline="0" dirty="0" smtClean="0"/>
              <a:t>, so 150 years worth of data</a:t>
            </a:r>
          </a:p>
          <a:p>
            <a:r>
              <a:rPr lang="en-CA" baseline="0" dirty="0" smtClean="0"/>
              <a:t>And we can take the average to smooth out this natural variability</a:t>
            </a:r>
          </a:p>
          <a:p>
            <a:r>
              <a:rPr lang="en-CA" baseline="0" dirty="0" smtClean="0"/>
              <a:t>That’s </a:t>
            </a:r>
            <a:r>
              <a:rPr lang="en-CA" baseline="0" dirty="0" err="1" smtClean="0"/>
              <a:t>hwat</a:t>
            </a:r>
            <a:r>
              <a:rPr lang="en-CA" baseline="0" dirty="0" smtClean="0"/>
              <a:t> we’ve do here</a:t>
            </a:r>
          </a:p>
          <a:p>
            <a:r>
              <a:rPr lang="en-CA" baseline="0" dirty="0" smtClean="0"/>
              <a:t>Estimating the annual benefits, from reduced ozone and PM, from our P45 policy</a:t>
            </a:r>
          </a:p>
          <a:p>
            <a:r>
              <a:rPr lang="en-CA" baseline="0" dirty="0" smtClean="0"/>
              <a:t>At first, we just use the year 2050, and you can see that, depending on the initial condition, we can get a very different answer on the effect of our policy, from -100 to 50 billion dollars.</a:t>
            </a:r>
          </a:p>
          <a:p>
            <a:r>
              <a:rPr lang="en-CA" baseline="0" dirty="0" smtClean="0"/>
              <a:t>Remember, current studies often use 1 year of simulation, some may use 5. </a:t>
            </a:r>
          </a:p>
          <a:p>
            <a:r>
              <a:rPr lang="en-CA" baseline="0" dirty="0" smtClean="0"/>
              <a:t>But this suggests that you need 10 years  before you even cross zero</a:t>
            </a:r>
          </a:p>
          <a:p>
            <a:endParaRPr lang="en-CA" baseline="0" dirty="0" smtClean="0"/>
          </a:p>
          <a:p>
            <a:r>
              <a:rPr lang="en-CA" baseline="0" dirty="0" smtClean="0"/>
              <a:t>So it’s possible that our current approach could be leading us astray in a big way, where we don’t even know if it’s a benefit or loss. </a:t>
            </a:r>
          </a:p>
          <a:p>
            <a:endParaRPr lang="en-CA" baseline="0" dirty="0" smtClean="0"/>
          </a:p>
          <a:p>
            <a:r>
              <a:rPr lang="en-CA" baseline="0" dirty="0" smtClean="0"/>
              <a:t>Even 30 years, we are converging, but not completely, so there’s probably some </a:t>
            </a:r>
            <a:r>
              <a:rPr lang="en-CA" baseline="0" dirty="0" err="1" smtClean="0"/>
              <a:t>multidecadal</a:t>
            </a:r>
            <a:r>
              <a:rPr lang="en-CA" baseline="0" dirty="0" smtClean="0"/>
              <a:t> variability we aren’t capturing, but we’re doing a lot better</a:t>
            </a:r>
          </a:p>
          <a:p>
            <a:endParaRPr lang="en-CA" baseline="0" dirty="0" smtClean="0"/>
          </a:p>
          <a:p>
            <a:r>
              <a:rPr lang="en-CA" baseline="0" dirty="0" smtClean="0"/>
              <a:t>So, problem solved, just need 10 years of simulation, and you’ve got the sign right, and we’re done, right? </a:t>
            </a:r>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8</a:t>
            </a:fld>
            <a:endParaRPr lang="en-US"/>
          </a:p>
        </p:txBody>
      </p:sp>
    </p:spTree>
    <p:extLst>
      <p:ext uri="{BB962C8B-B14F-4D97-AF65-F5344CB8AC3E}">
        <p14:creationId xmlns:p14="http://schemas.microsoft.com/office/powerpoint/2010/main" val="51674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in the last three plots, looking at the left-hand side, the shortest simulations, we went from a range of about -100 to 50, when we looked at different </a:t>
            </a:r>
            <a:r>
              <a:rPr lang="en-CA" baseline="0" dirty="0" err="1" smtClean="0"/>
              <a:t>Ics</a:t>
            </a:r>
            <a:endParaRPr lang="en-CA" baseline="0" dirty="0" smtClean="0"/>
          </a:p>
          <a:p>
            <a:r>
              <a:rPr lang="en-CA" baseline="0" dirty="0" smtClean="0"/>
              <a:t>To -200 to 150 when we also thought about varying the year of interest</a:t>
            </a:r>
          </a:p>
          <a:p>
            <a:r>
              <a:rPr lang="en-CA" baseline="0" dirty="0" smtClean="0"/>
              <a:t>To +/400 billion in annual benefits, when we consider all three of these effects. So, with a single year simulation, I’d say we don’t have a great idea of what the health impact associated with reducing the climate penalty will be.</a:t>
            </a:r>
          </a:p>
          <a:p>
            <a:endParaRPr lang="en-CA" baseline="0" dirty="0" smtClean="0"/>
          </a:p>
          <a:p>
            <a:r>
              <a:rPr lang="en-CA" baseline="0" dirty="0" smtClean="0"/>
              <a:t>But, with 30 years, we are pretty confident that it’s at least positive</a:t>
            </a:r>
          </a:p>
          <a:p>
            <a:r>
              <a:rPr lang="en-CA" baseline="0" dirty="0" smtClean="0"/>
              <a:t>And here is the range from IC, or decadal variability, Year of Interest, like </a:t>
            </a:r>
            <a:r>
              <a:rPr lang="en-CA" baseline="0" dirty="0" err="1" smtClean="0"/>
              <a:t>interannaul</a:t>
            </a:r>
            <a:r>
              <a:rPr lang="en-CA" baseline="0" dirty="0" smtClean="0"/>
              <a:t> variability, and Health response. So, these are getting bigger because they’re compounding. </a:t>
            </a:r>
          </a:p>
          <a:p>
            <a:endParaRPr lang="en-CA" dirty="0"/>
          </a:p>
        </p:txBody>
      </p:sp>
      <p:sp>
        <p:nvSpPr>
          <p:cNvPr id="4" name="Slide Number Placeholder 3"/>
          <p:cNvSpPr>
            <a:spLocks noGrp="1"/>
          </p:cNvSpPr>
          <p:nvPr>
            <p:ph type="sldNum" sz="quarter" idx="10"/>
          </p:nvPr>
        </p:nvSpPr>
        <p:spPr/>
        <p:txBody>
          <a:bodyPr/>
          <a:lstStyle/>
          <a:p>
            <a:fld id="{5A4AFB66-7807-4E2B-A94B-03A0A5CDF9B9}" type="slidenum">
              <a:rPr lang="en-US" smtClean="0"/>
              <a:pPr/>
              <a:t>9</a:t>
            </a:fld>
            <a:endParaRPr lang="en-US"/>
          </a:p>
        </p:txBody>
      </p:sp>
    </p:spTree>
    <p:extLst>
      <p:ext uri="{BB962C8B-B14F-4D97-AF65-F5344CB8AC3E}">
        <p14:creationId xmlns:p14="http://schemas.microsoft.com/office/powerpoint/2010/main" val="40074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fld id="{23C87195-42FF-4EFE-89A5-AB7B3BBFDDA6}" type="slidenum">
              <a:rPr lang="en-CA" altLang="en-US"/>
              <a:pPr/>
              <a:t>‹#›</a:t>
            </a:fld>
            <a:endParaRPr lang="en-CA" altLang="en-US"/>
          </a:p>
        </p:txBody>
      </p:sp>
    </p:spTree>
    <p:extLst>
      <p:ext uri="{BB962C8B-B14F-4D97-AF65-F5344CB8AC3E}">
        <p14:creationId xmlns:p14="http://schemas.microsoft.com/office/powerpoint/2010/main" val="131516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3" name="Picture 6" descr="University of Waterlo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0" y="8822"/>
            <a:ext cx="9153144" cy="5851703"/>
          </a:xfrm>
        </p:spPr>
        <p:txBody>
          <a:bodyPr/>
          <a:lstStyle>
            <a:lvl1pPr marL="457200" indent="-457200">
              <a:buFontTx/>
              <a:buChar char="-"/>
              <a:defRPr baseline="0"/>
            </a:lvl1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a:solidFill>
                <a:prstClr val="black"/>
              </a:solidFill>
            </a:endParaRPr>
          </a:p>
        </p:txBody>
      </p:sp>
      <p:sp>
        <p:nvSpPr>
          <p:cNvPr id="6" name="Slide Number Placeholder 3"/>
          <p:cNvSpPr>
            <a:spLocks noGrp="1"/>
          </p:cNvSpPr>
          <p:nvPr>
            <p:ph type="sldNum" sz="quarter" idx="11"/>
          </p:nvPr>
        </p:nvSpPr>
        <p:spPr/>
        <p:txBody>
          <a:bodyPr/>
          <a:lstStyle>
            <a:lvl1pPr>
              <a:defRPr/>
            </a:lvl1pPr>
          </a:lstStyle>
          <a:p>
            <a:fld id="{23C87195-42FF-4EFE-89A5-AB7B3BBFDDA6}" type="slidenum">
              <a:rPr lang="en-CA" altLang="en-US"/>
              <a:pPr/>
              <a:t>‹#›</a:t>
            </a:fld>
            <a:endParaRPr lang="en-CA" altLang="en-US"/>
          </a:p>
        </p:txBody>
      </p:sp>
    </p:spTree>
    <p:extLst>
      <p:ext uri="{BB962C8B-B14F-4D97-AF65-F5344CB8AC3E}">
        <p14:creationId xmlns:p14="http://schemas.microsoft.com/office/powerpoint/2010/main" val="388537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836462" y="1366174"/>
            <a:ext cx="7402894" cy="1362075"/>
          </a:xfrm>
        </p:spPr>
        <p:txBody>
          <a:bodyPr/>
          <a:lstStyle>
            <a:lvl1pPr algn="ctr">
              <a:defRPr sz="3200"/>
            </a:lvl1pPr>
          </a:lstStyle>
          <a:p>
            <a:r>
              <a:rPr lang="en-US" smtClean="0"/>
              <a:t>Click to edit Master title style</a:t>
            </a:r>
            <a:endParaRPr lang="en-US" dirty="0"/>
          </a:p>
        </p:txBody>
      </p:sp>
      <p:sp>
        <p:nvSpPr>
          <p:cNvPr id="9" name="Text Placeholder 2"/>
          <p:cNvSpPr>
            <a:spLocks noGrp="1"/>
          </p:cNvSpPr>
          <p:nvPr>
            <p:ph type="body" idx="1"/>
          </p:nvPr>
        </p:nvSpPr>
        <p:spPr>
          <a:xfrm>
            <a:off x="1155197" y="2966001"/>
            <a:ext cx="6847004" cy="584199"/>
          </a:xfrm>
        </p:spPr>
        <p:txBody>
          <a:bodyPr/>
          <a:lstStyle>
            <a:lvl1pPr marL="0" indent="0" algn="ctr">
              <a:buNone/>
              <a:defRPr>
                <a:latin typeface="Times New Roman"/>
                <a:cs typeface="Times New Roman"/>
              </a:defRPr>
            </a:lvl1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lgn="l">
              <a:defRPr sz="1200">
                <a:solidFill>
                  <a:schemeClr val="tx1"/>
                </a:solidFill>
                <a:latin typeface="Arial"/>
                <a:cs typeface="Arial"/>
              </a:defRPr>
            </a:lvl1pPr>
          </a:lstStyle>
          <a:p>
            <a:pPr>
              <a:defRPr/>
            </a:pPr>
            <a:endParaRPr lang="en-US">
              <a:solidFill>
                <a:prstClr val="black"/>
              </a:solidFill>
            </a:endParaRPr>
          </a:p>
        </p:txBody>
      </p:sp>
    </p:spTree>
    <p:extLst>
      <p:ext uri="{BB962C8B-B14F-4D97-AF65-F5344CB8AC3E}">
        <p14:creationId xmlns:p14="http://schemas.microsoft.com/office/powerpoint/2010/main" val="93287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242425" cy="6958013"/>
          </a:xfrm>
          <a:prstGeom prst="rect">
            <a:avLst/>
          </a:prstGeom>
          <a:solidFill>
            <a:schemeClr val="accent5"/>
          </a:solidFill>
          <a:ln w="9525">
            <a:solidFill>
              <a:schemeClr val="tx1"/>
            </a:solidFill>
            <a:round/>
            <a:headEnd/>
            <a:tailEnd/>
          </a:ln>
        </p:spPr>
        <p:txBody>
          <a:bodyPr/>
          <a:lstStyle/>
          <a:p>
            <a:pPr eaLnBrk="0" hangingPunct="0">
              <a:defRPr/>
            </a:pPr>
            <a:endParaRPr lang="en-US" sz="2400">
              <a:solidFill>
                <a:srgbClr val="999999"/>
              </a:solidFill>
              <a:latin typeface="Arial" charset="0"/>
              <a:ea typeface="ＭＳ Ｐゴシック" charset="-128"/>
            </a:endParaRPr>
          </a:p>
        </p:txBody>
      </p:sp>
      <p:sp>
        <p:nvSpPr>
          <p:cNvPr id="3074" name="Rectangle 2"/>
          <p:cNvSpPr>
            <a:spLocks noGrp="1" noChangeArrowheads="1"/>
          </p:cNvSpPr>
          <p:nvPr>
            <p:ph type="ctrTitle"/>
          </p:nvPr>
        </p:nvSpPr>
        <p:spPr>
          <a:xfrm>
            <a:off x="468286" y="5842254"/>
            <a:ext cx="4492752" cy="828548"/>
          </a:xfrm>
        </p:spPr>
        <p:txBody>
          <a:bodyPr/>
          <a:lstStyle>
            <a:lvl1pPr algn="l">
              <a:defRPr sz="1800">
                <a:solidFill>
                  <a:srgbClr val="FFFFFF"/>
                </a:solidFill>
                <a:effectLst/>
              </a:defRPr>
            </a:lvl1pPr>
          </a:lstStyle>
          <a:p>
            <a:r>
              <a:rPr lang="en-US" smtClean="0"/>
              <a:t>Click to edit Master title style</a:t>
            </a:r>
            <a:endParaRPr lang="en-US" dirty="0"/>
          </a:p>
        </p:txBody>
      </p:sp>
      <p:sp>
        <p:nvSpPr>
          <p:cNvPr id="25" name="Picture Placeholder 2"/>
          <p:cNvSpPr>
            <a:spLocks noGrp="1"/>
          </p:cNvSpPr>
          <p:nvPr>
            <p:ph type="pic" sz="quarter" idx="10"/>
          </p:nvPr>
        </p:nvSpPr>
        <p:spPr>
          <a:xfrm>
            <a:off x="322263" y="324672"/>
            <a:ext cx="3111500" cy="4224528"/>
          </a:xfrm>
        </p:spPr>
        <p:txBody>
          <a:bodyPr/>
          <a:lstStyle/>
          <a:p>
            <a:pPr lvl="0"/>
            <a:r>
              <a:rPr lang="en-US" noProof="0" smtClean="0"/>
              <a:t>Click icon to add picture</a:t>
            </a:r>
            <a:endParaRPr lang="en-US" noProof="0" dirty="0" smtClean="0"/>
          </a:p>
        </p:txBody>
      </p:sp>
      <p:sp>
        <p:nvSpPr>
          <p:cNvPr id="26" name="Picture Placeholder 4"/>
          <p:cNvSpPr>
            <a:spLocks noGrp="1"/>
          </p:cNvSpPr>
          <p:nvPr>
            <p:ph type="pic" sz="quarter" idx="11"/>
          </p:nvPr>
        </p:nvSpPr>
        <p:spPr>
          <a:xfrm>
            <a:off x="3502025" y="324673"/>
            <a:ext cx="2711450" cy="2068513"/>
          </a:xfrm>
        </p:spPr>
        <p:txBody>
          <a:bodyPr/>
          <a:lstStyle/>
          <a:p>
            <a:pPr lvl="0"/>
            <a:r>
              <a:rPr lang="en-US" noProof="0" smtClean="0"/>
              <a:t>Click icon to add picture</a:t>
            </a:r>
            <a:endParaRPr lang="en-US" noProof="0" dirty="0" smtClean="0"/>
          </a:p>
        </p:txBody>
      </p:sp>
      <p:sp>
        <p:nvSpPr>
          <p:cNvPr id="27" name="Picture Placeholder 6"/>
          <p:cNvSpPr>
            <a:spLocks noGrp="1"/>
          </p:cNvSpPr>
          <p:nvPr>
            <p:ph type="pic" sz="quarter" idx="12"/>
          </p:nvPr>
        </p:nvSpPr>
        <p:spPr>
          <a:xfrm>
            <a:off x="6289675" y="324670"/>
            <a:ext cx="2625725" cy="6346131"/>
          </a:xfrm>
        </p:spPr>
        <p:txBody>
          <a:bodyPr/>
          <a:lstStyle/>
          <a:p>
            <a:pPr lvl="0"/>
            <a:r>
              <a:rPr lang="en-US" noProof="0" smtClean="0"/>
              <a:t>Click icon to add picture</a:t>
            </a:r>
            <a:endParaRPr lang="en-US" noProof="0" dirty="0" smtClean="0"/>
          </a:p>
        </p:txBody>
      </p:sp>
      <p:sp>
        <p:nvSpPr>
          <p:cNvPr id="28" name="Picture Placeholder 8"/>
          <p:cNvSpPr>
            <a:spLocks noGrp="1"/>
          </p:cNvSpPr>
          <p:nvPr>
            <p:ph type="pic" sz="quarter" idx="13"/>
          </p:nvPr>
        </p:nvSpPr>
        <p:spPr>
          <a:xfrm>
            <a:off x="4961038" y="2450336"/>
            <a:ext cx="1252437" cy="4220465"/>
          </a:xfrm>
        </p:spPr>
        <p:txBody>
          <a:bodyPr/>
          <a:lstStyle/>
          <a:p>
            <a:pPr lvl="0"/>
            <a:r>
              <a:rPr lang="en-US" noProof="0" smtClean="0"/>
              <a:t>Click icon to add picture</a:t>
            </a:r>
            <a:endParaRPr lang="en-US" noProof="0" dirty="0" smtClean="0"/>
          </a:p>
        </p:txBody>
      </p:sp>
      <p:sp>
        <p:nvSpPr>
          <p:cNvPr id="29" name="Picture Placeholder 10"/>
          <p:cNvSpPr>
            <a:spLocks noGrp="1"/>
          </p:cNvSpPr>
          <p:nvPr>
            <p:ph type="pic" sz="quarter" idx="14"/>
          </p:nvPr>
        </p:nvSpPr>
        <p:spPr>
          <a:xfrm>
            <a:off x="3502025" y="2450336"/>
            <a:ext cx="1385888" cy="4220465"/>
          </a:xfrm>
        </p:spPr>
        <p:txBody>
          <a:bodyPr/>
          <a:lstStyle/>
          <a:p>
            <a:pPr lvl="0"/>
            <a:r>
              <a:rPr lang="en-US" noProof="0" smtClean="0"/>
              <a:t>Click icon to add picture</a:t>
            </a:r>
            <a:endParaRPr lang="en-US" noProof="0" dirty="0" smtClean="0"/>
          </a:p>
        </p:txBody>
      </p:sp>
      <p:sp>
        <p:nvSpPr>
          <p:cNvPr id="30" name="Picture Placeholder 12"/>
          <p:cNvSpPr>
            <a:spLocks noGrp="1"/>
          </p:cNvSpPr>
          <p:nvPr>
            <p:ph type="pic" sz="quarter" idx="15"/>
          </p:nvPr>
        </p:nvSpPr>
        <p:spPr>
          <a:xfrm>
            <a:off x="322263" y="4604038"/>
            <a:ext cx="3111500" cy="2071687"/>
          </a:xfrm>
        </p:spPr>
        <p:txBody>
          <a:body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16118936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4906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9525" y="914400"/>
            <a:ext cx="9153525" cy="152400"/>
          </a:xfrm>
          <a:prstGeom prst="rect">
            <a:avLst/>
          </a:prstGeom>
          <a:noFill/>
          <a:ln w="9525">
            <a:noFill/>
            <a:miter lim="800000"/>
            <a:headEnd/>
            <a:tailEnd/>
          </a:ln>
        </p:spPr>
      </p:pic>
      <p:sp>
        <p:nvSpPr>
          <p:cNvPr id="8" name="Slide Number Placeholder 5"/>
          <p:cNvSpPr>
            <a:spLocks noGrp="1"/>
          </p:cNvSpPr>
          <p:nvPr>
            <p:ph type="sldNum" sz="quarter" idx="12"/>
          </p:nvPr>
        </p:nvSpPr>
        <p:spPr>
          <a:xfrm>
            <a:off x="3505200" y="6356350"/>
            <a:ext cx="2133600" cy="501650"/>
          </a:xfrm>
        </p:spPr>
        <p:txBody>
          <a:bodyPr/>
          <a:lstStyle>
            <a:lvl1pPr>
              <a:defRPr>
                <a:solidFill>
                  <a:schemeClr val="tx1"/>
                </a:solidFill>
              </a:defRPr>
            </a:lvl1pPr>
          </a:lstStyle>
          <a:p>
            <a:pPr algn="ctr">
              <a:defRPr/>
            </a:pPr>
            <a:fld id="{E56708D4-4E72-4071-A7BB-78FD259E66EA}" type="slidenum">
              <a:rPr lang="en-US" smtClean="0"/>
              <a:pPr algn="ct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C940F-2346-41F1-8BC0-669C42F77A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C940F-2346-41F1-8BC0-669C42F77A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00" r:id="rId12"/>
    <p:sldLayoutId id="2147483801" r:id="rId13"/>
    <p:sldLayoutId id="2147483793" r:id="rId14"/>
    <p:sldLayoutId id="214748379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pubs.acs.org/doi/abs/10.1021/acs.est.5b01324"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web.mit.edu/emonier/www/publications/Paltsev2015integrated.pdf" TargetMode="External"/><Relationship Id="rId4" Type="http://schemas.openxmlformats.org/officeDocument/2006/relationships/hyperlink" Target="http://link.springer.com/article/10.1007/s10584-013-089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aarir.scripts.mit.edu/index/" TargetMode="External"/><Relationship Id="rId4" Type="http://schemas.openxmlformats.org/officeDocument/2006/relationships/hyperlink" Target="mailto:rsaari@uwaterloo.ca"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1"/>
            <a:ext cx="9144000" cy="5848864"/>
          </a:xfrm>
          <a:prstGeom prst="rect">
            <a:avLst/>
          </a:prstGeom>
        </p:spPr>
      </p:pic>
      <p:sp>
        <p:nvSpPr>
          <p:cNvPr id="4" name="Title 1"/>
          <p:cNvSpPr txBox="1">
            <a:spLocks/>
          </p:cNvSpPr>
          <p:nvPr/>
        </p:nvSpPr>
        <p:spPr>
          <a:xfrm>
            <a:off x="836613" y="1570299"/>
            <a:ext cx="7402512" cy="1362075"/>
          </a:xfrm>
          <a:prstGeom prst="rect">
            <a:avLst/>
          </a:prstGeom>
        </p:spPr>
        <p:txBody>
          <a:bodyPr>
            <a:normAutofit fontScale="77500" lnSpcReduction="20000"/>
          </a:bodyPr>
          <a:lstStyle>
            <a:lvl1pPr algn="l" defTabSz="457200" rtl="0" eaLnBrk="1" fontAlgn="base" hangingPunct="1">
              <a:spcBef>
                <a:spcPct val="0"/>
              </a:spcBef>
              <a:spcAft>
                <a:spcPct val="0"/>
              </a:spcAft>
              <a:defRPr sz="3200" b="1" kern="1200" cap="all" spc="300">
                <a:solidFill>
                  <a:schemeClr val="accent1"/>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pPr algn="ctr" fontAlgn="auto">
              <a:spcAft>
                <a:spcPts val="0"/>
              </a:spcAft>
              <a:defRPr/>
            </a:pPr>
            <a:r>
              <a:rPr lang="en-US" sz="3600" dirty="0" smtClean="0">
                <a:solidFill>
                  <a:srgbClr val="757575"/>
                </a:solidFill>
                <a:ea typeface="+mj-ea"/>
              </a:rPr>
              <a:t>uncertainty in health impacts from climate policy due to natural variability</a:t>
            </a:r>
            <a:endParaRPr lang="en-US" sz="3600" dirty="0">
              <a:solidFill>
                <a:srgbClr val="757575"/>
              </a:solidFill>
              <a:ea typeface="+mj-ea"/>
            </a:endParaRPr>
          </a:p>
        </p:txBody>
      </p:sp>
      <p:sp>
        <p:nvSpPr>
          <p:cNvPr id="5" name="Text Placeholder 2"/>
          <p:cNvSpPr txBox="1">
            <a:spLocks/>
          </p:cNvSpPr>
          <p:nvPr/>
        </p:nvSpPr>
        <p:spPr>
          <a:xfrm>
            <a:off x="1066800" y="3163888"/>
            <a:ext cx="6846888" cy="2246312"/>
          </a:xfrm>
          <a:prstGeom prst="rect">
            <a:avLst/>
          </a:prstGeom>
        </p:spPr>
        <p:txBody>
          <a:bodyPr vert="horz" lIns="91440" tIns="45720" rIns="91440" bIns="45720" rtlCol="0">
            <a:normAutofit fontScale="85000" lnSpcReduction="20000"/>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spc="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SzPct val="70000"/>
              <a:buBlip>
                <a:blip r:embed="rId5"/>
              </a:buBlip>
              <a:defRPr sz="2400" kern="1200" spc="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kern="1200" spc="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spc="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spc="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3200" dirty="0" smtClean="0">
                <a:solidFill>
                  <a:prstClr val="black"/>
                </a:solidFill>
                <a:latin typeface="Arial" panose="020B0604020202020204" pitchFamily="34" charset="0"/>
                <a:ea typeface="+mn-ea"/>
                <a:cs typeface="Arial" panose="020B0604020202020204" pitchFamily="34" charset="0"/>
              </a:rPr>
              <a:t>Rebecca </a:t>
            </a:r>
            <a:r>
              <a:rPr lang="en-US" sz="3200" dirty="0" err="1" smtClean="0">
                <a:solidFill>
                  <a:prstClr val="black"/>
                </a:solidFill>
                <a:latin typeface="Arial" panose="020B0604020202020204" pitchFamily="34" charset="0"/>
                <a:ea typeface="+mn-ea"/>
                <a:cs typeface="Arial" panose="020B0604020202020204" pitchFamily="34" charset="0"/>
              </a:rPr>
              <a:t>Saari</a:t>
            </a:r>
            <a:endParaRPr lang="en-US" sz="3200" dirty="0" smtClean="0">
              <a:solidFill>
                <a:prstClr val="black"/>
              </a:solidFill>
              <a:latin typeface="Arial" panose="020B0604020202020204" pitchFamily="34" charset="0"/>
              <a:ea typeface="+mn-ea"/>
              <a:cs typeface="Arial" panose="020B0604020202020204" pitchFamily="34" charset="0"/>
            </a:endParaRPr>
          </a:p>
          <a:p>
            <a:pPr marL="0" indent="0" algn="ctr" fontAlgn="auto">
              <a:spcAft>
                <a:spcPts val="0"/>
              </a:spcAft>
              <a:buFont typeface="Arial"/>
              <a:buNone/>
              <a:defRPr/>
            </a:pPr>
            <a:endParaRPr lang="en-US" sz="3200" dirty="0" smtClean="0">
              <a:solidFill>
                <a:prstClr val="black"/>
              </a:solidFill>
              <a:latin typeface="Arial" panose="020B0604020202020204" pitchFamily="34" charset="0"/>
              <a:ea typeface="+mn-ea"/>
              <a:cs typeface="Arial" panose="020B0604020202020204" pitchFamily="34" charset="0"/>
            </a:endParaRPr>
          </a:p>
          <a:p>
            <a:pPr marL="0" indent="0" algn="ctr" fontAlgn="auto">
              <a:spcAft>
                <a:spcPts val="0"/>
              </a:spcAft>
              <a:buFont typeface="Arial"/>
              <a:buNone/>
              <a:defRPr/>
            </a:pPr>
            <a:r>
              <a:rPr lang="en-US" sz="2600" dirty="0" smtClean="0">
                <a:solidFill>
                  <a:prstClr val="black"/>
                </a:solidFill>
                <a:latin typeface="Arial" panose="020B0604020202020204" pitchFamily="34" charset="0"/>
                <a:ea typeface="+mn-ea"/>
                <a:cs typeface="Arial" panose="020B0604020202020204" pitchFamily="34" charset="0"/>
              </a:rPr>
              <a:t>Assistant Professor</a:t>
            </a:r>
          </a:p>
          <a:p>
            <a:pPr marL="0" indent="0" algn="ctr" fontAlgn="auto">
              <a:spcAft>
                <a:spcPts val="0"/>
              </a:spcAft>
              <a:buFont typeface="Arial"/>
              <a:buNone/>
              <a:defRPr/>
            </a:pPr>
            <a:r>
              <a:rPr lang="en-US" sz="2600" dirty="0" smtClean="0">
                <a:solidFill>
                  <a:prstClr val="black"/>
                </a:solidFill>
                <a:latin typeface="Arial" panose="020B0604020202020204" pitchFamily="34" charset="0"/>
                <a:ea typeface="+mn-ea"/>
                <a:cs typeface="Arial" panose="020B0604020202020204" pitchFamily="34" charset="0"/>
              </a:rPr>
              <a:t>Civil &amp; Environmental Engineering</a:t>
            </a:r>
          </a:p>
          <a:p>
            <a:pPr marL="0" indent="0" algn="ctr" fontAlgn="auto">
              <a:spcAft>
                <a:spcPts val="0"/>
              </a:spcAft>
              <a:buFont typeface="Arial"/>
              <a:buNone/>
              <a:defRPr/>
            </a:pPr>
            <a:endParaRPr lang="en-US" sz="2600" dirty="0">
              <a:solidFill>
                <a:prstClr val="black"/>
              </a:solidFill>
              <a:latin typeface="Arial" panose="020B0604020202020204" pitchFamily="34" charset="0"/>
              <a:ea typeface="+mn-ea"/>
              <a:cs typeface="Arial" panose="020B0604020202020204" pitchFamily="34" charset="0"/>
            </a:endParaRPr>
          </a:p>
          <a:p>
            <a:pPr marL="0" indent="0" algn="ctr" fontAlgn="auto">
              <a:spcAft>
                <a:spcPts val="0"/>
              </a:spcAft>
              <a:buFont typeface="Arial"/>
              <a:buNone/>
              <a:defRPr/>
            </a:pPr>
            <a:r>
              <a:rPr lang="en-US" sz="2600" dirty="0" smtClean="0">
                <a:solidFill>
                  <a:prstClr val="black"/>
                </a:solidFill>
                <a:latin typeface="Arial" panose="020B0604020202020204" pitchFamily="34" charset="0"/>
                <a:ea typeface="+mn-ea"/>
                <a:cs typeface="Arial" panose="020B0604020202020204" pitchFamily="34" charset="0"/>
              </a:rPr>
              <a:t>Y.F. Mei, E. </a:t>
            </a:r>
            <a:r>
              <a:rPr lang="en-US" sz="2600" dirty="0" err="1" smtClean="0">
                <a:solidFill>
                  <a:prstClr val="black"/>
                </a:solidFill>
                <a:latin typeface="Arial" panose="020B0604020202020204" pitchFamily="34" charset="0"/>
                <a:ea typeface="+mn-ea"/>
                <a:cs typeface="Arial" panose="020B0604020202020204" pitchFamily="34" charset="0"/>
              </a:rPr>
              <a:t>Monier</a:t>
            </a:r>
            <a:r>
              <a:rPr lang="en-US" sz="2600" dirty="0" smtClean="0">
                <a:solidFill>
                  <a:prstClr val="black"/>
                </a:solidFill>
                <a:latin typeface="Arial" panose="020B0604020202020204" pitchFamily="34" charset="0"/>
                <a:ea typeface="+mn-ea"/>
                <a:cs typeface="Arial" panose="020B0604020202020204" pitchFamily="34" charset="0"/>
              </a:rPr>
              <a:t>, F. Garcia-Menendez</a:t>
            </a:r>
            <a:endParaRPr lang="en-US" sz="2600" dirty="0">
              <a:solidFill>
                <a:prstClr val="black"/>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685800" y="6172200"/>
            <a:ext cx="5761892" cy="646331"/>
          </a:xfrm>
          <a:prstGeom prst="rect">
            <a:avLst/>
          </a:prstGeom>
          <a:noFill/>
        </p:spPr>
        <p:txBody>
          <a:bodyPr wrap="square" rtlCol="0">
            <a:spAutoFit/>
          </a:bodyPr>
          <a:lstStyle/>
          <a:p>
            <a:r>
              <a:rPr lang="en-US" dirty="0" smtClean="0"/>
              <a:t>CMAS Conference</a:t>
            </a:r>
          </a:p>
          <a:p>
            <a:r>
              <a:rPr lang="en-US" dirty="0" smtClean="0"/>
              <a:t>Chapel Hill, NC, October 23, 2016</a:t>
            </a:r>
            <a:endParaRPr lang="en-US" dirty="0"/>
          </a:p>
        </p:txBody>
      </p:sp>
    </p:spTree>
    <p:extLst>
      <p:ext uri="{BB962C8B-B14F-4D97-AF65-F5344CB8AC3E}">
        <p14:creationId xmlns:p14="http://schemas.microsoft.com/office/powerpoint/2010/main" val="1090708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988" y="504432"/>
            <a:ext cx="7519812" cy="6277368"/>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10</a:t>
            </a:fld>
            <a:endParaRPr lang="en-US" dirty="0">
              <a:solidFill>
                <a:prstClr val="black"/>
              </a:solidFill>
            </a:endParaRPr>
          </a:p>
        </p:txBody>
      </p:sp>
      <p:sp>
        <p:nvSpPr>
          <p:cNvPr id="8" name="TextBox 7"/>
          <p:cNvSpPr txBox="1"/>
          <p:nvPr/>
        </p:nvSpPr>
        <p:spPr>
          <a:xfrm>
            <a:off x="76200" y="1295400"/>
            <a:ext cx="2209800" cy="2554545"/>
          </a:xfrm>
          <a:prstGeom prst="rect">
            <a:avLst/>
          </a:prstGeom>
          <a:noFill/>
        </p:spPr>
        <p:txBody>
          <a:bodyPr wrap="square" rtlCol="0">
            <a:spAutoFit/>
          </a:bodyPr>
          <a:lstStyle/>
          <a:p>
            <a:r>
              <a:rPr lang="en-US" sz="2000" b="1" dirty="0" smtClean="0"/>
              <a:t>End-of-century</a:t>
            </a:r>
          </a:p>
          <a:p>
            <a:r>
              <a:rPr lang="en-US" sz="2000" dirty="0" smtClean="0"/>
              <a:t>All simulations cross 0 after 2 years. There’s less variation across policy years </a:t>
            </a:r>
          </a:p>
          <a:p>
            <a:endParaRPr lang="en-US" sz="2000" i="1" dirty="0"/>
          </a:p>
          <a:p>
            <a:endParaRPr lang="en-US" sz="2000" dirty="0"/>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Choice of policy Year (2086 to 2115)</a:t>
            </a:r>
            <a:endParaRPr lang="en-CA" sz="2500" dirty="0">
              <a:latin typeface="+mj-lt"/>
            </a:endParaRPr>
          </a:p>
        </p:txBody>
      </p:sp>
    </p:spTree>
    <p:extLst>
      <p:ext uri="{BB962C8B-B14F-4D97-AF65-F5344CB8AC3E}">
        <p14:creationId xmlns:p14="http://schemas.microsoft.com/office/powerpoint/2010/main" val="306630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11</a:t>
            </a:fld>
            <a:endParaRPr lang="en-US" dirty="0">
              <a:solidFill>
                <a:prstClr val="black"/>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988" y="504432"/>
            <a:ext cx="7519812" cy="6277368"/>
          </a:xfrm>
          <a:prstGeom prst="rect">
            <a:avLst/>
          </a:prstGeom>
        </p:spPr>
      </p:pic>
      <p:sp>
        <p:nvSpPr>
          <p:cNvPr id="8" name="TextBox 7"/>
          <p:cNvSpPr txBox="1"/>
          <p:nvPr/>
        </p:nvSpPr>
        <p:spPr>
          <a:xfrm>
            <a:off x="152400" y="1143000"/>
            <a:ext cx="2133600" cy="5016758"/>
          </a:xfrm>
          <a:prstGeom prst="rect">
            <a:avLst/>
          </a:prstGeom>
          <a:noFill/>
        </p:spPr>
        <p:txBody>
          <a:bodyPr wrap="square" rtlCol="0">
            <a:spAutoFit/>
          </a:bodyPr>
          <a:lstStyle/>
          <a:p>
            <a:r>
              <a:rPr lang="en-US" sz="2000" b="1" dirty="0" smtClean="0"/>
              <a:t>Uncertainty from health response dominates natural  variability after ~ 5 years of simulation </a:t>
            </a:r>
          </a:p>
          <a:p>
            <a:endParaRPr lang="en-US" sz="2000" dirty="0" smtClean="0"/>
          </a:p>
          <a:p>
            <a:r>
              <a:rPr lang="en-US" sz="2000" dirty="0"/>
              <a:t>For </a:t>
            </a:r>
            <a:r>
              <a:rPr lang="en-US" sz="2000" dirty="0" smtClean="0"/>
              <a:t>end-of-century, 30-year simulations of health estimates using </a:t>
            </a:r>
            <a:r>
              <a:rPr lang="en-US" sz="2000" dirty="0" err="1" smtClean="0"/>
              <a:t>Krewski</a:t>
            </a:r>
            <a:r>
              <a:rPr lang="en-US" sz="2000" dirty="0" smtClean="0"/>
              <a:t> yield &gt;$100 billion while </a:t>
            </a:r>
            <a:r>
              <a:rPr lang="en-US" sz="2000" dirty="0" err="1" smtClean="0"/>
              <a:t>Lepeule</a:t>
            </a:r>
            <a:r>
              <a:rPr lang="en-US" sz="2000" dirty="0" smtClean="0"/>
              <a:t> yield &gt;$200 billion annually</a:t>
            </a:r>
            <a:endParaRPr lang="en-US" sz="2000" dirty="0"/>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Choice of health response function: </a:t>
            </a:r>
            <a:r>
              <a:rPr lang="en-CA" sz="2500" dirty="0" err="1">
                <a:latin typeface="+mj-lt"/>
              </a:rPr>
              <a:t>krewski</a:t>
            </a:r>
            <a:r>
              <a:rPr lang="en-CA" sz="2500" dirty="0">
                <a:latin typeface="+mj-lt"/>
              </a:rPr>
              <a:t> </a:t>
            </a:r>
            <a:r>
              <a:rPr lang="en-CA" sz="2500" dirty="0" smtClean="0">
                <a:latin typeface="+mj-lt"/>
              </a:rPr>
              <a:t>vs. </a:t>
            </a:r>
            <a:r>
              <a:rPr lang="en-CA" sz="2500" dirty="0" err="1">
                <a:latin typeface="+mj-lt"/>
              </a:rPr>
              <a:t>Lepeule</a:t>
            </a:r>
            <a:r>
              <a:rPr lang="en-CA" sz="2500" dirty="0">
                <a:latin typeface="+mj-lt"/>
              </a:rPr>
              <a:t> </a:t>
            </a:r>
            <a:r>
              <a:rPr lang="en-CA" sz="2500" dirty="0" smtClean="0">
                <a:latin typeface="+mj-lt"/>
              </a:rPr>
              <a:t>2100</a:t>
            </a:r>
            <a:endParaRPr lang="en-CA" sz="2500" dirty="0">
              <a:latin typeface="+mj-lt"/>
            </a:endParaRPr>
          </a:p>
        </p:txBody>
      </p:sp>
    </p:spTree>
    <p:extLst>
      <p:ext uri="{BB962C8B-B14F-4D97-AF65-F5344CB8AC3E}">
        <p14:creationId xmlns:p14="http://schemas.microsoft.com/office/powerpoint/2010/main" val="395705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12</a:t>
            </a:fld>
            <a:endParaRPr lang="en-US" dirty="0">
              <a:solidFill>
                <a:prstClr val="black"/>
              </a:solidFill>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92257" y="467830"/>
            <a:ext cx="6951740" cy="6177927"/>
          </a:xfrm>
          <a:prstGeom prst="rect">
            <a:avLst/>
          </a:prstGeom>
        </p:spPr>
      </p:pic>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Benefits as a % of reference GDP (single year, 2050)</a:t>
            </a:r>
            <a:endParaRPr lang="en-US" sz="2500" cap="none" dirty="0">
              <a:solidFill>
                <a:schemeClr val="tx1"/>
              </a:solidFill>
              <a:latin typeface="+mj-lt"/>
            </a:endParaRPr>
          </a:p>
        </p:txBody>
      </p:sp>
      <p:sp>
        <p:nvSpPr>
          <p:cNvPr id="3" name="TextBox 2"/>
          <p:cNvSpPr txBox="1"/>
          <p:nvPr/>
        </p:nvSpPr>
        <p:spPr>
          <a:xfrm>
            <a:off x="350758" y="2209800"/>
            <a:ext cx="1828799" cy="2031325"/>
          </a:xfrm>
          <a:prstGeom prst="rect">
            <a:avLst/>
          </a:prstGeom>
          <a:noFill/>
        </p:spPr>
        <p:txBody>
          <a:bodyPr wrap="square" rtlCol="0">
            <a:spAutoFit/>
          </a:bodyPr>
          <a:lstStyle/>
          <a:p>
            <a:r>
              <a:rPr lang="en-CA" dirty="0" smtClean="0"/>
              <a:t>Cost offset up to 15% by 2050, 40% by 2100</a:t>
            </a:r>
          </a:p>
          <a:p>
            <a:endParaRPr lang="en-CA" dirty="0"/>
          </a:p>
          <a:p>
            <a:r>
              <a:rPr lang="en-CA" dirty="0" smtClean="0"/>
              <a:t>Health and valuation uncertainty only</a:t>
            </a:r>
            <a:endParaRPr lang="en-CA" dirty="0"/>
          </a:p>
        </p:txBody>
      </p:sp>
      <p:sp>
        <p:nvSpPr>
          <p:cNvPr id="4" name="TextBox 3"/>
          <p:cNvSpPr txBox="1"/>
          <p:nvPr/>
        </p:nvSpPr>
        <p:spPr>
          <a:xfrm>
            <a:off x="3886200" y="4267200"/>
            <a:ext cx="652743" cy="369332"/>
          </a:xfrm>
          <a:prstGeom prst="rect">
            <a:avLst/>
          </a:prstGeom>
          <a:noFill/>
        </p:spPr>
        <p:txBody>
          <a:bodyPr wrap="none" rtlCol="0">
            <a:spAutoFit/>
          </a:bodyPr>
          <a:lstStyle/>
          <a:p>
            <a:r>
              <a:rPr lang="en-CA" dirty="0" smtClean="0">
                <a:solidFill>
                  <a:srgbClr val="FF0000"/>
                </a:solidFill>
              </a:rPr>
              <a:t>2050</a:t>
            </a:r>
            <a:endParaRPr lang="en-CA" dirty="0">
              <a:solidFill>
                <a:srgbClr val="FF0000"/>
              </a:solidFill>
            </a:endParaRPr>
          </a:p>
        </p:txBody>
      </p:sp>
      <p:sp>
        <p:nvSpPr>
          <p:cNvPr id="8" name="TextBox 7"/>
          <p:cNvSpPr txBox="1"/>
          <p:nvPr/>
        </p:nvSpPr>
        <p:spPr>
          <a:xfrm>
            <a:off x="5580143" y="4191000"/>
            <a:ext cx="652743" cy="369332"/>
          </a:xfrm>
          <a:prstGeom prst="rect">
            <a:avLst/>
          </a:prstGeom>
          <a:noFill/>
        </p:spPr>
        <p:txBody>
          <a:bodyPr wrap="none" rtlCol="0">
            <a:spAutoFit/>
          </a:bodyPr>
          <a:lstStyle/>
          <a:p>
            <a:r>
              <a:rPr lang="en-CA" dirty="0" smtClean="0">
                <a:solidFill>
                  <a:schemeClr val="accent4"/>
                </a:solidFill>
              </a:rPr>
              <a:t>2050</a:t>
            </a:r>
            <a:endParaRPr lang="en-CA" dirty="0">
              <a:solidFill>
                <a:schemeClr val="accent4"/>
              </a:solidFill>
            </a:endParaRPr>
          </a:p>
        </p:txBody>
      </p:sp>
      <p:sp>
        <p:nvSpPr>
          <p:cNvPr id="9" name="TextBox 8"/>
          <p:cNvSpPr txBox="1"/>
          <p:nvPr/>
        </p:nvSpPr>
        <p:spPr>
          <a:xfrm>
            <a:off x="6019800" y="1663980"/>
            <a:ext cx="652743" cy="369332"/>
          </a:xfrm>
          <a:prstGeom prst="rect">
            <a:avLst/>
          </a:prstGeom>
          <a:noFill/>
        </p:spPr>
        <p:txBody>
          <a:bodyPr wrap="none" rtlCol="0">
            <a:spAutoFit/>
          </a:bodyPr>
          <a:lstStyle/>
          <a:p>
            <a:r>
              <a:rPr lang="en-CA" dirty="0" smtClean="0">
                <a:solidFill>
                  <a:srgbClr val="FF0000"/>
                </a:solidFill>
              </a:rPr>
              <a:t>2100</a:t>
            </a:r>
            <a:endParaRPr lang="en-CA" dirty="0">
              <a:solidFill>
                <a:srgbClr val="FF0000"/>
              </a:solidFill>
            </a:endParaRPr>
          </a:p>
        </p:txBody>
      </p:sp>
      <p:sp>
        <p:nvSpPr>
          <p:cNvPr id="10" name="TextBox 9"/>
          <p:cNvSpPr txBox="1"/>
          <p:nvPr/>
        </p:nvSpPr>
        <p:spPr>
          <a:xfrm>
            <a:off x="7836100" y="1294648"/>
            <a:ext cx="652743" cy="369332"/>
          </a:xfrm>
          <a:prstGeom prst="rect">
            <a:avLst/>
          </a:prstGeom>
          <a:noFill/>
        </p:spPr>
        <p:txBody>
          <a:bodyPr wrap="none" rtlCol="0">
            <a:spAutoFit/>
          </a:bodyPr>
          <a:lstStyle/>
          <a:p>
            <a:r>
              <a:rPr lang="en-CA" dirty="0" smtClean="0">
                <a:solidFill>
                  <a:schemeClr val="accent4"/>
                </a:solidFill>
              </a:rPr>
              <a:t>2100</a:t>
            </a:r>
            <a:endParaRPr lang="en-CA" dirty="0">
              <a:solidFill>
                <a:schemeClr val="accent4"/>
              </a:solidFill>
            </a:endParaRPr>
          </a:p>
        </p:txBody>
      </p:sp>
    </p:spTree>
    <p:extLst>
      <p:ext uri="{BB962C8B-B14F-4D97-AF65-F5344CB8AC3E}">
        <p14:creationId xmlns:p14="http://schemas.microsoft.com/office/powerpoint/2010/main" val="79008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13</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Components of Uncertainty (2050)</a:t>
            </a:r>
            <a:endParaRPr lang="en-US" sz="2500" cap="none" dirty="0">
              <a:solidFill>
                <a:schemeClr val="tx1"/>
              </a:solidFill>
              <a:latin typeface="+mj-lt"/>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4388" y="388860"/>
            <a:ext cx="7809612" cy="6335868"/>
          </a:xfrm>
          <a:prstGeom prst="rect">
            <a:avLst/>
          </a:prstGeom>
        </p:spPr>
      </p:pic>
      <p:sp>
        <p:nvSpPr>
          <p:cNvPr id="7" name="TextBox 6"/>
          <p:cNvSpPr txBox="1"/>
          <p:nvPr/>
        </p:nvSpPr>
        <p:spPr>
          <a:xfrm>
            <a:off x="76201" y="2128678"/>
            <a:ext cx="1828799" cy="3416320"/>
          </a:xfrm>
          <a:prstGeom prst="rect">
            <a:avLst/>
          </a:prstGeom>
          <a:noFill/>
        </p:spPr>
        <p:txBody>
          <a:bodyPr wrap="square" rtlCol="0">
            <a:spAutoFit/>
          </a:bodyPr>
          <a:lstStyle/>
          <a:p>
            <a:r>
              <a:rPr lang="en-CA" b="1" dirty="0" smtClean="0"/>
              <a:t>Mid-Century</a:t>
            </a:r>
          </a:p>
          <a:p>
            <a:endParaRPr lang="en-CA" dirty="0"/>
          </a:p>
          <a:p>
            <a:r>
              <a:rPr lang="en-CA" dirty="0" smtClean="0"/>
              <a:t>Uncertainty from Natural Variability dominates uncertainty from health and valuation</a:t>
            </a:r>
          </a:p>
          <a:p>
            <a:endParaRPr lang="en-CA" dirty="0"/>
          </a:p>
          <a:p>
            <a:r>
              <a:rPr lang="en-CA" b="1" dirty="0" smtClean="0"/>
              <a:t>Use 10 years of simulation!</a:t>
            </a:r>
            <a:endParaRPr lang="en-CA" b="1" dirty="0"/>
          </a:p>
        </p:txBody>
      </p:sp>
    </p:spTree>
    <p:extLst>
      <p:ext uri="{BB962C8B-B14F-4D97-AF65-F5344CB8AC3E}">
        <p14:creationId xmlns:p14="http://schemas.microsoft.com/office/powerpoint/2010/main" val="1812958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14</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Components of Uncertainty (2100)</a:t>
            </a:r>
            <a:endParaRPr lang="en-US" sz="2500" cap="none" dirty="0">
              <a:solidFill>
                <a:schemeClr val="tx1"/>
              </a:solidFill>
              <a:latin typeface="+mj-lt"/>
            </a:endParaRPr>
          </a:p>
        </p:txBody>
      </p:sp>
      <p:sp>
        <p:nvSpPr>
          <p:cNvPr id="7" name="TextBox 6"/>
          <p:cNvSpPr txBox="1"/>
          <p:nvPr/>
        </p:nvSpPr>
        <p:spPr>
          <a:xfrm>
            <a:off x="76201" y="2128678"/>
            <a:ext cx="1828799" cy="3416320"/>
          </a:xfrm>
          <a:prstGeom prst="rect">
            <a:avLst/>
          </a:prstGeom>
          <a:noFill/>
        </p:spPr>
        <p:txBody>
          <a:bodyPr wrap="square" rtlCol="0">
            <a:spAutoFit/>
          </a:bodyPr>
          <a:lstStyle/>
          <a:p>
            <a:r>
              <a:rPr lang="en-CA" b="1" dirty="0" smtClean="0"/>
              <a:t>End of Century</a:t>
            </a:r>
          </a:p>
          <a:p>
            <a:endParaRPr lang="en-CA" dirty="0"/>
          </a:p>
          <a:p>
            <a:r>
              <a:rPr lang="en-CA" dirty="0" smtClean="0"/>
              <a:t>Uncertainty from health and valuation</a:t>
            </a:r>
          </a:p>
          <a:p>
            <a:r>
              <a:rPr lang="en-CA" dirty="0" smtClean="0"/>
              <a:t>dominates that from natural variability</a:t>
            </a:r>
            <a:endParaRPr lang="en-CA" dirty="0"/>
          </a:p>
          <a:p>
            <a:endParaRPr lang="en-CA" dirty="0" smtClean="0"/>
          </a:p>
          <a:p>
            <a:r>
              <a:rPr lang="en-CA" b="1" dirty="0" smtClean="0"/>
              <a:t>Current practice of 1-5 years is fine</a:t>
            </a:r>
            <a:endParaRPr lang="en-CA" b="1"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7801" y="304800"/>
            <a:ext cx="7683500" cy="6233554"/>
          </a:xfrm>
          <a:prstGeom prst="rect">
            <a:avLst/>
          </a:prstGeom>
        </p:spPr>
      </p:pic>
    </p:spTree>
    <p:extLst>
      <p:ext uri="{BB962C8B-B14F-4D97-AF65-F5344CB8AC3E}">
        <p14:creationId xmlns:p14="http://schemas.microsoft.com/office/powerpoint/2010/main" val="254412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15</a:t>
            </a:fld>
            <a:endParaRPr lang="en-US" dirty="0">
              <a:solidFill>
                <a:prstClr val="black"/>
              </a:solidFill>
            </a:endParaRPr>
          </a:p>
        </p:txBody>
      </p:sp>
      <p:sp>
        <p:nvSpPr>
          <p:cNvPr id="28" name="Title 1"/>
          <p:cNvSpPr txBox="1">
            <a:spLocks/>
          </p:cNvSpPr>
          <p:nvPr/>
        </p:nvSpPr>
        <p:spPr>
          <a:xfrm>
            <a:off x="457200" y="287338"/>
            <a:ext cx="8229600"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cap="none" dirty="0" smtClean="0">
                <a:latin typeface="+mj-lt"/>
              </a:rPr>
              <a:t>CONCLUSIONS</a:t>
            </a:r>
            <a:endParaRPr lang="en-US" cap="none" dirty="0">
              <a:latin typeface="+mj-lt"/>
            </a:endParaRPr>
          </a:p>
        </p:txBody>
      </p:sp>
      <p:sp>
        <p:nvSpPr>
          <p:cNvPr id="4" name="Rectangle 3"/>
          <p:cNvSpPr/>
          <p:nvPr/>
        </p:nvSpPr>
        <p:spPr>
          <a:xfrm>
            <a:off x="381000" y="914400"/>
            <a:ext cx="8534400" cy="4856714"/>
          </a:xfrm>
          <a:prstGeom prst="rect">
            <a:avLst/>
          </a:prstGeom>
        </p:spPr>
        <p:txBody>
          <a:bodyPr wrap="square">
            <a:spAutoFit/>
          </a:bodyPr>
          <a:lstStyle/>
          <a:p>
            <a:pPr algn="ctr">
              <a:spcBef>
                <a:spcPct val="20000"/>
              </a:spcBef>
            </a:pPr>
            <a:r>
              <a:rPr lang="en-US" b="1" kern="0" dirty="0" smtClean="0">
                <a:solidFill>
                  <a:schemeClr val="accent3"/>
                </a:solidFill>
              </a:rPr>
              <a:t>For mid-century, need long (10 year) simulations, but for end-of-century, current practice may be fine, given uncertain health responses</a:t>
            </a:r>
            <a:endParaRPr lang="en-US" b="1" kern="0" dirty="0" smtClean="0">
              <a:solidFill>
                <a:prstClr val="black"/>
              </a:solidFill>
            </a:endParaRPr>
          </a:p>
          <a:p>
            <a:pPr lvl="0">
              <a:spcBef>
                <a:spcPct val="20000"/>
              </a:spcBef>
            </a:pPr>
            <a:endParaRPr lang="en-US" b="1" kern="0" dirty="0">
              <a:solidFill>
                <a:prstClr val="black"/>
              </a:solidFill>
            </a:endParaRPr>
          </a:p>
          <a:p>
            <a:pPr lvl="0">
              <a:spcBef>
                <a:spcPct val="20000"/>
              </a:spcBef>
            </a:pPr>
            <a:r>
              <a:rPr lang="en-US" b="1" kern="0" dirty="0" smtClean="0">
                <a:solidFill>
                  <a:prstClr val="black"/>
                </a:solidFill>
              </a:rPr>
              <a:t>For mid-century climate change, need to average longer simulations</a:t>
            </a:r>
          </a:p>
          <a:p>
            <a:pPr marL="457200" lvl="0" indent="-457200">
              <a:spcBef>
                <a:spcPct val="20000"/>
              </a:spcBef>
              <a:buFontTx/>
              <a:buChar char="-"/>
            </a:pPr>
            <a:r>
              <a:rPr lang="en-US" kern="0" dirty="0" smtClean="0">
                <a:solidFill>
                  <a:prstClr val="black"/>
                </a:solidFill>
              </a:rPr>
              <a:t>10-year simulations cross 0 </a:t>
            </a:r>
          </a:p>
          <a:p>
            <a:pPr marL="457200" lvl="0" indent="-457200">
              <a:spcBef>
                <a:spcPct val="20000"/>
              </a:spcBef>
              <a:buFontTx/>
              <a:buChar char="-"/>
            </a:pPr>
            <a:endParaRPr lang="en-US" kern="0" dirty="0">
              <a:solidFill>
                <a:prstClr val="black"/>
              </a:solidFill>
            </a:endParaRPr>
          </a:p>
          <a:p>
            <a:pPr>
              <a:spcBef>
                <a:spcPct val="20000"/>
              </a:spcBef>
            </a:pPr>
            <a:r>
              <a:rPr lang="en-US" b="1" kern="0" dirty="0" smtClean="0">
                <a:solidFill>
                  <a:prstClr val="black"/>
                </a:solidFill>
              </a:rPr>
              <a:t>Longer simulations reduce effect of variability on benefit estimate </a:t>
            </a:r>
            <a:endParaRPr lang="en-US" kern="0" dirty="0" smtClean="0">
              <a:solidFill>
                <a:prstClr val="black"/>
              </a:solidFill>
            </a:endParaRPr>
          </a:p>
          <a:p>
            <a:pPr marL="457200" indent="-457200">
              <a:spcBef>
                <a:spcPct val="20000"/>
              </a:spcBef>
              <a:buFontTx/>
              <a:buChar char="-"/>
            </a:pPr>
            <a:r>
              <a:rPr lang="en-US" kern="0" dirty="0">
                <a:solidFill>
                  <a:prstClr val="black"/>
                </a:solidFill>
              </a:rPr>
              <a:t>Single-year simulations have compounding uncertainty from variability </a:t>
            </a:r>
            <a:r>
              <a:rPr lang="en-US" kern="0" dirty="0" smtClean="0">
                <a:solidFill>
                  <a:prstClr val="black"/>
                </a:solidFill>
              </a:rPr>
              <a:t>and </a:t>
            </a:r>
            <a:r>
              <a:rPr lang="en-US" kern="0" dirty="0">
                <a:solidFill>
                  <a:prstClr val="black"/>
                </a:solidFill>
              </a:rPr>
              <a:t>health responses that yield a range from -$400 to $400 billion annually</a:t>
            </a:r>
          </a:p>
          <a:p>
            <a:pPr marL="457200" lvl="0" indent="-457200">
              <a:spcBef>
                <a:spcPct val="20000"/>
              </a:spcBef>
              <a:buFontTx/>
              <a:buChar char="-"/>
            </a:pPr>
            <a:r>
              <a:rPr lang="en-US" kern="0" dirty="0" smtClean="0">
                <a:solidFill>
                  <a:prstClr val="black"/>
                </a:solidFill>
              </a:rPr>
              <a:t>30-year simulations yield a range of $5-70 billion</a:t>
            </a:r>
          </a:p>
          <a:p>
            <a:pPr marL="457200" lvl="0" indent="-457200">
              <a:spcBef>
                <a:spcPct val="20000"/>
              </a:spcBef>
              <a:buFontTx/>
              <a:buChar char="-"/>
            </a:pPr>
            <a:endParaRPr lang="en-US" kern="0" dirty="0" smtClean="0">
              <a:solidFill>
                <a:prstClr val="black"/>
              </a:solidFill>
            </a:endParaRPr>
          </a:p>
          <a:p>
            <a:pPr>
              <a:spcBef>
                <a:spcPct val="20000"/>
              </a:spcBef>
            </a:pPr>
            <a:r>
              <a:rPr lang="en-US" b="1" kern="0" dirty="0">
                <a:solidFill>
                  <a:prstClr val="black"/>
                </a:solidFill>
              </a:rPr>
              <a:t>For </a:t>
            </a:r>
            <a:r>
              <a:rPr lang="en-US" b="1" kern="0" dirty="0" smtClean="0">
                <a:solidFill>
                  <a:prstClr val="black"/>
                </a:solidFill>
              </a:rPr>
              <a:t>end-of-century </a:t>
            </a:r>
            <a:r>
              <a:rPr lang="en-US" b="1" kern="0" dirty="0">
                <a:solidFill>
                  <a:prstClr val="black"/>
                </a:solidFill>
              </a:rPr>
              <a:t>climate change, </a:t>
            </a:r>
            <a:r>
              <a:rPr lang="en-US" b="1" kern="0" dirty="0" smtClean="0">
                <a:solidFill>
                  <a:prstClr val="black"/>
                </a:solidFill>
              </a:rPr>
              <a:t>the health and valuation uncertainty begins to dominate effect of natural variability</a:t>
            </a:r>
            <a:endParaRPr lang="en-US" b="1" kern="0" dirty="0">
              <a:solidFill>
                <a:prstClr val="black"/>
              </a:solidFill>
            </a:endParaRPr>
          </a:p>
          <a:p>
            <a:pPr lvl="0">
              <a:spcBef>
                <a:spcPct val="20000"/>
              </a:spcBef>
            </a:pPr>
            <a:endParaRPr lang="en-US" kern="0" dirty="0">
              <a:solidFill>
                <a:prstClr val="black"/>
              </a:solidFill>
            </a:endParaRPr>
          </a:p>
          <a:p>
            <a:pPr>
              <a:spcBef>
                <a:spcPct val="20000"/>
              </a:spcBef>
            </a:pPr>
            <a:endParaRPr lang="en-US" b="1" kern="0" dirty="0" smtClean="0">
              <a:solidFill>
                <a:prstClr val="black"/>
              </a:solidFill>
            </a:endParaRPr>
          </a:p>
        </p:txBody>
      </p:sp>
    </p:spTree>
    <p:extLst>
      <p:ext uri="{BB962C8B-B14F-4D97-AF65-F5344CB8AC3E}">
        <p14:creationId xmlns:p14="http://schemas.microsoft.com/office/powerpoint/2010/main" val="3555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1676402"/>
            <a:ext cx="9144000" cy="45719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endParaRPr lang="en-US" sz="3200" dirty="0">
              <a:solidFill>
                <a:prstClr val="black"/>
              </a:solidFill>
            </a:endParaRPr>
          </a:p>
        </p:txBody>
      </p:sp>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16</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“Answers”</a:t>
            </a:r>
            <a:endParaRPr lang="en-US" sz="2500" cap="none" dirty="0">
              <a:solidFill>
                <a:schemeClr val="tx1"/>
              </a:solidFill>
              <a:latin typeface="+mj-lt"/>
            </a:endParaRPr>
          </a:p>
        </p:txBody>
      </p:sp>
      <p:sp>
        <p:nvSpPr>
          <p:cNvPr id="7" name="Content Placeholder 20"/>
          <p:cNvSpPr>
            <a:spLocks noGrp="1"/>
          </p:cNvSpPr>
          <p:nvPr>
            <p:ph idx="1"/>
          </p:nvPr>
        </p:nvSpPr>
        <p:spPr>
          <a:xfrm>
            <a:off x="457200" y="1219200"/>
            <a:ext cx="8229600" cy="5486400"/>
          </a:xfrm>
          <a:noFill/>
        </p:spPr>
        <p:txBody>
          <a:bodyPr>
            <a:normAutofit/>
          </a:bodyPr>
          <a:lstStyle/>
          <a:p>
            <a:pPr marL="0" lvl="0" indent="0" algn="ctr">
              <a:buNone/>
            </a:pPr>
            <a:r>
              <a:rPr lang="en-US" sz="1800" b="1" kern="0" dirty="0">
                <a:solidFill>
                  <a:schemeClr val="accent3"/>
                </a:solidFill>
              </a:rPr>
              <a:t>What is the effect of natural variability on the health benefits of climate policy from reducing the climate penalty on air pollution?</a:t>
            </a:r>
            <a:endParaRPr lang="en-US" sz="1800" b="1" kern="0" dirty="0">
              <a:solidFill>
                <a:prstClr val="black"/>
              </a:solidFill>
            </a:endParaRPr>
          </a:p>
          <a:p>
            <a:pPr marL="0" indent="0" algn="ctr">
              <a:buNone/>
            </a:pPr>
            <a:endParaRPr lang="en-US" sz="1800" b="1" kern="0" dirty="0">
              <a:solidFill>
                <a:schemeClr val="accent3"/>
              </a:solidFill>
            </a:endParaRPr>
          </a:p>
          <a:p>
            <a:pPr marL="0" indent="0">
              <a:buNone/>
            </a:pPr>
            <a:r>
              <a:rPr lang="en-US" sz="1800" b="1" kern="0" dirty="0" smtClean="0"/>
              <a:t>Policy Relevance</a:t>
            </a:r>
            <a:endParaRPr lang="en-US" sz="1800" b="1" kern="0" dirty="0"/>
          </a:p>
          <a:p>
            <a:pPr marL="0" indent="0">
              <a:buNone/>
            </a:pPr>
            <a:r>
              <a:rPr lang="en-CA" sz="1800" dirty="0" smtClean="0"/>
              <a:t>Current practice is </a:t>
            </a:r>
            <a:r>
              <a:rPr lang="en-CA" sz="1800" dirty="0"/>
              <a:t>potentially misleading, even in sign of </a:t>
            </a:r>
            <a:r>
              <a:rPr lang="en-CA" sz="1800" dirty="0" smtClean="0"/>
              <a:t>impact from a changing climate</a:t>
            </a:r>
            <a:endParaRPr lang="en-CA" sz="1800" dirty="0"/>
          </a:p>
          <a:p>
            <a:pPr marL="0" indent="0">
              <a:buNone/>
            </a:pPr>
            <a:endParaRPr lang="en-US" sz="1800" b="1" kern="0" dirty="0"/>
          </a:p>
          <a:p>
            <a:pPr marL="0" indent="0">
              <a:buNone/>
            </a:pPr>
            <a:r>
              <a:rPr lang="en-US" sz="1800" b="1" kern="0" dirty="0" smtClean="0"/>
              <a:t>Modeling Relevance</a:t>
            </a:r>
          </a:p>
          <a:p>
            <a:pPr marL="0" indent="0">
              <a:buNone/>
            </a:pPr>
            <a:r>
              <a:rPr lang="en-CA" sz="1800" dirty="0"/>
              <a:t>In near-term </a:t>
            </a:r>
            <a:r>
              <a:rPr lang="en-CA" sz="1800" dirty="0" smtClean="0"/>
              <a:t>studies, natural variability adds significant random error to climate penalty</a:t>
            </a:r>
          </a:p>
          <a:p>
            <a:pPr marL="0" indent="0">
              <a:buNone/>
            </a:pPr>
            <a:r>
              <a:rPr lang="en-CA" sz="1800" dirty="0" smtClean="0"/>
              <a:t>This is reduced by 10-30 year simulations</a:t>
            </a:r>
            <a:endParaRPr lang="en-CA" sz="1800" dirty="0"/>
          </a:p>
          <a:p>
            <a:pPr marL="0" indent="0">
              <a:buNone/>
            </a:pPr>
            <a:r>
              <a:rPr lang="en-CA" sz="1800" dirty="0"/>
              <a:t>For end-of-century, </a:t>
            </a:r>
            <a:r>
              <a:rPr lang="en-CA" sz="1800" dirty="0" smtClean="0"/>
              <a:t>health and valuation uncertainty dominate</a:t>
            </a:r>
            <a:endParaRPr lang="en-US" sz="1800" b="1" kern="0" dirty="0">
              <a:solidFill>
                <a:schemeClr val="accent3"/>
              </a:solidFill>
            </a:endParaRPr>
          </a:p>
          <a:p>
            <a:pPr marL="0" indent="0">
              <a:buNone/>
            </a:pPr>
            <a:endParaRPr lang="en-US" sz="1800" kern="0" dirty="0"/>
          </a:p>
          <a:p>
            <a:pPr marL="0" indent="0">
              <a:buNone/>
            </a:pPr>
            <a:endParaRPr lang="en-US" sz="1800" b="1" kern="0" dirty="0">
              <a:solidFill>
                <a:schemeClr val="accent3"/>
              </a:solidFill>
            </a:endParaRPr>
          </a:p>
          <a:p>
            <a:pPr marL="0" indent="0">
              <a:buNone/>
            </a:pPr>
            <a:endParaRPr lang="en-US" sz="1800" b="1" baseline="-25000" dirty="0" smtClean="0">
              <a:solidFill>
                <a:schemeClr val="accent3"/>
              </a:solidFill>
            </a:endParaRPr>
          </a:p>
        </p:txBody>
      </p:sp>
    </p:spTree>
    <p:extLst>
      <p:ext uri="{BB962C8B-B14F-4D97-AF65-F5344CB8AC3E}">
        <p14:creationId xmlns:p14="http://schemas.microsoft.com/office/powerpoint/2010/main" val="2043798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17</a:t>
            </a:fld>
            <a:endParaRPr lang="en-US" dirty="0">
              <a:solidFill>
                <a:prstClr val="black"/>
              </a:solidFill>
            </a:endParaRPr>
          </a:p>
        </p:txBody>
      </p:sp>
      <p:sp>
        <p:nvSpPr>
          <p:cNvPr id="28" name="Title 1"/>
          <p:cNvSpPr txBox="1">
            <a:spLocks/>
          </p:cNvSpPr>
          <p:nvPr/>
        </p:nvSpPr>
        <p:spPr>
          <a:xfrm>
            <a:off x="446314" y="274638"/>
            <a:ext cx="8534399" cy="1008062"/>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Acknowledgments</a:t>
            </a:r>
            <a:endParaRPr lang="en-US" sz="2500" cap="none" dirty="0">
              <a:solidFill>
                <a:schemeClr val="tx1"/>
              </a:solidFill>
              <a:latin typeface="+mj-lt"/>
            </a:endParaRPr>
          </a:p>
        </p:txBody>
      </p:sp>
      <p:sp>
        <p:nvSpPr>
          <p:cNvPr id="19" name="Content Placeholder 20"/>
          <p:cNvSpPr>
            <a:spLocks noGrp="1"/>
          </p:cNvSpPr>
          <p:nvPr>
            <p:ph idx="1"/>
          </p:nvPr>
        </p:nvSpPr>
        <p:spPr>
          <a:xfrm>
            <a:off x="533400" y="914400"/>
            <a:ext cx="8229600" cy="5029200"/>
          </a:xfrm>
          <a:blipFill>
            <a:blip r:embed="rId3" cstate="print">
              <a:lum bright="70000" contrast="-70000"/>
            </a:blip>
            <a:stretch>
              <a:fillRect/>
            </a:stretch>
          </a:blipFill>
        </p:spPr>
        <p:txBody>
          <a:bodyPr>
            <a:noAutofit/>
          </a:bodyPr>
          <a:lstStyle/>
          <a:p>
            <a:pPr marL="0" indent="0">
              <a:spcBef>
                <a:spcPts val="300"/>
              </a:spcBef>
              <a:buNone/>
            </a:pPr>
            <a:r>
              <a:rPr lang="en-US" sz="1800" b="1" dirty="0" smtClean="0">
                <a:solidFill>
                  <a:schemeClr val="accent4">
                    <a:lumMod val="75000"/>
                  </a:schemeClr>
                </a:solidFill>
              </a:rPr>
              <a:t>Helpful Input</a:t>
            </a:r>
          </a:p>
          <a:p>
            <a:pPr marL="0" indent="0">
              <a:spcBef>
                <a:spcPts val="300"/>
              </a:spcBef>
              <a:buNone/>
            </a:pPr>
            <a:r>
              <a:rPr lang="en-US" sz="1800" dirty="0" smtClean="0">
                <a:solidFill>
                  <a:schemeClr val="accent4">
                    <a:lumMod val="75000"/>
                  </a:schemeClr>
                </a:solidFill>
              </a:rPr>
              <a:t>Noelle E. </a:t>
            </a:r>
            <a:r>
              <a:rPr lang="en-US" sz="1800" dirty="0" err="1" smtClean="0">
                <a:solidFill>
                  <a:schemeClr val="accent4">
                    <a:lumMod val="75000"/>
                  </a:schemeClr>
                </a:solidFill>
              </a:rPr>
              <a:t>Selin</a:t>
            </a:r>
            <a:r>
              <a:rPr lang="en-US" sz="1800" dirty="0" smtClean="0">
                <a:solidFill>
                  <a:schemeClr val="accent4">
                    <a:lumMod val="75000"/>
                  </a:schemeClr>
                </a:solidFill>
              </a:rPr>
              <a:t>, Sergey </a:t>
            </a:r>
            <a:r>
              <a:rPr lang="en-US" sz="1800" dirty="0" err="1" smtClean="0">
                <a:solidFill>
                  <a:schemeClr val="accent4">
                    <a:lumMod val="75000"/>
                  </a:schemeClr>
                </a:solidFill>
              </a:rPr>
              <a:t>Paltsev</a:t>
            </a:r>
            <a:r>
              <a:rPr lang="en-US" sz="1800" dirty="0" smtClean="0">
                <a:solidFill>
                  <a:schemeClr val="accent4">
                    <a:lumMod val="75000"/>
                  </a:schemeClr>
                </a:solidFill>
              </a:rPr>
              <a:t> (MIT)</a:t>
            </a:r>
            <a:endParaRPr lang="en-US" sz="1800" b="1" dirty="0" smtClean="0">
              <a:solidFill>
                <a:schemeClr val="accent4">
                  <a:lumMod val="75000"/>
                </a:schemeClr>
              </a:solidFill>
            </a:endParaRPr>
          </a:p>
          <a:p>
            <a:pPr marL="0" indent="0">
              <a:spcBef>
                <a:spcPts val="300"/>
              </a:spcBef>
              <a:buNone/>
            </a:pPr>
            <a:endParaRPr lang="en-US" sz="1800" b="1" dirty="0" smtClean="0">
              <a:solidFill>
                <a:schemeClr val="accent4">
                  <a:lumMod val="75000"/>
                </a:schemeClr>
              </a:solidFill>
            </a:endParaRPr>
          </a:p>
          <a:p>
            <a:pPr marL="0" indent="0">
              <a:spcBef>
                <a:spcPts val="300"/>
              </a:spcBef>
              <a:buNone/>
            </a:pPr>
            <a:r>
              <a:rPr lang="en-US" sz="1800" b="1" dirty="0" smtClean="0">
                <a:solidFill>
                  <a:schemeClr val="accent4">
                    <a:lumMod val="75000"/>
                  </a:schemeClr>
                </a:solidFill>
              </a:rPr>
              <a:t>Funding</a:t>
            </a:r>
          </a:p>
          <a:p>
            <a:pPr marL="0" indent="0">
              <a:spcBef>
                <a:spcPts val="300"/>
              </a:spcBef>
              <a:buNone/>
            </a:pPr>
            <a:r>
              <a:rPr lang="en-CA" sz="1800" dirty="0" smtClean="0">
                <a:solidFill>
                  <a:schemeClr val="accent4">
                    <a:lumMod val="75000"/>
                  </a:schemeClr>
                </a:solidFill>
              </a:rPr>
              <a:t>University of Waterloo, U.S</a:t>
            </a:r>
            <a:r>
              <a:rPr lang="en-CA" sz="1800" dirty="0">
                <a:solidFill>
                  <a:schemeClr val="accent4">
                    <a:lumMod val="75000"/>
                  </a:schemeClr>
                </a:solidFill>
              </a:rPr>
              <a:t>. </a:t>
            </a:r>
            <a:r>
              <a:rPr lang="en-CA" sz="1800" dirty="0" smtClean="0">
                <a:solidFill>
                  <a:schemeClr val="accent4">
                    <a:lumMod val="75000"/>
                  </a:schemeClr>
                </a:solidFill>
              </a:rPr>
              <a:t>DOE </a:t>
            </a:r>
            <a:r>
              <a:rPr lang="en-CA" sz="1800" dirty="0">
                <a:solidFill>
                  <a:schemeClr val="accent4">
                    <a:lumMod val="75000"/>
                  </a:schemeClr>
                </a:solidFill>
              </a:rPr>
              <a:t>Office of Science, the U.S. EPA STAR program, the MIT Energy Initiative Seed Fund with John Reilly, Noelle </a:t>
            </a:r>
            <a:r>
              <a:rPr lang="en-CA" sz="1800" dirty="0" err="1">
                <a:solidFill>
                  <a:schemeClr val="accent4">
                    <a:lumMod val="75000"/>
                  </a:schemeClr>
                </a:solidFill>
              </a:rPr>
              <a:t>Selin</a:t>
            </a:r>
            <a:r>
              <a:rPr lang="en-CA" sz="1800" dirty="0">
                <a:solidFill>
                  <a:schemeClr val="accent4">
                    <a:lumMod val="75000"/>
                  </a:schemeClr>
                </a:solidFill>
              </a:rPr>
              <a:t>, and Susan Solomon, the Martin Family Society of Sustainability Fellows,  </a:t>
            </a:r>
            <a:r>
              <a:rPr lang="en-CA" sz="1800" dirty="0" smtClean="0">
                <a:solidFill>
                  <a:schemeClr val="accent4">
                    <a:lumMod val="75000"/>
                  </a:schemeClr>
                </a:solidFill>
              </a:rPr>
              <a:t>MITEI Total </a:t>
            </a:r>
            <a:r>
              <a:rPr lang="en-CA" sz="1800" dirty="0">
                <a:solidFill>
                  <a:schemeClr val="accent4">
                    <a:lumMod val="75000"/>
                  </a:schemeClr>
                </a:solidFill>
              </a:rPr>
              <a:t>Energy </a:t>
            </a:r>
            <a:r>
              <a:rPr lang="en-CA" sz="1800" dirty="0" smtClean="0">
                <a:solidFill>
                  <a:schemeClr val="accent4">
                    <a:lumMod val="75000"/>
                  </a:schemeClr>
                </a:solidFill>
              </a:rPr>
              <a:t>Fellows, MIT Leading Technology Policy, and </a:t>
            </a:r>
            <a:r>
              <a:rPr lang="en-CA" sz="1800" dirty="0">
                <a:solidFill>
                  <a:schemeClr val="accent4">
                    <a:lumMod val="75000"/>
                  </a:schemeClr>
                </a:solidFill>
              </a:rPr>
              <a:t>the MIT Joint Program on the Science and Policy of Global Change. </a:t>
            </a:r>
            <a:endParaRPr lang="en-CA" sz="1800" dirty="0" smtClean="0">
              <a:solidFill>
                <a:schemeClr val="accent4">
                  <a:lumMod val="75000"/>
                </a:schemeClr>
              </a:solidFill>
            </a:endParaRPr>
          </a:p>
          <a:p>
            <a:pPr marL="0" indent="0">
              <a:spcBef>
                <a:spcPts val="300"/>
              </a:spcBef>
              <a:buNone/>
            </a:pPr>
            <a:endParaRPr lang="en-CA" sz="1800" dirty="0">
              <a:solidFill>
                <a:schemeClr val="accent4">
                  <a:lumMod val="75000"/>
                </a:schemeClr>
              </a:solidFill>
            </a:endParaRPr>
          </a:p>
          <a:p>
            <a:pPr marL="0" indent="0">
              <a:spcBef>
                <a:spcPts val="300"/>
              </a:spcBef>
              <a:buNone/>
            </a:pPr>
            <a:endParaRPr lang="en-CA" sz="1800" b="1" dirty="0">
              <a:solidFill>
                <a:schemeClr val="accent4">
                  <a:lumMod val="75000"/>
                </a:schemeClr>
              </a:solidFill>
            </a:endParaRPr>
          </a:p>
          <a:p>
            <a:pPr marL="0" indent="0">
              <a:spcBef>
                <a:spcPts val="300"/>
              </a:spcBef>
              <a:buNone/>
            </a:pPr>
            <a:endParaRPr lang="en-US" sz="1800" dirty="0" smtClean="0">
              <a:solidFill>
                <a:schemeClr val="accent4">
                  <a:lumMod val="75000"/>
                </a:schemeClr>
              </a:solidFill>
            </a:endParaRPr>
          </a:p>
          <a:p>
            <a:pPr marL="0" indent="0">
              <a:spcBef>
                <a:spcPts val="300"/>
              </a:spcBef>
              <a:buNone/>
            </a:pPr>
            <a:endParaRPr lang="en-US" sz="1800" dirty="0" smtClean="0">
              <a:solidFill>
                <a:schemeClr val="accent4">
                  <a:lumMod val="75000"/>
                </a:schemeClr>
              </a:solidFill>
            </a:endParaRPr>
          </a:p>
        </p:txBody>
      </p:sp>
    </p:spTree>
    <p:extLst>
      <p:ext uri="{BB962C8B-B14F-4D97-AF65-F5344CB8AC3E}">
        <p14:creationId xmlns:p14="http://schemas.microsoft.com/office/powerpoint/2010/main" val="383607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18</a:t>
            </a:fld>
            <a:endParaRPr lang="en-US" dirty="0">
              <a:solidFill>
                <a:prstClr val="black"/>
              </a:solidFill>
            </a:endParaRPr>
          </a:p>
        </p:txBody>
      </p:sp>
      <p:sp>
        <p:nvSpPr>
          <p:cNvPr id="28" name="Title 1"/>
          <p:cNvSpPr txBox="1">
            <a:spLocks/>
          </p:cNvSpPr>
          <p:nvPr/>
        </p:nvSpPr>
        <p:spPr>
          <a:xfrm>
            <a:off x="266700" y="107950"/>
            <a:ext cx="8229600"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cap="none" dirty="0" smtClean="0">
                <a:latin typeface="+mj-lt"/>
              </a:rPr>
              <a:t>WORKS CITED</a:t>
            </a:r>
            <a:endParaRPr lang="en-US" cap="none" dirty="0">
              <a:latin typeface="+mj-lt"/>
            </a:endParaRPr>
          </a:p>
        </p:txBody>
      </p:sp>
      <p:sp>
        <p:nvSpPr>
          <p:cNvPr id="2" name="Rectangle 1"/>
          <p:cNvSpPr/>
          <p:nvPr/>
        </p:nvSpPr>
        <p:spPr>
          <a:xfrm>
            <a:off x="266700" y="681618"/>
            <a:ext cx="8877300" cy="2423740"/>
          </a:xfrm>
          <a:prstGeom prst="rect">
            <a:avLst/>
          </a:prstGeom>
        </p:spPr>
        <p:txBody>
          <a:bodyPr wrap="square">
            <a:spAutoFit/>
          </a:bodyPr>
          <a:lstStyle/>
          <a:p>
            <a:pPr lvl="0"/>
            <a:r>
              <a:rPr lang="en-US" dirty="0" smtClean="0"/>
              <a:t>F</a:t>
            </a:r>
            <a:r>
              <a:rPr lang="en-US" dirty="0"/>
              <a:t>. Garcia-Menendez, R.K. </a:t>
            </a:r>
            <a:r>
              <a:rPr lang="en-US" dirty="0" err="1"/>
              <a:t>Saari</a:t>
            </a:r>
            <a:r>
              <a:rPr lang="en-US" dirty="0"/>
              <a:t>, E. </a:t>
            </a:r>
            <a:r>
              <a:rPr lang="en-US" dirty="0" err="1"/>
              <a:t>Monier</a:t>
            </a:r>
            <a:r>
              <a:rPr lang="en-US" dirty="0"/>
              <a:t>, N.E. </a:t>
            </a:r>
            <a:r>
              <a:rPr lang="en-US" dirty="0" err="1"/>
              <a:t>Selin</a:t>
            </a:r>
            <a:r>
              <a:rPr lang="en-US" dirty="0"/>
              <a:t>, “Impacts of climate change and benefits of climate policy for U.S. air quality and health.” </a:t>
            </a:r>
            <a:r>
              <a:rPr lang="en-US" i="1" dirty="0"/>
              <a:t>Environmental Science and Technology</a:t>
            </a:r>
            <a:r>
              <a:rPr lang="en-US" dirty="0"/>
              <a:t>, 49 (13) 7580-7588 </a:t>
            </a:r>
            <a:r>
              <a:rPr lang="en-US" u="sng" dirty="0" err="1">
                <a:hlinkClick r:id="rId3"/>
              </a:rPr>
              <a:t>doi</a:t>
            </a:r>
            <a:r>
              <a:rPr lang="en-US" u="sng" dirty="0">
                <a:hlinkClick r:id="rId3"/>
              </a:rPr>
              <a:t>: 10.1021/acs.est.5b01324</a:t>
            </a:r>
            <a:r>
              <a:rPr lang="en-US" dirty="0"/>
              <a:t>. (2015)</a:t>
            </a:r>
            <a:endParaRPr lang="en-CA" dirty="0"/>
          </a:p>
          <a:p>
            <a:pPr>
              <a:spcBef>
                <a:spcPts val="300"/>
              </a:spcBef>
            </a:pPr>
            <a:endParaRPr lang="en-US" dirty="0" smtClean="0">
              <a:solidFill>
                <a:schemeClr val="accent4">
                  <a:lumMod val="75000"/>
                </a:schemeClr>
              </a:solidFill>
            </a:endParaRPr>
          </a:p>
          <a:p>
            <a:pPr>
              <a:spcBef>
                <a:spcPts val="300"/>
              </a:spcBef>
            </a:pPr>
            <a:r>
              <a:rPr lang="en-CA" dirty="0" err="1" smtClean="0"/>
              <a:t>Monier</a:t>
            </a:r>
            <a:r>
              <a:rPr lang="en-CA" dirty="0" smtClean="0"/>
              <a:t> </a:t>
            </a:r>
            <a:r>
              <a:rPr lang="en-CA" dirty="0"/>
              <a:t>E, </a:t>
            </a:r>
            <a:r>
              <a:rPr lang="en-CA" dirty="0" err="1"/>
              <a:t>Paltsev</a:t>
            </a:r>
            <a:r>
              <a:rPr lang="en-CA" dirty="0"/>
              <a:t> S, Scott J, </a:t>
            </a:r>
            <a:r>
              <a:rPr lang="en-CA" dirty="0" err="1"/>
              <a:t>Sokolov</a:t>
            </a:r>
            <a:r>
              <a:rPr lang="en-CA" dirty="0"/>
              <a:t> A, Reilly J (2015) Integrated economic and climate projections for impact assessment. </a:t>
            </a:r>
            <a:r>
              <a:rPr lang="en-CA" i="1" dirty="0"/>
              <a:t>Climatic Change</a:t>
            </a:r>
            <a:r>
              <a:rPr lang="en-CA" dirty="0"/>
              <a:t>, 131(1), 21-33, doi:</a:t>
            </a:r>
            <a:r>
              <a:rPr lang="en-CA" dirty="0">
                <a:hlinkClick r:id="rId4"/>
              </a:rPr>
              <a:t>10.1007/s10584-013-0892-3</a:t>
            </a:r>
            <a:r>
              <a:rPr lang="en-CA" dirty="0"/>
              <a:t>. [</a:t>
            </a:r>
            <a:r>
              <a:rPr lang="en-CA" dirty="0">
                <a:hlinkClick r:id="rId5"/>
              </a:rPr>
              <a:t>pdf</a:t>
            </a:r>
            <a:r>
              <a:rPr lang="en-CA" dirty="0"/>
              <a:t>]</a:t>
            </a:r>
          </a:p>
          <a:p>
            <a:pPr>
              <a:spcBef>
                <a:spcPts val="300"/>
              </a:spcBef>
            </a:pPr>
            <a:endParaRPr lang="en-US" dirty="0">
              <a:solidFill>
                <a:schemeClr val="accent4">
                  <a:lumMod val="75000"/>
                </a:schemeClr>
              </a:solidFill>
            </a:endParaRPr>
          </a:p>
        </p:txBody>
      </p:sp>
    </p:spTree>
    <p:extLst>
      <p:ext uri="{BB962C8B-B14F-4D97-AF65-F5344CB8AC3E}">
        <p14:creationId xmlns:p14="http://schemas.microsoft.com/office/powerpoint/2010/main" val="3961764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70000" contrast="-70000"/>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438400"/>
            <a:ext cx="7239000" cy="2438400"/>
          </a:xfrm>
        </p:spPr>
        <p:style>
          <a:lnRef idx="2">
            <a:schemeClr val="accent1"/>
          </a:lnRef>
          <a:fillRef idx="1">
            <a:schemeClr val="lt1"/>
          </a:fillRef>
          <a:effectRef idx="0">
            <a:schemeClr val="accent1"/>
          </a:effectRef>
          <a:fontRef idx="minor">
            <a:schemeClr val="dk1"/>
          </a:fontRef>
        </p:style>
        <p:txBody>
          <a:bodyPr anchor="ctr">
            <a:normAutofit fontScale="90000"/>
          </a:bodyPr>
          <a:lstStyle/>
          <a:p>
            <a:pPr algn="ctr"/>
            <a:r>
              <a:rPr lang="en-US" sz="2800" dirty="0" smtClean="0">
                <a:solidFill>
                  <a:schemeClr val="accent5"/>
                </a:solidFill>
              </a:rPr>
              <a:t/>
            </a:r>
            <a:br>
              <a:rPr lang="en-US" sz="2800" dirty="0" smtClean="0">
                <a:solidFill>
                  <a:schemeClr val="accent5"/>
                </a:solidFill>
              </a:rPr>
            </a:br>
            <a:r>
              <a:rPr lang="en-US" sz="2800" dirty="0">
                <a:solidFill>
                  <a:schemeClr val="accent5"/>
                </a:solidFill>
              </a:rPr>
              <a:t/>
            </a:r>
            <a:br>
              <a:rPr lang="en-US" sz="2800" dirty="0">
                <a:solidFill>
                  <a:schemeClr val="accent5"/>
                </a:solidFill>
              </a:rPr>
            </a:br>
            <a:r>
              <a:rPr lang="en-US" sz="2800" dirty="0" smtClean="0">
                <a:solidFill>
                  <a:schemeClr val="accent5"/>
                </a:solidFill>
              </a:rPr>
              <a:t/>
            </a:r>
            <a:br>
              <a:rPr lang="en-US" sz="2800" dirty="0" smtClean="0">
                <a:solidFill>
                  <a:schemeClr val="accent5"/>
                </a:solidFill>
              </a:rPr>
            </a:br>
            <a:r>
              <a:rPr lang="en-US" sz="2800" dirty="0">
                <a:solidFill>
                  <a:schemeClr val="accent5"/>
                </a:solidFill>
              </a:rPr>
              <a:t/>
            </a:r>
            <a:br>
              <a:rPr lang="en-US" sz="2800" dirty="0">
                <a:solidFill>
                  <a:schemeClr val="accent5"/>
                </a:solidFill>
              </a:rPr>
            </a:br>
            <a:r>
              <a:rPr lang="en-US" sz="2800" dirty="0" smtClean="0">
                <a:solidFill>
                  <a:schemeClr val="accent5"/>
                </a:solidFill>
              </a:rPr>
              <a:t>For </a:t>
            </a:r>
            <a:r>
              <a:rPr lang="en-US" sz="2800" dirty="0">
                <a:solidFill>
                  <a:schemeClr val="accent5"/>
                </a:solidFill>
              </a:rPr>
              <a:t>further information:</a:t>
            </a:r>
            <a:br>
              <a:rPr lang="en-US" sz="2800" dirty="0">
                <a:solidFill>
                  <a:schemeClr val="accent5"/>
                </a:solidFill>
              </a:rPr>
            </a:br>
            <a:r>
              <a:rPr lang="en-US" sz="2800" dirty="0">
                <a:solidFill>
                  <a:schemeClr val="accent5"/>
                </a:solidFill>
              </a:rPr>
              <a:t>Rebecca K. </a:t>
            </a:r>
            <a:r>
              <a:rPr lang="en-US" sz="2800" dirty="0" err="1">
                <a:solidFill>
                  <a:schemeClr val="accent5"/>
                </a:solidFill>
              </a:rPr>
              <a:t>Saari</a:t>
            </a:r>
            <a:r>
              <a:rPr lang="en-US" sz="2800" dirty="0">
                <a:solidFill>
                  <a:schemeClr val="accent5"/>
                </a:solidFill>
              </a:rPr>
              <a:t>, PhD</a:t>
            </a:r>
            <a:br>
              <a:rPr lang="en-US" sz="2800" dirty="0">
                <a:solidFill>
                  <a:schemeClr val="accent5"/>
                </a:solidFill>
              </a:rPr>
            </a:br>
            <a:r>
              <a:rPr lang="en-US" sz="2800" cap="none" dirty="0" smtClean="0">
                <a:solidFill>
                  <a:schemeClr val="accent5"/>
                </a:solidFill>
                <a:hlinkClick r:id="rId4"/>
              </a:rPr>
              <a:t>rsaari@uwaterloo.ca</a:t>
            </a:r>
            <a:r>
              <a:rPr lang="en-US" sz="2800" cap="none" dirty="0" smtClean="0">
                <a:solidFill>
                  <a:schemeClr val="accent5"/>
                </a:solidFill>
              </a:rPr>
              <a:t/>
            </a:r>
            <a:br>
              <a:rPr lang="en-US" sz="2800" cap="none" dirty="0" smtClean="0">
                <a:solidFill>
                  <a:schemeClr val="accent5"/>
                </a:solidFill>
              </a:rPr>
            </a:br>
            <a:r>
              <a:rPr lang="en-US" sz="2800" cap="none" dirty="0" smtClean="0">
                <a:solidFill>
                  <a:schemeClr val="accent5"/>
                </a:solidFill>
                <a:hlinkClick r:id="rId5"/>
              </a:rPr>
              <a:t>http://saarir.scripts.mit.edu/index/</a:t>
            </a:r>
            <a:br>
              <a:rPr lang="en-US" sz="2800" cap="none" dirty="0" smtClean="0">
                <a:solidFill>
                  <a:schemeClr val="accent5"/>
                </a:solidFill>
                <a:hlinkClick r:id="rId5"/>
              </a:rPr>
            </a:br>
            <a:r>
              <a:rPr lang="en-US" sz="2800" cap="none" dirty="0" smtClean="0">
                <a:solidFill>
                  <a:schemeClr val="accent5"/>
                </a:solidFill>
              </a:rPr>
              <a:t/>
            </a:r>
            <a:br>
              <a:rPr lang="en-US" sz="2800" cap="none" dirty="0" smtClean="0">
                <a:solidFill>
                  <a:schemeClr val="accent5"/>
                </a:solidFill>
              </a:rPr>
            </a:br>
            <a:r>
              <a:rPr lang="en-US" sz="2800" dirty="0">
                <a:solidFill>
                  <a:schemeClr val="accent5"/>
                </a:solidFill>
              </a:rPr>
              <a:t/>
            </a:r>
            <a:br>
              <a:rPr lang="en-US" sz="2800" dirty="0">
                <a:solidFill>
                  <a:schemeClr val="accent5"/>
                </a:solidFill>
              </a:rPr>
            </a:br>
            <a:r>
              <a:rPr lang="en-US" sz="2800" dirty="0">
                <a:solidFill>
                  <a:schemeClr val="accent5"/>
                </a:solidFill>
              </a:rPr>
              <a:t/>
            </a:r>
            <a:br>
              <a:rPr lang="en-US" sz="2800" dirty="0">
                <a:solidFill>
                  <a:schemeClr val="accent5"/>
                </a:solidFill>
              </a:rPr>
            </a:br>
            <a:endParaRPr lang="en-US" dirty="0">
              <a:solidFill>
                <a:schemeClr val="accent5"/>
              </a:solidFill>
            </a:endParaRPr>
          </a:p>
        </p:txBody>
      </p:sp>
      <p:sp>
        <p:nvSpPr>
          <p:cNvPr id="4" name="Slide Number Placeholder 3"/>
          <p:cNvSpPr>
            <a:spLocks noGrp="1"/>
          </p:cNvSpPr>
          <p:nvPr>
            <p:ph type="sldNum" sz="quarter" idx="12"/>
          </p:nvPr>
        </p:nvSpPr>
        <p:spPr/>
        <p:txBody>
          <a:bodyPr/>
          <a:lstStyle/>
          <a:p>
            <a:fld id="{B8EC940F-2346-41F1-8BC0-669C42F77A3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726093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5994975"/>
          </a:xfrm>
          <a:prstGeom prst="rect">
            <a:avLst/>
          </a:prstGeom>
        </p:spPr>
      </p:pic>
      <p:sp>
        <p:nvSpPr>
          <p:cNvPr id="15" name="Title 1"/>
          <p:cNvSpPr txBox="1">
            <a:spLocks/>
          </p:cNvSpPr>
          <p:nvPr/>
        </p:nvSpPr>
        <p:spPr>
          <a:xfrm>
            <a:off x="0" y="1676402"/>
            <a:ext cx="9144000" cy="45719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endParaRPr lang="en-US" sz="3200" dirty="0">
              <a:solidFill>
                <a:prstClr val="black"/>
              </a:solidFill>
            </a:endParaRPr>
          </a:p>
        </p:txBody>
      </p:sp>
      <p:sp>
        <p:nvSpPr>
          <p:cNvPr id="16" name="Rectangle 15"/>
          <p:cNvSpPr/>
          <p:nvPr/>
        </p:nvSpPr>
        <p:spPr>
          <a:xfrm>
            <a:off x="0" y="0"/>
            <a:ext cx="9372600" cy="5994975"/>
          </a:xfrm>
          <a:prstGeom prst="rect">
            <a:avLst/>
          </a:pr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a:latin typeface="+mj-lt"/>
              </a:rPr>
              <a:t>Connecting Policies to Air Quality Impacts</a:t>
            </a:r>
            <a:endParaRPr lang="en-US" sz="2500" cap="none" dirty="0">
              <a:solidFill>
                <a:schemeClr val="tx1"/>
              </a:solidFill>
              <a:latin typeface="+mj-lt"/>
            </a:endParaRPr>
          </a:p>
        </p:txBody>
      </p:sp>
      <p:sp>
        <p:nvSpPr>
          <p:cNvPr id="21" name="Title 1"/>
          <p:cNvSpPr txBox="1">
            <a:spLocks/>
          </p:cNvSpPr>
          <p:nvPr/>
        </p:nvSpPr>
        <p:spPr>
          <a:xfrm>
            <a:off x="0" y="1551804"/>
            <a:ext cx="9144000" cy="45719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endParaRPr lang="en-US" sz="3200" dirty="0">
              <a:solidFill>
                <a:prstClr val="black"/>
              </a:solidFill>
            </a:endParaRPr>
          </a:p>
        </p:txBody>
      </p:sp>
      <p:graphicFrame>
        <p:nvGraphicFramePr>
          <p:cNvPr id="24" name="Diagram 23"/>
          <p:cNvGraphicFramePr/>
          <p:nvPr>
            <p:extLst/>
          </p:nvPr>
        </p:nvGraphicFramePr>
        <p:xfrm>
          <a:off x="304800" y="3886200"/>
          <a:ext cx="8534400" cy="60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7" name="Up Arrow 26"/>
          <p:cNvSpPr/>
          <p:nvPr/>
        </p:nvSpPr>
        <p:spPr>
          <a:xfrm flipV="1">
            <a:off x="3276600" y="46482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572000" y="5602069"/>
            <a:ext cx="4572000" cy="369332"/>
          </a:xfrm>
          <a:prstGeom prst="rect">
            <a:avLst/>
          </a:prstGeom>
          <a:noFill/>
        </p:spPr>
        <p:txBody>
          <a:bodyPr wrap="square" rtlCol="0">
            <a:spAutoFit/>
          </a:bodyPr>
          <a:lstStyle/>
          <a:p>
            <a:r>
              <a:rPr lang="en-US" dirty="0" smtClean="0"/>
              <a:t>Thompson et al. (2013) </a:t>
            </a:r>
            <a:r>
              <a:rPr lang="en-US" b="1" dirty="0" smtClean="0">
                <a:solidFill>
                  <a:schemeClr val="accent3"/>
                </a:solidFill>
              </a:rPr>
              <a:t>Saari et al. (in prep)</a:t>
            </a:r>
            <a:endParaRPr lang="en-US" b="1" dirty="0">
              <a:solidFill>
                <a:schemeClr val="accent3"/>
              </a:solidFill>
            </a:endParaRPr>
          </a:p>
        </p:txBody>
      </p:sp>
      <p:sp>
        <p:nvSpPr>
          <p:cNvPr id="30" name="TextBox 29"/>
          <p:cNvSpPr txBox="1"/>
          <p:nvPr/>
        </p:nvSpPr>
        <p:spPr>
          <a:xfrm>
            <a:off x="0" y="5602069"/>
            <a:ext cx="3179973"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smtClean="0">
                <a:solidFill>
                  <a:schemeClr val="accent3"/>
                </a:solidFill>
              </a:rPr>
              <a:t>Garcia-Menendez et al. (2015)</a:t>
            </a:r>
            <a:endParaRPr lang="en-US" dirty="0"/>
          </a:p>
        </p:txBody>
      </p:sp>
      <p:sp>
        <p:nvSpPr>
          <p:cNvPr id="31" name="Up Arrow 30"/>
          <p:cNvSpPr/>
          <p:nvPr/>
        </p:nvSpPr>
        <p:spPr>
          <a:xfrm>
            <a:off x="7848600" y="32004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162800" y="1969532"/>
            <a:ext cx="1824923" cy="369332"/>
          </a:xfrm>
          <a:prstGeom prst="rect">
            <a:avLst/>
          </a:prstGeom>
          <a:noFill/>
        </p:spPr>
        <p:txBody>
          <a:bodyPr wrap="none" rtlCol="0">
            <a:spAutoFit/>
          </a:bodyPr>
          <a:lstStyle/>
          <a:p>
            <a:r>
              <a:rPr lang="en-US" dirty="0" smtClean="0"/>
              <a:t>Saari et al. (2015)</a:t>
            </a:r>
            <a:endParaRPr lang="en-US" dirty="0"/>
          </a:p>
        </p:txBody>
      </p:sp>
      <p:sp>
        <p:nvSpPr>
          <p:cNvPr id="34" name="TextBox 33"/>
          <p:cNvSpPr txBox="1"/>
          <p:nvPr/>
        </p:nvSpPr>
        <p:spPr>
          <a:xfrm>
            <a:off x="6705600" y="2819398"/>
            <a:ext cx="2312877" cy="369332"/>
          </a:xfrm>
          <a:prstGeom prst="rect">
            <a:avLst/>
          </a:prstGeom>
          <a:noFill/>
        </p:spPr>
        <p:txBody>
          <a:bodyPr wrap="none" rtlCol="0">
            <a:spAutoFit/>
          </a:bodyPr>
          <a:lstStyle/>
          <a:p>
            <a:r>
              <a:rPr lang="en-US" dirty="0" smtClean="0"/>
              <a:t>Saari et al. (submitted)</a:t>
            </a:r>
            <a:endParaRPr lang="en-US" dirty="0"/>
          </a:p>
        </p:txBody>
      </p:sp>
      <p:sp>
        <p:nvSpPr>
          <p:cNvPr id="35" name="TextBox 34"/>
          <p:cNvSpPr txBox="1"/>
          <p:nvPr/>
        </p:nvSpPr>
        <p:spPr>
          <a:xfrm>
            <a:off x="6611306" y="1664730"/>
            <a:ext cx="2359172" cy="369332"/>
          </a:xfrm>
          <a:prstGeom prst="rect">
            <a:avLst/>
          </a:prstGeom>
          <a:noFill/>
        </p:spPr>
        <p:txBody>
          <a:bodyPr wrap="none" rtlCol="0">
            <a:spAutoFit/>
          </a:bodyPr>
          <a:lstStyle/>
          <a:p>
            <a:r>
              <a:rPr lang="en-US" dirty="0" smtClean="0"/>
              <a:t>Thompson et al. (2016)</a:t>
            </a:r>
            <a:endParaRPr lang="en-US" dirty="0"/>
          </a:p>
        </p:txBody>
      </p:sp>
      <p:sp>
        <p:nvSpPr>
          <p:cNvPr id="36" name="Up Arrow 35"/>
          <p:cNvSpPr/>
          <p:nvPr/>
        </p:nvSpPr>
        <p:spPr>
          <a:xfrm>
            <a:off x="2152287" y="3121151"/>
            <a:ext cx="228600" cy="612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629400" y="1371600"/>
            <a:ext cx="2359172" cy="369332"/>
          </a:xfrm>
          <a:prstGeom prst="rect">
            <a:avLst/>
          </a:prstGeom>
          <a:noFill/>
        </p:spPr>
        <p:txBody>
          <a:bodyPr wrap="none" rtlCol="0">
            <a:spAutoFit/>
          </a:bodyPr>
          <a:lstStyle/>
          <a:p>
            <a:r>
              <a:rPr lang="en-US" dirty="0" smtClean="0"/>
              <a:t>Thompson et al. (2014)</a:t>
            </a:r>
            <a:endParaRPr lang="en-US" dirty="0"/>
          </a:p>
        </p:txBody>
      </p:sp>
      <p:sp>
        <p:nvSpPr>
          <p:cNvPr id="39" name="TextBox 38"/>
          <p:cNvSpPr txBox="1"/>
          <p:nvPr/>
        </p:nvSpPr>
        <p:spPr>
          <a:xfrm>
            <a:off x="6680736" y="990600"/>
            <a:ext cx="2387064" cy="369332"/>
          </a:xfrm>
          <a:prstGeom prst="rect">
            <a:avLst/>
          </a:prstGeom>
          <a:noFill/>
        </p:spPr>
        <p:txBody>
          <a:bodyPr wrap="none" rtlCol="0">
            <a:spAutoFit/>
          </a:bodyPr>
          <a:lstStyle/>
          <a:p>
            <a:r>
              <a:rPr lang="en-US" b="1" dirty="0" smtClean="0"/>
              <a:t>2. Costs vs. Co-Benefits</a:t>
            </a:r>
            <a:endParaRPr lang="en-US" b="1" dirty="0"/>
          </a:p>
        </p:txBody>
      </p:sp>
      <p:sp>
        <p:nvSpPr>
          <p:cNvPr id="40" name="TextBox 39"/>
          <p:cNvSpPr txBox="1"/>
          <p:nvPr/>
        </p:nvSpPr>
        <p:spPr>
          <a:xfrm>
            <a:off x="4571999" y="5270836"/>
            <a:ext cx="4545287" cy="369332"/>
          </a:xfrm>
          <a:prstGeom prst="rect">
            <a:avLst/>
          </a:prstGeom>
          <a:noFill/>
        </p:spPr>
        <p:txBody>
          <a:bodyPr wrap="square" rtlCol="0">
            <a:spAutoFit/>
          </a:bodyPr>
          <a:lstStyle/>
          <a:p>
            <a:r>
              <a:rPr lang="en-US" b="1" dirty="0" smtClean="0"/>
              <a:t>5. Uncertainty in Health Impact Assessment</a:t>
            </a:r>
            <a:endParaRPr lang="en-US" b="1" dirty="0"/>
          </a:p>
        </p:txBody>
      </p:sp>
      <p:sp>
        <p:nvSpPr>
          <p:cNvPr id="41" name="TextBox 40"/>
          <p:cNvSpPr txBox="1"/>
          <p:nvPr/>
        </p:nvSpPr>
        <p:spPr>
          <a:xfrm>
            <a:off x="6705600" y="2514600"/>
            <a:ext cx="2411686" cy="369332"/>
          </a:xfrm>
          <a:prstGeom prst="rect">
            <a:avLst/>
          </a:prstGeom>
          <a:noFill/>
        </p:spPr>
        <p:txBody>
          <a:bodyPr wrap="none" rtlCol="0">
            <a:spAutoFit/>
          </a:bodyPr>
          <a:lstStyle/>
          <a:p>
            <a:r>
              <a:rPr lang="en-US" b="1" dirty="0" smtClean="0"/>
              <a:t>3. Impacts with Income</a:t>
            </a:r>
            <a:endParaRPr lang="en-US" b="1" dirty="0"/>
          </a:p>
        </p:txBody>
      </p:sp>
      <p:sp>
        <p:nvSpPr>
          <p:cNvPr id="42" name="TextBox 41"/>
          <p:cNvSpPr txBox="1"/>
          <p:nvPr/>
        </p:nvSpPr>
        <p:spPr>
          <a:xfrm>
            <a:off x="0" y="5285603"/>
            <a:ext cx="4405950" cy="369332"/>
          </a:xfrm>
          <a:prstGeom prst="rect">
            <a:avLst/>
          </a:prstGeom>
          <a:noFill/>
        </p:spPr>
        <p:txBody>
          <a:bodyPr wrap="none" rtlCol="0">
            <a:spAutoFit/>
          </a:bodyPr>
          <a:lstStyle/>
          <a:p>
            <a:r>
              <a:rPr lang="en-US" b="1" dirty="0"/>
              <a:t>4</a:t>
            </a:r>
            <a:r>
              <a:rPr lang="en-US" b="1" dirty="0" smtClean="0"/>
              <a:t>. Air Quality Impacts under Climate Change</a:t>
            </a:r>
            <a:endParaRPr lang="en-US" b="1" dirty="0"/>
          </a:p>
        </p:txBody>
      </p:sp>
      <p:sp>
        <p:nvSpPr>
          <p:cNvPr id="43" name="TextBox 42"/>
          <p:cNvSpPr txBox="1"/>
          <p:nvPr/>
        </p:nvSpPr>
        <p:spPr>
          <a:xfrm>
            <a:off x="1219200" y="2400080"/>
            <a:ext cx="2569358" cy="369332"/>
          </a:xfrm>
          <a:prstGeom prst="rect">
            <a:avLst/>
          </a:prstGeom>
          <a:noFill/>
        </p:spPr>
        <p:txBody>
          <a:bodyPr wrap="none" rtlCol="0">
            <a:spAutoFit/>
          </a:bodyPr>
          <a:lstStyle/>
          <a:p>
            <a:r>
              <a:rPr lang="en-US" b="1" dirty="0" smtClean="0"/>
              <a:t>1. Policy Implementation</a:t>
            </a:r>
            <a:endParaRPr lang="en-US" b="1" dirty="0"/>
          </a:p>
        </p:txBody>
      </p:sp>
      <p:sp>
        <p:nvSpPr>
          <p:cNvPr id="44" name="TextBox 43"/>
          <p:cNvSpPr txBox="1"/>
          <p:nvPr/>
        </p:nvSpPr>
        <p:spPr>
          <a:xfrm>
            <a:off x="1370546" y="2769412"/>
            <a:ext cx="2020681" cy="369332"/>
          </a:xfrm>
          <a:prstGeom prst="rect">
            <a:avLst/>
          </a:prstGeom>
          <a:noFill/>
        </p:spPr>
        <p:txBody>
          <a:bodyPr wrap="none" rtlCol="0">
            <a:spAutoFit/>
          </a:bodyPr>
          <a:lstStyle/>
          <a:p>
            <a:r>
              <a:rPr lang="en-US" dirty="0" smtClean="0"/>
              <a:t>Saari et al. (in prep)</a:t>
            </a:r>
            <a:endParaRPr lang="en-US" dirty="0"/>
          </a:p>
        </p:txBody>
      </p:sp>
      <p:sp>
        <p:nvSpPr>
          <p:cNvPr id="2" name="TextBox 1"/>
          <p:cNvSpPr txBox="1"/>
          <p:nvPr/>
        </p:nvSpPr>
        <p:spPr>
          <a:xfrm>
            <a:off x="152402" y="808672"/>
            <a:ext cx="579119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smtClean="0"/>
              <a:t>1-3: </a:t>
            </a:r>
            <a:r>
              <a:rPr lang="en-CA" dirty="0" smtClean="0"/>
              <a:t>How does the type and scope of policy affect the distribution of costs and co-benefits from reductions in co-emitted pollutants? </a:t>
            </a:r>
            <a:endParaRPr lang="en-CA" dirty="0"/>
          </a:p>
          <a:p>
            <a:r>
              <a:rPr lang="en-CA" b="1" dirty="0" smtClean="0"/>
              <a:t>4-5: </a:t>
            </a:r>
            <a:r>
              <a:rPr lang="en-CA" dirty="0" smtClean="0"/>
              <a:t>What uncertainties, including climate feedbacks, affect these results? </a:t>
            </a:r>
            <a:endParaRPr lang="en-CA" dirty="0"/>
          </a:p>
        </p:txBody>
      </p:sp>
      <p:sp>
        <p:nvSpPr>
          <p:cNvPr id="45" name="Up Arrow 44"/>
          <p:cNvSpPr/>
          <p:nvPr/>
        </p:nvSpPr>
        <p:spPr>
          <a:xfrm flipV="1">
            <a:off x="5638800" y="4648200"/>
            <a:ext cx="2286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94286" y="5602069"/>
            <a:ext cx="2093588" cy="3693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CA" b="1" dirty="0" smtClean="0">
                <a:solidFill>
                  <a:schemeClr val="accent3"/>
                </a:solidFill>
              </a:rPr>
              <a:t>Saari et al. (in prep)</a:t>
            </a:r>
            <a:endParaRPr lang="en-CA" b="1" dirty="0">
              <a:solidFill>
                <a:schemeClr val="accent3"/>
              </a:solidFill>
            </a:endParaRPr>
          </a:p>
        </p:txBody>
      </p:sp>
    </p:spTree>
    <p:extLst>
      <p:ext uri="{BB962C8B-B14F-4D97-AF65-F5344CB8AC3E}">
        <p14:creationId xmlns:p14="http://schemas.microsoft.com/office/powerpoint/2010/main" val="374161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1388" y="504432"/>
            <a:ext cx="7519812" cy="6277368"/>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20</a:t>
            </a:fld>
            <a:endParaRPr lang="en-US" dirty="0">
              <a:solidFill>
                <a:prstClr val="black"/>
              </a:solidFill>
            </a:endParaRPr>
          </a:p>
        </p:txBody>
      </p:sp>
      <p:sp>
        <p:nvSpPr>
          <p:cNvPr id="8" name="TextBox 7"/>
          <p:cNvSpPr txBox="1"/>
          <p:nvPr/>
        </p:nvSpPr>
        <p:spPr>
          <a:xfrm>
            <a:off x="152400" y="1484055"/>
            <a:ext cx="2286000" cy="2554545"/>
          </a:xfrm>
          <a:prstGeom prst="rect">
            <a:avLst/>
          </a:prstGeom>
          <a:noFill/>
        </p:spPr>
        <p:txBody>
          <a:bodyPr wrap="square" rtlCol="0">
            <a:spAutoFit/>
          </a:bodyPr>
          <a:lstStyle/>
          <a:p>
            <a:r>
              <a:rPr lang="en-US" sz="2000" b="1" dirty="0" smtClean="0"/>
              <a:t>Choice of study year doubles potential range in benefits with 1 year simulation</a:t>
            </a:r>
            <a:endParaRPr lang="en-US" sz="2000" b="1" i="1" dirty="0"/>
          </a:p>
          <a:p>
            <a:endParaRPr lang="en-US" sz="2000" dirty="0" smtClean="0"/>
          </a:p>
          <a:p>
            <a:r>
              <a:rPr lang="en-US" sz="2000" dirty="0" smtClean="0"/>
              <a:t>But still crosses 0 around 10 years</a:t>
            </a:r>
            <a:endParaRPr lang="en-US" sz="2000" dirty="0"/>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Choice of study Year (2036 to 2065)</a:t>
            </a:r>
            <a:endParaRPr lang="en-CA" sz="2500" dirty="0">
              <a:latin typeface="+mj-lt"/>
            </a:endParaRPr>
          </a:p>
        </p:txBody>
      </p:sp>
    </p:spTree>
    <p:extLst>
      <p:ext uri="{BB962C8B-B14F-4D97-AF65-F5344CB8AC3E}">
        <p14:creationId xmlns:p14="http://schemas.microsoft.com/office/powerpoint/2010/main" val="1653659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580632"/>
            <a:ext cx="7519812" cy="6277368"/>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21</a:t>
            </a:fld>
            <a:endParaRPr lang="en-US" dirty="0">
              <a:solidFill>
                <a:prstClr val="black"/>
              </a:solidFill>
            </a:endParaRPr>
          </a:p>
        </p:txBody>
      </p:sp>
      <p:sp>
        <p:nvSpPr>
          <p:cNvPr id="8" name="TextBox 7"/>
          <p:cNvSpPr txBox="1"/>
          <p:nvPr/>
        </p:nvSpPr>
        <p:spPr>
          <a:xfrm>
            <a:off x="152400" y="1410831"/>
            <a:ext cx="2286000" cy="2554545"/>
          </a:xfrm>
          <a:prstGeom prst="rect">
            <a:avLst/>
          </a:prstGeom>
          <a:noFill/>
        </p:spPr>
        <p:txBody>
          <a:bodyPr wrap="square" rtlCol="0">
            <a:spAutoFit/>
          </a:bodyPr>
          <a:lstStyle/>
          <a:p>
            <a:r>
              <a:rPr lang="en-US" sz="2000" b="1" dirty="0" smtClean="0"/>
              <a:t>Uncertainty from choice of health response function doubles initial range again</a:t>
            </a:r>
          </a:p>
          <a:p>
            <a:endParaRPr lang="en-US" sz="2000" dirty="0" smtClean="0"/>
          </a:p>
          <a:p>
            <a:r>
              <a:rPr lang="en-US" sz="2000" dirty="0" smtClean="0"/>
              <a:t>Still all cross around 10 years</a:t>
            </a:r>
            <a:endParaRPr lang="en-US" sz="2000" dirty="0"/>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Choice of health response function: </a:t>
            </a:r>
            <a:r>
              <a:rPr lang="en-CA" sz="2500" dirty="0" err="1">
                <a:latin typeface="+mj-lt"/>
              </a:rPr>
              <a:t>krewski</a:t>
            </a:r>
            <a:r>
              <a:rPr lang="en-CA" sz="2500" dirty="0">
                <a:latin typeface="+mj-lt"/>
              </a:rPr>
              <a:t> </a:t>
            </a:r>
            <a:r>
              <a:rPr lang="en-CA" sz="2500" dirty="0" smtClean="0">
                <a:latin typeface="+mj-lt"/>
              </a:rPr>
              <a:t>vs. </a:t>
            </a:r>
            <a:r>
              <a:rPr lang="en-CA" sz="2500" dirty="0" err="1">
                <a:latin typeface="+mj-lt"/>
              </a:rPr>
              <a:t>Lepeule</a:t>
            </a:r>
            <a:r>
              <a:rPr lang="en-CA" sz="2500" dirty="0">
                <a:latin typeface="+mj-lt"/>
              </a:rPr>
              <a:t> </a:t>
            </a:r>
            <a:r>
              <a:rPr lang="en-CA" sz="2500" dirty="0" smtClean="0">
                <a:latin typeface="+mj-lt"/>
              </a:rPr>
              <a:t>2050</a:t>
            </a:r>
            <a:endParaRPr lang="en-CA" sz="2500" dirty="0">
              <a:latin typeface="+mj-lt"/>
            </a:endParaRPr>
          </a:p>
        </p:txBody>
      </p:sp>
    </p:spTree>
    <p:extLst>
      <p:ext uri="{BB962C8B-B14F-4D97-AF65-F5344CB8AC3E}">
        <p14:creationId xmlns:p14="http://schemas.microsoft.com/office/powerpoint/2010/main" val="517200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28624"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22</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Annual avoided incidences for pm</a:t>
            </a:r>
            <a:r>
              <a:rPr lang="en-US" sz="2500" baseline="-25000" dirty="0" smtClean="0">
                <a:latin typeface="+mj-lt"/>
              </a:rPr>
              <a:t>2.5</a:t>
            </a:r>
            <a:r>
              <a:rPr lang="en-US" sz="2500" dirty="0" smtClean="0">
                <a:latin typeface="+mj-lt"/>
              </a:rPr>
              <a:t> in 2050</a:t>
            </a:r>
          </a:p>
        </p:txBody>
      </p:sp>
      <p:sp>
        <p:nvSpPr>
          <p:cNvPr id="12" name="TextBox 11"/>
          <p:cNvSpPr txBox="1"/>
          <p:nvPr/>
        </p:nvSpPr>
        <p:spPr>
          <a:xfrm>
            <a:off x="76200" y="914400"/>
            <a:ext cx="2133600" cy="5016758"/>
          </a:xfrm>
          <a:prstGeom prst="rect">
            <a:avLst/>
          </a:prstGeom>
          <a:noFill/>
        </p:spPr>
        <p:txBody>
          <a:bodyPr wrap="square" rtlCol="0">
            <a:spAutoFit/>
          </a:bodyPr>
          <a:lstStyle/>
          <a:p>
            <a:r>
              <a:rPr lang="en-US" sz="2000" b="1" dirty="0" smtClean="0"/>
              <a:t>Reduced incidences of mortality and morbidity </a:t>
            </a:r>
            <a:endParaRPr lang="en-US" sz="2000" b="1" i="1" dirty="0" smtClean="0"/>
          </a:p>
          <a:p>
            <a:endParaRPr lang="en-US" sz="2000" dirty="0" smtClean="0"/>
          </a:p>
          <a:p>
            <a:r>
              <a:rPr lang="en-US" sz="2000" dirty="0" smtClean="0"/>
              <a:t>PM</a:t>
            </a:r>
            <a:r>
              <a:rPr lang="en-US" sz="2000" baseline="-25000" dirty="0" smtClean="0"/>
              <a:t>2.5</a:t>
            </a:r>
            <a:r>
              <a:rPr lang="en-US" sz="2000" dirty="0" smtClean="0"/>
              <a:t>-related mortality and morbidity</a:t>
            </a:r>
          </a:p>
          <a:p>
            <a:r>
              <a:rPr lang="en-US" sz="2000" dirty="0" smtClean="0"/>
              <a:t>(heart attacks, hospital admissions, respiratory symptoms, asthma exacerbation, lost work)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85" y="1066789"/>
            <a:ext cx="7315215" cy="5486411"/>
          </a:xfrm>
          <a:prstGeom prst="rect">
            <a:avLst/>
          </a:prstGeom>
        </p:spPr>
      </p:pic>
    </p:spTree>
    <p:extLst>
      <p:ext uri="{BB962C8B-B14F-4D97-AF65-F5344CB8AC3E}">
        <p14:creationId xmlns:p14="http://schemas.microsoft.com/office/powerpoint/2010/main" val="412952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28624"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23</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a:latin typeface="+mj-lt"/>
              </a:rPr>
              <a:t>Annual avoided incidences for pm</a:t>
            </a:r>
            <a:r>
              <a:rPr lang="en-CA" sz="2500" baseline="-25000" dirty="0">
                <a:latin typeface="+mj-lt"/>
              </a:rPr>
              <a:t>2.5</a:t>
            </a:r>
            <a:r>
              <a:rPr lang="en-CA" sz="2500" dirty="0">
                <a:latin typeface="+mj-lt"/>
              </a:rPr>
              <a:t> in </a:t>
            </a:r>
            <a:r>
              <a:rPr lang="en-CA" sz="2500" dirty="0" smtClean="0">
                <a:latin typeface="+mj-lt"/>
              </a:rPr>
              <a:t>2100</a:t>
            </a:r>
            <a:endParaRPr lang="en-CA" sz="2500" dirty="0">
              <a:latin typeface="+mj-lt"/>
            </a:endParaRPr>
          </a:p>
        </p:txBody>
      </p:sp>
      <p:sp>
        <p:nvSpPr>
          <p:cNvPr id="12" name="TextBox 11"/>
          <p:cNvSpPr txBox="1"/>
          <p:nvPr/>
        </p:nvSpPr>
        <p:spPr>
          <a:xfrm>
            <a:off x="76200" y="914400"/>
            <a:ext cx="2133600" cy="2862322"/>
          </a:xfrm>
          <a:prstGeom prst="rect">
            <a:avLst/>
          </a:prstGeom>
          <a:noFill/>
        </p:spPr>
        <p:txBody>
          <a:bodyPr wrap="square" rtlCol="0">
            <a:spAutoFit/>
          </a:bodyPr>
          <a:lstStyle/>
          <a:p>
            <a:r>
              <a:rPr lang="en-US" sz="2000" b="1" dirty="0" smtClean="0"/>
              <a:t>Reduced incidences of mortality and morbidity </a:t>
            </a:r>
            <a:endParaRPr lang="en-US" sz="2000" b="1" i="1" dirty="0" smtClean="0"/>
          </a:p>
          <a:p>
            <a:endParaRPr lang="en-US" sz="2000" dirty="0" smtClean="0"/>
          </a:p>
          <a:p>
            <a:r>
              <a:rPr lang="en-US" sz="2000" dirty="0" smtClean="0"/>
              <a:t>By 2100, avoided incidences increase by a factor of 4-5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85" y="1066789"/>
            <a:ext cx="7315215" cy="5486411"/>
          </a:xfrm>
          <a:prstGeom prst="rect">
            <a:avLst/>
          </a:prstGeom>
        </p:spPr>
      </p:pic>
    </p:spTree>
    <p:extLst>
      <p:ext uri="{BB962C8B-B14F-4D97-AF65-F5344CB8AC3E}">
        <p14:creationId xmlns:p14="http://schemas.microsoft.com/office/powerpoint/2010/main" val="847469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149" y="358127"/>
            <a:ext cx="7154051" cy="6423673"/>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24</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Variability in benefits across policies</a:t>
            </a:r>
          </a:p>
        </p:txBody>
      </p:sp>
      <p:sp>
        <p:nvSpPr>
          <p:cNvPr id="18" name="TextBox 17"/>
          <p:cNvSpPr txBox="1"/>
          <p:nvPr/>
        </p:nvSpPr>
        <p:spPr>
          <a:xfrm>
            <a:off x="145116" y="1295400"/>
            <a:ext cx="2826684" cy="4401205"/>
          </a:xfrm>
          <a:prstGeom prst="rect">
            <a:avLst/>
          </a:prstGeom>
          <a:noFill/>
        </p:spPr>
        <p:txBody>
          <a:bodyPr wrap="square" rtlCol="0">
            <a:spAutoFit/>
          </a:bodyPr>
          <a:lstStyle/>
          <a:p>
            <a:r>
              <a:rPr lang="en-US" sz="2000" b="1" dirty="0" smtClean="0"/>
              <a:t>Mean P37 &gt; Mean45, overlap, but significantly different (p &lt; 0.007)</a:t>
            </a:r>
            <a:endParaRPr lang="en-US" sz="2000" i="1" dirty="0"/>
          </a:p>
          <a:p>
            <a:endParaRPr lang="en-US" sz="2000" dirty="0" smtClean="0"/>
          </a:p>
          <a:p>
            <a:r>
              <a:rPr lang="en-US" sz="2000" dirty="0" smtClean="0"/>
              <a:t>P37 over 30 years, 5 ICs Mean of $120 million, P45 ~$110 million in 2100</a:t>
            </a:r>
          </a:p>
          <a:p>
            <a:r>
              <a:rPr lang="en-US" sz="2000" dirty="0" smtClean="0"/>
              <a:t>Paired t-test shows means significantly different (p-value 0.0067) </a:t>
            </a:r>
          </a:p>
          <a:p>
            <a:endParaRPr lang="en-US" sz="2000" dirty="0"/>
          </a:p>
          <a:p>
            <a:r>
              <a:rPr lang="en-US" sz="2000" dirty="0" smtClean="0"/>
              <a:t>(This is just the means of the health estimates!)</a:t>
            </a:r>
            <a:endParaRPr lang="en-US" sz="2000" dirty="0"/>
          </a:p>
        </p:txBody>
      </p:sp>
    </p:spTree>
    <p:extLst>
      <p:ext uri="{BB962C8B-B14F-4D97-AF65-F5344CB8AC3E}">
        <p14:creationId xmlns:p14="http://schemas.microsoft.com/office/powerpoint/2010/main" val="948148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455" y="274638"/>
            <a:ext cx="7220345" cy="6423673"/>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25</a:t>
            </a:fld>
            <a:endParaRPr lang="en-US" dirty="0">
              <a:solidFill>
                <a:prstClr val="black"/>
              </a:solidFill>
            </a:endParaRPr>
          </a:p>
        </p:txBody>
      </p:sp>
      <p:sp>
        <p:nvSpPr>
          <p:cNvPr id="8" name="TextBox 7"/>
          <p:cNvSpPr txBox="1"/>
          <p:nvPr/>
        </p:nvSpPr>
        <p:spPr>
          <a:xfrm>
            <a:off x="152400" y="1295400"/>
            <a:ext cx="2445684" cy="3477875"/>
          </a:xfrm>
          <a:prstGeom prst="rect">
            <a:avLst/>
          </a:prstGeom>
          <a:noFill/>
        </p:spPr>
        <p:txBody>
          <a:bodyPr wrap="square" rtlCol="0">
            <a:spAutoFit/>
          </a:bodyPr>
          <a:lstStyle/>
          <a:p>
            <a:r>
              <a:rPr lang="en-US" sz="2000" b="1" dirty="0" smtClean="0"/>
              <a:t>But, health function choice doubles this range </a:t>
            </a:r>
          </a:p>
          <a:p>
            <a:endParaRPr lang="en-US" sz="2000" b="1" i="1" dirty="0" smtClean="0"/>
          </a:p>
          <a:p>
            <a:r>
              <a:rPr lang="en-US" sz="2000" dirty="0"/>
              <a:t>For mid-century climate change, estimates for </a:t>
            </a:r>
            <a:r>
              <a:rPr lang="en-US" sz="2000" dirty="0" err="1"/>
              <a:t>Krewski</a:t>
            </a:r>
            <a:r>
              <a:rPr lang="en-US" sz="2000" dirty="0"/>
              <a:t> or </a:t>
            </a:r>
            <a:r>
              <a:rPr lang="en-US" sz="2000" dirty="0" err="1"/>
              <a:t>Lepeule</a:t>
            </a:r>
            <a:r>
              <a:rPr lang="en-US" sz="2000" dirty="0"/>
              <a:t> across 5 Initial Conditions overlap even for 30-year </a:t>
            </a:r>
            <a:r>
              <a:rPr lang="en-US" sz="2000" dirty="0" smtClean="0"/>
              <a:t>averages</a:t>
            </a:r>
            <a:endParaRPr lang="en-US" sz="2000" dirty="0"/>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a:latin typeface="+mj-lt"/>
              </a:rPr>
              <a:t>Averaging simulation </a:t>
            </a:r>
            <a:r>
              <a:rPr lang="en-US" sz="2500" dirty="0" smtClean="0">
                <a:latin typeface="+mj-lt"/>
              </a:rPr>
              <a:t>years: </a:t>
            </a:r>
            <a:r>
              <a:rPr lang="en-US" sz="2500" dirty="0" err="1" smtClean="0">
                <a:latin typeface="+mj-lt"/>
              </a:rPr>
              <a:t>krewski</a:t>
            </a:r>
            <a:r>
              <a:rPr lang="en-US" sz="2500" dirty="0" smtClean="0">
                <a:latin typeface="+mj-lt"/>
              </a:rPr>
              <a:t> vs </a:t>
            </a:r>
            <a:r>
              <a:rPr lang="en-US" sz="2500" dirty="0" err="1" smtClean="0">
                <a:latin typeface="+mj-lt"/>
              </a:rPr>
              <a:t>Lepeule</a:t>
            </a:r>
            <a:r>
              <a:rPr lang="en-US" sz="2500" dirty="0" smtClean="0">
                <a:latin typeface="+mj-lt"/>
              </a:rPr>
              <a:t> 2050</a:t>
            </a:r>
            <a:endParaRPr lang="en-US" sz="2500" dirty="0">
              <a:latin typeface="+mj-lt"/>
            </a:endParaRPr>
          </a:p>
        </p:txBody>
      </p:sp>
    </p:spTree>
    <p:extLst>
      <p:ext uri="{BB962C8B-B14F-4D97-AF65-F5344CB8AC3E}">
        <p14:creationId xmlns:p14="http://schemas.microsoft.com/office/powerpoint/2010/main" val="244545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553200" y="6127751"/>
            <a:ext cx="2133600" cy="365125"/>
          </a:xfrm>
        </p:spPr>
        <p:txBody>
          <a:bodyPr/>
          <a:lstStyle/>
          <a:p>
            <a:fld id="{23C87195-42FF-4EFE-89A5-AB7B3BBFDDA6}" type="slidenum">
              <a:rPr lang="en-CA" altLang="en-US" smtClean="0"/>
              <a:pPr/>
              <a:t>3</a:t>
            </a:fld>
            <a:endParaRPr lang="en-CA" altLang="en-US"/>
          </a:p>
        </p:txBody>
      </p:sp>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3</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Air Quality Impacts under climate change</a:t>
            </a:r>
            <a:endParaRPr lang="en-US" sz="2500" cap="none" dirty="0">
              <a:solidFill>
                <a:schemeClr val="tx1"/>
              </a:solidFill>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620" y="1160504"/>
            <a:ext cx="6678380" cy="5010692"/>
          </a:xfrm>
          <a:prstGeom prst="rect">
            <a:avLst/>
          </a:prstGeom>
        </p:spPr>
      </p:pic>
      <p:sp>
        <p:nvSpPr>
          <p:cNvPr id="10" name="TextBox 9"/>
          <p:cNvSpPr txBox="1"/>
          <p:nvPr/>
        </p:nvSpPr>
        <p:spPr>
          <a:xfrm>
            <a:off x="2670629" y="706618"/>
            <a:ext cx="6473371" cy="646331"/>
          </a:xfrm>
          <a:prstGeom prst="rect">
            <a:avLst/>
          </a:prstGeom>
          <a:noFill/>
        </p:spPr>
        <p:txBody>
          <a:bodyPr wrap="square" rtlCol="0">
            <a:spAutoFit/>
          </a:bodyPr>
          <a:lstStyle/>
          <a:p>
            <a:pPr algn="ctr"/>
            <a:r>
              <a:rPr lang="en-US" b="1" dirty="0" smtClean="0"/>
              <a:t>Policy cost &amp; benefits from reduced mortality as </a:t>
            </a:r>
            <a:r>
              <a:rPr lang="en-US" b="1" u="sng" dirty="0" smtClean="0"/>
              <a:t>fraction of </a:t>
            </a:r>
            <a:r>
              <a:rPr lang="en-US" b="1" u="sng" dirty="0"/>
              <a:t>REF scenario US </a:t>
            </a:r>
            <a:r>
              <a:rPr lang="en-US" b="1" u="sng" dirty="0" smtClean="0"/>
              <a:t>GDP</a:t>
            </a:r>
            <a:endParaRPr lang="en-US" b="1" u="sng" dirty="0"/>
          </a:p>
        </p:txBody>
      </p:sp>
      <p:sp>
        <p:nvSpPr>
          <p:cNvPr id="14" name="TextBox 13"/>
          <p:cNvSpPr txBox="1"/>
          <p:nvPr/>
        </p:nvSpPr>
        <p:spPr>
          <a:xfrm>
            <a:off x="1066800" y="6171196"/>
            <a:ext cx="5761892" cy="367200"/>
          </a:xfrm>
          <a:prstGeom prst="rect">
            <a:avLst/>
          </a:prstGeom>
          <a:noFill/>
        </p:spPr>
        <p:txBody>
          <a:bodyPr wrap="square" rtlCol="0">
            <a:spAutoFit/>
          </a:bodyPr>
          <a:lstStyle/>
          <a:p>
            <a:r>
              <a:rPr lang="en-US" dirty="0" smtClean="0"/>
              <a:t>Garcia-Menendez et al. (2015)</a:t>
            </a:r>
            <a:r>
              <a:rPr lang="en-US" i="1" dirty="0" smtClean="0"/>
              <a:t>, ES&amp;T.</a:t>
            </a:r>
            <a:endParaRPr lang="en-US" dirty="0" smtClean="0">
              <a:solidFill>
                <a:schemeClr val="accent2"/>
              </a:solidFill>
            </a:endParaRPr>
          </a:p>
        </p:txBody>
      </p:sp>
      <p:sp>
        <p:nvSpPr>
          <p:cNvPr id="2" name="Rectangle 1"/>
          <p:cNvSpPr/>
          <p:nvPr/>
        </p:nvSpPr>
        <p:spPr>
          <a:xfrm>
            <a:off x="304800" y="1507119"/>
            <a:ext cx="2263325" cy="1981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smtClean="0"/>
              <a:t>Co-Benefits from reducing co-emitted pollutants ~ 100-1000% of costs in 2030, but will reduce over time</a:t>
            </a:r>
            <a:endParaRPr lang="en-CA" dirty="0"/>
          </a:p>
        </p:txBody>
      </p:sp>
      <p:sp>
        <p:nvSpPr>
          <p:cNvPr id="12" name="Rectangle 11"/>
          <p:cNvSpPr/>
          <p:nvPr/>
        </p:nvSpPr>
        <p:spPr>
          <a:xfrm>
            <a:off x="304800" y="4004838"/>
            <a:ext cx="2263325" cy="21229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CA" dirty="0" smtClean="0"/>
              <a:t>Benefits from reducing climate penalty are ~ 10% of costs, but are growing over time</a:t>
            </a:r>
          </a:p>
          <a:p>
            <a:pPr algn="ctr"/>
            <a:r>
              <a:rPr lang="en-CA" b="1" dirty="0" smtClean="0">
                <a:solidFill>
                  <a:schemeClr val="accent4"/>
                </a:solidFill>
              </a:rPr>
              <a:t>Health uncertainty only! Natural variability?</a:t>
            </a:r>
            <a:endParaRPr lang="en-CA" b="1" dirty="0">
              <a:solidFill>
                <a:schemeClr val="accent4"/>
              </a:solidFill>
            </a:endParaRPr>
          </a:p>
        </p:txBody>
      </p:sp>
      <p:sp>
        <p:nvSpPr>
          <p:cNvPr id="4" name="Rectangle 3"/>
          <p:cNvSpPr/>
          <p:nvPr/>
        </p:nvSpPr>
        <p:spPr>
          <a:xfrm>
            <a:off x="304800" y="1143000"/>
            <a:ext cx="1905000" cy="39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Included in Policy</a:t>
            </a:r>
            <a:endParaRPr lang="en-CA" dirty="0"/>
          </a:p>
        </p:txBody>
      </p:sp>
      <p:sp>
        <p:nvSpPr>
          <p:cNvPr id="15" name="Rectangle 14"/>
          <p:cNvSpPr/>
          <p:nvPr/>
        </p:nvSpPr>
        <p:spPr>
          <a:xfrm>
            <a:off x="304800" y="3638949"/>
            <a:ext cx="1905000" cy="399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t>Not Included</a:t>
            </a:r>
            <a:endParaRPr lang="en-CA" dirty="0"/>
          </a:p>
        </p:txBody>
      </p:sp>
    </p:spTree>
    <p:extLst>
      <p:ext uri="{BB962C8B-B14F-4D97-AF65-F5344CB8AC3E}">
        <p14:creationId xmlns:p14="http://schemas.microsoft.com/office/powerpoint/2010/main" val="321572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1676402"/>
            <a:ext cx="9144000" cy="45719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algn="ctr"/>
            <a:endParaRPr lang="en-US" sz="3200" dirty="0">
              <a:solidFill>
                <a:prstClr val="black"/>
              </a:solidFill>
            </a:endParaRPr>
          </a:p>
        </p:txBody>
      </p:sp>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4</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Questions</a:t>
            </a:r>
            <a:endParaRPr lang="en-US" sz="2500" cap="none" dirty="0">
              <a:solidFill>
                <a:schemeClr val="tx1"/>
              </a:solidFill>
              <a:latin typeface="+mj-lt"/>
            </a:endParaRPr>
          </a:p>
        </p:txBody>
      </p:sp>
      <p:sp>
        <p:nvSpPr>
          <p:cNvPr id="7" name="Content Placeholder 20"/>
          <p:cNvSpPr>
            <a:spLocks noGrp="1"/>
          </p:cNvSpPr>
          <p:nvPr>
            <p:ph idx="1"/>
          </p:nvPr>
        </p:nvSpPr>
        <p:spPr>
          <a:xfrm>
            <a:off x="457200" y="1219200"/>
            <a:ext cx="8229600" cy="5486400"/>
          </a:xfrm>
          <a:noFill/>
        </p:spPr>
        <p:txBody>
          <a:bodyPr>
            <a:normAutofit/>
          </a:bodyPr>
          <a:lstStyle/>
          <a:p>
            <a:pPr marL="0" lvl="0" indent="0" algn="ctr">
              <a:buNone/>
            </a:pPr>
            <a:r>
              <a:rPr lang="en-US" sz="1800" b="1" kern="0" dirty="0">
                <a:solidFill>
                  <a:schemeClr val="accent3"/>
                </a:solidFill>
              </a:rPr>
              <a:t>What is the effect of natural variability on the health benefits of climate policy from reducing the climate penalty on air pollution?</a:t>
            </a:r>
            <a:endParaRPr lang="en-US" sz="1800" b="1" kern="0" dirty="0">
              <a:solidFill>
                <a:prstClr val="black"/>
              </a:solidFill>
            </a:endParaRPr>
          </a:p>
          <a:p>
            <a:pPr marL="0" indent="0" algn="ctr">
              <a:buNone/>
            </a:pPr>
            <a:endParaRPr lang="en-US" sz="1800" b="1" kern="0" dirty="0">
              <a:solidFill>
                <a:schemeClr val="accent3"/>
              </a:solidFill>
            </a:endParaRPr>
          </a:p>
          <a:p>
            <a:pPr marL="0" indent="0">
              <a:buNone/>
            </a:pPr>
            <a:r>
              <a:rPr lang="en-US" sz="1800" b="1" kern="0" dirty="0" smtClean="0"/>
              <a:t>Policy Relevance</a:t>
            </a:r>
            <a:endParaRPr lang="en-US" sz="1800" b="1" kern="0" dirty="0"/>
          </a:p>
          <a:p>
            <a:pPr marL="0" indent="0">
              <a:buNone/>
            </a:pPr>
            <a:r>
              <a:rPr lang="en-CA" sz="1800" dirty="0"/>
              <a:t>What should policy-makers know about the potential impact of natural variability on adapting to the health impacts of climate change? </a:t>
            </a:r>
          </a:p>
          <a:p>
            <a:pPr marL="0" indent="0">
              <a:buNone/>
            </a:pPr>
            <a:endParaRPr lang="en-US" sz="1800" b="1" kern="0" dirty="0"/>
          </a:p>
          <a:p>
            <a:pPr marL="0" indent="0">
              <a:buNone/>
            </a:pPr>
            <a:r>
              <a:rPr lang="en-US" sz="1800" b="1" kern="0" dirty="0" smtClean="0"/>
              <a:t>Modeling Relevance</a:t>
            </a:r>
          </a:p>
          <a:p>
            <a:pPr marL="0" indent="0">
              <a:buNone/>
            </a:pPr>
            <a:r>
              <a:rPr lang="en-US" sz="1800" kern="0" dirty="0" smtClean="0"/>
              <a:t>How many simulation years are needed for mid and end of century estimates of climate penalty (and the resulting health impacts?)</a:t>
            </a:r>
            <a:endParaRPr lang="en-US" sz="1800" b="1" kern="0" dirty="0">
              <a:solidFill>
                <a:schemeClr val="accent3"/>
              </a:solidFill>
            </a:endParaRPr>
          </a:p>
          <a:p>
            <a:pPr marL="0" indent="0">
              <a:buNone/>
            </a:pPr>
            <a:endParaRPr lang="en-US" sz="1800" b="1" baseline="-25000" dirty="0" smtClean="0">
              <a:solidFill>
                <a:schemeClr val="accent3"/>
              </a:solidFill>
            </a:endParaRPr>
          </a:p>
        </p:txBody>
      </p:sp>
    </p:spTree>
    <p:extLst>
      <p:ext uri="{BB962C8B-B14F-4D97-AF65-F5344CB8AC3E}">
        <p14:creationId xmlns:p14="http://schemas.microsoft.com/office/powerpoint/2010/main" val="267976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3784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5</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Modeling Approach</a:t>
            </a:r>
            <a:endParaRPr lang="en-US" sz="2500" cap="none" dirty="0">
              <a:solidFill>
                <a:schemeClr val="tx1"/>
              </a:solidFill>
              <a:latin typeface="+mj-lt"/>
            </a:endParaRPr>
          </a:p>
        </p:txBody>
      </p:sp>
      <p:sp>
        <p:nvSpPr>
          <p:cNvPr id="19" name="TextBox 18"/>
          <p:cNvSpPr txBox="1"/>
          <p:nvPr/>
        </p:nvSpPr>
        <p:spPr>
          <a:xfrm>
            <a:off x="1020257" y="6166104"/>
            <a:ext cx="5761892" cy="369332"/>
          </a:xfrm>
          <a:prstGeom prst="rect">
            <a:avLst/>
          </a:prstGeom>
          <a:noFill/>
        </p:spPr>
        <p:txBody>
          <a:bodyPr wrap="square" rtlCol="0">
            <a:spAutoFit/>
          </a:bodyPr>
          <a:lstStyle/>
          <a:p>
            <a:r>
              <a:rPr lang="en-US" dirty="0" smtClean="0"/>
              <a:t>Garcia-Menendez et al. (2015)</a:t>
            </a:r>
            <a:r>
              <a:rPr lang="en-US" i="1" dirty="0" smtClean="0"/>
              <a:t>, ES&amp;T, </a:t>
            </a:r>
            <a:r>
              <a:rPr lang="en-US" dirty="0"/>
              <a:t>49 (13) 7580-7588 </a:t>
            </a:r>
            <a:endParaRPr lang="en-US" dirty="0" smtClean="0">
              <a:solidFill>
                <a:schemeClr val="accent2"/>
              </a:solidFill>
            </a:endParaRPr>
          </a:p>
        </p:txBody>
      </p:sp>
      <p:cxnSp>
        <p:nvCxnSpPr>
          <p:cNvPr id="9" name="Straight Arrow Connector 8"/>
          <p:cNvCxnSpPr/>
          <p:nvPr/>
        </p:nvCxnSpPr>
        <p:spPr bwMode="auto">
          <a:xfrm>
            <a:off x="6781800" y="4648200"/>
            <a:ext cx="0" cy="496662"/>
          </a:xfrm>
          <a:prstGeom prst="straightConnector1">
            <a:avLst/>
          </a:prstGeom>
          <a:ln>
            <a:solidFill>
              <a:schemeClr val="tx1"/>
            </a:solidFill>
            <a:headEnd type="none" w="med" len="med"/>
            <a:tailEnd type="arrow"/>
          </a:ln>
        </p:spPr>
        <p:style>
          <a:lnRef idx="2">
            <a:schemeClr val="accent4"/>
          </a:lnRef>
          <a:fillRef idx="1">
            <a:schemeClr val="lt1"/>
          </a:fillRef>
          <a:effectRef idx="0">
            <a:schemeClr val="accent4"/>
          </a:effectRef>
          <a:fontRef idx="minor">
            <a:schemeClr val="dk1"/>
          </a:fontRef>
        </p:style>
      </p:cxnSp>
      <p:sp>
        <p:nvSpPr>
          <p:cNvPr id="10" name="Rectangle 24"/>
          <p:cNvSpPr>
            <a:spLocks noChangeArrowheads="1"/>
          </p:cNvSpPr>
          <p:nvPr/>
        </p:nvSpPr>
        <p:spPr bwMode="auto">
          <a:xfrm>
            <a:off x="6426200" y="1644787"/>
            <a:ext cx="914400" cy="914400"/>
          </a:xfrm>
          <a:prstGeom prst="rect">
            <a:avLst/>
          </a:prstGeom>
          <a:noFill/>
          <a:ln w="38100">
            <a:noFill/>
            <a:miter lim="800000"/>
            <a:headEnd/>
            <a:tailEnd/>
          </a:ln>
        </p:spPr>
        <p:txBody>
          <a:bodyPr wrap="none" anchor="ctr">
            <a:prstTxWarp prst="textNoShape">
              <a:avLst/>
            </a:prstTxWarp>
            <a:spAutoFit/>
          </a:bodyPr>
          <a:lstStyle/>
          <a:p>
            <a:endParaRPr lang="en-US" sz="1800">
              <a:solidFill>
                <a:srgbClr val="000000"/>
              </a:solidFill>
              <a:latin typeface="Verdana" pitchFamily="-106" charset="0"/>
              <a:cs typeface="Arial" pitchFamily="-106" charset="0"/>
            </a:endParaRPr>
          </a:p>
        </p:txBody>
      </p:sp>
      <p:pic>
        <p:nvPicPr>
          <p:cNvPr id="11" name="Picture 3"/>
          <p:cNvPicPr>
            <a:picLocks noChangeAspect="1" noChangeArrowheads="1"/>
          </p:cNvPicPr>
          <p:nvPr/>
        </p:nvPicPr>
        <p:blipFill>
          <a:blip r:embed="rId3" cstate="print"/>
          <a:srcRect/>
          <a:stretch>
            <a:fillRect/>
          </a:stretch>
        </p:blipFill>
        <p:spPr bwMode="auto">
          <a:xfrm>
            <a:off x="1905000" y="1681972"/>
            <a:ext cx="6874539" cy="3109472"/>
          </a:xfrm>
          <a:prstGeom prst="rect">
            <a:avLst/>
          </a:prstGeom>
          <a:noFill/>
          <a:ln w="9525">
            <a:noFill/>
            <a:miter lim="800000"/>
            <a:headEnd/>
            <a:tailEnd/>
          </a:ln>
        </p:spPr>
      </p:pic>
      <p:sp>
        <p:nvSpPr>
          <p:cNvPr id="12" name="TextBox 11"/>
          <p:cNvSpPr txBox="1"/>
          <p:nvPr/>
        </p:nvSpPr>
        <p:spPr>
          <a:xfrm>
            <a:off x="2182131" y="4028932"/>
            <a:ext cx="3438144" cy="369332"/>
          </a:xfrm>
          <a:prstGeom prst="rect">
            <a:avLst/>
          </a:prstGeom>
          <a:solidFill>
            <a:schemeClr val="bg1"/>
          </a:solidFill>
          <a:ln w="12700">
            <a:solidFill>
              <a:srgbClr val="FC8004"/>
            </a:solidFill>
          </a:ln>
        </p:spPr>
        <p:txBody>
          <a:bodyPr wrap="square" rtlCol="0">
            <a:spAutoFit/>
          </a:bodyPr>
          <a:lstStyle/>
          <a:p>
            <a:r>
              <a:rPr lang="en-US" dirty="0" smtClean="0">
                <a:latin typeface="Calibri" pitchFamily="34" charset="0"/>
                <a:cs typeface="Calibri" pitchFamily="34" charset="0"/>
              </a:rPr>
              <a:t>Concentration Response Functions</a:t>
            </a:r>
            <a:endParaRPr lang="en-US" dirty="0">
              <a:latin typeface="Calibri" pitchFamily="34" charset="0"/>
              <a:cs typeface="Calibri" pitchFamily="34" charset="0"/>
            </a:endParaRPr>
          </a:p>
        </p:txBody>
      </p:sp>
      <p:sp>
        <p:nvSpPr>
          <p:cNvPr id="14" name="TextBox 13"/>
          <p:cNvSpPr txBox="1"/>
          <p:nvPr/>
        </p:nvSpPr>
        <p:spPr>
          <a:xfrm>
            <a:off x="2184023" y="4431268"/>
            <a:ext cx="3440263" cy="369332"/>
          </a:xfrm>
          <a:prstGeom prst="rect">
            <a:avLst/>
          </a:prstGeom>
          <a:solidFill>
            <a:schemeClr val="bg1"/>
          </a:solidFill>
          <a:ln>
            <a:solidFill>
              <a:srgbClr val="FC8004"/>
            </a:solidFill>
          </a:ln>
        </p:spPr>
        <p:txBody>
          <a:bodyPr wrap="square" rtlCol="0">
            <a:spAutoFit/>
          </a:bodyPr>
          <a:lstStyle/>
          <a:p>
            <a:r>
              <a:rPr lang="en-US" dirty="0" smtClean="0">
                <a:latin typeface="Calibri" pitchFamily="34" charset="0"/>
                <a:cs typeface="Calibri" pitchFamily="34" charset="0"/>
              </a:rPr>
              <a:t>Future Health Incidence Rate</a:t>
            </a:r>
            <a:endParaRPr lang="en-US" dirty="0">
              <a:latin typeface="Calibri" pitchFamily="34" charset="0"/>
              <a:cs typeface="Calibri" pitchFamily="34" charset="0"/>
            </a:endParaRPr>
          </a:p>
        </p:txBody>
      </p:sp>
      <p:sp>
        <p:nvSpPr>
          <p:cNvPr id="15" name="TextBox 14"/>
          <p:cNvSpPr txBox="1"/>
          <p:nvPr/>
        </p:nvSpPr>
        <p:spPr>
          <a:xfrm>
            <a:off x="6096000" y="4348972"/>
            <a:ext cx="2895600" cy="393192"/>
          </a:xfrm>
          <a:prstGeom prst="rect">
            <a:avLst/>
          </a:prstGeom>
          <a:solidFill>
            <a:schemeClr val="bg1"/>
          </a:solidFill>
          <a:ln>
            <a:solidFill>
              <a:srgbClr val="FC8004"/>
            </a:solidFill>
          </a:ln>
        </p:spPr>
        <p:txBody>
          <a:bodyPr wrap="square" rtlCol="0">
            <a:spAutoFit/>
          </a:bodyPr>
          <a:lstStyle/>
          <a:p>
            <a:r>
              <a:rPr lang="en-US" dirty="0" smtClean="0">
                <a:latin typeface="Calibri" pitchFamily="34" charset="0"/>
                <a:cs typeface="Calibri" pitchFamily="34" charset="0"/>
              </a:rPr>
              <a:t>New Health Incidence Rate</a:t>
            </a:r>
            <a:endParaRPr lang="en-US" dirty="0">
              <a:latin typeface="Calibri" pitchFamily="34" charset="0"/>
              <a:cs typeface="Calibri" pitchFamily="34" charset="0"/>
            </a:endParaRPr>
          </a:p>
        </p:txBody>
      </p:sp>
      <p:sp>
        <p:nvSpPr>
          <p:cNvPr id="16" name="TextBox 15"/>
          <p:cNvSpPr txBox="1"/>
          <p:nvPr/>
        </p:nvSpPr>
        <p:spPr>
          <a:xfrm>
            <a:off x="2184024" y="5144862"/>
            <a:ext cx="3438144"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libri" pitchFamily="34" charset="0"/>
                <a:cs typeface="Calibri" pitchFamily="34" charset="0"/>
              </a:rPr>
              <a:t>Valuation (Cost of Illness, Lost Income, Contingent Valuation)</a:t>
            </a:r>
            <a:endParaRPr lang="en-US" dirty="0">
              <a:latin typeface="Calibri" pitchFamily="34" charset="0"/>
              <a:cs typeface="Calibri" pitchFamily="34" charset="0"/>
            </a:endParaRPr>
          </a:p>
        </p:txBody>
      </p:sp>
      <p:cxnSp>
        <p:nvCxnSpPr>
          <p:cNvPr id="20" name="Straight Arrow Connector 19"/>
          <p:cNvCxnSpPr/>
          <p:nvPr/>
        </p:nvCxnSpPr>
        <p:spPr bwMode="auto">
          <a:xfrm>
            <a:off x="5624286" y="5486400"/>
            <a:ext cx="319314" cy="0"/>
          </a:xfrm>
          <a:prstGeom prst="straightConnector1">
            <a:avLst/>
          </a:prstGeom>
          <a:ln>
            <a:solidFill>
              <a:schemeClr val="tx1"/>
            </a:solidFill>
            <a:headEnd type="none" w="med" len="med"/>
            <a:tailEnd type="arrow"/>
          </a:ln>
        </p:spPr>
        <p:style>
          <a:lnRef idx="2">
            <a:schemeClr val="accent4"/>
          </a:lnRef>
          <a:fillRef idx="1">
            <a:schemeClr val="lt1"/>
          </a:fillRef>
          <a:effectRef idx="0">
            <a:schemeClr val="accent4"/>
          </a:effectRef>
          <a:fontRef idx="minor">
            <a:schemeClr val="dk1"/>
          </a:fontRef>
        </p:style>
      </p:cxnSp>
      <p:sp>
        <p:nvSpPr>
          <p:cNvPr id="21" name="TextBox 20"/>
          <p:cNvSpPr txBox="1"/>
          <p:nvPr/>
        </p:nvSpPr>
        <p:spPr>
          <a:xfrm>
            <a:off x="6027057" y="5269468"/>
            <a:ext cx="296454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libri" pitchFamily="34" charset="0"/>
                <a:cs typeface="Calibri" pitchFamily="34" charset="0"/>
              </a:rPr>
              <a:t>Economic Impact by Policy</a:t>
            </a:r>
            <a:endParaRPr lang="en-US" dirty="0">
              <a:latin typeface="Calibri" pitchFamily="34" charset="0"/>
              <a:cs typeface="Calibri" pitchFamily="34" charset="0"/>
            </a:endParaRPr>
          </a:p>
        </p:txBody>
      </p:sp>
      <p:sp>
        <p:nvSpPr>
          <p:cNvPr id="22" name="TextBox 21"/>
          <p:cNvSpPr txBox="1"/>
          <p:nvPr/>
        </p:nvSpPr>
        <p:spPr>
          <a:xfrm>
            <a:off x="2184023" y="3282172"/>
            <a:ext cx="3440263" cy="369332"/>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alibri" pitchFamily="34" charset="0"/>
                <a:cs typeface="Calibri" pitchFamily="34" charset="0"/>
              </a:rPr>
              <a:t>Future Population Demographics </a:t>
            </a:r>
            <a:endParaRPr lang="en-US" dirty="0">
              <a:latin typeface="Calibri" pitchFamily="34" charset="0"/>
              <a:cs typeface="Calibri" pitchFamily="34" charset="0"/>
            </a:endParaRPr>
          </a:p>
        </p:txBody>
      </p:sp>
      <p:sp>
        <p:nvSpPr>
          <p:cNvPr id="23" name="TextBox 22"/>
          <p:cNvSpPr txBox="1"/>
          <p:nvPr/>
        </p:nvSpPr>
        <p:spPr>
          <a:xfrm>
            <a:off x="2184023" y="2507472"/>
            <a:ext cx="3607177"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alibri" pitchFamily="34" charset="0"/>
                <a:cs typeface="Calibri" pitchFamily="34" charset="0"/>
              </a:rPr>
              <a:t>Change in Climate &amp; Concentrations</a:t>
            </a:r>
            <a:endParaRPr lang="en-US" dirty="0">
              <a:latin typeface="Calibri" pitchFamily="34" charset="0"/>
              <a:cs typeface="Calibri" pitchFamily="34" charset="0"/>
            </a:endParaRPr>
          </a:p>
        </p:txBody>
      </p:sp>
      <p:sp>
        <p:nvSpPr>
          <p:cNvPr id="24" name="TextBox 23"/>
          <p:cNvSpPr txBox="1"/>
          <p:nvPr/>
        </p:nvSpPr>
        <p:spPr>
          <a:xfrm>
            <a:off x="7108008" y="3815572"/>
            <a:ext cx="1481184" cy="369332"/>
          </a:xfrm>
          <a:prstGeom prst="rect">
            <a:avLst/>
          </a:prstGeom>
          <a:solidFill>
            <a:schemeClr val="bg1"/>
          </a:solidFill>
          <a:ln>
            <a:noFill/>
          </a:ln>
        </p:spPr>
        <p:txBody>
          <a:bodyPr wrap="square" rtlCol="0">
            <a:spAutoFit/>
          </a:bodyPr>
          <a:lstStyle/>
          <a:p>
            <a:r>
              <a:rPr lang="en-US" dirty="0" smtClean="0">
                <a:latin typeface="Calibri" pitchFamily="34" charset="0"/>
                <a:cs typeface="Calibri" pitchFamily="34" charset="0"/>
              </a:rPr>
              <a:t>population</a:t>
            </a:r>
            <a:endParaRPr lang="en-US" dirty="0">
              <a:latin typeface="Calibri" pitchFamily="34" charset="0"/>
              <a:cs typeface="Calibri" pitchFamily="34" charset="0"/>
            </a:endParaRPr>
          </a:p>
        </p:txBody>
      </p:sp>
      <p:sp>
        <p:nvSpPr>
          <p:cNvPr id="26" name="TextBox 25"/>
          <p:cNvSpPr txBox="1"/>
          <p:nvPr/>
        </p:nvSpPr>
        <p:spPr>
          <a:xfrm>
            <a:off x="7108008" y="3586972"/>
            <a:ext cx="1697814" cy="369332"/>
          </a:xfrm>
          <a:prstGeom prst="rect">
            <a:avLst/>
          </a:prstGeom>
          <a:solidFill>
            <a:schemeClr val="bg1"/>
          </a:solidFill>
          <a:ln>
            <a:noFill/>
          </a:ln>
        </p:spPr>
        <p:txBody>
          <a:bodyPr wrap="square" rtlCol="0">
            <a:spAutoFit/>
          </a:bodyPr>
          <a:lstStyle/>
          <a:p>
            <a:r>
              <a:rPr lang="en-US" dirty="0" smtClean="0">
                <a:latin typeface="Calibri" pitchFamily="34" charset="0"/>
                <a:cs typeface="Calibri" pitchFamily="34" charset="0"/>
              </a:rPr>
              <a:t>pollution</a:t>
            </a:r>
            <a:endParaRPr lang="en-US" dirty="0">
              <a:latin typeface="Calibri" pitchFamily="34" charset="0"/>
              <a:cs typeface="Calibri" pitchFamily="34" charset="0"/>
            </a:endParaRPr>
          </a:p>
        </p:txBody>
      </p:sp>
      <p:graphicFrame>
        <p:nvGraphicFramePr>
          <p:cNvPr id="27" name="Diagram 26"/>
          <p:cNvGraphicFramePr/>
          <p:nvPr>
            <p:extLst/>
          </p:nvPr>
        </p:nvGraphicFramePr>
        <p:xfrm>
          <a:off x="-2057400" y="990600"/>
          <a:ext cx="60960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9" name="Straight Arrow Connector 28"/>
          <p:cNvCxnSpPr/>
          <p:nvPr/>
        </p:nvCxnSpPr>
        <p:spPr bwMode="auto">
          <a:xfrm>
            <a:off x="3962400" y="1332138"/>
            <a:ext cx="0" cy="496662"/>
          </a:xfrm>
          <a:prstGeom prst="straightConnector1">
            <a:avLst/>
          </a:prstGeom>
          <a:ln>
            <a:headEnd type="none" w="med" len="med"/>
            <a:tailEnd type="arrow"/>
          </a:ln>
        </p:spPr>
        <p:style>
          <a:lnRef idx="2">
            <a:schemeClr val="accent4"/>
          </a:lnRef>
          <a:fillRef idx="1">
            <a:schemeClr val="lt1"/>
          </a:fillRef>
          <a:effectRef idx="0">
            <a:schemeClr val="accent4"/>
          </a:effectRef>
          <a:fontRef idx="minor">
            <a:schemeClr val="dk1"/>
          </a:fontRef>
        </p:style>
      </p:cxnSp>
      <p:sp>
        <p:nvSpPr>
          <p:cNvPr id="30" name="TextBox 29"/>
          <p:cNvSpPr txBox="1"/>
          <p:nvPr/>
        </p:nvSpPr>
        <p:spPr>
          <a:xfrm>
            <a:off x="2182131" y="1055996"/>
            <a:ext cx="3438144" cy="36933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latin typeface="Calibri" pitchFamily="34" charset="0"/>
                <a:cs typeface="Calibri" pitchFamily="34" charset="0"/>
              </a:rPr>
              <a:t>Change in CO</a:t>
            </a:r>
            <a:r>
              <a:rPr lang="en-US" baseline="-25000" dirty="0" smtClean="0">
                <a:latin typeface="Calibri" pitchFamily="34" charset="0"/>
                <a:cs typeface="Calibri" pitchFamily="34" charset="0"/>
              </a:rPr>
              <a:t>2</a:t>
            </a:r>
            <a:r>
              <a:rPr lang="en-US" dirty="0" smtClean="0">
                <a:latin typeface="Calibri" pitchFamily="34" charset="0"/>
                <a:cs typeface="Calibri" pitchFamily="34" charset="0"/>
              </a:rPr>
              <a:t> Emissions</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173831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3784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6</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a:latin typeface="+mj-lt"/>
              </a:rPr>
              <a:t>Ensemble simulation of 21st century climate change </a:t>
            </a:r>
            <a:endParaRPr lang="en-US" sz="2500" cap="none" dirty="0">
              <a:solidFill>
                <a:schemeClr val="tx1"/>
              </a:solidFill>
              <a:latin typeface="+mj-lt"/>
            </a:endParaRPr>
          </a:p>
        </p:txBody>
      </p:sp>
      <p:sp>
        <p:nvSpPr>
          <p:cNvPr id="19" name="TextBox 18"/>
          <p:cNvSpPr txBox="1"/>
          <p:nvPr/>
        </p:nvSpPr>
        <p:spPr>
          <a:xfrm>
            <a:off x="1020256" y="6166104"/>
            <a:ext cx="5913943" cy="369332"/>
          </a:xfrm>
          <a:prstGeom prst="rect">
            <a:avLst/>
          </a:prstGeom>
          <a:noFill/>
        </p:spPr>
        <p:txBody>
          <a:bodyPr wrap="square" rtlCol="0">
            <a:spAutoFit/>
          </a:bodyPr>
          <a:lstStyle/>
          <a:p>
            <a:r>
              <a:rPr lang="en-US" dirty="0" err="1" smtClean="0"/>
              <a:t>Monier</a:t>
            </a:r>
            <a:r>
              <a:rPr lang="en-US" dirty="0" smtClean="0"/>
              <a:t> et al. (2015)</a:t>
            </a:r>
            <a:r>
              <a:rPr lang="en-US" i="1" dirty="0" smtClean="0"/>
              <a:t>, </a:t>
            </a:r>
            <a:r>
              <a:rPr lang="en-CA" i="1" dirty="0"/>
              <a:t>Climatic Change</a:t>
            </a:r>
            <a:r>
              <a:rPr lang="en-CA" dirty="0"/>
              <a:t>, 131(1), 21-33</a:t>
            </a:r>
            <a:endParaRPr lang="en-US" b="1" dirty="0" smtClean="0">
              <a:solidFill>
                <a:schemeClr val="accent2"/>
              </a:solidFill>
            </a:endParaRPr>
          </a:p>
        </p:txBody>
      </p:sp>
      <p:sp>
        <p:nvSpPr>
          <p:cNvPr id="32" name="Content Placeholder 2"/>
          <p:cNvSpPr>
            <a:spLocks noGrp="1"/>
          </p:cNvSpPr>
          <p:nvPr>
            <p:ph sz="half" idx="1"/>
          </p:nvPr>
        </p:nvSpPr>
        <p:spPr>
          <a:xfrm>
            <a:off x="457200" y="1483289"/>
            <a:ext cx="4038600" cy="4525963"/>
          </a:xfrm>
        </p:spPr>
        <p:txBody>
          <a:bodyPr>
            <a:normAutofit/>
          </a:bodyPr>
          <a:lstStyle/>
          <a:p>
            <a:endParaRPr lang="en-US" dirty="0" smtClean="0"/>
          </a:p>
          <a:p>
            <a:endParaRPr lang="en-US" dirty="0"/>
          </a:p>
        </p:txBody>
      </p:sp>
      <p:sp>
        <p:nvSpPr>
          <p:cNvPr id="34" name="Text Box 472"/>
          <p:cNvSpPr txBox="1">
            <a:spLocks noChangeArrowheads="1"/>
          </p:cNvSpPr>
          <p:nvPr/>
        </p:nvSpPr>
        <p:spPr bwMode="auto">
          <a:xfrm>
            <a:off x="4943049" y="1519679"/>
            <a:ext cx="4360605" cy="4575612"/>
          </a:xfrm>
          <a:prstGeom prst="rect">
            <a:avLst/>
          </a:prstGeom>
          <a:noFill/>
          <a:ln w="9525">
            <a:noFill/>
            <a:miter lim="800000"/>
            <a:headEnd/>
            <a:tailEnd/>
          </a:ln>
        </p:spPr>
        <p:txBody>
          <a:bodyPr wrap="square" lIns="182880" tIns="182880" rIns="182880" bIns="182880">
            <a:spAutoFit/>
          </a:bodyPr>
          <a:lstStyle/>
          <a:p>
            <a:pPr marL="347663" indent="-347663">
              <a:buFont typeface="+mj-lt"/>
              <a:buAutoNum type="arabicPeriod"/>
            </a:pPr>
            <a:r>
              <a:rPr lang="en-US" sz="2000" dirty="0" smtClean="0">
                <a:latin typeface="Calibri" panose="020F0502020204030204" pitchFamily="34" charset="0"/>
              </a:rPr>
              <a:t>Emissions-scenario uncertainty:</a:t>
            </a:r>
          </a:p>
          <a:p>
            <a:pPr marL="682625" lvl="1" indent="-341313">
              <a:buFont typeface="Wingdings" panose="05000000000000000000" pitchFamily="2" charset="2"/>
              <a:buChar char="§"/>
            </a:pPr>
            <a:r>
              <a:rPr lang="en-US" u="sng" dirty="0">
                <a:latin typeface="Calibri" pitchFamily="34" charset="0"/>
              </a:rPr>
              <a:t>Reference</a:t>
            </a:r>
            <a:r>
              <a:rPr lang="en-US" dirty="0">
                <a:latin typeface="Calibri" pitchFamily="34" charset="0"/>
              </a:rPr>
              <a:t>: </a:t>
            </a:r>
            <a:r>
              <a:rPr lang="en-US" dirty="0" smtClean="0">
                <a:latin typeface="Calibri" pitchFamily="34" charset="0"/>
              </a:rPr>
              <a:t>No </a:t>
            </a:r>
            <a:r>
              <a:rPr lang="en-US" dirty="0">
                <a:latin typeface="Calibri" pitchFamily="34" charset="0"/>
              </a:rPr>
              <a:t>policy	 </a:t>
            </a:r>
            <a:endParaRPr lang="en-US" dirty="0" smtClean="0">
              <a:latin typeface="Calibri" pitchFamily="34" charset="0"/>
            </a:endParaRPr>
          </a:p>
          <a:p>
            <a:pPr marL="341312" lvl="1">
              <a:tabLst>
                <a:tab pos="682625" algn="l"/>
              </a:tabLst>
            </a:pPr>
            <a:r>
              <a:rPr lang="en-US" dirty="0" smtClean="0">
                <a:solidFill>
                  <a:schemeClr val="tx1">
                    <a:lumMod val="65000"/>
                    <a:lumOff val="35000"/>
                  </a:schemeClr>
                </a:solidFill>
                <a:latin typeface="Calibri" pitchFamily="34" charset="0"/>
              </a:rPr>
              <a:t>	2100 </a:t>
            </a:r>
            <a:r>
              <a:rPr lang="en-US" dirty="0">
                <a:solidFill>
                  <a:schemeClr val="tx1">
                    <a:lumMod val="65000"/>
                    <a:lumOff val="35000"/>
                  </a:schemeClr>
                </a:solidFill>
                <a:latin typeface="Calibri" pitchFamily="34" charset="0"/>
              </a:rPr>
              <a:t>radiative forcing = 9.7 </a:t>
            </a:r>
            <a:r>
              <a:rPr lang="en-US" dirty="0" smtClean="0">
                <a:solidFill>
                  <a:schemeClr val="tx1">
                    <a:lumMod val="65000"/>
                    <a:lumOff val="35000"/>
                  </a:schemeClr>
                </a:solidFill>
                <a:latin typeface="Calibri" pitchFamily="34" charset="0"/>
              </a:rPr>
              <a:t>W/m</a:t>
            </a:r>
            <a:r>
              <a:rPr lang="en-US" baseline="30000" dirty="0" smtClean="0">
                <a:solidFill>
                  <a:schemeClr val="tx1">
                    <a:lumMod val="65000"/>
                    <a:lumOff val="35000"/>
                  </a:schemeClr>
                </a:solidFill>
                <a:latin typeface="Calibri" pitchFamily="34" charset="0"/>
              </a:rPr>
              <a:t>2</a:t>
            </a:r>
          </a:p>
          <a:p>
            <a:pPr marL="682625" lvl="1" indent="-341313">
              <a:buFont typeface="Wingdings" panose="05000000000000000000" pitchFamily="2" charset="2"/>
              <a:buChar char="§"/>
            </a:pPr>
            <a:r>
              <a:rPr lang="en-US" u="sng" dirty="0" smtClean="0">
                <a:latin typeface="Calibri" pitchFamily="34" charset="0"/>
              </a:rPr>
              <a:t>Policy 4.5</a:t>
            </a:r>
            <a:r>
              <a:rPr lang="en-US" dirty="0" smtClean="0">
                <a:latin typeface="Calibri" pitchFamily="34" charset="0"/>
              </a:rPr>
              <a:t>: </a:t>
            </a:r>
            <a:r>
              <a:rPr lang="en-US" dirty="0">
                <a:latin typeface="Calibri" pitchFamily="34" charset="0"/>
              </a:rPr>
              <a:t>Stabilization	 </a:t>
            </a:r>
          </a:p>
          <a:p>
            <a:pPr marL="341312" lvl="1">
              <a:tabLst>
                <a:tab pos="682625" algn="l"/>
              </a:tabLst>
            </a:pPr>
            <a:r>
              <a:rPr lang="en-US" dirty="0">
                <a:solidFill>
                  <a:schemeClr val="tx1">
                    <a:lumMod val="65000"/>
                    <a:lumOff val="35000"/>
                  </a:schemeClr>
                </a:solidFill>
                <a:latin typeface="Calibri" pitchFamily="34" charset="0"/>
              </a:rPr>
              <a:t>	</a:t>
            </a:r>
            <a:r>
              <a:rPr lang="en-US" dirty="0" smtClean="0">
                <a:solidFill>
                  <a:schemeClr val="tx1">
                    <a:lumMod val="65000"/>
                    <a:lumOff val="35000"/>
                  </a:schemeClr>
                </a:solidFill>
                <a:latin typeface="Calibri" pitchFamily="34" charset="0"/>
              </a:rPr>
              <a:t>2100 </a:t>
            </a:r>
            <a:r>
              <a:rPr lang="en-US" dirty="0">
                <a:solidFill>
                  <a:schemeClr val="tx1">
                    <a:lumMod val="65000"/>
                    <a:lumOff val="35000"/>
                  </a:schemeClr>
                </a:solidFill>
                <a:latin typeface="Calibri" pitchFamily="34" charset="0"/>
              </a:rPr>
              <a:t>radiative forcing = </a:t>
            </a:r>
            <a:r>
              <a:rPr lang="en-US" dirty="0" smtClean="0">
                <a:solidFill>
                  <a:schemeClr val="tx1">
                    <a:lumMod val="65000"/>
                    <a:lumOff val="35000"/>
                  </a:schemeClr>
                </a:solidFill>
                <a:latin typeface="Calibri" panose="020F0502020204030204" pitchFamily="34" charset="0"/>
              </a:rPr>
              <a:t>4.5 W/m</a:t>
            </a:r>
            <a:r>
              <a:rPr lang="en-US" baseline="30000" dirty="0" smtClean="0">
                <a:solidFill>
                  <a:schemeClr val="tx1">
                    <a:lumMod val="65000"/>
                    <a:lumOff val="35000"/>
                  </a:schemeClr>
                </a:solidFill>
                <a:latin typeface="Calibri" panose="020F0502020204030204" pitchFamily="34" charset="0"/>
              </a:rPr>
              <a:t>2</a:t>
            </a:r>
            <a:endParaRPr lang="en-US" baseline="30000" dirty="0">
              <a:solidFill>
                <a:schemeClr val="tx1">
                  <a:lumMod val="65000"/>
                  <a:lumOff val="35000"/>
                </a:schemeClr>
              </a:solidFill>
              <a:latin typeface="Calibri" pitchFamily="34" charset="0"/>
            </a:endParaRPr>
          </a:p>
          <a:p>
            <a:pPr marL="682625" lvl="1" indent="-341313">
              <a:buFont typeface="Wingdings" panose="05000000000000000000" pitchFamily="2" charset="2"/>
              <a:buChar char="§"/>
            </a:pPr>
            <a:r>
              <a:rPr lang="en-US" u="sng" dirty="0" smtClean="0">
                <a:latin typeface="Calibri" pitchFamily="34" charset="0"/>
              </a:rPr>
              <a:t>Policy 3.7</a:t>
            </a:r>
            <a:r>
              <a:rPr lang="en-US" dirty="0">
                <a:latin typeface="Calibri" pitchFamily="34" charset="0"/>
              </a:rPr>
              <a:t>: Stringent </a:t>
            </a:r>
            <a:r>
              <a:rPr lang="en-US" dirty="0" smtClean="0">
                <a:latin typeface="Calibri" pitchFamily="34" charset="0"/>
              </a:rPr>
              <a:t>stabilization</a:t>
            </a:r>
            <a:endParaRPr lang="en-US" dirty="0">
              <a:latin typeface="Calibri" pitchFamily="34" charset="0"/>
            </a:endParaRPr>
          </a:p>
          <a:p>
            <a:pPr marL="341312" lvl="1">
              <a:tabLst>
                <a:tab pos="682625" algn="l"/>
              </a:tabLst>
            </a:pPr>
            <a:r>
              <a:rPr lang="en-US" dirty="0">
                <a:solidFill>
                  <a:schemeClr val="tx1">
                    <a:lumMod val="65000"/>
                    <a:lumOff val="35000"/>
                  </a:schemeClr>
                </a:solidFill>
                <a:latin typeface="Calibri" pitchFamily="34" charset="0"/>
              </a:rPr>
              <a:t>	2100 radiative forcing = </a:t>
            </a:r>
            <a:r>
              <a:rPr lang="en-US" dirty="0" smtClean="0">
                <a:solidFill>
                  <a:schemeClr val="tx1">
                    <a:lumMod val="65000"/>
                    <a:lumOff val="35000"/>
                  </a:schemeClr>
                </a:solidFill>
                <a:latin typeface="Calibri" pitchFamily="34" charset="0"/>
              </a:rPr>
              <a:t>3.7 W/m</a:t>
            </a:r>
            <a:r>
              <a:rPr lang="en-US" baseline="30000" dirty="0" smtClean="0">
                <a:solidFill>
                  <a:schemeClr val="tx1">
                    <a:lumMod val="65000"/>
                    <a:lumOff val="35000"/>
                  </a:schemeClr>
                </a:solidFill>
                <a:latin typeface="Calibri" panose="020F0502020204030204" pitchFamily="34" charset="0"/>
              </a:rPr>
              <a:t>2</a:t>
            </a:r>
          </a:p>
          <a:p>
            <a:pPr marL="341312" lvl="1">
              <a:tabLst>
                <a:tab pos="682625" algn="l"/>
              </a:tabLst>
            </a:pPr>
            <a:endParaRPr lang="en-US" sz="2000" baseline="30000" dirty="0">
              <a:latin typeface="Calibri" panose="020F0502020204030204" pitchFamily="34" charset="0"/>
            </a:endParaRPr>
          </a:p>
          <a:p>
            <a:pPr marL="347663" indent="-347663">
              <a:buFont typeface="+mj-lt"/>
              <a:buAutoNum type="arabicPeriod"/>
            </a:pPr>
            <a:r>
              <a:rPr lang="en-US" sz="2000" dirty="0" smtClean="0">
                <a:solidFill>
                  <a:srgbClr val="080808"/>
                </a:solidFill>
              </a:rPr>
              <a:t>Climate </a:t>
            </a:r>
            <a:r>
              <a:rPr lang="en-US" sz="2000" dirty="0">
                <a:solidFill>
                  <a:srgbClr val="080808"/>
                </a:solidFill>
              </a:rPr>
              <a:t>model </a:t>
            </a:r>
            <a:r>
              <a:rPr lang="en-US" sz="2000" dirty="0" smtClean="0">
                <a:solidFill>
                  <a:srgbClr val="080808"/>
                </a:solidFill>
              </a:rPr>
              <a:t>response</a:t>
            </a:r>
          </a:p>
          <a:p>
            <a:pPr marL="684213" lvl="1" indent="-342900">
              <a:buFont typeface="Wingdings" panose="05000000000000000000" pitchFamily="2" charset="2"/>
              <a:buChar char="§"/>
            </a:pPr>
            <a:r>
              <a:rPr lang="en-US" dirty="0" smtClean="0">
                <a:solidFill>
                  <a:srgbClr val="080808"/>
                </a:solidFill>
              </a:rPr>
              <a:t>Climate sensitivity = </a:t>
            </a:r>
          </a:p>
          <a:p>
            <a:pPr marL="341313" lvl="1">
              <a:tabLst>
                <a:tab pos="682625" algn="l"/>
              </a:tabLst>
            </a:pPr>
            <a:r>
              <a:rPr lang="en-US" dirty="0" smtClean="0">
                <a:solidFill>
                  <a:srgbClr val="080808"/>
                </a:solidFill>
              </a:rPr>
              <a:t>	2.0</a:t>
            </a:r>
            <a:r>
              <a:rPr lang="en-US" dirty="0">
                <a:solidFill>
                  <a:srgbClr val="080808"/>
                </a:solidFill>
              </a:rPr>
              <a:t>°C</a:t>
            </a:r>
            <a:r>
              <a:rPr lang="en-US" dirty="0" smtClean="0">
                <a:solidFill>
                  <a:srgbClr val="080808"/>
                </a:solidFill>
              </a:rPr>
              <a:t>, 3.0</a:t>
            </a:r>
            <a:r>
              <a:rPr lang="en-US" dirty="0">
                <a:solidFill>
                  <a:srgbClr val="080808"/>
                </a:solidFill>
              </a:rPr>
              <a:t>°C</a:t>
            </a:r>
            <a:r>
              <a:rPr lang="en-US" dirty="0" smtClean="0">
                <a:solidFill>
                  <a:srgbClr val="080808"/>
                </a:solidFill>
              </a:rPr>
              <a:t>, 4.5°C or 6.0°C</a:t>
            </a:r>
            <a:endParaRPr lang="en-US" dirty="0">
              <a:solidFill>
                <a:srgbClr val="080808"/>
              </a:solidFill>
            </a:endParaRPr>
          </a:p>
          <a:p>
            <a:pPr marL="341313" lvl="1"/>
            <a:endParaRPr lang="en-US" sz="2000" dirty="0" smtClean="0">
              <a:solidFill>
                <a:srgbClr val="080808"/>
              </a:solidFill>
            </a:endParaRPr>
          </a:p>
          <a:p>
            <a:pPr marL="347663" indent="-347663">
              <a:buFont typeface="+mj-lt"/>
              <a:buAutoNum type="arabicPeriod"/>
            </a:pPr>
            <a:r>
              <a:rPr lang="en-US" sz="2000" dirty="0">
                <a:solidFill>
                  <a:srgbClr val="080808"/>
                </a:solidFill>
              </a:rPr>
              <a:t>Natural </a:t>
            </a:r>
            <a:r>
              <a:rPr lang="en-US" sz="2000" dirty="0" smtClean="0">
                <a:solidFill>
                  <a:srgbClr val="080808"/>
                </a:solidFill>
              </a:rPr>
              <a:t>variability</a:t>
            </a:r>
          </a:p>
          <a:p>
            <a:pPr marL="693738" lvl="1" indent="-347663">
              <a:buFont typeface="Wingdings" panose="05000000000000000000" pitchFamily="2" charset="2"/>
              <a:buChar char="§"/>
            </a:pPr>
            <a:r>
              <a:rPr lang="en-US" dirty="0" err="1">
                <a:solidFill>
                  <a:srgbClr val="080808"/>
                </a:solidFill>
              </a:rPr>
              <a:t>Multidecadal</a:t>
            </a:r>
            <a:r>
              <a:rPr lang="en-US" dirty="0">
                <a:solidFill>
                  <a:srgbClr val="080808"/>
                </a:solidFill>
              </a:rPr>
              <a:t> </a:t>
            </a:r>
            <a:r>
              <a:rPr lang="en-US" dirty="0" smtClean="0">
                <a:solidFill>
                  <a:srgbClr val="080808"/>
                </a:solidFill>
              </a:rPr>
              <a:t>simulations</a:t>
            </a:r>
          </a:p>
          <a:p>
            <a:pPr marL="693738" lvl="1" indent="-347663">
              <a:buFont typeface="Wingdings" panose="05000000000000000000" pitchFamily="2" charset="2"/>
              <a:buChar char="§"/>
            </a:pPr>
            <a:r>
              <a:rPr lang="en-US" dirty="0" smtClean="0">
                <a:solidFill>
                  <a:srgbClr val="080808"/>
                </a:solidFill>
              </a:rPr>
              <a:t>5 </a:t>
            </a:r>
            <a:r>
              <a:rPr lang="en-US" dirty="0">
                <a:solidFill>
                  <a:srgbClr val="080808"/>
                </a:solidFill>
              </a:rPr>
              <a:t>different </a:t>
            </a:r>
            <a:r>
              <a:rPr lang="en-US" dirty="0" smtClean="0">
                <a:solidFill>
                  <a:srgbClr val="080808"/>
                </a:solidFill>
              </a:rPr>
              <a:t>initializations</a:t>
            </a:r>
            <a:endParaRPr lang="en-US" dirty="0" smtClean="0">
              <a:latin typeface="Calibri" panose="020F0502020204030204" pitchFamily="34" charset="0"/>
            </a:endParaRPr>
          </a:p>
        </p:txBody>
      </p:sp>
      <p:sp>
        <p:nvSpPr>
          <p:cNvPr id="35" name="Text Box 472"/>
          <p:cNvSpPr txBox="1">
            <a:spLocks noChangeArrowheads="1"/>
          </p:cNvSpPr>
          <p:nvPr/>
        </p:nvSpPr>
        <p:spPr bwMode="auto">
          <a:xfrm>
            <a:off x="4914021" y="838200"/>
            <a:ext cx="4132006" cy="923330"/>
          </a:xfrm>
          <a:prstGeom prst="rect">
            <a:avLst/>
          </a:prstGeom>
          <a:noFill/>
          <a:ln w="9525">
            <a:noFill/>
            <a:miter lim="800000"/>
            <a:headEnd/>
            <a:tailEnd/>
          </a:ln>
        </p:spPr>
        <p:txBody>
          <a:bodyPr wrap="square" lIns="182880" tIns="182880" rIns="182880" bIns="182880">
            <a:spAutoFit/>
          </a:bodyPr>
          <a:lstStyle/>
          <a:p>
            <a:r>
              <a:rPr lang="en-US" b="1" dirty="0" smtClean="0">
                <a:latin typeface="Calibri" panose="020F0502020204030204" pitchFamily="34" charset="0"/>
              </a:rPr>
              <a:t>Focus on the 3 </a:t>
            </a:r>
            <a:r>
              <a:rPr lang="en-US" b="1" dirty="0">
                <a:latin typeface="Calibri" panose="020F0502020204030204" pitchFamily="34" charset="0"/>
              </a:rPr>
              <a:t>main sources of uncertainty in climate projections</a:t>
            </a:r>
            <a:r>
              <a:rPr lang="en-US" b="1" dirty="0" smtClean="0">
                <a:latin typeface="Calibri" panose="020F0502020204030204" pitchFamily="34" charset="0"/>
              </a:rPr>
              <a:t>:</a:t>
            </a:r>
            <a:endParaRPr lang="en-US" b="1" dirty="0">
              <a:latin typeface="Calibri" panose="020F0502020204030204" pitchFamily="34" charset="0"/>
            </a:endParaRPr>
          </a:p>
        </p:txBody>
      </p:sp>
      <p:pic>
        <p:nvPicPr>
          <p:cNvPr id="36" name="Picture 35" descr="fer-diagr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57" y="1449285"/>
            <a:ext cx="4572000" cy="4184896"/>
          </a:xfrm>
          <a:prstGeom prst="rect">
            <a:avLst/>
          </a:prstGeom>
        </p:spPr>
      </p:pic>
    </p:spTree>
    <p:extLst>
      <p:ext uri="{BB962C8B-B14F-4D97-AF65-F5344CB8AC3E}">
        <p14:creationId xmlns:p14="http://schemas.microsoft.com/office/powerpoint/2010/main" val="1915679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545" y="340601"/>
            <a:ext cx="7406655" cy="6517399"/>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7</a:t>
            </a:fld>
            <a:endParaRPr lang="en-US" dirty="0">
              <a:solidFill>
                <a:prstClr val="black"/>
              </a:solidFill>
            </a:endParaRPr>
          </a:p>
        </p:txBody>
      </p:sp>
      <p:sp>
        <p:nvSpPr>
          <p:cNvPr id="12" name="TextBox 11"/>
          <p:cNvSpPr txBox="1"/>
          <p:nvPr/>
        </p:nvSpPr>
        <p:spPr>
          <a:xfrm>
            <a:off x="204630" y="2182227"/>
            <a:ext cx="1912284" cy="3170099"/>
          </a:xfrm>
          <a:prstGeom prst="rect">
            <a:avLst/>
          </a:prstGeom>
          <a:noFill/>
        </p:spPr>
        <p:txBody>
          <a:bodyPr wrap="square" rtlCol="0">
            <a:spAutoFit/>
          </a:bodyPr>
          <a:lstStyle/>
          <a:p>
            <a:r>
              <a:rPr lang="en-US" sz="2000" dirty="0" smtClean="0"/>
              <a:t>Variability across years, initial conditions, and uncertainty in health and valuation spans -$500 billion to $1000 billion annually</a:t>
            </a: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Annual variability over time</a:t>
            </a:r>
          </a:p>
        </p:txBody>
      </p:sp>
    </p:spTree>
    <p:extLst>
      <p:ext uri="{BB962C8B-B14F-4D97-AF65-F5344CB8AC3E}">
        <p14:creationId xmlns:p14="http://schemas.microsoft.com/office/powerpoint/2010/main" val="228332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7146" y="580632"/>
            <a:ext cx="7847854" cy="6277368"/>
          </a:xfrm>
          <a:prstGeom prst="rect">
            <a:avLst/>
          </a:prstGeom>
        </p:spPr>
      </p:pic>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8</a:t>
            </a:fld>
            <a:endParaRPr lang="en-US" dirty="0">
              <a:solidFill>
                <a:prstClr val="black"/>
              </a:solidFill>
            </a:endParaRPr>
          </a:p>
        </p:txBody>
      </p:sp>
      <p:sp>
        <p:nvSpPr>
          <p:cNvPr id="28" name="Title 1"/>
          <p:cNvSpPr txBox="1">
            <a:spLocks/>
          </p:cNvSpPr>
          <p:nvPr/>
        </p:nvSpPr>
        <p:spPr>
          <a:xfrm>
            <a:off x="457199" y="287338"/>
            <a:ext cx="8534399" cy="752475"/>
          </a:xfrm>
          <a:prstGeom prst="rect">
            <a:avLst/>
          </a:prstGeom>
        </p:spPr>
        <p:txBody>
          <a:bodyPr vert="horz" lIns="91440" tIns="45720" rIns="91440" bIns="45720" rtlCol="0" anchor="t" anchorCtr="0">
            <a:normAutofit/>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US" sz="2500" dirty="0" smtClean="0">
                <a:latin typeface="+mj-lt"/>
              </a:rPr>
              <a:t>Multi-year averaging for health benefits</a:t>
            </a:r>
          </a:p>
        </p:txBody>
      </p:sp>
      <p:sp>
        <p:nvSpPr>
          <p:cNvPr id="18" name="TextBox 17"/>
          <p:cNvSpPr txBox="1"/>
          <p:nvPr/>
        </p:nvSpPr>
        <p:spPr>
          <a:xfrm>
            <a:off x="76200" y="990600"/>
            <a:ext cx="2286000" cy="5632311"/>
          </a:xfrm>
          <a:prstGeom prst="rect">
            <a:avLst/>
          </a:prstGeom>
          <a:noFill/>
        </p:spPr>
        <p:txBody>
          <a:bodyPr wrap="square" rtlCol="0">
            <a:spAutoFit/>
          </a:bodyPr>
          <a:lstStyle/>
          <a:p>
            <a:r>
              <a:rPr lang="en-US" sz="2000" b="1" dirty="0" smtClean="0"/>
              <a:t>10 Years of Simulation Needed to Natural Climate Variability?</a:t>
            </a:r>
            <a:endParaRPr lang="en-US" sz="2000" i="1" dirty="0"/>
          </a:p>
          <a:p>
            <a:endParaRPr lang="en-US" sz="2000" b="1" i="1" dirty="0" smtClean="0"/>
          </a:p>
          <a:p>
            <a:r>
              <a:rPr lang="en-US" sz="2000" dirty="0" smtClean="0"/>
              <a:t>Using 1 year of simulation yields range of -$100 to $50 billion </a:t>
            </a:r>
          </a:p>
          <a:p>
            <a:r>
              <a:rPr lang="en-US" sz="2000" dirty="0" smtClean="0"/>
              <a:t>annually</a:t>
            </a:r>
          </a:p>
          <a:p>
            <a:endParaRPr lang="en-US" sz="2000" dirty="0"/>
          </a:p>
          <a:p>
            <a:endParaRPr lang="en-US" sz="2000" dirty="0" smtClean="0"/>
          </a:p>
          <a:p>
            <a:r>
              <a:rPr lang="en-US" sz="2000" dirty="0" smtClean="0"/>
              <a:t>(</a:t>
            </a:r>
            <a:r>
              <a:rPr lang="en-US" sz="2000" dirty="0"/>
              <a:t>Using 1 through 30 years of simulation </a:t>
            </a:r>
            <a:r>
              <a:rPr lang="en-US" sz="2000" dirty="0" smtClean="0"/>
              <a:t>for annual health </a:t>
            </a:r>
            <a:r>
              <a:rPr lang="en-US" sz="2000" dirty="0"/>
              <a:t>benefits </a:t>
            </a:r>
            <a:r>
              <a:rPr lang="en-US" sz="2000" dirty="0" smtClean="0"/>
              <a:t>in </a:t>
            </a:r>
            <a:r>
              <a:rPr lang="en-US" sz="2000" dirty="0"/>
              <a:t>2050, Policy of 4.5 W/m</a:t>
            </a:r>
            <a:r>
              <a:rPr lang="en-US" sz="2000" baseline="30000" dirty="0"/>
              <a:t>2</a:t>
            </a:r>
            <a:r>
              <a:rPr lang="en-US" sz="2000" dirty="0"/>
              <a:t>)</a:t>
            </a:r>
          </a:p>
          <a:p>
            <a:endParaRPr lang="en-US" sz="2000" dirty="0" smtClean="0"/>
          </a:p>
        </p:txBody>
      </p:sp>
    </p:spTree>
    <p:extLst>
      <p:ext uri="{BB962C8B-B14F-4D97-AF65-F5344CB8AC3E}">
        <p14:creationId xmlns:p14="http://schemas.microsoft.com/office/powerpoint/2010/main" val="192726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25" name="Slide Number Placeholder 13"/>
          <p:cNvSpPr txBox="1">
            <a:spLocks/>
          </p:cNvSpPr>
          <p:nvPr/>
        </p:nvSpPr>
        <p:spPr>
          <a:xfrm>
            <a:off x="-228600" y="6172200"/>
            <a:ext cx="2133600" cy="501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16CCA42-4F02-4BFE-B38D-AB8D6E96E4A2}" type="slidenum">
              <a:rPr lang="en-US" smtClean="0">
                <a:solidFill>
                  <a:prstClr val="black"/>
                </a:solidFill>
              </a:rPr>
              <a:t>9</a:t>
            </a:fld>
            <a:endParaRPr lang="en-US" dirty="0">
              <a:solidFill>
                <a:prstClr val="black"/>
              </a:solidFill>
            </a:endParaRPr>
          </a:p>
        </p:txBody>
      </p:sp>
      <p:sp>
        <p:nvSpPr>
          <p:cNvPr id="9" name="Title 1"/>
          <p:cNvSpPr txBox="1">
            <a:spLocks/>
          </p:cNvSpPr>
          <p:nvPr/>
        </p:nvSpPr>
        <p:spPr>
          <a:xfrm>
            <a:off x="457199" y="287338"/>
            <a:ext cx="8534399" cy="752475"/>
          </a:xfrm>
          <a:prstGeom prst="rect">
            <a:avLst/>
          </a:prstGeom>
        </p:spPr>
        <p:txBody>
          <a:bodyPr vert="horz" lIns="91440" tIns="45720" rIns="91440" bIns="45720" rtlCol="0" anchor="t" anchorCtr="0">
            <a:normAutofit fontScale="92500" lnSpcReduction="10000"/>
          </a:bodyPr>
          <a:lstStyle>
            <a:lvl1pPr algn="l" defTabSz="457200" rtl="0" eaLnBrk="1" fontAlgn="base" hangingPunct="1">
              <a:spcBef>
                <a:spcPct val="0"/>
              </a:spcBef>
              <a:spcAft>
                <a:spcPct val="0"/>
              </a:spcAft>
              <a:defRPr sz="3200" b="1" kern="1200" cap="all" spc="300">
                <a:solidFill>
                  <a:schemeClr val="tx2"/>
                </a:solidFill>
                <a:latin typeface="Arial"/>
                <a:ea typeface="ＭＳ Ｐゴシック" charset="0"/>
                <a:cs typeface="Arial"/>
              </a:defRPr>
            </a:lvl1pPr>
            <a:lvl2pPr algn="l" defTabSz="457200" rtl="0" eaLnBrk="1" fontAlgn="base" hangingPunct="1">
              <a:spcBef>
                <a:spcPct val="0"/>
              </a:spcBef>
              <a:spcAft>
                <a:spcPct val="0"/>
              </a:spcAft>
              <a:defRPr sz="3200" b="1">
                <a:solidFill>
                  <a:schemeClr val="accent1"/>
                </a:solidFill>
                <a:latin typeface="Arial" charset="0"/>
                <a:ea typeface="ＭＳ Ｐゴシック" charset="0"/>
              </a:defRPr>
            </a:lvl2pPr>
            <a:lvl3pPr algn="l" defTabSz="457200" rtl="0" eaLnBrk="1" fontAlgn="base" hangingPunct="1">
              <a:spcBef>
                <a:spcPct val="0"/>
              </a:spcBef>
              <a:spcAft>
                <a:spcPct val="0"/>
              </a:spcAft>
              <a:defRPr sz="3200" b="1">
                <a:solidFill>
                  <a:schemeClr val="accent1"/>
                </a:solidFill>
                <a:latin typeface="Arial" charset="0"/>
                <a:ea typeface="ＭＳ Ｐゴシック" charset="0"/>
              </a:defRPr>
            </a:lvl3pPr>
            <a:lvl4pPr algn="l" defTabSz="457200" rtl="0" eaLnBrk="1" fontAlgn="base" hangingPunct="1">
              <a:spcBef>
                <a:spcPct val="0"/>
              </a:spcBef>
              <a:spcAft>
                <a:spcPct val="0"/>
              </a:spcAft>
              <a:defRPr sz="3200" b="1">
                <a:solidFill>
                  <a:schemeClr val="accent1"/>
                </a:solidFill>
                <a:latin typeface="Arial" charset="0"/>
                <a:ea typeface="ＭＳ Ｐゴシック" charset="0"/>
              </a:defRPr>
            </a:lvl4pPr>
            <a:lvl5pPr algn="l" defTabSz="457200" rtl="0" eaLnBrk="1" fontAlgn="base" hangingPunct="1">
              <a:spcBef>
                <a:spcPct val="0"/>
              </a:spcBef>
              <a:spcAft>
                <a:spcPct val="0"/>
              </a:spcAft>
              <a:defRPr sz="3200" b="1">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3200" b="1">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3200" b="1">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3200" b="1">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3200" b="1">
                <a:solidFill>
                  <a:schemeClr val="accent1"/>
                </a:solidFill>
                <a:latin typeface="Arial" charset="0"/>
                <a:ea typeface="ＭＳ Ｐゴシック" charset="0"/>
              </a:defRPr>
            </a:lvl9pPr>
          </a:lstStyle>
          <a:p>
            <a:r>
              <a:rPr lang="en-CA" sz="2500" dirty="0" smtClean="0">
                <a:latin typeface="+mj-lt"/>
              </a:rPr>
              <a:t>Multi-year averaging can reduce effect of natural variability on health benefits</a:t>
            </a:r>
            <a:endParaRPr lang="en-CA" sz="2500" dirty="0">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2790847445"/>
              </p:ext>
            </p:extLst>
          </p:nvPr>
        </p:nvGraphicFramePr>
        <p:xfrm>
          <a:off x="871402" y="3124200"/>
          <a:ext cx="7848601"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70728511"/>
              </p:ext>
            </p:extLst>
          </p:nvPr>
        </p:nvGraphicFramePr>
        <p:xfrm>
          <a:off x="76202" y="990600"/>
          <a:ext cx="9220198" cy="2350067"/>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p:cNvCxnSpPr/>
          <p:nvPr/>
        </p:nvCxnSpPr>
        <p:spPr>
          <a:xfrm flipV="1">
            <a:off x="6934202" y="4038600"/>
            <a:ext cx="0" cy="1447800"/>
          </a:xfrm>
          <a:prstGeom prst="straightConnector1">
            <a:avLst/>
          </a:prstGeom>
          <a:ln w="95250">
            <a:tailEnd type="triangle"/>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6955973" y="4840069"/>
            <a:ext cx="1752600" cy="646331"/>
          </a:xfrm>
          <a:prstGeom prst="rect">
            <a:avLst/>
          </a:prstGeom>
          <a:noFill/>
        </p:spPr>
        <p:txBody>
          <a:bodyPr wrap="square" rtlCol="0">
            <a:spAutoFit/>
          </a:bodyPr>
          <a:lstStyle/>
          <a:p>
            <a:r>
              <a:rPr lang="en-CA" dirty="0" smtClean="0"/>
              <a:t>Compounding Uncertainty</a:t>
            </a:r>
            <a:endParaRPr lang="en-CA" dirty="0"/>
          </a:p>
        </p:txBody>
      </p:sp>
    </p:spTree>
    <p:extLst>
      <p:ext uri="{BB962C8B-B14F-4D97-AF65-F5344CB8AC3E}">
        <p14:creationId xmlns:p14="http://schemas.microsoft.com/office/powerpoint/2010/main" val="312463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45361</TotalTime>
  <Words>2802</Words>
  <Application>Microsoft Office PowerPoint</Application>
  <PresentationFormat>On-screen Show (4:3)</PresentationFormat>
  <Paragraphs>334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Calibri</vt:lpstr>
      <vt:lpstr>Helvetica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further information: Rebecca K. Saari, PhD rsaari@uwaterloo.ca http://saarir.scripts.mit.edu/index/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Saari</dc:creator>
  <cp:lastModifiedBy>Rebecca Saari</cp:lastModifiedBy>
  <cp:revision>3894</cp:revision>
  <cp:lastPrinted>2015-05-12T19:34:22Z</cp:lastPrinted>
  <dcterms:created xsi:type="dcterms:W3CDTF">2011-11-28T20:42:53Z</dcterms:created>
  <dcterms:modified xsi:type="dcterms:W3CDTF">2016-10-24T15:54:29Z</dcterms:modified>
</cp:coreProperties>
</file>