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205"/>
  </p:sldMasterIdLst>
  <p:notesMasterIdLst>
    <p:notesMasterId r:id="rId218"/>
  </p:notesMasterIdLst>
  <p:handoutMasterIdLst>
    <p:handoutMasterId r:id="rId219"/>
  </p:handoutMasterIdLst>
  <p:sldIdLst>
    <p:sldId id="256" r:id="rId206"/>
    <p:sldId id="522" r:id="rId207"/>
    <p:sldId id="535" r:id="rId208"/>
    <p:sldId id="537" r:id="rId209"/>
    <p:sldId id="558" r:id="rId210"/>
    <p:sldId id="559" r:id="rId211"/>
    <p:sldId id="552" r:id="rId212"/>
    <p:sldId id="550" r:id="rId213"/>
    <p:sldId id="551" r:id="rId214"/>
    <p:sldId id="555" r:id="rId215"/>
    <p:sldId id="544" r:id="rId216"/>
    <p:sldId id="526" r:id="rId2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pleim" initials="jp" lastIdx="6" clrIdx="0"/>
  <p:cmAuthor id="1" name="ellen cooter" initials="ej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00"/>
    <a:srgbClr val="000000"/>
    <a:srgbClr val="FFFFFF"/>
    <a:srgbClr val="FF9933"/>
    <a:srgbClr val="FF0000"/>
    <a:srgbClr val="FF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94906" autoAdjust="0"/>
  </p:normalViewPr>
  <p:slideViewPr>
    <p:cSldViewPr>
      <p:cViewPr varScale="1">
        <p:scale>
          <a:sx n="74" d="100"/>
          <a:sy n="74" d="100"/>
        </p:scale>
        <p:origin x="-5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slideMaster" Target="slideMasters/slide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slide" Target="slides/slide11.xml"/><Relationship Id="rId211" Type="http://schemas.openxmlformats.org/officeDocument/2006/relationships/slide" Target="slides/slide6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customXml" Target="../customXml/item176.xml"/><Relationship Id="rId192" Type="http://schemas.openxmlformats.org/officeDocument/2006/relationships/customXml" Target="../customXml/item192.xml"/><Relationship Id="rId197" Type="http://schemas.openxmlformats.org/officeDocument/2006/relationships/customXml" Target="../customXml/item197.xml"/><Relationship Id="rId206" Type="http://schemas.openxmlformats.org/officeDocument/2006/relationships/slide" Target="slides/slide1.xml"/><Relationship Id="rId201" Type="http://schemas.openxmlformats.org/officeDocument/2006/relationships/customXml" Target="../customXml/item201.xml"/><Relationship Id="rId222" Type="http://schemas.openxmlformats.org/officeDocument/2006/relationships/viewProps" Target="view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slide" Target="slides/slide7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customXml" Target="../customXml/item202.xml"/><Relationship Id="rId207" Type="http://schemas.openxmlformats.org/officeDocument/2006/relationships/slide" Target="slides/slide2.xml"/><Relationship Id="rId223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slide" Target="slides/slide8.xml"/><Relationship Id="rId21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slide" Target="slides/slide3.xml"/><Relationship Id="rId19" Type="http://schemas.openxmlformats.org/officeDocument/2006/relationships/customXml" Target="../customXml/item19.xml"/><Relationship Id="rId224" Type="http://schemas.openxmlformats.org/officeDocument/2006/relationships/tableStyles" Target="tableStyles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4" Type="http://schemas.openxmlformats.org/officeDocument/2006/relationships/slide" Target="slides/slide9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slide" Target="slides/slide4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ommentAuthors" Target="commentAuthor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slide" Target="slides/slide5.xml"/><Relationship Id="rId215" Type="http://schemas.openxmlformats.org/officeDocument/2006/relationships/slide" Target="slides/slide10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presProps" Target="presProps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9994ED1-C03E-4ED5-B73B-9D32CC9923EF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955D1D0-4EBA-4656-9C36-CE1282E96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9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C1B27180-1E55-404F-91BE-5393F8AFDB7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8A9205A9-4500-45F5-8AAA-C300F8ACA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2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7452E-ECEF-4187-BC4B-591C943FC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93F84-32E7-4649-A7A4-5122504C57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FFDDA-2858-4A9E-962D-08EEC81CB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01DC-4DF4-49AE-A512-67DC3452F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B41CA-5F0A-4E78-A216-9510F51E2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D476-9DBB-4982-A3A8-6927A3943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01D97-A741-4A0B-B2AF-C1FEA0D61E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934B3-1551-4AB3-9405-2545F75F2A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A3141-F7DD-40B3-94EC-1825EB1AB8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8F70EE5-6947-4D88-B1DC-277C8B285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A92F67-E4E0-4261-9DCE-836954569B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457200"/>
            <a:ext cx="8839200" cy="32004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i="1" dirty="0"/>
              <a:t>Enhancements to Land Surface Processes for </a:t>
            </a:r>
            <a:r>
              <a:rPr lang="en-US" sz="4000" i="1" dirty="0" smtClean="0"/>
              <a:t>WRF/CMAQ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932333" cy="1981201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Limei Ran, Robert Gilliam, Jonathan Pleim, </a:t>
            </a:r>
            <a:r>
              <a:rPr lang="en-US" sz="2000" dirty="0"/>
              <a:t>Ellen </a:t>
            </a:r>
            <a:r>
              <a:rPr lang="en-US" sz="2000" dirty="0" smtClean="0"/>
              <a:t>Cooter</a:t>
            </a:r>
          </a:p>
          <a:p>
            <a:pPr algn="l"/>
            <a:r>
              <a:rPr lang="en-US" sz="1600" dirty="0" smtClean="0"/>
              <a:t>ORD </a:t>
            </a:r>
            <a:r>
              <a:rPr lang="en-US" sz="1600" dirty="0"/>
              <a:t>NERL/USEPA, Research Triangle Park, </a:t>
            </a:r>
            <a:r>
              <a:rPr lang="en-US" sz="1600" dirty="0" smtClean="0"/>
              <a:t>NC</a:t>
            </a:r>
          </a:p>
          <a:p>
            <a:pPr algn="l"/>
            <a:endParaRPr lang="en-US" sz="1900" dirty="0" smtClean="0"/>
          </a:p>
          <a:p>
            <a:pPr algn="l"/>
            <a:r>
              <a:rPr lang="en-US" sz="1900" dirty="0" smtClean="0"/>
              <a:t>UNC</a:t>
            </a:r>
            <a:r>
              <a:rPr lang="en-US" sz="1900" dirty="0"/>
              <a:t>: </a:t>
            </a:r>
            <a:r>
              <a:rPr lang="en-US" sz="1900" dirty="0" smtClean="0"/>
              <a:t>Larry Band, </a:t>
            </a:r>
            <a:r>
              <a:rPr lang="en-US" sz="1800" dirty="0" smtClean="0"/>
              <a:t>Frank </a:t>
            </a:r>
            <a:r>
              <a:rPr lang="en-US" sz="1800" dirty="0" err="1" smtClean="0"/>
              <a:t>Binkowski</a:t>
            </a:r>
            <a:r>
              <a:rPr lang="en-US" sz="1800" dirty="0" smtClean="0"/>
              <a:t>, </a:t>
            </a:r>
            <a:r>
              <a:rPr lang="en-US" sz="1800" dirty="0" err="1" smtClean="0"/>
              <a:t>Conghe</a:t>
            </a:r>
            <a:r>
              <a:rPr lang="en-US" sz="1800" dirty="0" smtClean="0"/>
              <a:t> </a:t>
            </a:r>
            <a:r>
              <a:rPr lang="en-US" sz="1800" dirty="0"/>
              <a:t>Song, </a:t>
            </a:r>
            <a:r>
              <a:rPr lang="en-US" sz="1800" dirty="0" err="1" smtClean="0"/>
              <a:t>Aijun</a:t>
            </a:r>
            <a:r>
              <a:rPr lang="en-US" sz="1800" dirty="0" smtClean="0"/>
              <a:t> </a:t>
            </a:r>
            <a:r>
              <a:rPr lang="en-US" sz="1800" dirty="0" err="1" smtClean="0"/>
              <a:t>Xiu</a:t>
            </a:r>
            <a:r>
              <a:rPr lang="en-US" sz="1800" dirty="0" smtClean="0"/>
              <a:t>, Adel Hanna, Jason West</a:t>
            </a:r>
          </a:p>
          <a:p>
            <a:pPr algn="l"/>
            <a:r>
              <a:rPr lang="en-US" sz="1800" dirty="0"/>
              <a:t>EPA: </a:t>
            </a:r>
            <a:r>
              <a:rPr lang="en-US" sz="1800" dirty="0" smtClean="0"/>
              <a:t>Christian </a:t>
            </a:r>
            <a:r>
              <a:rPr lang="en-US" sz="1800" dirty="0"/>
              <a:t>Hogrefe, John Walker, D</a:t>
            </a:r>
            <a:r>
              <a:rPr lang="en-US" sz="1800" dirty="0" smtClean="0"/>
              <a:t>avid Wong, Wyat </a:t>
            </a:r>
            <a:r>
              <a:rPr lang="en-US" sz="1800" dirty="0"/>
              <a:t>Appel, </a:t>
            </a:r>
            <a:r>
              <a:rPr lang="en-US" sz="1800" dirty="0" smtClean="0"/>
              <a:t>Daiwen Kang</a:t>
            </a:r>
            <a:endParaRPr lang="en-US" sz="1900" dirty="0"/>
          </a:p>
          <a:p>
            <a:pPr algn="l"/>
            <a:endParaRPr lang="en-US" sz="1900" dirty="0"/>
          </a:p>
          <a:p>
            <a:pPr algn="l"/>
            <a:endParaRPr lang="en-US" sz="1900" dirty="0"/>
          </a:p>
          <a:p>
            <a:pPr algn="l"/>
            <a:endParaRPr lang="en-US" sz="2100" dirty="0" smtClean="0"/>
          </a:p>
          <a:p>
            <a:pPr algn="l"/>
            <a:endParaRPr lang="en-US" sz="2100" dirty="0"/>
          </a:p>
          <a:p>
            <a:pPr algn="l"/>
            <a:endParaRPr lang="en-US" sz="2100" baseline="30000" dirty="0"/>
          </a:p>
          <a:p>
            <a:pPr algn="l"/>
            <a:endParaRPr lang="en-US" sz="2100" baseline="30000" dirty="0"/>
          </a:p>
          <a:p>
            <a:pPr algn="l"/>
            <a:endParaRPr lang="en-US" sz="2300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30" y="84107"/>
            <a:ext cx="8534400" cy="875193"/>
          </a:xfrm>
        </p:spPr>
        <p:txBody>
          <a:bodyPr>
            <a:noAutofit/>
          </a:bodyPr>
          <a:lstStyle/>
          <a:p>
            <a:pPr marL="396875" indent="-396875"/>
            <a:r>
              <a:rPr lang="en-US" sz="3200" dirty="0" smtClean="0"/>
              <a:t>2. </a:t>
            </a:r>
            <a:r>
              <a:rPr lang="en-US" sz="2800" dirty="0" smtClean="0"/>
              <a:t>Updated WRF/CMAQ </a:t>
            </a:r>
            <a:r>
              <a:rPr lang="en-US" sz="2800" dirty="0"/>
              <a:t>with MODIS </a:t>
            </a:r>
            <a:r>
              <a:rPr lang="en-US" sz="2800" dirty="0" smtClean="0"/>
              <a:t>LAI/FPAR</a:t>
            </a:r>
            <a:br>
              <a:rPr lang="en-US" sz="2800" dirty="0" smtClean="0"/>
            </a:br>
            <a:r>
              <a:rPr lang="en-US" sz="2400" dirty="0" smtClean="0"/>
              <a:t>Irrigation Scheme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1633149"/>
            <a:ext cx="5029200" cy="2505940"/>
          </a:xfrm>
        </p:spPr>
        <p:txBody>
          <a:bodyPr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sz="4900" b="1" dirty="0" smtClean="0">
                <a:solidFill>
                  <a:srgbClr val="FF0000"/>
                </a:solidFill>
              </a:rPr>
              <a:t>Current system</a:t>
            </a:r>
          </a:p>
          <a:p>
            <a:pPr marL="284163" lvl="2" indent="-171450">
              <a:buFont typeface="Wingdings" panose="05000000000000000000" pitchFamily="2" charset="2"/>
              <a:buChar char="§"/>
            </a:pPr>
            <a:r>
              <a:rPr lang="en-US" sz="4300" dirty="0" smtClean="0"/>
              <a:t>PX WRF: No explicit treatmen</a:t>
            </a:r>
            <a:r>
              <a:rPr lang="en-US" sz="3700" dirty="0" smtClean="0"/>
              <a:t>t:  </a:t>
            </a:r>
            <a:r>
              <a:rPr lang="en-US" sz="4300" dirty="0" smtClean="0"/>
              <a:t>crop, pasture</a:t>
            </a:r>
          </a:p>
          <a:p>
            <a:pPr marL="284163" lvl="2" indent="-171450">
              <a:buFont typeface="Wingdings" panose="05000000000000000000" pitchFamily="2" charset="2"/>
              <a:buChar char="§"/>
            </a:pPr>
            <a:endParaRPr lang="en-US" sz="3500" dirty="0" smtClean="0"/>
          </a:p>
          <a:p>
            <a:pPr marL="284163" lvl="2" indent="-171450">
              <a:buFont typeface="Wingdings" panose="05000000000000000000" pitchFamily="2" charset="2"/>
              <a:buChar char="§"/>
            </a:pPr>
            <a:r>
              <a:rPr lang="en-US" sz="4300" dirty="0" smtClean="0"/>
              <a:t>FEST-C (for CMAQ bi-NH3) 21 crops: </a:t>
            </a:r>
            <a:r>
              <a:rPr lang="en-US" sz="4300" dirty="0" err="1" smtClean="0"/>
              <a:t>rainfed</a:t>
            </a:r>
            <a:r>
              <a:rPr lang="en-US" sz="4300" dirty="0" smtClean="0"/>
              <a:t> and </a:t>
            </a:r>
            <a:r>
              <a:rPr lang="en-US" sz="4300" dirty="0" err="1" smtClean="0"/>
              <a:t>irr</a:t>
            </a:r>
            <a:r>
              <a:rPr lang="en-US" sz="4300" dirty="0" smtClean="0"/>
              <a:t>. </a:t>
            </a:r>
          </a:p>
          <a:p>
            <a:pPr marL="284163" lvl="2" indent="-171450">
              <a:buFont typeface="Wingdings" panose="05000000000000000000" pitchFamily="2" charset="2"/>
              <a:buChar char="§"/>
            </a:pPr>
            <a:endParaRPr lang="en-US" sz="3500" dirty="0" smtClean="0"/>
          </a:p>
          <a:p>
            <a:pPr marL="284163" lvl="2" indent="-171450">
              <a:buFont typeface="Wingdings" panose="05000000000000000000" pitchFamily="2" charset="2"/>
              <a:buChar char="§"/>
            </a:pPr>
            <a:r>
              <a:rPr lang="en-US" sz="4300" dirty="0" smtClean="0"/>
              <a:t>PX indirect soil nudging scheme</a:t>
            </a:r>
          </a:p>
          <a:p>
            <a:pPr marL="569913" lvl="3" indent="-184150">
              <a:buFont typeface="Wingdings" panose="05000000000000000000" pitchFamily="2" charset="2"/>
              <a:buChar char="Ø"/>
            </a:pPr>
            <a:r>
              <a:rPr lang="en-US" sz="3700" dirty="0" smtClean="0"/>
              <a:t>Adjust soil conditions with 2m T and Q dynamically </a:t>
            </a:r>
            <a:r>
              <a:rPr lang="en-US" sz="3400" dirty="0" smtClean="0"/>
              <a:t>     </a:t>
            </a:r>
            <a:r>
              <a:rPr lang="en-US" sz="3000" dirty="0" smtClean="0"/>
              <a:t> </a:t>
            </a:r>
          </a:p>
          <a:p>
            <a:pPr marL="569913" lvl="3" indent="-184150">
              <a:buFont typeface="Wingdings" panose="05000000000000000000" pitchFamily="2" charset="2"/>
              <a:buChar char="Ø"/>
            </a:pPr>
            <a:endParaRPr lang="en-US" sz="3000" dirty="0" smtClean="0"/>
          </a:p>
          <a:p>
            <a:pPr marL="569913" lvl="3" indent="-184150">
              <a:buFont typeface="Wingdings" panose="05000000000000000000" pitchFamily="2" charset="2"/>
              <a:buChar char="Ø"/>
            </a:pPr>
            <a:r>
              <a:rPr lang="en-US" sz="3700" dirty="0" smtClean="0"/>
              <a:t>Has some dynamic response </a:t>
            </a:r>
            <a:r>
              <a:rPr lang="en-US" sz="3700" dirty="0"/>
              <a:t>to </a:t>
            </a:r>
            <a:r>
              <a:rPr lang="en-US" sz="3700" dirty="0" smtClean="0"/>
              <a:t>irrigation </a:t>
            </a:r>
          </a:p>
          <a:p>
            <a:pPr marL="385763" lvl="3" indent="0">
              <a:buNone/>
            </a:pPr>
            <a:r>
              <a:rPr lang="en-US" sz="3700" dirty="0"/>
              <a:t> </a:t>
            </a:r>
            <a:r>
              <a:rPr lang="en-US" sz="3700" dirty="0" smtClean="0"/>
              <a:t>    </a:t>
            </a:r>
            <a:r>
              <a:rPr lang="en-US" sz="3000" dirty="0" smtClean="0"/>
              <a:t>[</a:t>
            </a:r>
            <a:r>
              <a:rPr lang="en-US" sz="3000" dirty="0"/>
              <a:t>similar to ECMWF TESSEL, ISBA; </a:t>
            </a:r>
            <a:r>
              <a:rPr lang="en-US" sz="3000" i="1" dirty="0"/>
              <a:t>Angevine et al.,  2012, </a:t>
            </a:r>
            <a:r>
              <a:rPr lang="en-US" sz="3000" i="1" dirty="0" smtClean="0"/>
              <a:t>AMS]</a:t>
            </a:r>
            <a:endParaRPr lang="en-US" sz="36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27133"/>
              </p:ext>
            </p:extLst>
          </p:nvPr>
        </p:nvGraphicFramePr>
        <p:xfrm>
          <a:off x="3048000" y="4953000"/>
          <a:ext cx="1863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3" imgW="1346040" imgH="419040" progId="Equation.3">
                  <p:embed/>
                </p:oleObj>
              </mc:Choice>
              <mc:Fallback>
                <p:oleObj name="Equation" r:id="rId3" imgW="1346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4953000"/>
                        <a:ext cx="18637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943600" y="959300"/>
            <a:ext cx="2667942" cy="44524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200" dirty="0"/>
              <a:t>I</a:t>
            </a:r>
            <a:r>
              <a:rPr lang="en-US" sz="1200" dirty="0" smtClean="0"/>
              <a:t>rrigated crop/pasture percentage at 12km domain from 2011 NLCD and 2012 </a:t>
            </a:r>
            <a:r>
              <a:rPr lang="en-US" sz="1200" dirty="0" err="1" smtClean="0"/>
              <a:t>MIrAD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25395"/>
            <a:ext cx="3392577" cy="2260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81136"/>
            <a:ext cx="1792857" cy="236751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553200" y="3910489"/>
            <a:ext cx="1792857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200" dirty="0" smtClean="0"/>
              <a:t>Irrigated crop/pasture</a:t>
            </a:r>
          </a:p>
          <a:p>
            <a:pPr algn="ctr" fontAlgn="auto">
              <a:spcAft>
                <a:spcPts val="0"/>
              </a:spcAft>
            </a:pPr>
            <a:r>
              <a:rPr lang="en-US" sz="1200" dirty="0" smtClean="0"/>
              <a:t>percentage at 4km domain </a:t>
            </a:r>
            <a:endParaRPr lang="en-US" sz="1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4019835"/>
            <a:ext cx="5711809" cy="2728819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en-US" sz="4900" b="1" dirty="0" smtClean="0">
                <a:solidFill>
                  <a:srgbClr val="FF0000"/>
                </a:solidFill>
              </a:rPr>
              <a:t>Updated system</a:t>
            </a:r>
          </a:p>
          <a:p>
            <a:pPr marL="284163" lvl="1" indent="-1714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300" dirty="0" smtClean="0"/>
              <a:t>MODIS </a:t>
            </a:r>
            <a:r>
              <a:rPr lang="en-US" sz="4300" dirty="0" err="1" smtClean="0"/>
              <a:t>Irr</a:t>
            </a:r>
            <a:r>
              <a:rPr lang="en-US" sz="4300" dirty="0" smtClean="0"/>
              <a:t>. Ag. Dataset (</a:t>
            </a:r>
            <a:r>
              <a:rPr lang="en-US" sz="4300" dirty="0" err="1" smtClean="0"/>
              <a:t>MIrAD</a:t>
            </a:r>
            <a:r>
              <a:rPr lang="en-US" sz="4300" dirty="0" smtClean="0"/>
              <a:t>-US) at 250m</a:t>
            </a:r>
          </a:p>
          <a:p>
            <a:pPr marL="284163" lvl="1" indent="-1714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dirty="0" smtClean="0"/>
          </a:p>
          <a:p>
            <a:pPr marL="284163" lvl="1" indent="-1714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300" dirty="0" smtClean="0"/>
              <a:t>Max. allowable water depletion (</a:t>
            </a:r>
            <a:r>
              <a:rPr lang="en-US" sz="4300" i="1" dirty="0" err="1" smtClean="0"/>
              <a:t>SW</a:t>
            </a:r>
            <a:r>
              <a:rPr lang="en-US" sz="4300" i="1" baseline="-25000" dirty="0" err="1" smtClean="0"/>
              <a:t>m</a:t>
            </a:r>
            <a:r>
              <a:rPr lang="en-US" sz="4900" i="1" baseline="-25000" dirty="0" smtClean="0"/>
              <a:t>, </a:t>
            </a:r>
            <a:r>
              <a:rPr lang="en-US" sz="3700" i="1" dirty="0" smtClean="0"/>
              <a:t>Hanson et al., 2004</a:t>
            </a:r>
            <a:r>
              <a:rPr lang="en-US" sz="4900" dirty="0" smtClean="0"/>
              <a:t>):</a:t>
            </a:r>
            <a:endParaRPr lang="en-US" sz="3200" dirty="0" smtClean="0"/>
          </a:p>
          <a:p>
            <a:pPr marL="457200" lvl="1" indent="-2238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284163" lvl="1" indent="-1714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4300" dirty="0" smtClean="0"/>
          </a:p>
          <a:p>
            <a:pPr marL="284163" lvl="1" indent="-1714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300" dirty="0" smtClean="0"/>
              <a:t>Trigger irrigation when:</a:t>
            </a:r>
          </a:p>
          <a:p>
            <a:pPr marL="517525" lvl="3" indent="-1730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700" i="1" dirty="0" err="1" smtClean="0"/>
              <a:t>SW</a:t>
            </a:r>
            <a:r>
              <a:rPr lang="en-US" sz="3700" i="1" baseline="-25000" dirty="0" err="1" smtClean="0"/>
              <a:t>m</a:t>
            </a:r>
            <a:r>
              <a:rPr lang="en-US" sz="3700" dirty="0" smtClean="0"/>
              <a:t> &lt; 0.5  </a:t>
            </a:r>
          </a:p>
          <a:p>
            <a:pPr marL="517525" lvl="3" indent="-1730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700" dirty="0" smtClean="0"/>
              <a:t>Solar radiation &lt; 500 W/m</a:t>
            </a:r>
            <a:r>
              <a:rPr lang="en-US" sz="3700" baseline="30000" dirty="0" smtClean="0"/>
              <a:t>2</a:t>
            </a:r>
            <a:r>
              <a:rPr lang="en-US" sz="3700" dirty="0" smtClean="0"/>
              <a:t> , morning (around 8am in CA, May-June)  </a:t>
            </a:r>
          </a:p>
          <a:p>
            <a:pPr marL="517525" lvl="3" indent="-173038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700" dirty="0" smtClean="0"/>
              <a:t>Irrigated grid area &gt; 5%</a:t>
            </a:r>
            <a:r>
              <a:rPr lang="da-DK" sz="3700" dirty="0" smtClean="0"/>
              <a:t>    </a:t>
            </a:r>
          </a:p>
          <a:p>
            <a:pPr marL="517525" lvl="3" indent="-173038" fontAlgn="auto">
              <a:spcAft>
                <a:spcPts val="0"/>
              </a:spcAft>
              <a:buFont typeface="Wingdings 2"/>
              <a:buNone/>
            </a:pPr>
            <a:r>
              <a:rPr lang="da-DK" sz="3700" dirty="0" smtClean="0"/>
              <a:t>    </a:t>
            </a:r>
            <a:r>
              <a:rPr lang="da-DK" sz="3100" dirty="0" smtClean="0"/>
              <a:t>[</a:t>
            </a:r>
            <a:r>
              <a:rPr lang="da-DK" sz="3100" i="1" dirty="0" smtClean="0"/>
              <a:t>Sorooshian et al., 2011, JGR; Ozdogan et al., 2010, AMS</a:t>
            </a:r>
            <a:r>
              <a:rPr lang="da-DK" sz="3100" dirty="0" smtClean="0"/>
              <a:t>]</a:t>
            </a:r>
            <a:endParaRPr lang="en-US" sz="3100" dirty="0" smtClean="0"/>
          </a:p>
          <a:p>
            <a:pPr marL="231775" lvl="2" indent="225425" fontAlgn="auto">
              <a:spcAft>
                <a:spcPts val="0"/>
              </a:spcAft>
              <a:buFont typeface="Wingdings 2"/>
              <a:buNone/>
            </a:pPr>
            <a:endParaRPr lang="en-US" sz="3500" i="1" dirty="0" smtClean="0"/>
          </a:p>
          <a:p>
            <a:pPr marL="231775" lvl="2" indent="225425" fontAlgn="auto">
              <a:spcAft>
                <a:spcPts val="0"/>
              </a:spcAft>
              <a:buFont typeface="Wingdings 2"/>
              <a:buNone/>
            </a:pPr>
            <a:r>
              <a:rPr lang="en-US" sz="4400" i="1" dirty="0" smtClean="0"/>
              <a:t>W</a:t>
            </a:r>
            <a:r>
              <a:rPr lang="en-US" sz="4400" i="1" baseline="-25000" dirty="0" smtClean="0"/>
              <a:t>2</a:t>
            </a:r>
            <a:r>
              <a:rPr lang="en-US" sz="4400" i="1" dirty="0" smtClean="0"/>
              <a:t> = F (W</a:t>
            </a:r>
            <a:r>
              <a:rPr lang="en-US" sz="4400" i="1" baseline="-25000" dirty="0" smtClean="0"/>
              <a:t>2</a:t>
            </a:r>
            <a:r>
              <a:rPr lang="en-US" sz="4400" i="1" dirty="0" smtClean="0"/>
              <a:t>, </a:t>
            </a:r>
            <a:r>
              <a:rPr lang="en-US" sz="4400" i="1" dirty="0" err="1" smtClean="0"/>
              <a:t>IrrF</a:t>
            </a:r>
            <a:r>
              <a:rPr lang="en-US" sz="4400" i="1" dirty="0" smtClean="0"/>
              <a:t> * </a:t>
            </a:r>
            <a:r>
              <a:rPr lang="en-US" sz="4400" i="1" dirty="0" err="1" smtClean="0"/>
              <a:t>SW</a:t>
            </a:r>
            <a:r>
              <a:rPr lang="en-US" sz="4400" i="1" baseline="-25000" dirty="0" err="1" smtClean="0"/>
              <a:t>fc</a:t>
            </a:r>
            <a:r>
              <a:rPr lang="en-US" sz="4400" i="1" dirty="0" smtClean="0"/>
              <a:t>)</a:t>
            </a:r>
            <a:r>
              <a:rPr lang="en-US" sz="5600" i="1" baseline="-25000" dirty="0" smtClean="0"/>
              <a:t>    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780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524000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2400" dirty="0"/>
              <a:t>2. Updated WRF/CMAQ with MODIS LAI/FPAR – Irrigation </a:t>
            </a:r>
            <a:r>
              <a:rPr lang="en-US" sz="2400" dirty="0" smtClean="0"/>
              <a:t>Scheme: Meteorology</a:t>
            </a:r>
            <a:br>
              <a:rPr lang="en-US" sz="2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May 1 </a:t>
            </a:r>
            <a:r>
              <a:rPr lang="en-US" sz="1400" dirty="0"/>
              <a:t>– </a:t>
            </a:r>
            <a:r>
              <a:rPr lang="en-US" sz="1400" dirty="0" smtClean="0"/>
              <a:t>June 30, </a:t>
            </a:r>
            <a:r>
              <a:rPr lang="en-US" sz="1400" dirty="0" err="1" smtClean="0"/>
              <a:t>CalNex</a:t>
            </a:r>
            <a:r>
              <a:rPr lang="en-US" sz="1400" dirty="0" smtClean="0"/>
              <a:t> 2010</a:t>
            </a:r>
            <a:br>
              <a:rPr lang="en-US" sz="1400" dirty="0" smtClean="0"/>
            </a:br>
            <a:r>
              <a:rPr lang="en-US" sz="1400" dirty="0"/>
              <a:t>U</a:t>
            </a:r>
            <a:r>
              <a:rPr lang="en-US" sz="1400" dirty="0" smtClean="0"/>
              <a:t>pdated WRF3.4/CMAQ5.0.1 with MODIS, 4km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2086235"/>
            <a:ext cx="726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T2 (K)</a:t>
            </a:r>
            <a:endParaRPr lang="en-US" sz="1200" b="1" baseline="30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9" y="3531478"/>
            <a:ext cx="2445560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9289" y="2363234"/>
            <a:ext cx="228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http://www.cimis.water.ca.gov/</a:t>
            </a:r>
            <a:endParaRPr lang="en-US" sz="105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California </a:t>
            </a:r>
            <a:r>
              <a:rPr lang="en-US" sz="1200" dirty="0"/>
              <a:t>Irrigation Management Information System (CIMIS</a:t>
            </a:r>
            <a:r>
              <a:rPr lang="en-US" sz="1200" dirty="0" smtClean="0"/>
              <a:t>) Stations</a:t>
            </a:r>
            <a:endParaRPr lang="en-US" sz="1200" baseline="30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37" y="2352988"/>
            <a:ext cx="2455214" cy="1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99" y="2407719"/>
            <a:ext cx="2511811" cy="172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53705" y="213072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Q2 (g/kg)</a:t>
            </a:r>
            <a:endParaRPr lang="en-US" sz="1200" b="1" baseline="300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37" y="4724400"/>
            <a:ext cx="2455214" cy="146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99" y="4724400"/>
            <a:ext cx="2484434" cy="146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52837" y="6248400"/>
            <a:ext cx="5152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Sites in &gt; 50% irrigated grid cells  (34 sites) show bigger improvements.              </a:t>
            </a:r>
          </a:p>
          <a:p>
            <a:pPr algn="ctr"/>
            <a:r>
              <a:rPr lang="en-US" sz="1400" smtClean="0">
                <a:solidFill>
                  <a:srgbClr val="0070C0"/>
                </a:solidFill>
              </a:rPr>
              <a:t>scale </a:t>
            </a:r>
            <a:r>
              <a:rPr lang="en-US" sz="1400" dirty="0" smtClean="0">
                <a:solidFill>
                  <a:srgbClr val="0070C0"/>
                </a:solidFill>
              </a:rPr>
              <a:t>and location   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4037" y="1778458"/>
            <a:ext cx="4100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Site Metrics  vs. Grid Irrigated Land Fraction</a:t>
            </a:r>
            <a:endParaRPr lang="en-US" sz="14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4416623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Diurnal Metrics for Sites with Grid Irrigated Land &gt; 50% </a:t>
            </a:r>
            <a:endParaRPr lang="en-US" sz="1400" b="1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" y="2274397"/>
            <a:ext cx="1188522" cy="11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4371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Conclusions </a:t>
            </a:r>
            <a:r>
              <a:rPr lang="en-US" sz="3600" dirty="0"/>
              <a:t>and </a:t>
            </a:r>
            <a:r>
              <a:rPr lang="en-US" sz="3600" dirty="0" smtClean="0"/>
              <a:t>Future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3429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+mj-lt"/>
            </a:endParaRPr>
          </a:p>
          <a:p>
            <a:pPr marL="0" indent="114300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Conclusions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  <a:p>
            <a:pPr marL="341313" lvl="1" indent="-225425">
              <a:buFont typeface="Wingdings" panose="05000000000000000000" pitchFamily="2" charset="2"/>
              <a:buChar char="§"/>
            </a:pPr>
            <a:endParaRPr lang="en-US" sz="1500" dirty="0" smtClean="0">
              <a:latin typeface="+mj-lt"/>
            </a:endParaRPr>
          </a:p>
          <a:p>
            <a:pPr marL="458788" lvl="1" indent="-342900">
              <a:buFont typeface="+mj-lt"/>
              <a:buAutoNum type="arabicPeriod"/>
            </a:pPr>
            <a:r>
              <a:rPr lang="en-US" sz="1500" dirty="0" smtClean="0">
                <a:latin typeface="+mj-lt"/>
              </a:rPr>
              <a:t>Updated WRF/CMAQ performs reasonable well with MODIS VEG</a:t>
            </a:r>
          </a:p>
          <a:p>
            <a:pPr marL="458788" lvl="1" indent="-342900">
              <a:buFont typeface="+mj-lt"/>
              <a:buAutoNum type="arabicPeriod"/>
            </a:pPr>
            <a:endParaRPr lang="en-US" sz="1500" dirty="0" smtClean="0">
              <a:latin typeface="+mj-lt"/>
            </a:endParaRPr>
          </a:p>
          <a:p>
            <a:pPr marL="458788" lvl="1" indent="-342900">
              <a:buFont typeface="+mj-lt"/>
              <a:buAutoNum type="arabicPeriod"/>
            </a:pPr>
            <a:r>
              <a:rPr lang="en-US" sz="1500" dirty="0" smtClean="0">
                <a:latin typeface="+mj-lt"/>
              </a:rPr>
              <a:t>The PX PSN performs </a:t>
            </a:r>
            <a:r>
              <a:rPr lang="en-US" sz="1500" dirty="0">
                <a:latin typeface="+mj-lt"/>
              </a:rPr>
              <a:t>much better in </a:t>
            </a:r>
            <a:r>
              <a:rPr lang="en-US" sz="1500" dirty="0" smtClean="0">
                <a:latin typeface="+mj-lt"/>
              </a:rPr>
              <a:t>LH and O</a:t>
            </a:r>
            <a:r>
              <a:rPr lang="en-US" sz="1500" baseline="-25000" dirty="0" smtClean="0">
                <a:latin typeface="+mj-lt"/>
              </a:rPr>
              <a:t>3</a:t>
            </a:r>
            <a:r>
              <a:rPr lang="en-US" sz="1500" dirty="0" smtClean="0">
                <a:latin typeface="+mj-lt"/>
              </a:rPr>
              <a:t> </a:t>
            </a:r>
            <a:r>
              <a:rPr lang="en-US" sz="1500" dirty="0">
                <a:latin typeface="+mj-lt"/>
              </a:rPr>
              <a:t>flux </a:t>
            </a:r>
            <a:r>
              <a:rPr lang="en-US" sz="1500" dirty="0" smtClean="0">
                <a:latin typeface="+mj-lt"/>
              </a:rPr>
              <a:t>estimation at Duke</a:t>
            </a:r>
          </a:p>
          <a:p>
            <a:pPr marL="458788" lvl="1" indent="-342900">
              <a:buFont typeface="+mj-lt"/>
              <a:buAutoNum type="arabicPeriod"/>
            </a:pPr>
            <a:endParaRPr lang="en-US" sz="1500" dirty="0" smtClean="0">
              <a:latin typeface="+mj-lt"/>
            </a:endParaRPr>
          </a:p>
          <a:p>
            <a:pPr marL="458788" lvl="1" indent="-342900">
              <a:buFont typeface="+mj-lt"/>
              <a:buAutoNum type="arabicPeriod"/>
            </a:pPr>
            <a:r>
              <a:rPr lang="en-US" sz="1500" dirty="0" smtClean="0">
                <a:latin typeface="+mj-lt"/>
              </a:rPr>
              <a:t>The irrigation scheme improves MET in areas with high irrigated land </a:t>
            </a:r>
          </a:p>
          <a:p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63788" y="1600200"/>
            <a:ext cx="5127812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14300" fontAlgn="auto">
              <a:spcAft>
                <a:spcPts val="0"/>
              </a:spcAft>
              <a:buFont typeface="Wingdings 2"/>
              <a:buNone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Future Work</a:t>
            </a:r>
          </a:p>
          <a:p>
            <a:pPr marL="457200" lvl="1" indent="-223838" fontAlgn="auto">
              <a:spcAft>
                <a:spcPts val="0"/>
              </a:spcAft>
              <a:buFont typeface="Wingdings 2"/>
              <a:buNone/>
            </a:pPr>
            <a:endParaRPr lang="en-US" sz="1900" dirty="0" smtClean="0">
              <a:solidFill>
                <a:srgbClr val="0070C0"/>
              </a:solidFill>
              <a:latin typeface="+mj-lt"/>
            </a:endParaRPr>
          </a:p>
          <a:p>
            <a:pPr marL="341313" lvl="1" indent="-225425" fontAlgn="auto">
              <a:spcAft>
                <a:spcPts val="0"/>
              </a:spcAft>
              <a:buFont typeface="Wingdings 2"/>
              <a:buNone/>
            </a:pPr>
            <a:r>
              <a:rPr lang="en-US" sz="1900" dirty="0" smtClean="0">
                <a:solidFill>
                  <a:srgbClr val="0070C0"/>
                </a:solidFill>
                <a:latin typeface="+mj-lt"/>
              </a:rPr>
              <a:t>Short-term: </a:t>
            </a:r>
            <a:r>
              <a:rPr lang="en-US" sz="1900" dirty="0" smtClean="0">
                <a:latin typeface="+mj-lt"/>
              </a:rPr>
              <a:t>Evaluate </a:t>
            </a:r>
            <a:r>
              <a:rPr lang="en-US" sz="1900" dirty="0" smtClean="0">
                <a:latin typeface="+mj-lt"/>
              </a:rPr>
              <a:t>the coupled </a:t>
            </a:r>
            <a:r>
              <a:rPr lang="en-US" sz="1900" dirty="0" smtClean="0">
                <a:latin typeface="+mj-lt"/>
              </a:rPr>
              <a:t>WRF3.8/CMAQ5.2 </a:t>
            </a:r>
            <a:r>
              <a:rPr lang="en-US" sz="1900" dirty="0" smtClean="0">
                <a:latin typeface="+mj-lt"/>
              </a:rPr>
              <a:t> with</a:t>
            </a:r>
            <a:endParaRPr lang="en-US" sz="1900" dirty="0" smtClean="0">
              <a:latin typeface="+mj-lt"/>
            </a:endParaRP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500" dirty="0" smtClean="0">
              <a:latin typeface="+mj-lt"/>
            </a:endParaRP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latin typeface="+mj-lt"/>
              </a:rPr>
              <a:t>Soil R changes (evaporation and O</a:t>
            </a:r>
            <a:r>
              <a:rPr lang="en-US" sz="1500" baseline="-25000" dirty="0" smtClean="0">
                <a:latin typeface="+mj-lt"/>
              </a:rPr>
              <a:t>3</a:t>
            </a:r>
            <a:r>
              <a:rPr lang="en-US" sz="1500" dirty="0" smtClean="0">
                <a:latin typeface="+mj-lt"/>
              </a:rPr>
              <a:t>),  MODIS VEG, irrigation</a:t>
            </a:r>
          </a:p>
          <a:p>
            <a:pPr marL="341313" lvl="1" indent="-225425" fontAlgn="auto">
              <a:spcAft>
                <a:spcPts val="0"/>
              </a:spcAft>
              <a:buFont typeface="Wingdings 2"/>
              <a:buNone/>
            </a:pPr>
            <a:r>
              <a:rPr lang="en-US" sz="1600" dirty="0" smtClean="0">
                <a:latin typeface="+mj-lt"/>
              </a:rPr>
              <a:t> </a:t>
            </a:r>
          </a:p>
          <a:p>
            <a:pPr marL="341313" lvl="1" indent="-225425" fontAlgn="auto">
              <a:spcAft>
                <a:spcPts val="0"/>
              </a:spcAft>
              <a:buFont typeface="Wingdings 2"/>
              <a:buNone/>
            </a:pPr>
            <a:r>
              <a:rPr lang="en-US" sz="1900" dirty="0" smtClean="0">
                <a:solidFill>
                  <a:srgbClr val="0070C0"/>
                </a:solidFill>
                <a:latin typeface="+mj-lt"/>
              </a:rPr>
              <a:t>Long term: </a:t>
            </a:r>
            <a:r>
              <a:rPr lang="en-US" sz="1900" dirty="0" smtClean="0">
                <a:latin typeface="+mj-lt"/>
              </a:rPr>
              <a:t>Improve vegetation modeling for WRF/CMAQ - FEST-C EPIC – SWAT </a:t>
            </a:r>
            <a:r>
              <a:rPr lang="en-US" sz="19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en-US" sz="1900" dirty="0" smtClean="0">
                <a:solidFill>
                  <a:srgbClr val="00B050"/>
                </a:solidFill>
                <a:latin typeface="+mj-lt"/>
              </a:rPr>
              <a:t>one biosphere ecosystem assessment</a:t>
            </a:r>
            <a:r>
              <a:rPr lang="en-US" sz="1900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500" dirty="0" smtClean="0">
              <a:latin typeface="+mj-lt"/>
            </a:endParaRP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latin typeface="+mj-lt"/>
              </a:rPr>
              <a:t>Implement the PX PSN for WRF</a:t>
            </a: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latin typeface="+mj-lt"/>
              </a:rPr>
              <a:t>Add natural vegetation to FEST-C</a:t>
            </a:r>
          </a:p>
          <a:p>
            <a:pPr marL="341313" lvl="1" indent="-22542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latin typeface="+mj-lt"/>
              </a:rPr>
              <a:t>Explore connecting FEST-C EPIC irrigation and LAI output to WRF/CMAQ</a:t>
            </a:r>
            <a:endParaRPr lang="en-US" sz="21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Outline of 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467600" cy="3505200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WRF/CMAQ with MODIS VEG</a:t>
            </a:r>
          </a:p>
          <a:p>
            <a:pPr marL="796925" lvl="1" indent="-22701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New soil resistance for evaporation and O</a:t>
            </a:r>
            <a:r>
              <a:rPr lang="en-US" sz="19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dry deposition</a:t>
            </a:r>
          </a:p>
          <a:p>
            <a:pPr marL="796925" lvl="1" indent="-22701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Coupled photosynthesis stomatal conductance approach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irrigation scheme</a:t>
            </a:r>
          </a:p>
          <a:p>
            <a:pPr marL="850392" lvl="1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010400" cy="605803"/>
          </a:xfrm>
        </p:spPr>
        <p:txBody>
          <a:bodyPr>
            <a:normAutofit/>
          </a:bodyPr>
          <a:lstStyle/>
          <a:p>
            <a:r>
              <a:rPr lang="en-US" sz="3600" dirty="0"/>
              <a:t>Problem Statements and Objectives 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68" y="2718491"/>
            <a:ext cx="1994732" cy="1320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7963" y="3197423"/>
            <a:ext cx="69363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VegF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4" y="2718491"/>
            <a:ext cx="1999280" cy="13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42789"/>
            <a:ext cx="1981200" cy="13242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4" y="1342788"/>
            <a:ext cx="1981200" cy="1324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1600" y="1066800"/>
            <a:ext cx="192973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PX LSM (2006/08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9205" y="1066800"/>
            <a:ext cx="174619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MODIS (2006/08)</a:t>
            </a:r>
            <a:endParaRPr 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038600"/>
            <a:ext cx="419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2"/>
            <a:r>
              <a:rPr lang="en-US" sz="1200" dirty="0" smtClean="0">
                <a:latin typeface="+mj-lt"/>
              </a:rPr>
              <a:t>(MODIS </a:t>
            </a:r>
            <a:r>
              <a:rPr lang="en-US" sz="1200" b="1" dirty="0" smtClean="0">
                <a:latin typeface="+mj-lt"/>
              </a:rPr>
              <a:t>FPAR</a:t>
            </a:r>
            <a:r>
              <a:rPr lang="en-US" sz="1200" dirty="0" smtClean="0">
                <a:latin typeface="+mj-lt"/>
              </a:rPr>
              <a:t> - fraction </a:t>
            </a:r>
            <a:r>
              <a:rPr lang="en-US" sz="1200" dirty="0">
                <a:latin typeface="+mj-lt"/>
              </a:rPr>
              <a:t>of absorbed photosynthetically </a:t>
            </a:r>
            <a:r>
              <a:rPr lang="en-US" sz="1200" dirty="0" smtClean="0">
                <a:latin typeface="+mj-lt"/>
              </a:rPr>
              <a:t>active radiation is used as the surrogate for </a:t>
            </a:r>
            <a:r>
              <a:rPr lang="en-US" sz="1200" dirty="0" err="1" smtClean="0">
                <a:latin typeface="+mj-lt"/>
              </a:rPr>
              <a:t>VegF</a:t>
            </a:r>
            <a:r>
              <a:rPr lang="en-US" sz="1200" dirty="0" smtClean="0">
                <a:latin typeface="+mj-lt"/>
              </a:rPr>
              <a:t>). Assume that MODIS VEG is more realistic and accurate.</a:t>
            </a:r>
            <a:endParaRPr lang="en-US" sz="1200" dirty="0" smtClean="0"/>
          </a:p>
          <a:p>
            <a:pPr marL="119062"/>
            <a:endParaRPr lang="en-US" sz="1200" dirty="0" smtClean="0"/>
          </a:p>
          <a:p>
            <a:pPr marL="119062"/>
            <a:r>
              <a:rPr lang="en-US" sz="1200" b="1" dirty="0" smtClean="0">
                <a:latin typeface="+mj-lt"/>
              </a:rPr>
              <a:t>PX </a:t>
            </a:r>
            <a:r>
              <a:rPr lang="en-US" sz="1200" b="1" dirty="0">
                <a:latin typeface="+mj-lt"/>
              </a:rPr>
              <a:t>LSM intentionally exaggerates vegetation to reduce errors in 2m T and Q </a:t>
            </a:r>
            <a:r>
              <a:rPr lang="en-US" sz="1200" b="1" dirty="0" smtClean="0">
                <a:latin typeface="+mj-lt"/>
              </a:rPr>
              <a:t>through its indirect soil nudging scheme</a:t>
            </a:r>
            <a:endParaRPr lang="en-US" sz="12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238929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and improve WRF/CMAQ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PX LSM using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satellite-derived land surface products (e.g. MODIS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albedo, and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1752600"/>
            <a:ext cx="6858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LAI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86096"/>
            <a:ext cx="4204532" cy="3022654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300" dirty="0" smtClean="0">
                <a:latin typeface="+mj-lt"/>
              </a:rPr>
              <a:t>Noah and PX LSMs</a:t>
            </a:r>
            <a:r>
              <a:rPr lang="en-US" sz="2300" dirty="0" smtClean="0">
                <a:latin typeface="+mj-lt"/>
              </a:rPr>
              <a:t>: WRF/CMAQ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latin typeface="+mj-lt"/>
              </a:rPr>
              <a:t>Vegetation Features:</a:t>
            </a:r>
            <a:endParaRPr lang="en-US" sz="2200" dirty="0">
              <a:latin typeface="+mj-lt"/>
            </a:endParaRPr>
          </a:p>
          <a:p>
            <a:pPr marL="403225" lvl="1" indent="-1698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Stomatal </a:t>
            </a:r>
            <a:r>
              <a:rPr lang="en-US" sz="1400" dirty="0">
                <a:latin typeface="+mj-lt"/>
              </a:rPr>
              <a:t>conductance </a:t>
            </a:r>
            <a:r>
              <a:rPr lang="en-US" sz="1400" dirty="0" smtClean="0">
                <a:latin typeface="+mj-lt"/>
              </a:rPr>
              <a:t>- big-leaf empirical Jarvis F</a:t>
            </a:r>
          </a:p>
          <a:p>
            <a:pPr marL="403225" lvl="1" indent="-1698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Vegetation, surface </a:t>
            </a:r>
            <a:r>
              <a:rPr lang="en-US" sz="1400" dirty="0">
                <a:latin typeface="+mj-lt"/>
              </a:rPr>
              <a:t>albedo </a:t>
            </a:r>
            <a:r>
              <a:rPr lang="en-US" sz="1400" dirty="0" smtClean="0">
                <a:latin typeface="+mj-lt"/>
              </a:rPr>
              <a:t>- LU </a:t>
            </a:r>
            <a:r>
              <a:rPr lang="en-US" sz="1400" dirty="0">
                <a:latin typeface="+mj-lt"/>
              </a:rPr>
              <a:t>look-up tables</a:t>
            </a:r>
          </a:p>
          <a:p>
            <a:pPr marL="403225" lvl="1" indent="-1698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Plant </a:t>
            </a:r>
            <a:r>
              <a:rPr lang="en-US" sz="1400" dirty="0" smtClean="0">
                <a:latin typeface="+mj-lt"/>
              </a:rPr>
              <a:t>phenology – simple F( time, deep-soil T) 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200" dirty="0" smtClean="0">
                <a:latin typeface="+mj-lt"/>
              </a:rPr>
              <a:t>Limitations:</a:t>
            </a:r>
          </a:p>
          <a:p>
            <a:pPr marL="403225" lvl="1" indent="-1698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Landscape changes and disturbances </a:t>
            </a:r>
          </a:p>
          <a:p>
            <a:pPr marL="403225" lvl="1" indent="-1698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Dynamic responses to CO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dirty="0" smtClean="0">
              <a:latin typeface="+mj-lt"/>
            </a:endParaRPr>
          </a:p>
          <a:p>
            <a:pPr marL="403225" lvl="1" indent="-16986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Coupling  with vegetation productivity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8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84369"/>
            <a:ext cx="2590800" cy="153043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30665"/>
            <a:ext cx="8839200" cy="990600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100" dirty="0"/>
              <a:t>1. </a:t>
            </a:r>
            <a:r>
              <a:rPr lang="en-US" sz="4100" dirty="0" smtClean="0"/>
              <a:t>WRF/CMAQ </a:t>
            </a:r>
            <a:r>
              <a:rPr lang="en-US" sz="4100" dirty="0"/>
              <a:t>with MODIS </a:t>
            </a:r>
            <a:r>
              <a:rPr lang="en-US" sz="4100" dirty="0" smtClean="0"/>
              <a:t>LAI/FPAR - Meteorology</a:t>
            </a:r>
            <a:endParaRPr lang="en-US" sz="3100" dirty="0" smtClean="0"/>
          </a:p>
          <a:p>
            <a:pPr fontAlgn="auto">
              <a:spcAft>
                <a:spcPts val="0"/>
              </a:spcAft>
            </a:pPr>
            <a:endParaRPr lang="en-US" sz="2400" dirty="0" smtClean="0"/>
          </a:p>
          <a:p>
            <a:pPr fontAlgn="auto">
              <a:spcAft>
                <a:spcPts val="0"/>
              </a:spcAft>
            </a:pPr>
            <a:r>
              <a:rPr lang="en-US" sz="2400" dirty="0" smtClean="0"/>
              <a:t>Difference </a:t>
            </a:r>
            <a:r>
              <a:rPr lang="en-US" sz="2400" dirty="0"/>
              <a:t>of Absolute Mean </a:t>
            </a:r>
            <a:r>
              <a:rPr lang="en-US" sz="2400" dirty="0" smtClean="0"/>
              <a:t>Bias (DAMB) </a:t>
            </a: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Aug 10 – Sept 9, 2006, </a:t>
            </a:r>
            <a:r>
              <a:rPr lang="en-US" sz="2400" dirty="0"/>
              <a:t>WRF3.4/CMAQ5.0.1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381" y="5688449"/>
            <a:ext cx="2967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  <a:latin typeface="+mj-lt"/>
              </a:rPr>
              <a:t>Major improvement in 2m T – reduced warm bias in the west as well as east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  <a:latin typeface="+mj-lt"/>
              </a:rPr>
              <a:t>2m Q has some improvement in the southwest</a:t>
            </a:r>
            <a:endParaRPr lang="en-US" sz="1200" dirty="0">
              <a:latin typeface="+mj-l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859" y="1225076"/>
            <a:ext cx="2473171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1st step: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ow does the current system perform with MODIS input?</a:t>
            </a:r>
            <a:endParaRPr lang="en-US" sz="14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05941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More realistic </a:t>
            </a:r>
            <a:r>
              <a:rPr lang="en-US" sz="1400" dirty="0" smtClean="0">
                <a:latin typeface="+mj-lt"/>
              </a:rPr>
              <a:t>MODIS LAI </a:t>
            </a:r>
            <a:r>
              <a:rPr lang="en-US" sz="1400" dirty="0">
                <a:latin typeface="+mj-lt"/>
              </a:rPr>
              <a:t>and </a:t>
            </a:r>
            <a:r>
              <a:rPr lang="en-US" sz="1400" dirty="0" err="1" smtClean="0">
                <a:latin typeface="+mj-lt"/>
              </a:rPr>
              <a:t>VegF</a:t>
            </a:r>
            <a:r>
              <a:rPr lang="en-US" sz="1400" dirty="0" smtClean="0">
                <a:latin typeface="+mj-lt"/>
              </a:rPr>
              <a:t> increase </a:t>
            </a:r>
            <a:r>
              <a:rPr lang="en-US" sz="1400" dirty="0">
                <a:latin typeface="+mj-lt"/>
              </a:rPr>
              <a:t>2m T bias, decrease 2m Q bias </a:t>
            </a:r>
            <a:endParaRPr lang="en-US" sz="1400" dirty="0" smtClean="0">
              <a:latin typeface="+mj-lt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70C0"/>
              </a:solidFill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</a:rPr>
              <a:t>issues in model physics (soil processes)</a:t>
            </a:r>
          </a:p>
          <a:p>
            <a:pPr marL="0" lvl="1"/>
            <a:r>
              <a:rPr lang="en-US" sz="1400" dirty="0" smtClean="0">
                <a:latin typeface="+mj-lt"/>
              </a:rPr>
              <a:t>    [</a:t>
            </a:r>
            <a:r>
              <a:rPr lang="en-US" sz="1400" i="1" dirty="0" smtClean="0">
                <a:latin typeface="+mj-lt"/>
              </a:rPr>
              <a:t>Ran et al., 2015, JGR-atm</a:t>
            </a:r>
            <a:r>
              <a:rPr lang="en-US" sz="1400" dirty="0" smtClean="0">
                <a:latin typeface="+mj-lt"/>
              </a:rPr>
              <a:t>.]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891110" y="1242708"/>
            <a:ext cx="2967110" cy="75615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rgbClr val="0F6FC6"/>
              </a:buClr>
              <a:buFont typeface="Wingdings 2"/>
              <a:buNone/>
            </a:pPr>
            <a:r>
              <a:rPr lang="en-US" sz="2000" dirty="0" smtClean="0">
                <a:solidFill>
                  <a:srgbClr val="00B0F0"/>
                </a:solidFill>
                <a:latin typeface="Calibri"/>
              </a:rPr>
              <a:t>2nd step:</a:t>
            </a:r>
          </a:p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rgbClr val="0F6FC6"/>
              </a:buClr>
              <a:buFont typeface="Wingdings 2"/>
              <a:buNone/>
            </a:pPr>
            <a:r>
              <a:rPr lang="en-US" sz="1400" dirty="0" smtClean="0">
                <a:solidFill>
                  <a:srgbClr val="00B0F0"/>
                </a:solidFill>
                <a:latin typeface="Calibri"/>
              </a:rPr>
              <a:t>How does an improved system perform (soil R, vegetation and PBL)?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52" y="2272784"/>
            <a:ext cx="2379251" cy="18465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599" y="4123874"/>
            <a:ext cx="246702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S</a:t>
            </a:r>
            <a:r>
              <a:rPr lang="en-US" sz="1000" dirty="0" smtClean="0">
                <a:solidFill>
                  <a:srgbClr val="00B0F0"/>
                </a:solidFill>
              </a:rPr>
              <a:t>andy </a:t>
            </a:r>
            <a:r>
              <a:rPr lang="en-US" sz="1000" dirty="0">
                <a:solidFill>
                  <a:srgbClr val="00B0F0"/>
                </a:solidFill>
              </a:rPr>
              <a:t>loam </a:t>
            </a:r>
            <a:r>
              <a:rPr lang="en-US" sz="1000" dirty="0" smtClean="0">
                <a:solidFill>
                  <a:srgbClr val="00B0F0"/>
                </a:solidFill>
              </a:rPr>
              <a:t>soil:</a:t>
            </a:r>
          </a:p>
          <a:p>
            <a:r>
              <a:rPr lang="en-US" sz="1000" dirty="0" err="1" smtClean="0">
                <a:solidFill>
                  <a:srgbClr val="00B0F0"/>
                </a:solidFill>
              </a:rPr>
              <a:t>w</a:t>
            </a:r>
            <a:r>
              <a:rPr lang="en-US" sz="1000" baseline="-25000" dirty="0" err="1" smtClean="0">
                <a:solidFill>
                  <a:srgbClr val="00B0F0"/>
                </a:solidFill>
              </a:rPr>
              <a:t>fc</a:t>
            </a:r>
            <a:r>
              <a:rPr lang="en-US" sz="1000" dirty="0" smtClean="0">
                <a:solidFill>
                  <a:srgbClr val="00B0F0"/>
                </a:solidFill>
              </a:rPr>
              <a:t>=0.195 </a:t>
            </a:r>
            <a:r>
              <a:rPr lang="en-US" sz="1000" dirty="0">
                <a:solidFill>
                  <a:srgbClr val="00B0F0"/>
                </a:solidFill>
              </a:rPr>
              <a:t>m</a:t>
            </a:r>
            <a:r>
              <a:rPr lang="en-US" sz="1000" baseline="30000" dirty="0">
                <a:solidFill>
                  <a:srgbClr val="00B0F0"/>
                </a:solidFill>
              </a:rPr>
              <a:t>3</a:t>
            </a:r>
            <a:r>
              <a:rPr lang="en-US" sz="1000" dirty="0">
                <a:solidFill>
                  <a:srgbClr val="00B0F0"/>
                </a:solidFill>
              </a:rPr>
              <a:t> m</a:t>
            </a:r>
            <a:r>
              <a:rPr lang="en-US" sz="1000" baseline="30000" dirty="0">
                <a:solidFill>
                  <a:srgbClr val="00B0F0"/>
                </a:solidFill>
              </a:rPr>
              <a:t>-3</a:t>
            </a:r>
            <a:r>
              <a:rPr lang="en-US" sz="1000" dirty="0">
                <a:solidFill>
                  <a:srgbClr val="00B0F0"/>
                </a:solidFill>
              </a:rPr>
              <a:t>, </a:t>
            </a:r>
            <a:r>
              <a:rPr lang="en-US" sz="1000" dirty="0" err="1">
                <a:solidFill>
                  <a:srgbClr val="00B0F0"/>
                </a:solidFill>
              </a:rPr>
              <a:t>w</a:t>
            </a:r>
            <a:r>
              <a:rPr lang="en-US" sz="1000" baseline="-25000" dirty="0" err="1">
                <a:solidFill>
                  <a:srgbClr val="00B0F0"/>
                </a:solidFill>
              </a:rPr>
              <a:t>sat</a:t>
            </a:r>
            <a:r>
              <a:rPr lang="en-US" sz="1000" dirty="0">
                <a:solidFill>
                  <a:srgbClr val="00B0F0"/>
                </a:solidFill>
              </a:rPr>
              <a:t>=0.435 m</a:t>
            </a:r>
            <a:r>
              <a:rPr lang="en-US" sz="1000" baseline="30000" dirty="0">
                <a:solidFill>
                  <a:srgbClr val="00B0F0"/>
                </a:solidFill>
              </a:rPr>
              <a:t>3</a:t>
            </a:r>
            <a:r>
              <a:rPr lang="en-US" sz="1000" dirty="0">
                <a:solidFill>
                  <a:srgbClr val="00B0F0"/>
                </a:solidFill>
              </a:rPr>
              <a:t> </a:t>
            </a:r>
            <a:r>
              <a:rPr lang="en-US" sz="1000" dirty="0" smtClean="0">
                <a:solidFill>
                  <a:srgbClr val="00B0F0"/>
                </a:solidFill>
              </a:rPr>
              <a:t>m</a:t>
            </a:r>
            <a:r>
              <a:rPr lang="en-US" sz="1000" baseline="30000" dirty="0" smtClean="0">
                <a:solidFill>
                  <a:srgbClr val="00B0F0"/>
                </a:solidFill>
              </a:rPr>
              <a:t>-3</a:t>
            </a:r>
            <a:endParaRPr lang="en-US" sz="1050" baseline="30000" dirty="0" smtClean="0">
              <a:solidFill>
                <a:srgbClr val="00B0F0"/>
              </a:solidFill>
            </a:endParaRPr>
          </a:p>
          <a:p>
            <a:endParaRPr lang="en-US" sz="1050" dirty="0" smtClean="0">
              <a:solidFill>
                <a:srgbClr val="00B0F0"/>
              </a:solidFill>
            </a:endParaRPr>
          </a:p>
          <a:p>
            <a:r>
              <a:rPr lang="en-US" sz="1000" dirty="0" smtClean="0">
                <a:solidFill>
                  <a:srgbClr val="00B0F0"/>
                </a:solidFill>
              </a:rPr>
              <a:t>New </a:t>
            </a:r>
            <a:r>
              <a:rPr lang="en-US" sz="1000" dirty="0">
                <a:solidFill>
                  <a:srgbClr val="00B0F0"/>
                </a:solidFill>
              </a:rPr>
              <a:t>soil </a:t>
            </a:r>
            <a:r>
              <a:rPr lang="en-US" sz="1000" dirty="0" smtClean="0">
                <a:solidFill>
                  <a:srgbClr val="00B0F0"/>
                </a:solidFill>
              </a:rPr>
              <a:t>resistance:  [</a:t>
            </a:r>
            <a:r>
              <a:rPr lang="en-US" sz="1000" i="1" dirty="0" err="1" smtClean="0">
                <a:solidFill>
                  <a:srgbClr val="00B0F0"/>
                </a:solidFill>
              </a:rPr>
              <a:t>Sakaguchi</a:t>
            </a:r>
            <a:r>
              <a:rPr lang="en-US" sz="1000" i="1" dirty="0" smtClean="0">
                <a:solidFill>
                  <a:srgbClr val="00B0F0"/>
                </a:solidFill>
              </a:rPr>
              <a:t> </a:t>
            </a:r>
            <a:r>
              <a:rPr lang="en-US" sz="1000" i="1" dirty="0">
                <a:solidFill>
                  <a:srgbClr val="00B0F0"/>
                </a:solidFill>
              </a:rPr>
              <a:t>and Zeng, 2009; Pleim et al., 2013</a:t>
            </a:r>
            <a:r>
              <a:rPr lang="en-US" sz="1000" dirty="0">
                <a:solidFill>
                  <a:srgbClr val="00B0F0"/>
                </a:solidFill>
              </a:rPr>
              <a:t>]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" y="4197808"/>
            <a:ext cx="2568389" cy="1517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761601"/>
            <a:ext cx="6858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 m </a:t>
            </a:r>
            <a:r>
              <a:rPr lang="en-US" sz="1200" i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200" i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011" y="5361801"/>
            <a:ext cx="8462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 m </a:t>
            </a:r>
            <a:r>
              <a:rPr lang="en-US" sz="1200" i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1200" i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05000" y="3369291"/>
            <a:ext cx="1046545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00" b="1" dirty="0" smtClean="0"/>
              <a:t>Better:</a:t>
            </a:r>
          </a:p>
          <a:p>
            <a:pPr fontAlgn="auto">
              <a:spcAft>
                <a:spcPts val="0"/>
              </a:spcAft>
            </a:pPr>
            <a:r>
              <a:rPr lang="en-US" sz="1000" b="1" dirty="0" smtClean="0"/>
              <a:t>26.26% sites</a:t>
            </a:r>
            <a:endParaRPr lang="en-US" sz="1000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05000" y="4969491"/>
            <a:ext cx="1046545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00" b="1" dirty="0" smtClean="0"/>
              <a:t>Better:</a:t>
            </a:r>
          </a:p>
          <a:p>
            <a:pPr fontAlgn="auto">
              <a:spcAft>
                <a:spcPts val="0"/>
              </a:spcAft>
            </a:pPr>
            <a:r>
              <a:rPr lang="en-US" sz="1000" b="1" dirty="0" smtClean="0"/>
              <a:t>63.74% sites</a:t>
            </a:r>
            <a:endParaRPr lang="en-US" sz="10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61" y="2584369"/>
            <a:ext cx="2595435" cy="1530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61" y="4191846"/>
            <a:ext cx="2589445" cy="15268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1" y="2308366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Ori. WRF DAMB: MODIS – Base 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943600" y="2272785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Updated </a:t>
            </a:r>
            <a:r>
              <a:rPr lang="en-US" sz="1400" b="1" dirty="0" smtClean="0"/>
              <a:t>WRF DAMB: MODIS – Base 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50761" y="3733800"/>
            <a:ext cx="6858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 m </a:t>
            </a:r>
            <a:r>
              <a:rPr lang="en-US" sz="1200" i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200" i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9765" y="5337586"/>
            <a:ext cx="8462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 m </a:t>
            </a:r>
            <a:r>
              <a:rPr lang="en-US" sz="1200" i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1200" i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892950" y="3256982"/>
            <a:ext cx="1046545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00" b="1" dirty="0" smtClean="0"/>
              <a:t>Better:</a:t>
            </a:r>
          </a:p>
          <a:p>
            <a:pPr fontAlgn="auto">
              <a:spcAft>
                <a:spcPts val="0"/>
              </a:spcAft>
            </a:pPr>
            <a:r>
              <a:rPr lang="en-US" sz="1000" b="1" dirty="0" smtClean="0"/>
              <a:t>55.83% sites</a:t>
            </a:r>
            <a:endParaRPr lang="en-US" sz="1000" b="1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895104" y="4952504"/>
            <a:ext cx="1046545" cy="364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00" b="1" dirty="0" smtClean="0"/>
              <a:t>Better:</a:t>
            </a:r>
          </a:p>
          <a:p>
            <a:pPr fontAlgn="auto">
              <a:spcAft>
                <a:spcPts val="0"/>
              </a:spcAft>
            </a:pPr>
            <a:r>
              <a:rPr lang="en-US" sz="1000" b="1" dirty="0" smtClean="0"/>
              <a:t>63.85% sites</a:t>
            </a:r>
            <a:endParaRPr lang="en-US" sz="1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37" y="4648200"/>
            <a:ext cx="598650" cy="10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76200"/>
            <a:ext cx="8229600" cy="1295400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700" dirty="0"/>
              <a:t>1. WRF/CMAQ with MODIS LAI/FPAR – Air quality</a:t>
            </a:r>
          </a:p>
          <a:p>
            <a:pPr fontAlgn="auto">
              <a:spcAft>
                <a:spcPts val="0"/>
              </a:spcAft>
            </a:pPr>
            <a:r>
              <a:rPr lang="en-US" sz="3200" dirty="0" smtClean="0"/>
              <a:t> </a:t>
            </a:r>
            <a:endParaRPr lang="en-US" sz="3200" dirty="0"/>
          </a:p>
          <a:p>
            <a:pPr fontAlgn="auto">
              <a:spcAft>
                <a:spcPts val="0"/>
              </a:spcAft>
            </a:pPr>
            <a:r>
              <a:rPr lang="en-US" sz="3200" dirty="0" smtClean="0"/>
              <a:t>Daily max 8h average 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</a:rPr>
              <a:t>Aug 10 – 30, </a:t>
            </a:r>
            <a:r>
              <a:rPr lang="en-US" sz="2800" dirty="0" smtClean="0">
                <a:solidFill>
                  <a:srgbClr val="FF0000"/>
                </a:solidFill>
              </a:rPr>
              <a:t>2006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743200"/>
            <a:ext cx="2514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Average Daily max 8h average O</a:t>
            </a:r>
            <a:r>
              <a:rPr lang="en-US" sz="1600" baseline="-25000" dirty="0" smtClean="0">
                <a:latin typeface="+mj-lt"/>
              </a:rPr>
              <a:t>3</a:t>
            </a:r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Major high bias reduction (around 50%)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DAMB: Updated - Previous with MODIS input</a:t>
            </a:r>
          </a:p>
          <a:p>
            <a:r>
              <a:rPr lang="en-US" sz="1400" dirty="0" smtClean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Cross domain high bias reduction, particularly  in the southwest</a:t>
            </a:r>
            <a:endParaRPr lang="en-US" sz="1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34517"/>
            <a:ext cx="6324600" cy="507519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452547"/>
            <a:ext cx="2370826" cy="704681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rgbClr val="0F6FC6"/>
              </a:buClr>
              <a:buFont typeface="Wingdings 2"/>
              <a:buNone/>
            </a:pPr>
            <a:r>
              <a:rPr lang="en-US" sz="2000" dirty="0" smtClean="0">
                <a:solidFill>
                  <a:srgbClr val="00B0F0"/>
                </a:solidFill>
                <a:latin typeface="Calibri"/>
              </a:rPr>
              <a:t>2nd step (cont.):</a:t>
            </a:r>
          </a:p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rgbClr val="0F6FC6"/>
              </a:buClr>
              <a:buFont typeface="Wingdings 2"/>
              <a:buNone/>
            </a:pPr>
            <a:r>
              <a:rPr lang="en-US" sz="1400" dirty="0" smtClean="0">
                <a:solidFill>
                  <a:srgbClr val="00B0F0"/>
                </a:solidFill>
                <a:latin typeface="Calibri"/>
              </a:rPr>
              <a:t>How does an improved system perform (soil R, vegetation and PBL)?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6306979"/>
            <a:ext cx="11430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AQS Sites</a:t>
            </a:r>
            <a:endParaRPr lang="en-US" sz="1000" i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747" y="1444823"/>
            <a:ext cx="448235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Average Comparison,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10-30 August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" y="64174"/>
            <a:ext cx="8970034" cy="12954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1. WRF/CMAQ with MODIS LAI/FPAR – </a:t>
            </a:r>
            <a:r>
              <a:rPr lang="en-US" sz="3100" b="1" dirty="0" smtClean="0"/>
              <a:t>O</a:t>
            </a:r>
            <a:r>
              <a:rPr lang="en-US" sz="3100" b="1" baseline="-25000" dirty="0" smtClean="0"/>
              <a:t>3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2000" b="1" dirty="0"/>
              <a:t>Updated </a:t>
            </a:r>
            <a:r>
              <a:rPr lang="en-US" sz="2000" b="1" dirty="0" smtClean="0"/>
              <a:t>WRF/CMAQ simulations: with/without MODIS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                   </a:t>
            </a:r>
            <a:r>
              <a:rPr lang="en-US" sz="1800" b="1" dirty="0"/>
              <a:t>	</a:t>
            </a:r>
            <a:r>
              <a:rPr lang="en-US" sz="1800" b="1" dirty="0" smtClean="0"/>
              <a:t>	            Monthly average statistics </a:t>
            </a:r>
            <a:r>
              <a:rPr lang="en-US" sz="1800" b="1" dirty="0"/>
              <a:t>metrics for </a:t>
            </a:r>
            <a:r>
              <a:rPr lang="en-US" sz="1800" b="1" dirty="0" smtClean="0"/>
              <a:t>daily </a:t>
            </a:r>
            <a:r>
              <a:rPr lang="en-US" sz="1800" b="1" dirty="0"/>
              <a:t>max 8h average O3 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879" y="4648200"/>
            <a:ext cx="2717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Higher O</a:t>
            </a:r>
            <a:r>
              <a:rPr lang="en-US" sz="1400" baseline="-25000" dirty="0" smtClean="0"/>
              <a:t>3 </a:t>
            </a:r>
            <a:r>
              <a:rPr lang="en-US" sz="1400" dirty="0" smtClean="0"/>
              <a:t>concentration in lower LAI areas from MODIS input due to lower 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deposition velocity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69863" indent="-169863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</a:rPr>
              <a:t>Improvement is needed in the CMAQ dry deposition model in sparsely vegetated areas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11" y="2830328"/>
            <a:ext cx="6248400" cy="37198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" y="3429000"/>
            <a:ext cx="2438400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MODIS 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endParaRPr lang="en-US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O3DepV(cm/sec) and O3(</a:t>
            </a:r>
            <a:r>
              <a:rPr lang="en-US" sz="1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ppmV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surface layer for 20Z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45" y="1428424"/>
            <a:ext cx="5860211" cy="109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65502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j-lt"/>
              </a:rPr>
              <a:t>[Ran et al., 2016, JGR-</a:t>
            </a:r>
            <a:r>
              <a:rPr lang="en-US" sz="1400" i="1" dirty="0" err="1">
                <a:latin typeface="+mj-lt"/>
              </a:rPr>
              <a:t>atm</a:t>
            </a:r>
            <a:r>
              <a:rPr lang="en-US" sz="1400" i="1" dirty="0">
                <a:latin typeface="+mj-lt"/>
              </a:rPr>
              <a:t>]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7963" y="1359574"/>
            <a:ext cx="2514601" cy="98585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rgbClr val="0F6FC6"/>
              </a:buClr>
              <a:buFont typeface="Wingdings 2"/>
              <a:buNone/>
            </a:pPr>
            <a:r>
              <a:rPr lang="en-US" sz="2000" dirty="0" smtClean="0">
                <a:solidFill>
                  <a:srgbClr val="00B0F0"/>
                </a:solidFill>
                <a:latin typeface="Calibri"/>
              </a:rPr>
              <a:t>2nd step (cont.):</a:t>
            </a:r>
          </a:p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rgbClr val="0F6FC6"/>
              </a:buClr>
              <a:buNone/>
            </a:pPr>
            <a:r>
              <a:rPr lang="en-US" sz="1300" dirty="0" smtClean="0">
                <a:solidFill>
                  <a:srgbClr val="00B0F0"/>
                </a:solidFill>
                <a:latin typeface="Calibri"/>
              </a:rPr>
              <a:t>How does </a:t>
            </a:r>
            <a:r>
              <a:rPr lang="en-US" sz="1300" dirty="0">
                <a:solidFill>
                  <a:srgbClr val="00B0F0"/>
                </a:solidFill>
                <a:latin typeface="Calibri"/>
              </a:rPr>
              <a:t>an improved system </a:t>
            </a:r>
            <a:r>
              <a:rPr lang="en-US" sz="1300" dirty="0" smtClean="0">
                <a:solidFill>
                  <a:srgbClr val="00B0F0"/>
                </a:solidFill>
                <a:latin typeface="Calibri"/>
              </a:rPr>
              <a:t>perform </a:t>
            </a:r>
            <a:r>
              <a:rPr lang="en-US" sz="1300" dirty="0">
                <a:solidFill>
                  <a:srgbClr val="00B0F0"/>
                </a:solidFill>
                <a:latin typeface="Calibri"/>
              </a:rPr>
              <a:t>(</a:t>
            </a:r>
            <a:r>
              <a:rPr lang="en-US" sz="1300" dirty="0" smtClean="0">
                <a:solidFill>
                  <a:srgbClr val="00B0F0"/>
                </a:solidFill>
                <a:latin typeface="Calibri"/>
              </a:rPr>
              <a:t>soil R, vegetation and PBL)?</a:t>
            </a:r>
          </a:p>
        </p:txBody>
      </p:sp>
    </p:spTree>
    <p:extLst>
      <p:ext uri="{BB962C8B-B14F-4D97-AF65-F5344CB8AC3E}">
        <p14:creationId xmlns:p14="http://schemas.microsoft.com/office/powerpoint/2010/main" val="24626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89" y="1552817"/>
            <a:ext cx="3902112" cy="23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46" y="4278268"/>
            <a:ext cx="4485827" cy="200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8" y="76201"/>
            <a:ext cx="8534400" cy="14478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1. WRF/CMAQ with MODIS LAI/FPAR </a:t>
            </a:r>
            <a:r>
              <a:rPr lang="en-US" sz="3200" dirty="0" smtClean="0"/>
              <a:t>– O</a:t>
            </a:r>
            <a:r>
              <a:rPr lang="en-US" sz="3200" baseline="-25000" dirty="0" smtClean="0"/>
              <a:t>3</a:t>
            </a:r>
            <a:r>
              <a:rPr lang="en-US" sz="3200" baseline="-25000" dirty="0"/>
              <a:t/>
            </a:r>
            <a:br>
              <a:rPr lang="en-US" sz="3200" baseline="-250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/>
              <a:t>Daily </a:t>
            </a:r>
            <a:r>
              <a:rPr lang="en-US" sz="2000" dirty="0"/>
              <a:t>Maximum 8 h Average O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WRF3.4/CMAQ5.0.1 </a:t>
            </a:r>
            <a:r>
              <a:rPr lang="en-US" sz="2000" dirty="0" smtClean="0">
                <a:solidFill>
                  <a:schemeClr val="tx1"/>
                </a:solidFill>
              </a:rPr>
              <a:t>with MODIS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39" y="3718879"/>
            <a:ext cx="3363002" cy="31514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New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deposition </a:t>
            </a:r>
            <a:r>
              <a:rPr lang="en-US" sz="3600" dirty="0"/>
              <a:t>resistance to bare </a:t>
            </a:r>
            <a:r>
              <a:rPr lang="en-US" sz="3600" dirty="0" smtClean="0"/>
              <a:t>soil</a:t>
            </a:r>
          </a:p>
          <a:p>
            <a:pPr marL="284163" lvl="1" indent="-223838">
              <a:buFont typeface="Wingdings" panose="05000000000000000000" pitchFamily="2" charset="2"/>
              <a:buChar char="§"/>
            </a:pPr>
            <a:endParaRPr lang="en-US" sz="3400" dirty="0" smtClean="0"/>
          </a:p>
          <a:p>
            <a:pPr marL="284163" lvl="1" indent="-223838">
              <a:buFont typeface="Wingdings" panose="05000000000000000000" pitchFamily="2" charset="2"/>
              <a:buChar char="§"/>
            </a:pPr>
            <a:r>
              <a:rPr lang="en-US" sz="3300" dirty="0" smtClean="0"/>
              <a:t>Current CMAQ</a:t>
            </a:r>
            <a:r>
              <a:rPr lang="en-US" sz="3300" i="1" dirty="0" smtClean="0"/>
              <a:t>:  </a:t>
            </a:r>
          </a:p>
          <a:p>
            <a:pPr marL="334645" lvl="2" indent="0">
              <a:buNone/>
            </a:pPr>
            <a:r>
              <a:rPr lang="en-US" sz="3300" i="1" dirty="0" smtClean="0"/>
              <a:t> </a:t>
            </a:r>
            <a:r>
              <a:rPr lang="en-US" sz="3300" i="1" dirty="0" smtClean="0">
                <a:solidFill>
                  <a:srgbClr val="FF0000"/>
                </a:solidFill>
              </a:rPr>
              <a:t>R</a:t>
            </a:r>
            <a:r>
              <a:rPr lang="en-US" sz="3300" i="1" baseline="-25000" dirty="0" smtClean="0">
                <a:solidFill>
                  <a:srgbClr val="FF0000"/>
                </a:solidFill>
              </a:rPr>
              <a:t>soilO3</a:t>
            </a:r>
            <a:r>
              <a:rPr lang="en-US" sz="3300" i="1" dirty="0" smtClean="0">
                <a:solidFill>
                  <a:srgbClr val="FF0000"/>
                </a:solidFill>
              </a:rPr>
              <a:t> </a:t>
            </a:r>
            <a:r>
              <a:rPr lang="en-US" sz="3300" dirty="0" smtClean="0">
                <a:solidFill>
                  <a:srgbClr val="FF0000"/>
                </a:solidFill>
              </a:rPr>
              <a:t>= </a:t>
            </a:r>
            <a:r>
              <a:rPr lang="en-US" sz="3300" dirty="0">
                <a:solidFill>
                  <a:srgbClr val="FF0000"/>
                </a:solidFill>
              </a:rPr>
              <a:t>666.7 s/m </a:t>
            </a:r>
          </a:p>
          <a:p>
            <a:pPr marL="284163" lvl="1" indent="-223838">
              <a:buFont typeface="Wingdings" panose="05000000000000000000" pitchFamily="2" charset="2"/>
              <a:buChar char="§"/>
            </a:pPr>
            <a:endParaRPr lang="en-US" sz="3400" dirty="0" smtClean="0"/>
          </a:p>
          <a:p>
            <a:pPr marL="284163" lvl="1" indent="-223838">
              <a:buFont typeface="Wingdings" panose="05000000000000000000" pitchFamily="2" charset="2"/>
              <a:buChar char="§"/>
            </a:pPr>
            <a:r>
              <a:rPr lang="en-US" sz="3300" dirty="0" smtClean="0"/>
              <a:t>Updated CMAQ: </a:t>
            </a:r>
          </a:p>
          <a:p>
            <a:pPr marL="334645" lvl="2" indent="0">
              <a:buNone/>
            </a:pPr>
            <a:r>
              <a:rPr lang="en-US" sz="3100" dirty="0" smtClean="0"/>
              <a:t> </a:t>
            </a:r>
            <a:r>
              <a:rPr lang="en-US" sz="3300" i="1" dirty="0" smtClean="0">
                <a:solidFill>
                  <a:srgbClr val="FF0000"/>
                </a:solidFill>
              </a:rPr>
              <a:t>R</a:t>
            </a:r>
            <a:r>
              <a:rPr lang="en-US" sz="3300" i="1" baseline="-25000" dirty="0" smtClean="0">
                <a:solidFill>
                  <a:srgbClr val="FF0000"/>
                </a:solidFill>
              </a:rPr>
              <a:t>soilO3</a:t>
            </a:r>
            <a:r>
              <a:rPr lang="en-US" sz="3300" dirty="0" smtClean="0">
                <a:solidFill>
                  <a:srgbClr val="FF0000"/>
                </a:solidFill>
              </a:rPr>
              <a:t> </a:t>
            </a:r>
            <a:r>
              <a:rPr lang="en-US" sz="3300" dirty="0">
                <a:solidFill>
                  <a:srgbClr val="FF0000"/>
                </a:solidFill>
              </a:rPr>
              <a:t>=  </a:t>
            </a:r>
            <a:r>
              <a:rPr lang="en-US" sz="3300" dirty="0" smtClean="0">
                <a:solidFill>
                  <a:srgbClr val="FF0000"/>
                </a:solidFill>
              </a:rPr>
              <a:t>200 + 300 </a:t>
            </a:r>
            <a:r>
              <a:rPr lang="en-US" sz="3300" i="1" dirty="0" err="1" smtClean="0">
                <a:solidFill>
                  <a:srgbClr val="FF0000"/>
                </a:solidFill>
              </a:rPr>
              <a:t>W</a:t>
            </a:r>
            <a:r>
              <a:rPr lang="en-US" sz="3300" i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3300" dirty="0" smtClean="0">
                <a:solidFill>
                  <a:srgbClr val="FF0000"/>
                </a:solidFill>
              </a:rPr>
              <a:t> / </a:t>
            </a:r>
            <a:r>
              <a:rPr lang="en-US" sz="3300" i="1" dirty="0" err="1" smtClean="0">
                <a:solidFill>
                  <a:srgbClr val="FF0000"/>
                </a:solidFill>
              </a:rPr>
              <a:t>W</a:t>
            </a:r>
            <a:r>
              <a:rPr lang="en-US" sz="3300" i="1" baseline="-25000" dirty="0" err="1" smtClean="0">
                <a:solidFill>
                  <a:srgbClr val="FF0000"/>
                </a:solidFill>
              </a:rPr>
              <a:t>fc</a:t>
            </a:r>
            <a:r>
              <a:rPr lang="en-US" sz="3300" i="1" baseline="-25000" dirty="0">
                <a:solidFill>
                  <a:srgbClr val="FF0000"/>
                </a:solidFill>
              </a:rPr>
              <a:t>  </a:t>
            </a:r>
            <a:endParaRPr lang="en-US" sz="3300" i="1" baseline="-25000" dirty="0" smtClean="0">
              <a:solidFill>
                <a:srgbClr val="FF0000"/>
              </a:solidFill>
            </a:endParaRPr>
          </a:p>
          <a:p>
            <a:pPr marL="60325" lvl="1" indent="0">
              <a:buNone/>
            </a:pPr>
            <a:r>
              <a:rPr lang="en-US" sz="3800" i="1" baseline="-25000" dirty="0" smtClean="0">
                <a:solidFill>
                  <a:srgbClr val="FF0000"/>
                </a:solidFill>
              </a:rPr>
              <a:t> </a:t>
            </a:r>
            <a:endParaRPr lang="en-US" sz="3800" i="1" dirty="0">
              <a:solidFill>
                <a:srgbClr val="FF0000"/>
              </a:solidFill>
            </a:endParaRPr>
          </a:p>
          <a:p>
            <a:pPr marL="115888" lvl="1" indent="-55563">
              <a:buNone/>
            </a:pPr>
            <a:r>
              <a:rPr lang="en-US" sz="2500" dirty="0" smtClean="0"/>
              <a:t>[</a:t>
            </a:r>
            <a:r>
              <a:rPr lang="en-US" sz="2500" i="1" dirty="0" err="1" smtClean="0"/>
              <a:t>Mészáros</a:t>
            </a:r>
            <a:r>
              <a:rPr lang="en-US" sz="2500" i="1" dirty="0" smtClean="0"/>
              <a:t> </a:t>
            </a:r>
            <a:r>
              <a:rPr lang="en-US" sz="2500" i="1" dirty="0"/>
              <a:t>et al</a:t>
            </a:r>
            <a:r>
              <a:rPr lang="en-US" sz="2500" i="1" dirty="0" smtClean="0"/>
              <a:t>., 2009, </a:t>
            </a:r>
            <a:r>
              <a:rPr lang="en-US" sz="2500" i="1" dirty="0" err="1" smtClean="0"/>
              <a:t>Biogeosciences</a:t>
            </a:r>
            <a:r>
              <a:rPr lang="en-US" sz="2500" i="1" dirty="0" smtClean="0"/>
              <a:t>;  </a:t>
            </a:r>
            <a:r>
              <a:rPr lang="en-US" sz="2500" i="1" dirty="0" err="1" smtClean="0"/>
              <a:t>Massman</a:t>
            </a:r>
            <a:r>
              <a:rPr lang="en-US" sz="2500" i="1" dirty="0" smtClean="0"/>
              <a:t>, 2004, AE</a:t>
            </a:r>
            <a:r>
              <a:rPr lang="en-US" sz="2500" dirty="0" smtClean="0"/>
              <a:t>]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4484" y="3984282"/>
            <a:ext cx="48543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DAMB: Updated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- 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with 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MODIS input</a:t>
            </a:r>
          </a:p>
          <a:p>
            <a:pPr algn="ctr"/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1658" y="6285332"/>
            <a:ext cx="430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Bias reduction cross domain, particularly southwest - &gt; sparsely vegetated </a:t>
            </a:r>
            <a:r>
              <a:rPr lang="en-US" sz="1400" dirty="0">
                <a:latin typeface="+mj-lt"/>
              </a:rPr>
              <a:t>land (average 2.1 ppb)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2399" y="1981200"/>
            <a:ext cx="3004047" cy="1049404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rgbClr val="0F6FC6"/>
              </a:buClr>
              <a:buFont typeface="Wingdings 2"/>
              <a:buNone/>
            </a:pPr>
            <a:r>
              <a:rPr lang="en-US" dirty="0" smtClean="0">
                <a:solidFill>
                  <a:srgbClr val="00B050"/>
                </a:solidFill>
                <a:latin typeface="Calibri"/>
              </a:rPr>
              <a:t>3rd step:</a:t>
            </a:r>
          </a:p>
          <a:p>
            <a:pPr marL="0" lvl="1" indent="0" fontAlgn="auto">
              <a:lnSpc>
                <a:spcPct val="80000"/>
              </a:lnSpc>
              <a:spcAft>
                <a:spcPts val="0"/>
              </a:spcAft>
              <a:buClr>
                <a:srgbClr val="0F6FC6"/>
              </a:buClr>
              <a:buNone/>
            </a:pPr>
            <a:r>
              <a:rPr lang="en-US" sz="1600" dirty="0" smtClean="0">
                <a:solidFill>
                  <a:srgbClr val="00B050"/>
                </a:solidFill>
                <a:latin typeface="Calibri"/>
              </a:rPr>
              <a:t>How does an updated CMAQ perform (a new </a:t>
            </a:r>
            <a:r>
              <a:rPr lang="en-US" sz="1600" i="1" dirty="0">
                <a:solidFill>
                  <a:srgbClr val="FF0000"/>
                </a:solidFill>
              </a:rPr>
              <a:t>R</a:t>
            </a:r>
            <a:r>
              <a:rPr lang="en-US" sz="1600" i="1" baseline="-25000" dirty="0">
                <a:solidFill>
                  <a:srgbClr val="FF0000"/>
                </a:solidFill>
              </a:rPr>
              <a:t>soilO3</a:t>
            </a:r>
            <a:r>
              <a:rPr lang="en-US" sz="1600" dirty="0" smtClean="0">
                <a:solidFill>
                  <a:srgbClr val="00B050"/>
                </a:solidFill>
                <a:latin typeface="Calibri"/>
              </a:rPr>
              <a:t>)?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8746" y="1219200"/>
            <a:ext cx="448235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Average Comparison, 2006/08</a:t>
            </a:r>
          </a:p>
          <a:p>
            <a:pPr algn="ctr"/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6019800"/>
            <a:ext cx="11430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AQS Sites</a:t>
            </a:r>
            <a:endParaRPr lang="en-US" sz="1000" i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95193"/>
          </a:xfrm>
        </p:spPr>
        <p:txBody>
          <a:bodyPr>
            <a:noAutofit/>
          </a:bodyPr>
          <a:lstStyle/>
          <a:p>
            <a:r>
              <a:rPr lang="en-US" sz="2800" dirty="0"/>
              <a:t>1. WRF/CMAQ with MODIS LAI/FPAR – </a:t>
            </a:r>
            <a:r>
              <a:rPr lang="en-US" sz="2800" dirty="0" smtClean="0"/>
              <a:t>Photosynthesis</a:t>
            </a:r>
            <a:endParaRPr lang="en-US" sz="20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8640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Current PX Jarvis approach (</a:t>
            </a:r>
            <a:r>
              <a:rPr lang="en-US" sz="2400" dirty="0" smtClean="0">
                <a:solidFill>
                  <a:srgbClr val="FF0000"/>
                </a:solidFill>
              </a:rPr>
              <a:t>PX Jarvis</a:t>
            </a:r>
            <a:r>
              <a:rPr lang="en-US" sz="2400" dirty="0" smtClean="0"/>
              <a:t>) </a:t>
            </a:r>
            <a:r>
              <a:rPr lang="en-US" sz="1300" dirty="0" smtClean="0"/>
              <a:t>[</a:t>
            </a:r>
            <a:r>
              <a:rPr lang="en-US" sz="1300" i="1" u="sng" dirty="0" err="1"/>
              <a:t>Noilhan</a:t>
            </a:r>
            <a:r>
              <a:rPr lang="en-US" sz="1300" i="1" u="sng" dirty="0"/>
              <a:t> and </a:t>
            </a:r>
            <a:r>
              <a:rPr lang="en-US" sz="1300" i="1" u="sng" dirty="0" err="1"/>
              <a:t>Planton</a:t>
            </a:r>
            <a:r>
              <a:rPr lang="en-US" sz="1300" i="1" u="sng" dirty="0"/>
              <a:t>, </a:t>
            </a:r>
            <a:r>
              <a:rPr lang="en-US" sz="1300" i="1" u="sng" dirty="0" smtClean="0"/>
              <a:t>1989; </a:t>
            </a:r>
            <a:r>
              <a:rPr lang="en-US" sz="1300" i="1" u="sng" dirty="0" err="1"/>
              <a:t>Pleim</a:t>
            </a:r>
            <a:r>
              <a:rPr lang="en-US" sz="1300" i="1" u="sng" dirty="0"/>
              <a:t> and Xiu, </a:t>
            </a:r>
            <a:r>
              <a:rPr lang="en-US" sz="1300" i="1" u="sng" dirty="0" smtClean="0"/>
              <a:t>1995</a:t>
            </a:r>
            <a:r>
              <a:rPr lang="en-US" sz="1300" dirty="0" smtClean="0"/>
              <a:t>]</a:t>
            </a:r>
            <a:endParaRPr lang="en-US" sz="15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000" dirty="0"/>
              <a:t>	 	</a:t>
            </a:r>
            <a:endParaRPr lang="en-US" sz="22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Coupled photosynthesis-stomatal </a:t>
            </a:r>
            <a:r>
              <a:rPr lang="en-US" sz="2400" dirty="0"/>
              <a:t>conductance model (</a:t>
            </a:r>
            <a:r>
              <a:rPr lang="en-US" sz="2400" dirty="0">
                <a:solidFill>
                  <a:srgbClr val="FF0000"/>
                </a:solidFill>
              </a:rPr>
              <a:t>PX PSN</a:t>
            </a:r>
            <a:r>
              <a:rPr lang="en-US" sz="2400" dirty="0"/>
              <a:t>):</a:t>
            </a:r>
          </a:p>
          <a:p>
            <a:pPr marL="341313" indent="-341313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[</a:t>
            </a:r>
            <a:r>
              <a:rPr lang="fr-FR" sz="1600" i="1" dirty="0"/>
              <a:t>Farquhar et al., 1980; </a:t>
            </a:r>
            <a:r>
              <a:rPr lang="da-DK" sz="1600" i="1" dirty="0"/>
              <a:t>Ball et al., </a:t>
            </a:r>
            <a:r>
              <a:rPr lang="da-DK" sz="1600" i="1" dirty="0" smtClean="0"/>
              <a:t>1987; </a:t>
            </a:r>
            <a:r>
              <a:rPr lang="fr-FR" sz="1600" i="1" dirty="0" err="1" smtClean="0"/>
              <a:t>Collatz</a:t>
            </a:r>
            <a:r>
              <a:rPr lang="fr-FR" sz="1600" i="1" dirty="0" smtClean="0"/>
              <a:t> </a:t>
            </a:r>
            <a:r>
              <a:rPr lang="fr-FR" sz="1600" i="1" dirty="0"/>
              <a:t>et al., 1991 and 1992; Cox et al., 1999; </a:t>
            </a:r>
            <a:r>
              <a:rPr lang="fr-FR" sz="1600" i="1" dirty="0" err="1"/>
              <a:t>Medlyn</a:t>
            </a:r>
            <a:r>
              <a:rPr lang="fr-FR" sz="1600" i="1" dirty="0"/>
              <a:t> et al., </a:t>
            </a:r>
            <a:r>
              <a:rPr lang="fr-FR" sz="1600" i="1" dirty="0" smtClean="0"/>
              <a:t>2005; </a:t>
            </a:r>
            <a:r>
              <a:rPr lang="da-DK" sz="1600" i="1" dirty="0"/>
              <a:t>Song et al., 2009; Evers et al, </a:t>
            </a:r>
            <a:r>
              <a:rPr lang="da-DK" sz="1600" i="1" dirty="0" smtClean="0"/>
              <a:t>2010;</a:t>
            </a:r>
            <a:r>
              <a:rPr lang="fr-FR" sz="1600" i="1" dirty="0" smtClean="0"/>
              <a:t> Clark </a:t>
            </a:r>
            <a:r>
              <a:rPr lang="fr-FR" sz="1600" i="1" dirty="0"/>
              <a:t>et al., </a:t>
            </a:r>
            <a:r>
              <a:rPr lang="fr-FR" sz="1600" i="1" dirty="0" smtClean="0"/>
              <a:t>2011; </a:t>
            </a:r>
            <a:r>
              <a:rPr lang="da-DK" sz="1600" i="1" dirty="0" smtClean="0"/>
              <a:t>Bonan </a:t>
            </a:r>
            <a:r>
              <a:rPr lang="da-DK" sz="1600" i="1" dirty="0"/>
              <a:t>et al. 2011; Oleson et al., </a:t>
            </a:r>
            <a:r>
              <a:rPr lang="da-DK" sz="1600" i="1" dirty="0" smtClean="0"/>
              <a:t>2013</a:t>
            </a:r>
            <a:r>
              <a:rPr lang="fr-FR" sz="1600" dirty="0" smtClean="0"/>
              <a:t>]</a:t>
            </a:r>
            <a:endParaRPr lang="fr-FR" sz="1600" dirty="0"/>
          </a:p>
          <a:p>
            <a:pPr marL="0" indent="0">
              <a:buNone/>
            </a:pPr>
            <a:endParaRPr lang="en-US" sz="2400" dirty="0" smtClean="0"/>
          </a:p>
          <a:p>
            <a:pPr marL="463550" lvl="1" indent="-177800">
              <a:buFont typeface="Wingdings" panose="05000000000000000000" pitchFamily="2" charset="2"/>
              <a:buChar char="§"/>
              <a:tabLst>
                <a:tab pos="463550" algn="l"/>
              </a:tabLst>
            </a:pPr>
            <a:endParaRPr lang="da-DK" sz="1600" dirty="0" smtClean="0"/>
          </a:p>
          <a:p>
            <a:pPr marL="463550" lvl="1" indent="-177800"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da-DK" sz="1900" dirty="0" smtClean="0"/>
              <a:t>Leaf stomatal condutance</a:t>
            </a:r>
          </a:p>
          <a:p>
            <a:pPr marL="463550" lvl="1" indent="-177800">
              <a:buFont typeface="Wingdings" panose="05000000000000000000" pitchFamily="2" charset="2"/>
              <a:buChar char="§"/>
              <a:tabLst>
                <a:tab pos="463550" algn="l"/>
              </a:tabLst>
            </a:pPr>
            <a:endParaRPr lang="da-DK" sz="1900" dirty="0"/>
          </a:p>
          <a:p>
            <a:pPr marL="463550" lvl="1" indent="-177800"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da-DK" sz="1900" dirty="0" smtClean="0"/>
              <a:t> Leaf </a:t>
            </a:r>
            <a:r>
              <a:rPr lang="en-US" sz="1900" dirty="0" smtClean="0"/>
              <a:t>photosynthesis</a:t>
            </a:r>
            <a:r>
              <a:rPr lang="da-DK" sz="1600" i="1" dirty="0"/>
              <a:t>	</a:t>
            </a:r>
          </a:p>
          <a:p>
            <a:pPr marL="285750" lvl="1" indent="0">
              <a:buNone/>
              <a:tabLst>
                <a:tab pos="463550" algn="l"/>
              </a:tabLst>
            </a:pPr>
            <a:r>
              <a:rPr lang="da-DK" sz="1600" i="1" dirty="0"/>
              <a:t>       </a:t>
            </a:r>
          </a:p>
          <a:p>
            <a:pPr marL="463550" lvl="2" indent="-177800">
              <a:buNone/>
              <a:tabLst>
                <a:tab pos="463550" algn="l"/>
              </a:tabLst>
            </a:pPr>
            <a:r>
              <a:rPr lang="da-DK" sz="2200" i="1" dirty="0"/>
              <a:t>		      </a:t>
            </a:r>
            <a:r>
              <a:rPr lang="da-DK" sz="2000" i="1" dirty="0">
                <a:solidFill>
                  <a:srgbClr val="00B050"/>
                </a:solidFill>
              </a:rPr>
              <a:t>A</a:t>
            </a:r>
            <a:r>
              <a:rPr lang="da-DK" sz="2000" i="1" baseline="-25000" dirty="0">
                <a:solidFill>
                  <a:srgbClr val="00B050"/>
                </a:solidFill>
              </a:rPr>
              <a:t>net</a:t>
            </a:r>
            <a:r>
              <a:rPr lang="da-DK" sz="2000" dirty="0">
                <a:solidFill>
                  <a:srgbClr val="00B050"/>
                </a:solidFill>
              </a:rPr>
              <a:t> = colimitation (</a:t>
            </a:r>
            <a:r>
              <a:rPr lang="da-DK" sz="2000" i="1" dirty="0">
                <a:solidFill>
                  <a:srgbClr val="00B050"/>
                </a:solidFill>
              </a:rPr>
              <a:t>A</a:t>
            </a:r>
            <a:r>
              <a:rPr lang="da-DK" sz="2000" i="1" baseline="-25000" dirty="0">
                <a:solidFill>
                  <a:srgbClr val="00B050"/>
                </a:solidFill>
              </a:rPr>
              <a:t>c</a:t>
            </a:r>
            <a:r>
              <a:rPr lang="da-DK" sz="2000" dirty="0">
                <a:solidFill>
                  <a:srgbClr val="00B050"/>
                </a:solidFill>
              </a:rPr>
              <a:t>, </a:t>
            </a:r>
            <a:r>
              <a:rPr lang="da-DK" sz="2000" i="1" dirty="0">
                <a:solidFill>
                  <a:srgbClr val="00B050"/>
                </a:solidFill>
              </a:rPr>
              <a:t>A</a:t>
            </a:r>
            <a:r>
              <a:rPr lang="da-DK" sz="2000" i="1" baseline="-25000" dirty="0">
                <a:solidFill>
                  <a:srgbClr val="00B050"/>
                </a:solidFill>
              </a:rPr>
              <a:t>j</a:t>
            </a:r>
            <a:r>
              <a:rPr lang="da-DK" sz="2000" dirty="0">
                <a:solidFill>
                  <a:srgbClr val="00B050"/>
                </a:solidFill>
              </a:rPr>
              <a:t>, </a:t>
            </a:r>
            <a:r>
              <a:rPr lang="da-DK" sz="2000" i="1" dirty="0">
                <a:solidFill>
                  <a:srgbClr val="00B050"/>
                </a:solidFill>
              </a:rPr>
              <a:t>A</a:t>
            </a:r>
            <a:r>
              <a:rPr lang="da-DK" sz="2000" i="1" baseline="-25000" dirty="0">
                <a:solidFill>
                  <a:srgbClr val="00B050"/>
                </a:solidFill>
              </a:rPr>
              <a:t>e</a:t>
            </a:r>
            <a:r>
              <a:rPr lang="da-DK" sz="2000" dirty="0">
                <a:solidFill>
                  <a:srgbClr val="00B050"/>
                </a:solidFill>
              </a:rPr>
              <a:t>) - dark respiration</a:t>
            </a:r>
          </a:p>
          <a:p>
            <a:pPr marL="463550" lvl="2" indent="-177800">
              <a:buNone/>
              <a:tabLst>
                <a:tab pos="463550" algn="l"/>
              </a:tabLst>
            </a:pPr>
            <a:endParaRPr lang="da-DK" sz="2000" dirty="0"/>
          </a:p>
          <a:p>
            <a:pPr marL="1286510" lvl="5" indent="-177800">
              <a:buNone/>
              <a:tabLst>
                <a:tab pos="463550" algn="l"/>
              </a:tabLst>
            </a:pPr>
            <a:r>
              <a:rPr lang="da-DK" sz="1100" dirty="0"/>
              <a:t>    </a:t>
            </a:r>
            <a:r>
              <a:rPr lang="da-DK" sz="1400" dirty="0"/>
              <a:t>Three potential rates (</a:t>
            </a:r>
            <a:r>
              <a:rPr lang="da-DK" sz="1400" dirty="0">
                <a:solidFill>
                  <a:srgbClr val="0070C0"/>
                </a:solidFill>
              </a:rPr>
              <a:t>C3</a:t>
            </a:r>
            <a:r>
              <a:rPr lang="da-DK" sz="1400" dirty="0"/>
              <a:t> and </a:t>
            </a:r>
            <a:r>
              <a:rPr lang="da-DK" sz="1400" dirty="0">
                <a:solidFill>
                  <a:srgbClr val="0070C0"/>
                </a:solidFill>
              </a:rPr>
              <a:t>C4</a:t>
            </a:r>
            <a:r>
              <a:rPr lang="da-DK" sz="1400" dirty="0"/>
              <a:t>) limited by:</a:t>
            </a:r>
          </a:p>
          <a:p>
            <a:pPr marL="1629410" lvl="5" indent="-342900">
              <a:buFont typeface="+mj-lt"/>
              <a:buAutoNum type="arabicPeriod"/>
              <a:tabLst>
                <a:tab pos="463550" algn="l"/>
              </a:tabLst>
            </a:pPr>
            <a:r>
              <a:rPr lang="da-DK" sz="1100" dirty="0"/>
              <a:t>Rubisco (nitrogen related):  </a:t>
            </a:r>
            <a:r>
              <a:rPr lang="da-DK" sz="1100" i="1" dirty="0">
                <a:solidFill>
                  <a:srgbClr val="00B050"/>
                </a:solidFill>
              </a:rPr>
              <a:t>A</a:t>
            </a:r>
            <a:r>
              <a:rPr lang="da-DK" sz="1100" i="1" baseline="-25000" dirty="0">
                <a:solidFill>
                  <a:srgbClr val="00B050"/>
                </a:solidFill>
              </a:rPr>
              <a:t>c </a:t>
            </a:r>
            <a:r>
              <a:rPr lang="da-DK" sz="1100" i="1" baseline="-25000" dirty="0"/>
              <a:t>    </a:t>
            </a:r>
          </a:p>
          <a:p>
            <a:pPr marL="1629410" lvl="5" indent="-342900">
              <a:buFont typeface="+mj-lt"/>
              <a:buAutoNum type="arabicPeriod"/>
              <a:tabLst>
                <a:tab pos="463550" algn="l"/>
              </a:tabLst>
            </a:pPr>
            <a:r>
              <a:rPr lang="da-DK" sz="1100" dirty="0"/>
              <a:t>Light (photon related): </a:t>
            </a:r>
            <a:r>
              <a:rPr lang="da-DK" sz="1100" i="1" dirty="0">
                <a:solidFill>
                  <a:srgbClr val="00B050"/>
                </a:solidFill>
              </a:rPr>
              <a:t>A</a:t>
            </a:r>
            <a:r>
              <a:rPr lang="da-DK" sz="1100" i="1" baseline="-25000" dirty="0">
                <a:solidFill>
                  <a:srgbClr val="00B050"/>
                </a:solidFill>
              </a:rPr>
              <a:t>j</a:t>
            </a:r>
            <a:r>
              <a:rPr lang="da-DK" sz="1100" dirty="0">
                <a:solidFill>
                  <a:srgbClr val="00B050"/>
                </a:solidFill>
              </a:rPr>
              <a:t> </a:t>
            </a:r>
            <a:r>
              <a:rPr lang="da-DK" sz="1100" dirty="0"/>
              <a:t> </a:t>
            </a:r>
          </a:p>
          <a:p>
            <a:pPr marL="1629410" lvl="5" indent="-342900">
              <a:buFont typeface="+mj-lt"/>
              <a:buAutoNum type="arabicPeriod"/>
              <a:tabLst>
                <a:tab pos="463550" algn="l"/>
              </a:tabLst>
            </a:pPr>
            <a:r>
              <a:rPr lang="da-DK" sz="1100" dirty="0"/>
              <a:t>Transport of photosynthetic products for C3 plants and </a:t>
            </a:r>
          </a:p>
          <a:p>
            <a:pPr marL="1286510" lvl="5" indent="0">
              <a:buNone/>
              <a:tabLst>
                <a:tab pos="463550" algn="l"/>
              </a:tabLst>
            </a:pPr>
            <a:r>
              <a:rPr lang="da-DK" sz="1100" dirty="0"/>
              <a:t>            phosphoenolpyruvate (PEP) carboxylase limitation for C4 plants: </a:t>
            </a:r>
            <a:r>
              <a:rPr lang="da-DK" sz="1100" i="1" dirty="0">
                <a:solidFill>
                  <a:srgbClr val="00B050"/>
                </a:solidFill>
              </a:rPr>
              <a:t>A</a:t>
            </a:r>
            <a:r>
              <a:rPr lang="da-DK" sz="1100" i="1" baseline="-25000" dirty="0">
                <a:solidFill>
                  <a:srgbClr val="00B050"/>
                </a:solidFill>
              </a:rPr>
              <a:t>e  </a:t>
            </a:r>
          </a:p>
          <a:p>
            <a:pPr marL="463550" lvl="1" indent="-177800">
              <a:buFont typeface="Wingdings" panose="05000000000000000000" pitchFamily="2" charset="2"/>
              <a:buChar char="§"/>
              <a:tabLst>
                <a:tab pos="463550" algn="l"/>
              </a:tabLst>
            </a:pPr>
            <a:endParaRPr lang="da-DK" sz="1900" dirty="0" smtClean="0"/>
          </a:p>
          <a:p>
            <a:pPr marL="463550" lvl="1" indent="-177800">
              <a:buNone/>
              <a:tabLst>
                <a:tab pos="463550" algn="l"/>
              </a:tabLst>
            </a:pPr>
            <a:r>
              <a:rPr lang="da-DK" sz="1600" dirty="0" smtClean="0"/>
              <a:t>     </a:t>
            </a:r>
          </a:p>
          <a:p>
            <a:pPr marL="463550" lvl="1" indent="-177800"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en-US" sz="1900" dirty="0" smtClean="0"/>
              <a:t>Sunlit-shaded leaf </a:t>
            </a:r>
            <a:r>
              <a:rPr lang="en-US" sz="1900" dirty="0"/>
              <a:t>canopy scaling </a:t>
            </a:r>
            <a:r>
              <a:rPr lang="en-US" sz="1500" dirty="0" smtClean="0"/>
              <a:t>[Campbell </a:t>
            </a:r>
            <a:r>
              <a:rPr lang="en-US" sz="1500" dirty="0"/>
              <a:t>and </a:t>
            </a:r>
            <a:r>
              <a:rPr lang="en-US" sz="1500" dirty="0" smtClean="0"/>
              <a:t>Norman, </a:t>
            </a:r>
            <a:r>
              <a:rPr lang="en-US" sz="1500" dirty="0"/>
              <a:t>1998; </a:t>
            </a:r>
            <a:r>
              <a:rPr lang="en-US" sz="1500" dirty="0" err="1" smtClean="0"/>
              <a:t>Goudriaan</a:t>
            </a:r>
            <a:r>
              <a:rPr lang="en-US" sz="1500" dirty="0" smtClean="0"/>
              <a:t>, 1977; Song et al., 2009]</a:t>
            </a:r>
            <a:endParaRPr lang="da-DK" sz="1500" i="1" baseline="-250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76213"/>
              </p:ext>
            </p:extLst>
          </p:nvPr>
        </p:nvGraphicFramePr>
        <p:xfrm>
          <a:off x="1769698" y="1714500"/>
          <a:ext cx="433667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" name="Equation" r:id="rId3" imgW="3071544" imgH="486331" progId="Equation.3">
                  <p:embed/>
                </p:oleObj>
              </mc:Choice>
              <mc:Fallback>
                <p:oleObj name="Equation" r:id="rId3" imgW="3071544" imgH="486331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9698" y="1714500"/>
                        <a:ext cx="433667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407556"/>
              </p:ext>
            </p:extLst>
          </p:nvPr>
        </p:nvGraphicFramePr>
        <p:xfrm>
          <a:off x="3938037" y="3505200"/>
          <a:ext cx="277848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" name="Equation" r:id="rId5" imgW="1421130" imgH="429370" progId="Equation.3">
                  <p:embed/>
                </p:oleObj>
              </mc:Choice>
              <mc:Fallback>
                <p:oleObj name="Equation" r:id="rId5" imgW="1421130" imgH="42937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8037" y="3505200"/>
                        <a:ext cx="277848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4572000"/>
            <a:ext cx="2133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Key parameters (PFTs):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i="1" dirty="0" err="1" smtClean="0">
                <a:solidFill>
                  <a:srgbClr val="00B050"/>
                </a:solidFill>
              </a:rPr>
              <a:t>V</a:t>
            </a:r>
            <a:r>
              <a:rPr lang="en-US" sz="1200" i="1" baseline="-25000" dirty="0" err="1" smtClean="0">
                <a:solidFill>
                  <a:srgbClr val="00B050"/>
                </a:solidFill>
              </a:rPr>
              <a:t>cma</a:t>
            </a:r>
            <a:r>
              <a:rPr lang="en-US" sz="1200" baseline="-25000" dirty="0" err="1" smtClean="0">
                <a:solidFill>
                  <a:srgbClr val="00B050"/>
                </a:solidFill>
              </a:rPr>
              <a:t>x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- maximum rate of carboxylation of </a:t>
            </a:r>
            <a:r>
              <a:rPr lang="en-US" sz="1200" dirty="0" smtClean="0"/>
              <a:t>Rubisco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i="1" dirty="0" err="1" smtClean="0">
                <a:solidFill>
                  <a:srgbClr val="00B050"/>
                </a:solidFill>
              </a:rPr>
              <a:t>K</a:t>
            </a:r>
            <a:r>
              <a:rPr lang="en-US" sz="1200" i="1" baseline="-25000" dirty="0" err="1" smtClean="0">
                <a:solidFill>
                  <a:srgbClr val="00B050"/>
                </a:solidFill>
              </a:rPr>
              <a:t>n</a:t>
            </a:r>
            <a:r>
              <a:rPr lang="en-US" sz="1200" dirty="0"/>
              <a:t>: foliage nitrogen decay coefficient </a:t>
            </a:r>
            <a:endParaRPr lang="en-US" sz="1200" dirty="0" smtClean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i="1" dirty="0" err="1" smtClean="0">
                <a:solidFill>
                  <a:srgbClr val="00B050"/>
                </a:solidFill>
              </a:rPr>
              <a:t>J</a:t>
            </a:r>
            <a:r>
              <a:rPr lang="en-US" sz="1200" i="1" baseline="-25000" dirty="0" err="1" smtClean="0">
                <a:solidFill>
                  <a:srgbClr val="00B050"/>
                </a:solidFill>
              </a:rPr>
              <a:t>max</a:t>
            </a:r>
            <a:r>
              <a:rPr lang="en-US" sz="1200" dirty="0"/>
              <a:t>: maximum electron transport </a:t>
            </a:r>
            <a:r>
              <a:rPr lang="en-US" sz="1200" dirty="0" smtClean="0"/>
              <a:t>rate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l-GR" sz="1200" i="1" dirty="0" smtClean="0">
                <a:solidFill>
                  <a:srgbClr val="00B050"/>
                </a:solidFill>
              </a:rPr>
              <a:t>ε</a:t>
            </a:r>
            <a:r>
              <a:rPr lang="en-US" sz="1200" dirty="0"/>
              <a:t>: quantum yield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42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164" y="76200"/>
            <a:ext cx="8763000" cy="791789"/>
          </a:xfrm>
        </p:spPr>
        <p:txBody>
          <a:bodyPr>
            <a:normAutofit fontScale="90000"/>
          </a:bodyPr>
          <a:lstStyle/>
          <a:p>
            <a:pPr marL="344488" indent="-344488"/>
            <a:r>
              <a:rPr lang="en-US" sz="3200" dirty="0"/>
              <a:t>1. </a:t>
            </a:r>
            <a:r>
              <a:rPr lang="en-US" sz="3100" dirty="0"/>
              <a:t>WRF/CMAQ with MODIS LAI/FPAR – </a:t>
            </a:r>
            <a:r>
              <a:rPr lang="en-US" sz="3100" dirty="0" smtClean="0"/>
              <a:t>Photosynthesis</a:t>
            </a:r>
            <a:br>
              <a:rPr lang="en-US" sz="3100" dirty="0" smtClean="0"/>
            </a:br>
            <a:r>
              <a:rPr lang="en-US" sz="2200" dirty="0" smtClean="0"/>
              <a:t>Box model evaluation of latent heat and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Flux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560802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Diurnal </a:t>
            </a:r>
            <a:r>
              <a:rPr lang="en-US" sz="1000" dirty="0"/>
              <a:t>median (left plot) </a:t>
            </a:r>
            <a:r>
              <a:rPr lang="en-US" sz="1000" dirty="0" smtClean="0"/>
              <a:t>and </a:t>
            </a:r>
            <a:r>
              <a:rPr lang="en-US" sz="1000" dirty="0"/>
              <a:t>selected hourly (right plot) </a:t>
            </a:r>
            <a:r>
              <a:rPr lang="en-US" sz="1000" dirty="0" smtClean="0"/>
              <a:t>comparisons of LH for periods </a:t>
            </a:r>
            <a:r>
              <a:rPr lang="en-US" sz="1000" dirty="0"/>
              <a:t>17 May to 18 June </a:t>
            </a:r>
            <a:r>
              <a:rPr lang="en-US" sz="1000" dirty="0" smtClean="0"/>
              <a:t>and 18 </a:t>
            </a:r>
            <a:r>
              <a:rPr lang="en-US" sz="1000" dirty="0"/>
              <a:t>to 28 September </a:t>
            </a:r>
            <a:r>
              <a:rPr lang="en-US" sz="1000" dirty="0" smtClean="0"/>
              <a:t>2013. Hourly </a:t>
            </a:r>
            <a:r>
              <a:rPr lang="en-US" sz="1000" dirty="0"/>
              <a:t>display is for 25 to 30 May 2013 (day 145 to 150). Canopy height = 1 m, LAI = 3, </a:t>
            </a:r>
            <a:r>
              <a:rPr lang="en-US" sz="1000" dirty="0" smtClean="0"/>
              <a:t>loam, soil moisture average top 5cm 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276599" y="6135469"/>
            <a:ext cx="576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Diurnal </a:t>
            </a:r>
            <a:r>
              <a:rPr lang="en-US" sz="1000" dirty="0"/>
              <a:t>median comparisons for estimated stomatal conductance (cm s</a:t>
            </a:r>
            <a:r>
              <a:rPr lang="en-US" sz="1000" baseline="30000" dirty="0"/>
              <a:t>-1</a:t>
            </a:r>
            <a:r>
              <a:rPr lang="en-US" sz="1000" dirty="0"/>
              <a:t>, left plot), ozone deposition velocity (cm s</a:t>
            </a:r>
            <a:r>
              <a:rPr lang="en-US" sz="1000" baseline="30000" dirty="0"/>
              <a:t>-1</a:t>
            </a:r>
            <a:r>
              <a:rPr lang="en-US" sz="1000" dirty="0"/>
              <a:t>, middle plot), and ozone flux (</a:t>
            </a:r>
            <a:r>
              <a:rPr lang="en-US" sz="1000" dirty="0" err="1"/>
              <a:t>μg</a:t>
            </a:r>
            <a:r>
              <a:rPr lang="en-US" sz="1000" dirty="0"/>
              <a:t> m</a:t>
            </a:r>
            <a:r>
              <a:rPr lang="en-US" sz="1000" baseline="30000" dirty="0"/>
              <a:t>-2</a:t>
            </a:r>
            <a:r>
              <a:rPr lang="en-US" sz="1000" dirty="0"/>
              <a:t> s</a:t>
            </a:r>
            <a:r>
              <a:rPr lang="en-US" sz="1000" baseline="30000" dirty="0"/>
              <a:t>-1</a:t>
            </a:r>
            <a:r>
              <a:rPr lang="en-US" sz="1000" dirty="0"/>
              <a:t>, right plot).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i="1" dirty="0" smtClean="0"/>
              <a:t>			[Ran et al., 2016 in review with JGR-atm.]</a:t>
            </a:r>
            <a:endParaRPr lang="en-US" sz="1000" i="1" dirty="0"/>
          </a:p>
        </p:txBody>
      </p:sp>
      <p:pic>
        <p:nvPicPr>
          <p:cNvPr id="10242" name="Picture 2" descr="Fig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8057"/>
            <a:ext cx="4943166" cy="22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g12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29" y="4262438"/>
            <a:ext cx="59309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5473" y="4842808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Both models overestimate LH with significant overestimation from PX Jarvis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Peak 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</a:t>
            </a:r>
            <a:r>
              <a:rPr lang="en-US" sz="1200" dirty="0"/>
              <a:t>deposition velocity from the PX PSN is lower than </a:t>
            </a:r>
            <a:r>
              <a:rPr lang="en-US" sz="1200" dirty="0" smtClean="0"/>
              <a:t>OBS but </a:t>
            </a:r>
            <a:r>
              <a:rPr lang="en-US" sz="1200" dirty="0"/>
              <a:t>the peak timing follows the observations well in the early </a:t>
            </a:r>
            <a:r>
              <a:rPr lang="en-US" sz="1200" dirty="0" smtClean="0"/>
              <a:t>morning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PX PSN performs much better in 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flux estimation</a:t>
            </a:r>
          </a:p>
        </p:txBody>
      </p:sp>
      <p:pic>
        <p:nvPicPr>
          <p:cNvPr id="9218" name="Picture 2" descr="Sit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4" y="1581434"/>
            <a:ext cx="2228566" cy="22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878" y="1284088"/>
            <a:ext cx="2787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>
                <a:solidFill>
                  <a:srgbClr val="C00000"/>
                </a:solidFill>
              </a:rPr>
              <a:t>Duke Forest Open </a:t>
            </a:r>
            <a:r>
              <a:rPr lang="en-US" sz="1200" dirty="0" smtClean="0">
                <a:solidFill>
                  <a:srgbClr val="C00000"/>
                </a:solidFill>
              </a:rPr>
              <a:t>Field/US-Dk1</a:t>
            </a: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8172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C3 grassland (tall </a:t>
            </a:r>
            <a:r>
              <a:rPr lang="en-US" sz="1200" dirty="0"/>
              <a:t>fescue</a:t>
            </a:r>
            <a:r>
              <a:rPr lang="en-US" sz="1200" dirty="0" smtClean="0"/>
              <a:t>)</a:t>
            </a:r>
          </a:p>
          <a:p>
            <a:endParaRPr lang="en-US" sz="1200" dirty="0" smtClean="0"/>
          </a:p>
          <a:p>
            <a:r>
              <a:rPr lang="en-US" sz="1200" dirty="0" smtClean="0"/>
              <a:t>Data courtesy: </a:t>
            </a:r>
          </a:p>
          <a:p>
            <a:r>
              <a:rPr lang="en-US" sz="1200" dirty="0" smtClean="0"/>
              <a:t>John </a:t>
            </a:r>
            <a:r>
              <a:rPr lang="en-US" sz="1200" dirty="0"/>
              <a:t>T. </a:t>
            </a:r>
            <a:r>
              <a:rPr lang="en-US" sz="1200" dirty="0" smtClean="0"/>
              <a:t>Walker at EPA </a:t>
            </a:r>
          </a:p>
        </p:txBody>
      </p:sp>
    </p:spTree>
    <p:extLst>
      <p:ext uri="{BB962C8B-B14F-4D97-AF65-F5344CB8AC3E}">
        <p14:creationId xmlns:p14="http://schemas.microsoft.com/office/powerpoint/2010/main" val="38288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B85EC1E-373E-4753-A1A9-197CB47EB76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B237756-A7A1-4DE6-B7BD-965AD86875B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A56F1B41-692B-467A-90C4-1C378DE4F73D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161D8EB4-AA7C-4C1E-96E5-BB170EBD8138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60B74CAD-47F0-4616-96EB-9DE413AAC95F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75F6135-B3E0-4C82-961C-68F5BE5908FF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630B9F64-E66D-40DF-A6B7-8114C11839AB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22F6B130-C094-48FC-9830-CDE9B7D5F880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CF9B502D-5484-415A-8A69-C5009A62677F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2E0D91C-3862-402B-82EC-23D6AE55C5FE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957F7E35-EBE5-45BD-B84E-52E686DD1A0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AA6E53C0-6001-4D78-8747-F61C5B30AD9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30EA122-8989-472D-93AD-304D011E17ED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919A61FD-D559-4B2D-B75F-B7647B1A702B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61F2EAA3-CCBE-4FE6-BFBF-50B0B90870D9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9BA84331-3B8D-4802-8274-FEE898DA58F8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721985D1-5BFD-4693-AA80-9D958E1CFD71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A14EFD3F-1BE3-4BF8-85A8-BE59E71A4554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8021CBAE-F8F9-46E7-BE79-820A9E943EEC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C919CFD6-4BA6-4C21-8FAE-33A75A552FA0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18083093-2D06-4AE0-B779-2F49D5D37AA5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A7342D34-35AD-4764-841F-455430A23A28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32455AA8-96A4-4D8D-BADF-0AAD0E38009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BB0EEC3-E7DD-4328-A0ED-AFB82A153B91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C3BB9354-DB36-44CB-BFBD-81606C1D83DE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FE196318-9CB3-4A1E-9D2D-01A40D9D13B3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7FD8E80-31EC-45B4-9AE3-73337DACDF95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2E53D5FD-F0F8-49F0-8289-4972F3DE3600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2BF4FBF1-32DA-4F56-9BB5-FF417A1B84A9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38A28120-5AB9-4582-8D6B-96832DE46242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BB4E7ED7-3C5E-4D2D-8A76-E1D856D2569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43BDCF03-F09C-457B-87D0-AA9BCC3E16B2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C13AC157-D95F-4FB0-8FCC-E85C7B6BF29D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309F9A65-30B5-4703-97A0-BEF0F022B6B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335C72A-757C-43EE-A01D-F30A3587EF55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AD9528FB-502F-43E8-8EBC-D81C7ACFE1EE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F55D0873-7F42-456F-B457-750682DE76D5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96A8E1C9-170E-424D-BF6B-25A65F579DB6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A4A6C641-A54C-4E92-B112-6E8D8029F51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CFDAF32E-06C3-45A7-9EDC-45A900009870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1E505B92-E9C6-4AB4-9743-5D29A8040E71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16410FB-E713-4F9C-B09E-497CE70C19F6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ABE5EC8D-0DE5-4804-BB81-13214FFE6CC7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AE6FE589-C827-40EA-B8FC-E6228DA779AA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E2748DB1-07F6-421F-BADE-4023AA90471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D44482E-258C-4EBF-9821-658EF518F092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E0477318-CE45-4B75-ABE1-C8BB3DFF8131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F1C2DA20-8196-4741-B3F2-40DF80649CC0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ED51E767-BA99-48BF-A849-4908AE4BDAD5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4FB56B18-8EFD-4428-A5C6-3EEB5599CE86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4A9029BB-5E06-41AC-9168-E06D3672AD1F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8D6C302B-8C86-4E1F-B1D5-D22962054EDE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39C86B6B-4A66-4131-A466-493CED2FA731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56467C65-BEEF-465D-A2DF-A25EBA2F73AB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962F8E22-CBBB-4E7D-8B48-18B49CE23EF6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9D22803F-240F-4EB1-91C9-D9DE8B54049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4103947-0DA4-4F76-A958-7CDB40D2D4B8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B9CD3242-69EF-4540-B200-772010C9BD8E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2319A5A8-7045-4910-8BF7-9462D39739D1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CFC7CCA2-971C-4D40-BDA3-6F2959AEA499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59BB5A1B-604A-4FB0-82BC-BFFEAF567EA8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77588C94-7100-4FEB-85B7-F74B1B10D1A4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187E2936-D4BC-4320-80EF-471275C60E4A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F8C34590-2342-45E6-89D6-AEAE7F3EE414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4334DDA2-1941-4F34-859E-2EDD5C03BB55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AA25D0DC-BAC8-49CB-8239-91DCC82BC68F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05DFA91E-43A6-4830-A832-7539C52EB54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901884B-3DFB-4C0D-A859-C9452DD137E7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2EEC88AC-0928-4F06-A2FD-D21D6655B904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7B82E6AA-BB32-40A3-BAF9-D5EBAE996F5F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1B8A59E0-7031-49E4-BA45-6C35D363C560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7A4F2ACE-281D-4E7A-BA4D-5CA5394C3FE3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513110B0-AA23-4BD8-83DF-AF3B6A731CC6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18E0B3EE-8B9B-4952-94F8-E48174A256E1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714114A9-C533-4F7F-99DE-16847A021C86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32BDE894-7CB0-4662-B582-3EBD6EE1A161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B028B4E0-6B4F-4835-AAE0-04D8B5F566EE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C6D8D762-E61C-4AA0-A797-1E21099E011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16141A1-D099-48D8-8815-307AAD91E9BF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0E818461-D3BD-40FD-A30C-FFC57DA36E33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55461EB5-A498-4E80-BD38-FBEBFA6BF634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C0CFD3A4-CBAF-4F64-8206-A2A0F1BAC0D0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CE9C777C-3C89-4751-B545-6DA190A6E272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0D75AB49-4F57-45C1-9508-79962F9154B8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265B11FA-18EA-4467-B919-A11D355303E7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A62CC634-5F13-4092-AA6A-CC79CD3F9F9F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EA1E25D1-8722-4654-9BD7-C540763E8F2D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EEFF173F-6819-4281-A1FB-8CBB39B6DCB1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82FCE42E-CD9F-41FA-8E90-AAB9837916E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8C5D99A-CE13-4517-89D4-F6DA3292398D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98DF401A-61D8-45EB-80C5-B74608580C67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ED60151F-9A77-4577-9741-E76514CFFCCE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08A08AED-F77F-4E06-A9D1-55754D49FCE3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BE61752F-A3EB-4214-99F6-989037A03357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F06CB1A5-6B6D-4DA2-B0D8-2AFD831ECC7E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5B563C78-4D4C-4D08-8163-5A13384E85F7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A0EDFD3F-E3CA-40D8-96D2-6977A395F221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CEE9B1D1-33A8-4F2C-A7B9-C7DF32A39EC2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B9004CAF-F2E0-4C75-BCF7-11DD6E92CAA8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A5AE43FB-38EE-4BBC-BA24-0F94E61D509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5549220-8568-44CA-9396-8D7E8D4723A0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389B8721-0020-47F6-A27B-D1083E8179DF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CA6EC71A-6EC1-4A39-A560-203659140EE3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06A1C27A-AD01-463B-848F-4893E70DC6EF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68FD7D52-6BEC-4D53-8CC0-3334DDEBEB01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EC4C1514-6601-4D0E-8949-03F2B8E991C5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F6BDE812-8121-44F9-8358-E0CE6A664863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4F9EC0E4-5F27-4DF2-95B5-CDFDE9AFD4D8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D9D53DD0-F779-4ED3-AADA-24A749BEC19F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B04C8169-6B7B-4616-B6BC-B6EE11ADFE32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C2F4996F-9324-4C20-AEAF-0D2AFAD50E9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62DC267-B6FA-46C6-8B13-0D5A8ABDC8E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58275F1-EB1A-45A9-84D5-7A25B4853DAD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53724E55-4664-4ACD-8F90-0DDE6E7A76C2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924353FB-C16B-42D1-8A17-370EC20F3D9E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08A8B057-928B-4C42-A495-C0D42B59F791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AEC02E8A-94FB-44D7-9861-8C2E0D18AD90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6858C121-AF00-4CD2-99B9-44A1F6083C2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695C963-0AF7-42B8-9937-31F14EF6247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835CC46-7E5A-48E3-980E-36DBC2D6F90E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3A76FE3-4890-404D-A595-59CF05158D2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A62D0F8-B034-4289-BF23-5D2E6A493D2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DEB49CA8-E261-4C53-BD84-59E64BEC074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EFBA4F4-B1E9-4D37-876B-B8C6204AC7E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B48BE268-36F8-4C5A-8685-470BD5D8555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F87D565-1A8B-4951-B0A9-63D59E14DA1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2D3FE1B-E456-402A-808C-82A30A7D4A7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618AB4D-3C59-428C-A0F4-DB985902BFB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C6FD532-1740-481C-A76D-A13A932B7FD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AEC8A2F-D051-4BF8-B727-C873446F75E6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0CCF8C6-87C0-4A54-B35C-ACEC97F951C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98895F3-5F22-496A-8FCA-286D5002570D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74AACA0F-E42A-4F25-8904-625D3006D0B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F169317-0DE6-4748-BFA5-B9B5BE10BF0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B65159B-A18E-4D25-AB84-7677587CEA9F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BEB08F9-B4AD-4730-9903-2258EA015A8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D1092D1-7829-4668-88E7-C9B38B276FAD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5B26459-CA33-4F50-8526-2EDB8C0697A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8D77AD7-9B28-49B9-8A70-9CBECB4AD48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346DB99-D222-40B8-81A3-98686CC7DF0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B48BF133-903C-43F4-AE63-39FD938CB53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32988BA-C61F-4609-8DC2-0A81F659377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7475D2D-8CAE-46F8-B1C4-8BF2881FA18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6F7FCE8-3E3B-422E-999E-17C6CEDD6B33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1DCD4B94-5B8F-4368-BE3C-E2CD95BFC3BC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92D941F-0205-4838-A3E8-4A09C3EEE665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BAB433D6-DF43-4F1D-9821-EDEA4C984906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19CFC86F-1C07-49DD-B0D9-E1125092532D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ADEA1A7-48C5-4BE1-8CDD-EB1B675084A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E9FF44E-C894-4C14-BBAC-832C23C5317A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12DE3610-B44C-41CE-A5A1-5D8411CC061A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EA61EB0-F188-41A3-849E-1736A031DAF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A7C23ED-DF9D-40E9-AED5-C555ED1C7D6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EA3AF694-749C-44DB-BC0D-05A74C45C485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E081F9B-A753-48F0-9413-E40CC5D1124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05746E08-3E6E-4535-9DBC-CBDA8E58A79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7723DD27-958F-4C3F-8035-7AF952C29253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7E3E88C8-7050-4824-B797-E0C5771317A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56F7104-8F3D-43F8-9250-D1A3DAA2144C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8CDC9E6-3D38-4B87-8CF7-FE89A7CE0BD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726C22B-31B5-4BEA-B2EB-98F98558706A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2BDCEBD6-B24A-48D4-8B94-35E5AE04659C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B3027C3-6FDC-441F-8EC9-82F8290676A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CB835ECE-AA95-4166-8D3E-5584C712943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E87EB997-C6A9-4B76-B6E1-01328F897F5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BB6FB7C7-C6B8-4240-95A7-1540CA3E9C39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55AB61D-AC3E-4261-AE65-E1C1B02FF57F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CFFD4D33-EE10-47F9-ADD2-D869DCF9D0B4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F30C0E1-0B10-476F-8C27-B19DF774D19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5D30F5FA-D4BC-490A-89E7-FBF929B95237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797BE44-7A71-472C-B539-BCFC8769F2A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C5FFC43-94C4-4E3D-B06E-7AE5267FE80F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D9B105E-5119-41B4-B600-937196272CD0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66CC603-80E9-4A8C-84DC-F4C80CBD3DB9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67000158-4234-4E36-8F48-BD6857F8A863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75DDCFA6-CCF9-4D5D-8035-E55CA1F5D008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15F3B55-D57E-41ED-B5A6-EFB91405950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1CEB60B9-DC6B-4D5F-AE2D-FEB9984882CE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178A1CE-EBDA-48BA-A778-4182978064A2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1DE7FA31-CDE6-4CDB-9054-430C0CEB903E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9949918-D408-4355-9AA4-AEAB1419B176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6CDD9AE4-A1AD-4C5D-824B-A0F8FA16298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09E5DDB-CA61-4CF5-8D04-9DB1BC67504E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583C0A27-1AF4-4B59-B159-5A6DEE422865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2A84D7F-62C4-4FC3-B725-77C404DD1D3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8B585055-7125-41D6-9464-2195147C9F42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3E0C7C2-A6C1-4ED1-8528-CFE966A338BA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96F24C25-ACC8-4412-8FF4-3B5BD6EA0E4F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0F93D67D-EF16-4657-9555-C9750309FA76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DC58B762-960F-41F0-9637-7B4AA126372B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DF49A14-24BF-4BA4-B6F6-E4C9D7384C96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70132EDD-A296-4C2F-BF7F-627BF52DFDC9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D862FDC2-9AE6-4616-BFD8-AC22F7B1C65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3A495629-56BF-46AE-929C-FCA6523E9B41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A521F2AE-ED99-47BF-9F19-7163EB866B6D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5A80DE7E-DC34-4D64-B87E-AA08517AF3C2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3F4B3FBF-7A61-425B-A73A-D59129130ED2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5BCB3CD-B43D-4A33-826A-B1F9FEAE6DAE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0F338BCF-B592-42AE-AF9D-F12B9CB95BFC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35804BAA-B6DA-47D4-B274-32B8FACDFCFD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0645A8B2-E55C-4509-AB47-F7BA08A3D291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99A459C4-5C3D-4B19-933E-6B0BA9CE0A72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1C55E3C7-F352-483C-821E-E16E108238BC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7D726331-799F-4F1F-97BA-7D4DF3B5F81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16975</TotalTime>
  <Words>1238</Words>
  <Application>Microsoft Office PowerPoint</Application>
  <PresentationFormat>On-screen Show (4:3)</PresentationFormat>
  <Paragraphs>217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Equation</vt:lpstr>
      <vt:lpstr>Enhancements to Land Surface Processes for WRF/CMAQ</vt:lpstr>
      <vt:lpstr>Outline of Presentation</vt:lpstr>
      <vt:lpstr>Problem Statements and Objectives </vt:lpstr>
      <vt:lpstr>PowerPoint Presentation</vt:lpstr>
      <vt:lpstr>PowerPoint Presentation</vt:lpstr>
      <vt:lpstr>1. WRF/CMAQ with MODIS LAI/FPAR – O3 Updated WRF/CMAQ simulations: with/without MODIS                                    Monthly average statistics metrics for daily max 8h average O3 </vt:lpstr>
      <vt:lpstr>1. WRF/CMAQ with MODIS LAI/FPAR – O3  Daily Maximum 8 h Average O3  WRF3.4/CMAQ5.0.1 with MODIS Input</vt:lpstr>
      <vt:lpstr>1. WRF/CMAQ with MODIS LAI/FPAR – Photosynthesis</vt:lpstr>
      <vt:lpstr>1. WRF/CMAQ with MODIS LAI/FPAR – Photosynthesis Box model evaluation of latent heat and O3 Flux</vt:lpstr>
      <vt:lpstr>2. Updated WRF/CMAQ with MODIS LAI/FPAR Irrigation Scheme</vt:lpstr>
      <vt:lpstr>2. Updated WRF/CMAQ with MODIS LAI/FPAR – Irrigation Scheme: Meteorology  May 1 – June 30, CalNex 2010 Updated WRF3.4/CMAQ5.0.1 with MODIS, 4km </vt:lpstr>
      <vt:lpstr>Conclusions and Future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Assessment of Land Use and Land Cover, Infrastructure, and Fragmentation on Mean Species Abundance in the Conterminous US</dc:title>
  <dc:creator>Limei</dc:creator>
  <cp:lastModifiedBy>Limei</cp:lastModifiedBy>
  <cp:revision>1209</cp:revision>
  <cp:lastPrinted>2016-10-21T18:52:29Z</cp:lastPrinted>
  <dcterms:created xsi:type="dcterms:W3CDTF">2011-10-29T17:15:30Z</dcterms:created>
  <dcterms:modified xsi:type="dcterms:W3CDTF">2016-10-25T01:37:28Z</dcterms:modified>
</cp:coreProperties>
</file>