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7"/>
  </p:sldMasterIdLst>
  <p:notesMasterIdLst>
    <p:notesMasterId r:id="rId100"/>
  </p:notesMasterIdLst>
  <p:sldIdLst>
    <p:sldId id="256" r:id="rId78"/>
    <p:sldId id="257" r:id="rId79"/>
    <p:sldId id="258" r:id="rId80"/>
    <p:sldId id="263" r:id="rId81"/>
    <p:sldId id="262" r:id="rId82"/>
    <p:sldId id="281" r:id="rId83"/>
    <p:sldId id="274" r:id="rId84"/>
    <p:sldId id="279" r:id="rId85"/>
    <p:sldId id="265" r:id="rId86"/>
    <p:sldId id="266" r:id="rId87"/>
    <p:sldId id="278" r:id="rId88"/>
    <p:sldId id="277" r:id="rId89"/>
    <p:sldId id="270" r:id="rId90"/>
    <p:sldId id="259" r:id="rId91"/>
    <p:sldId id="276" r:id="rId92"/>
    <p:sldId id="269" r:id="rId93"/>
    <p:sldId id="282" r:id="rId94"/>
    <p:sldId id="275" r:id="rId95"/>
    <p:sldId id="272" r:id="rId96"/>
    <p:sldId id="273" r:id="rId97"/>
    <p:sldId id="280" r:id="rId98"/>
    <p:sldId id="27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4B8"/>
    <a:srgbClr val="6395EE"/>
    <a:srgbClr val="548B54"/>
    <a:srgbClr val="75BED5"/>
    <a:srgbClr val="ADD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9" autoAdjust="0"/>
    <p:restoredTop sz="88209" autoAdjust="0"/>
  </p:normalViewPr>
  <p:slideViewPr>
    <p:cSldViewPr snapToGrid="0">
      <p:cViewPr varScale="1">
        <p:scale>
          <a:sx n="75" d="100"/>
          <a:sy n="75" d="100"/>
        </p:scale>
        <p:origin x="114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7.xml"/><Relationship Id="rId89" Type="http://schemas.openxmlformats.org/officeDocument/2006/relationships/slide" Target="slides/slide1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 Target="slides/slide2.xml"/><Relationship Id="rId87" Type="http://schemas.openxmlformats.org/officeDocument/2006/relationships/slide" Target="slides/slide10.xml"/><Relationship Id="rId102"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5.xml"/><Relationship Id="rId90" Type="http://schemas.openxmlformats.org/officeDocument/2006/relationships/slide" Target="slides/slide13.xml"/><Relationship Id="rId95" Type="http://schemas.openxmlformats.org/officeDocument/2006/relationships/slide" Target="slides/slide1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1.xml"/><Relationship Id="rId100"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3.xml"/><Relationship Id="rId85" Type="http://schemas.openxmlformats.org/officeDocument/2006/relationships/slide" Target="slides/slide8.xml"/><Relationship Id="rId93" Type="http://schemas.openxmlformats.org/officeDocument/2006/relationships/slide" Target="slides/slide16.xml"/><Relationship Id="rId98"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6.xml"/><Relationship Id="rId88" Type="http://schemas.openxmlformats.org/officeDocument/2006/relationships/slide" Target="slides/slide11.xml"/><Relationship Id="rId91" Type="http://schemas.openxmlformats.org/officeDocument/2006/relationships/slide" Target="slides/slide14.xml"/><Relationship Id="rId96"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1.xml"/><Relationship Id="rId81" Type="http://schemas.openxmlformats.org/officeDocument/2006/relationships/slide" Target="slides/slide4.xml"/><Relationship Id="rId86" Type="http://schemas.openxmlformats.org/officeDocument/2006/relationships/slide" Target="slides/slide9.xml"/><Relationship Id="rId94" Type="http://schemas.openxmlformats.org/officeDocument/2006/relationships/slide" Target="slides/slide17.xml"/><Relationship Id="rId99" Type="http://schemas.openxmlformats.org/officeDocument/2006/relationships/slide" Target="slides/slide22.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20.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3246873566946"/>
          <c:y val="1.1790436483924235E-2"/>
          <c:w val="0.76207295488951088"/>
          <c:h val="0.90449778151265481"/>
        </c:manualLayout>
      </c:layout>
      <c:barChart>
        <c:barDir val="bar"/>
        <c:grouping val="clustered"/>
        <c:varyColors val="0"/>
        <c:ser>
          <c:idx val="0"/>
          <c:order val="0"/>
          <c:tx>
            <c:v>Biogenic VOC-derived SOA</c:v>
          </c:tx>
          <c:spPr>
            <a:solidFill>
              <a:schemeClr val="accent6">
                <a:lumMod val="75000"/>
              </a:schemeClr>
            </a:solidFill>
            <a:ln>
              <a:noFill/>
            </a:ln>
            <a:effectLst/>
          </c:spPr>
          <c:invertIfNegative val="0"/>
          <c:cat>
            <c:strRef>
              <c:f>Sheet1!$A$2:$A$18</c:f>
              <c:strCache>
                <c:ptCount val="17"/>
                <c:pt idx="0">
                  <c:v>TRP2</c:v>
                </c:pt>
                <c:pt idx="1">
                  <c:v>TRP1</c:v>
                </c:pt>
                <c:pt idx="2">
                  <c:v>SQT</c:v>
                </c:pt>
                <c:pt idx="3">
                  <c:v>ISO1</c:v>
                </c:pt>
                <c:pt idx="4">
                  <c:v>ISO2</c:v>
                </c:pt>
                <c:pt idx="5">
                  <c:v>ISOPNN</c:v>
                </c:pt>
                <c:pt idx="6">
                  <c:v>MTNO3</c:v>
                </c:pt>
                <c:pt idx="7">
                  <c:v>BNZ2</c:v>
                </c:pt>
                <c:pt idx="8">
                  <c:v>ALK2</c:v>
                </c:pt>
                <c:pt idx="9">
                  <c:v>PAH2</c:v>
                </c:pt>
                <c:pt idx="10">
                  <c:v>TOL2</c:v>
                </c:pt>
                <c:pt idx="11">
                  <c:v>XYL2</c:v>
                </c:pt>
                <c:pt idx="12">
                  <c:v>TOL1</c:v>
                </c:pt>
                <c:pt idx="13">
                  <c:v>XYL1</c:v>
                </c:pt>
                <c:pt idx="14">
                  <c:v>PAH1</c:v>
                </c:pt>
                <c:pt idx="15">
                  <c:v>ALK1</c:v>
                </c:pt>
                <c:pt idx="16">
                  <c:v>BNZ1</c:v>
                </c:pt>
              </c:strCache>
            </c:strRef>
          </c:cat>
          <c:val>
            <c:numRef>
              <c:f>Sheet1!$L$2:$L$18</c:f>
              <c:numCache>
                <c:formatCode>General</c:formatCode>
                <c:ptCount val="17"/>
                <c:pt idx="0">
                  <c:v>2</c:v>
                </c:pt>
                <c:pt idx="1">
                  <c:v>3</c:v>
                </c:pt>
                <c:pt idx="2">
                  <c:v>4</c:v>
                </c:pt>
                <c:pt idx="3">
                  <c:v>6</c:v>
                </c:pt>
                <c:pt idx="4">
                  <c:v>13</c:v>
                </c:pt>
                <c:pt idx="5">
                  <c:v>13</c:v>
                </c:pt>
                <c:pt idx="6">
                  <c:v>29</c:v>
                </c:pt>
                <c:pt idx="7">
                  <c:v>0</c:v>
                </c:pt>
                <c:pt idx="8">
                  <c:v>0</c:v>
                </c:pt>
                <c:pt idx="9">
                  <c:v>0</c:v>
                </c:pt>
                <c:pt idx="10">
                  <c:v>0</c:v>
                </c:pt>
                <c:pt idx="11">
                  <c:v>0</c:v>
                </c:pt>
                <c:pt idx="12">
                  <c:v>0</c:v>
                </c:pt>
                <c:pt idx="13">
                  <c:v>0</c:v>
                </c:pt>
                <c:pt idx="14">
                  <c:v>0</c:v>
                </c:pt>
                <c:pt idx="15">
                  <c:v>0</c:v>
                </c:pt>
                <c:pt idx="16">
                  <c:v>0</c:v>
                </c:pt>
              </c:numCache>
            </c:numRef>
          </c:val>
        </c:ser>
        <c:ser>
          <c:idx val="1"/>
          <c:order val="1"/>
          <c:tx>
            <c:v>Anthropogenic VOC-derived SOA</c:v>
          </c:tx>
          <c:spPr>
            <a:solidFill>
              <a:srgbClr val="C00000"/>
            </a:solidFill>
            <a:ln>
              <a:noFill/>
            </a:ln>
            <a:effectLst/>
          </c:spPr>
          <c:invertIfNegative val="0"/>
          <c:cat>
            <c:strRef>
              <c:f>Sheet1!$A$2:$A$18</c:f>
              <c:strCache>
                <c:ptCount val="17"/>
                <c:pt idx="0">
                  <c:v>TRP2</c:v>
                </c:pt>
                <c:pt idx="1">
                  <c:v>TRP1</c:v>
                </c:pt>
                <c:pt idx="2">
                  <c:v>SQT</c:v>
                </c:pt>
                <c:pt idx="3">
                  <c:v>ISO1</c:v>
                </c:pt>
                <c:pt idx="4">
                  <c:v>ISO2</c:v>
                </c:pt>
                <c:pt idx="5">
                  <c:v>ISOPNN</c:v>
                </c:pt>
                <c:pt idx="6">
                  <c:v>MTNO3</c:v>
                </c:pt>
                <c:pt idx="7">
                  <c:v>BNZ2</c:v>
                </c:pt>
                <c:pt idx="8">
                  <c:v>ALK2</c:v>
                </c:pt>
                <c:pt idx="9">
                  <c:v>PAH2</c:v>
                </c:pt>
                <c:pt idx="10">
                  <c:v>TOL2</c:v>
                </c:pt>
                <c:pt idx="11">
                  <c:v>XYL2</c:v>
                </c:pt>
                <c:pt idx="12">
                  <c:v>TOL1</c:v>
                </c:pt>
                <c:pt idx="13">
                  <c:v>XYL1</c:v>
                </c:pt>
                <c:pt idx="14">
                  <c:v>PAH1</c:v>
                </c:pt>
                <c:pt idx="15">
                  <c:v>ALK1</c:v>
                </c:pt>
                <c:pt idx="16">
                  <c:v>BNZ1</c:v>
                </c:pt>
              </c:strCache>
            </c:strRef>
          </c:cat>
          <c:val>
            <c:numRef>
              <c:f>Sheet1!$M$2:$M$18</c:f>
              <c:numCache>
                <c:formatCode>General</c:formatCode>
                <c:ptCount val="17"/>
                <c:pt idx="0">
                  <c:v>0</c:v>
                </c:pt>
                <c:pt idx="1">
                  <c:v>0</c:v>
                </c:pt>
                <c:pt idx="2">
                  <c:v>0</c:v>
                </c:pt>
                <c:pt idx="3">
                  <c:v>0</c:v>
                </c:pt>
                <c:pt idx="4">
                  <c:v>0</c:v>
                </c:pt>
                <c:pt idx="5">
                  <c:v>0</c:v>
                </c:pt>
                <c:pt idx="6">
                  <c:v>0</c:v>
                </c:pt>
                <c:pt idx="7">
                  <c:v>139</c:v>
                </c:pt>
                <c:pt idx="8">
                  <c:v>201</c:v>
                </c:pt>
                <c:pt idx="9">
                  <c:v>214</c:v>
                </c:pt>
                <c:pt idx="10">
                  <c:v>257</c:v>
                </c:pt>
                <c:pt idx="11">
                  <c:v>307</c:v>
                </c:pt>
                <c:pt idx="12">
                  <c:v>382</c:v>
                </c:pt>
                <c:pt idx="13">
                  <c:v>488</c:v>
                </c:pt>
                <c:pt idx="14">
                  <c:v>528</c:v>
                </c:pt>
                <c:pt idx="15">
                  <c:v>565</c:v>
                </c:pt>
                <c:pt idx="16">
                  <c:v>579</c:v>
                </c:pt>
              </c:numCache>
            </c:numRef>
          </c:val>
        </c:ser>
        <c:dLbls>
          <c:showLegendKey val="0"/>
          <c:showVal val="0"/>
          <c:showCatName val="0"/>
          <c:showSerName val="0"/>
          <c:showPercent val="0"/>
          <c:showBubbleSize val="0"/>
        </c:dLbls>
        <c:gapWidth val="0"/>
        <c:overlap val="65"/>
        <c:axId val="206026792"/>
        <c:axId val="206027184"/>
      </c:barChart>
      <c:catAx>
        <c:axId val="206026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027184"/>
        <c:crosses val="autoZero"/>
        <c:auto val="1"/>
        <c:lblAlgn val="ctr"/>
        <c:lblOffset val="100"/>
        <c:noMultiLvlLbl val="0"/>
      </c:catAx>
      <c:valAx>
        <c:axId val="206027184"/>
        <c:scaling>
          <c:orientation val="minMax"/>
          <c:max val="6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026792"/>
        <c:crosses val="autoZero"/>
        <c:crossBetween val="between"/>
      </c:valAx>
      <c:spPr>
        <a:noFill/>
        <a:ln>
          <a:noFill/>
        </a:ln>
        <a:effectLst/>
      </c:spPr>
    </c:plotArea>
    <c:legend>
      <c:legendPos val="r"/>
      <c:layout>
        <c:manualLayout>
          <c:xMode val="edge"/>
          <c:yMode val="edge"/>
          <c:x val="0.42520198826448424"/>
          <c:y val="0.52268955551902252"/>
          <c:w val="0.54096541449427094"/>
          <c:h val="0.15715171291571139"/>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1DDFF-5D3E-4DC7-96F0-C462FCDCC00D}"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DEBB8-1F90-49BA-8D74-BA622D264588}" type="slidenum">
              <a:rPr lang="en-US" smtClean="0"/>
              <a:t>‹#›</a:t>
            </a:fld>
            <a:endParaRPr lang="en-US"/>
          </a:p>
        </p:txBody>
      </p:sp>
    </p:spTree>
    <p:extLst>
      <p:ext uri="{BB962C8B-B14F-4D97-AF65-F5344CB8AC3E}">
        <p14:creationId xmlns:p14="http://schemas.microsoft.com/office/powerpoint/2010/main" val="337965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Aerosol water is a ubiquitous component of particulate matter mass as estimated here by Nguyen et al. The mass of aerosol</a:t>
            </a:r>
            <a:r>
              <a:rPr lang="en-US" baseline="0" dirty="0" smtClean="0"/>
              <a:t> water is often comparable in magnitude to that of organic aerosol (green) and sulfate (red). This aerosol water has contributions from both organic and inorganic components. Water associated with inorganic constituents is often dominant, but organic water is </a:t>
            </a:r>
            <a:r>
              <a:rPr lang="en-US" baseline="0" dirty="0" err="1" smtClean="0"/>
              <a:t>particularl</a:t>
            </a:r>
            <a:endParaRPr lang="en-US" dirty="0"/>
          </a:p>
        </p:txBody>
      </p:sp>
      <p:sp>
        <p:nvSpPr>
          <p:cNvPr id="4" name="Slide Number Placeholder 3"/>
          <p:cNvSpPr>
            <a:spLocks noGrp="1"/>
          </p:cNvSpPr>
          <p:nvPr>
            <p:ph type="sldNum" sz="quarter" idx="10"/>
          </p:nvPr>
        </p:nvSpPr>
        <p:spPr/>
        <p:txBody>
          <a:bodyPr/>
          <a:lstStyle/>
          <a:p>
            <a:fld id="{7C9DEBB8-1F90-49BA-8D74-BA622D264588}" type="slidenum">
              <a:rPr lang="en-US" smtClean="0"/>
              <a:t>2</a:t>
            </a:fld>
            <a:endParaRPr lang="en-US"/>
          </a:p>
        </p:txBody>
      </p:sp>
    </p:spTree>
    <p:extLst>
      <p:ext uri="{BB962C8B-B14F-4D97-AF65-F5344CB8AC3E}">
        <p14:creationId xmlns:p14="http://schemas.microsoft.com/office/powerpoint/2010/main" val="326496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9DEBB8-1F90-49BA-8D74-BA622D264588}" type="slidenum">
              <a:rPr lang="en-US" smtClean="0"/>
              <a:t>22</a:t>
            </a:fld>
            <a:endParaRPr lang="en-US"/>
          </a:p>
        </p:txBody>
      </p:sp>
    </p:spTree>
    <p:extLst>
      <p:ext uri="{BB962C8B-B14F-4D97-AF65-F5344CB8AC3E}">
        <p14:creationId xmlns:p14="http://schemas.microsoft.com/office/powerpoint/2010/main" val="3218944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41421" y="0"/>
            <a:ext cx="914089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B98DD1C7-94BE-4E05-8CF7-C79C7630C965}" type="datetime1">
              <a:rPr lang="en-US" smtClean="0"/>
              <a:t>10/24/2016</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8" name="Rectangle 8"/>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48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200C9-A6CB-4F93-B3E9-355762692839}" type="datetime1">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6393432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4CD64-C598-4984-BFC5-D3AA743614BA}" type="datetime1">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54503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F15051-2270-4DC4-94D1-CB432FD35FBF}" type="datetime1">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41927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9247"/>
            <a:ext cx="10515600" cy="99144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20724-7B09-4652-96B9-82A48A28AC35}" type="datetime1">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48816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7CFA4-5E25-4816-98E7-8758352E17BB}" type="datetime1">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54101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4CE6C-7755-4BC8-BBB3-7A4B4F7E9459}" type="datetime1">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36804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132588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21B10-304E-41CB-A2CD-705E6B3E0358}" type="datetime1">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42647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0004"/>
            <a:ext cx="3932237" cy="134739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BCE92-3B22-4C15-871F-5FBEEB953427}" type="datetime1">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27716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AB9DC-5413-42BC-BB46-990F14F96C9B}" type="datetime1">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10"/>
          <p:cNvSpPr>
            <a:spLocks noChangeArrowheads="1"/>
          </p:cNvSpPr>
          <p:nvPr userDrawn="1"/>
        </p:nvSpPr>
        <p:spPr bwMode="auto">
          <a:xfrm>
            <a:off x="0" y="6407474"/>
            <a:ext cx="685800" cy="228600"/>
          </a:xfrm>
          <a:prstGeom prst="rect">
            <a:avLst/>
          </a:prstGeom>
          <a:solidFill>
            <a:srgbClr val="026CB6"/>
          </a:solidFill>
          <a:ln>
            <a:noFill/>
          </a:ln>
          <a:extLst/>
        </p:spPr>
        <p:txBody>
          <a:bodyPr wrap="none" anchor="ctr"/>
          <a:lstStyle/>
          <a:p>
            <a:endParaRPr lang="en-US">
              <a:solidFill>
                <a:srgbClr val="026CB6"/>
              </a:solidFill>
            </a:endParaRPr>
          </a:p>
        </p:txBody>
      </p:sp>
      <p:pic>
        <p:nvPicPr>
          <p:cNvPr id="8"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101600" y="6339211"/>
            <a:ext cx="584200" cy="365125"/>
          </a:xfrm>
          <a:prstGeom prst="rect">
            <a:avLst/>
          </a:prstGeom>
        </p:spPr>
        <p:txBody>
          <a:bodyPr vert="horz" lIns="91440" tIns="45720" rIns="91440" bIns="45720" rtlCol="0" anchor="ctr"/>
          <a:lstStyle>
            <a:lvl1pPr algn="r">
              <a:defRPr sz="1200">
                <a:solidFill>
                  <a:schemeClr val="bg1"/>
                </a:solidFill>
              </a:defRPr>
            </a:lvl1pPr>
          </a:lstStyle>
          <a:p>
            <a:fld id="{2C54A5C6-1A67-402B-9D43-A5D8CAE25FA9}" type="slidenum">
              <a:rPr lang="en-US" smtClean="0"/>
              <a:pPr/>
              <a:t>‹#›</a:t>
            </a:fld>
            <a:endParaRPr lang="en-US"/>
          </a:p>
        </p:txBody>
      </p:sp>
    </p:spTree>
    <p:extLst>
      <p:ext uri="{BB962C8B-B14F-4D97-AF65-F5344CB8AC3E}">
        <p14:creationId xmlns:p14="http://schemas.microsoft.com/office/powerpoint/2010/main" val="321899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pubs.acs.org/doi/abs/10.1021/acs.estlett.6b0016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hyperlink" Target="http://www.atmos-chem-phys-discuss.net/acp-2016-71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ubs.acs.org/doi/abs/10.1021/es402106h" TargetMode="Externa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hyperlink" Target="http://www.atmos-chem-phys.net/16/1603/201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tmos-chem-phys.net/13/11723/2013/" TargetMode="Externa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bwMode="auto">
          <a:xfrm>
            <a:off x="1600200" y="3386801"/>
            <a:ext cx="9753600" cy="1691226"/>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nSpc>
                <a:spcPct val="100000"/>
              </a:lnSpc>
              <a:spcBef>
                <a:spcPts val="0"/>
              </a:spcBef>
            </a:pPr>
            <a:r>
              <a:rPr lang="en-US" b="1" dirty="0">
                <a:latin typeface="+mj-lt"/>
              </a:rPr>
              <a:t>Havala O. T. </a:t>
            </a:r>
            <a:r>
              <a:rPr lang="en-US" b="1" dirty="0" smtClean="0">
                <a:latin typeface="+mj-lt"/>
              </a:rPr>
              <a:t>Pye</a:t>
            </a:r>
            <a:r>
              <a:rPr lang="en-US" b="1" baseline="30000" dirty="0" smtClean="0">
                <a:latin typeface="+mj-lt"/>
              </a:rPr>
              <a:t>1</a:t>
            </a:r>
          </a:p>
          <a:p>
            <a:pPr algn="l">
              <a:lnSpc>
                <a:spcPct val="100000"/>
              </a:lnSpc>
              <a:spcBef>
                <a:spcPts val="0"/>
              </a:spcBef>
            </a:pPr>
            <a:endParaRPr lang="en-US" sz="1800" dirty="0" smtClean="0"/>
          </a:p>
          <a:p>
            <a:pPr algn="l">
              <a:lnSpc>
                <a:spcPct val="100000"/>
              </a:lnSpc>
              <a:spcBef>
                <a:spcPts val="0"/>
              </a:spcBef>
            </a:pPr>
            <a:r>
              <a:rPr lang="en-US" sz="1600" dirty="0" smtClean="0"/>
              <a:t>With contributions from:</a:t>
            </a:r>
          </a:p>
          <a:p>
            <a:pPr algn="l">
              <a:lnSpc>
                <a:spcPct val="100000"/>
              </a:lnSpc>
              <a:spcBef>
                <a:spcPts val="0"/>
              </a:spcBef>
            </a:pPr>
            <a:r>
              <a:rPr lang="en-US" sz="1600" dirty="0" smtClean="0"/>
              <a:t>Benjamin </a:t>
            </a:r>
            <a:r>
              <a:rPr lang="en-US" sz="1600" dirty="0"/>
              <a:t>N. </a:t>
            </a:r>
            <a:r>
              <a:rPr lang="en-US" sz="1600" dirty="0" smtClean="0"/>
              <a:t>Murphy</a:t>
            </a:r>
            <a:r>
              <a:rPr lang="en-US" sz="1600" baseline="30000" dirty="0" smtClean="0"/>
              <a:t>1</a:t>
            </a:r>
            <a:r>
              <a:rPr lang="en-US" sz="1600" dirty="0" smtClean="0"/>
              <a:t>, </a:t>
            </a:r>
            <a:r>
              <a:rPr lang="en-US" sz="1600" dirty="0"/>
              <a:t>Lu Xu</a:t>
            </a:r>
            <a:r>
              <a:rPr lang="en-US" sz="1600" baseline="30000" dirty="0"/>
              <a:t>2</a:t>
            </a:r>
            <a:r>
              <a:rPr lang="en-US" sz="1600" dirty="0"/>
              <a:t>, Ng L. </a:t>
            </a:r>
            <a:r>
              <a:rPr lang="en-US" sz="1600" dirty="0" smtClean="0"/>
              <a:t>Ng</a:t>
            </a:r>
            <a:r>
              <a:rPr lang="en-US" sz="1600" baseline="30000" dirty="0" smtClean="0"/>
              <a:t>2</a:t>
            </a:r>
            <a:r>
              <a:rPr lang="en-US" sz="1600" dirty="0" smtClean="0"/>
              <a:t>, </a:t>
            </a:r>
            <a:r>
              <a:rPr lang="en-US" sz="1600" dirty="0"/>
              <a:t>Annmarie G. </a:t>
            </a:r>
            <a:r>
              <a:rPr lang="en-US" sz="1600" dirty="0" smtClean="0"/>
              <a:t>Carlton</a:t>
            </a:r>
            <a:r>
              <a:rPr lang="en-US" sz="1600" baseline="30000" dirty="0" smtClean="0"/>
              <a:t>3</a:t>
            </a:r>
            <a:r>
              <a:rPr lang="en-US" sz="1600" dirty="0" smtClean="0"/>
              <a:t>, </a:t>
            </a:r>
            <a:r>
              <a:rPr lang="en-US" sz="1600" dirty="0"/>
              <a:t>Hongyu </a:t>
            </a:r>
            <a:r>
              <a:rPr lang="en-US" sz="1600" dirty="0" smtClean="0"/>
              <a:t>Guo</a:t>
            </a:r>
            <a:r>
              <a:rPr lang="en-US" sz="1600" baseline="30000" dirty="0" smtClean="0"/>
              <a:t>2</a:t>
            </a:r>
            <a:r>
              <a:rPr lang="en-US" sz="1600" dirty="0" smtClean="0"/>
              <a:t>, Rodney Weber</a:t>
            </a:r>
            <a:r>
              <a:rPr lang="en-US" sz="1600" baseline="30000" dirty="0" smtClean="0"/>
              <a:t>2</a:t>
            </a:r>
            <a:r>
              <a:rPr lang="en-US" sz="1600" dirty="0" smtClean="0"/>
              <a:t>, </a:t>
            </a:r>
            <a:r>
              <a:rPr lang="en-US" sz="1600" dirty="0"/>
              <a:t>Petros Vasilakos</a:t>
            </a:r>
            <a:r>
              <a:rPr lang="en-US" sz="1600" baseline="30000" dirty="0"/>
              <a:t>2</a:t>
            </a:r>
            <a:r>
              <a:rPr lang="en-US" sz="1600" dirty="0"/>
              <a:t>, K. Wyat Appel</a:t>
            </a:r>
            <a:r>
              <a:rPr lang="en-US" sz="1600" baseline="30000" dirty="0"/>
              <a:t>1</a:t>
            </a:r>
            <a:r>
              <a:rPr lang="en-US" sz="1600" dirty="0"/>
              <a:t>, Sri Hapsari </a:t>
            </a:r>
            <a:r>
              <a:rPr lang="en-US" sz="1600" dirty="0" smtClean="0"/>
              <a:t>Budisulistiorini</a:t>
            </a:r>
            <a:r>
              <a:rPr lang="en-US" sz="1600" baseline="30000" dirty="0" smtClean="0"/>
              <a:t>4</a:t>
            </a:r>
            <a:r>
              <a:rPr lang="en-US" sz="1600" dirty="0" smtClean="0"/>
              <a:t>, </a:t>
            </a:r>
            <a:r>
              <a:rPr lang="en-US" sz="1600" dirty="0"/>
              <a:t>Jason D. </a:t>
            </a:r>
            <a:r>
              <a:rPr lang="en-US" sz="1600" dirty="0" smtClean="0"/>
              <a:t>Surratt</a:t>
            </a:r>
            <a:r>
              <a:rPr lang="en-US" sz="1600" baseline="30000" dirty="0" smtClean="0"/>
              <a:t>4</a:t>
            </a:r>
            <a:r>
              <a:rPr lang="en-US" sz="1600" dirty="0" smtClean="0"/>
              <a:t>, Athanasios Nenes</a:t>
            </a:r>
            <a:r>
              <a:rPr lang="en-US" sz="1600" baseline="30000" dirty="0" smtClean="0"/>
              <a:t>2</a:t>
            </a:r>
            <a:r>
              <a:rPr lang="en-US" sz="1600" dirty="0" smtClean="0"/>
              <a:t>, </a:t>
            </a:r>
            <a:r>
              <a:rPr lang="en-US" sz="1600" dirty="0"/>
              <a:t>Weiwei </a:t>
            </a:r>
            <a:r>
              <a:rPr lang="en-US" sz="1600" dirty="0" smtClean="0"/>
              <a:t>Hu</a:t>
            </a:r>
            <a:r>
              <a:rPr lang="en-US" sz="1600" baseline="30000" dirty="0" smtClean="0"/>
              <a:t>5</a:t>
            </a:r>
            <a:r>
              <a:rPr lang="en-US" sz="1600" dirty="0" smtClean="0"/>
              <a:t>, </a:t>
            </a:r>
            <a:r>
              <a:rPr lang="en-US" sz="1600" dirty="0"/>
              <a:t>Jose L. </a:t>
            </a:r>
            <a:r>
              <a:rPr lang="en-US" sz="1600" dirty="0" smtClean="0"/>
              <a:t>Jimenez</a:t>
            </a:r>
            <a:r>
              <a:rPr lang="en-US" sz="1600" baseline="30000" dirty="0" smtClean="0"/>
              <a:t>5</a:t>
            </a:r>
            <a:r>
              <a:rPr lang="en-US" sz="1600" dirty="0" smtClean="0"/>
              <a:t>, </a:t>
            </a:r>
            <a:r>
              <a:rPr lang="en-US" sz="1600" dirty="0"/>
              <a:t>Gabriel </a:t>
            </a:r>
            <a:r>
              <a:rPr lang="en-US" sz="1600" dirty="0" smtClean="0"/>
              <a:t>Isaacman-VanWertz</a:t>
            </a:r>
            <a:r>
              <a:rPr lang="en-US" sz="1600" baseline="30000" dirty="0" smtClean="0"/>
              <a:t>6</a:t>
            </a:r>
            <a:r>
              <a:rPr lang="en-US" sz="1600" dirty="0" smtClean="0"/>
              <a:t>, Pawel </a:t>
            </a:r>
            <a:r>
              <a:rPr lang="de-DE" sz="1600" dirty="0" smtClean="0"/>
              <a:t>K</a:t>
            </a:r>
            <a:r>
              <a:rPr lang="de-DE" sz="1600" dirty="0"/>
              <a:t>. </a:t>
            </a:r>
            <a:r>
              <a:rPr lang="de-DE" sz="1600" dirty="0" smtClean="0"/>
              <a:t>Misztal</a:t>
            </a:r>
            <a:r>
              <a:rPr lang="de-DE" sz="1600" baseline="30000" dirty="0" smtClean="0"/>
              <a:t>6</a:t>
            </a:r>
            <a:r>
              <a:rPr lang="de-DE" sz="1600" dirty="0" smtClean="0"/>
              <a:t>, </a:t>
            </a:r>
            <a:r>
              <a:rPr lang="de-DE" sz="1600" dirty="0"/>
              <a:t>and Allen H. </a:t>
            </a:r>
            <a:r>
              <a:rPr lang="de-DE" sz="1600" dirty="0" smtClean="0"/>
              <a:t>Goldstein</a:t>
            </a:r>
            <a:r>
              <a:rPr lang="de-DE" sz="1600" baseline="30000" dirty="0" smtClean="0"/>
              <a:t>6</a:t>
            </a:r>
          </a:p>
          <a:p>
            <a:pPr algn="l">
              <a:lnSpc>
                <a:spcPct val="100000"/>
              </a:lnSpc>
              <a:spcBef>
                <a:spcPts val="0"/>
              </a:spcBef>
            </a:pPr>
            <a:endParaRPr lang="de-DE" sz="1600" baseline="30000" dirty="0" smtClean="0"/>
          </a:p>
          <a:p>
            <a:pPr algn="l">
              <a:lnSpc>
                <a:spcPct val="100000"/>
              </a:lnSpc>
              <a:spcBef>
                <a:spcPts val="0"/>
              </a:spcBef>
            </a:pPr>
            <a:r>
              <a:rPr lang="en-US" sz="1400" i="1" baseline="30000" dirty="0" smtClean="0"/>
              <a:t>1</a:t>
            </a:r>
            <a:r>
              <a:rPr lang="en-US" sz="1400" i="1" dirty="0" smtClean="0"/>
              <a:t>US </a:t>
            </a:r>
            <a:r>
              <a:rPr lang="en-US" sz="1400" i="1" dirty="0"/>
              <a:t>Environmental Protection Agency, Research Triangle Park, </a:t>
            </a:r>
            <a:r>
              <a:rPr lang="en-US" sz="1400" i="1" dirty="0" smtClean="0"/>
              <a:t>NC; </a:t>
            </a:r>
            <a:r>
              <a:rPr lang="en-US" sz="1400" i="1" baseline="30000" dirty="0" smtClean="0"/>
              <a:t>2</a:t>
            </a:r>
            <a:r>
              <a:rPr lang="en-US" sz="1400" i="1" dirty="0" smtClean="0"/>
              <a:t>Georgia </a:t>
            </a:r>
            <a:r>
              <a:rPr lang="en-US" sz="1400" i="1" dirty="0"/>
              <a:t>Institute of Technology, Atlanta, </a:t>
            </a:r>
            <a:r>
              <a:rPr lang="en-US" sz="1400" i="1" dirty="0" smtClean="0"/>
              <a:t>GA; </a:t>
            </a:r>
            <a:r>
              <a:rPr lang="en-US" sz="1400" i="1" baseline="30000" dirty="0" smtClean="0"/>
              <a:t>3</a:t>
            </a:r>
            <a:r>
              <a:rPr lang="en-US" sz="1400" i="1" dirty="0" smtClean="0"/>
              <a:t>Rutgers </a:t>
            </a:r>
            <a:r>
              <a:rPr lang="en-US" sz="1400" i="1" dirty="0"/>
              <a:t>University, New Brunswick, </a:t>
            </a:r>
            <a:r>
              <a:rPr lang="en-US" sz="1400" i="1" dirty="0" smtClean="0"/>
              <a:t>NJ; </a:t>
            </a:r>
            <a:r>
              <a:rPr lang="en-US" sz="1400" i="1" baseline="30000" dirty="0" smtClean="0"/>
              <a:t>4</a:t>
            </a:r>
            <a:r>
              <a:rPr lang="en-US" sz="1400" i="1" dirty="0" smtClean="0"/>
              <a:t>The </a:t>
            </a:r>
            <a:r>
              <a:rPr lang="en-US" sz="1400" i="1" dirty="0"/>
              <a:t>University of North Carolina at Chapel Hill, Chapel Hill, </a:t>
            </a:r>
            <a:r>
              <a:rPr lang="en-US" sz="1400" i="1" dirty="0" smtClean="0"/>
              <a:t>NC; </a:t>
            </a:r>
            <a:r>
              <a:rPr lang="en-US" sz="1400" i="1" baseline="30000" dirty="0" smtClean="0"/>
              <a:t>5</a:t>
            </a:r>
            <a:r>
              <a:rPr lang="en-US" sz="1400" i="1" dirty="0" smtClean="0"/>
              <a:t>University </a:t>
            </a:r>
            <a:r>
              <a:rPr lang="en-US" sz="1400" i="1" dirty="0"/>
              <a:t>of Colorado, Boulder, </a:t>
            </a:r>
            <a:r>
              <a:rPr lang="en-US" sz="1400" i="1" dirty="0" smtClean="0"/>
              <a:t>CO; </a:t>
            </a:r>
          </a:p>
          <a:p>
            <a:pPr algn="l">
              <a:lnSpc>
                <a:spcPct val="100000"/>
              </a:lnSpc>
              <a:spcBef>
                <a:spcPts val="0"/>
              </a:spcBef>
            </a:pPr>
            <a:r>
              <a:rPr lang="en-US" sz="1400" i="1" baseline="30000" dirty="0" smtClean="0"/>
              <a:t>6</a:t>
            </a:r>
            <a:r>
              <a:rPr lang="en-US" sz="1400" i="1" dirty="0" smtClean="0"/>
              <a:t>University </a:t>
            </a:r>
            <a:r>
              <a:rPr lang="en-US" sz="1400" i="1" dirty="0"/>
              <a:t>of California, Berkeley, CA </a:t>
            </a:r>
            <a:endParaRPr lang="en-US" sz="1400" i="1" baseline="30000" dirty="0" smtClean="0"/>
          </a:p>
        </p:txBody>
      </p:sp>
      <p:sp>
        <p:nvSpPr>
          <p:cNvPr id="5" name="Rectangle 9"/>
          <p:cNvSpPr>
            <a:spLocks noGrp="1" noChangeArrowheads="1"/>
          </p:cNvSpPr>
          <p:nvPr>
            <p:ph type="ctrTitle"/>
          </p:nvPr>
        </p:nvSpPr>
        <p:spPr bwMode="auto">
          <a:xfrm>
            <a:off x="1600200" y="1795930"/>
            <a:ext cx="9753600" cy="1447800"/>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r>
              <a:rPr lang="en-US" sz="4800" b="1" dirty="0"/>
              <a:t>Updating CMAQ </a:t>
            </a:r>
            <a:r>
              <a:rPr lang="en-US" sz="4800" b="1" dirty="0" smtClean="0"/>
              <a:t/>
            </a:r>
            <a:br>
              <a:rPr lang="en-US" sz="4800" b="1" dirty="0" smtClean="0"/>
            </a:br>
            <a:r>
              <a:rPr lang="en-US" sz="4800" b="1" dirty="0" smtClean="0"/>
              <a:t>secondary </a:t>
            </a:r>
            <a:r>
              <a:rPr lang="en-US" sz="4800" b="1" dirty="0"/>
              <a:t>organic aerosol properties relevant for </a:t>
            </a:r>
            <a:r>
              <a:rPr lang="en-US" sz="4800" b="1" dirty="0" smtClean="0"/>
              <a:t>aerosol </a:t>
            </a:r>
            <a:r>
              <a:rPr lang="en-US" sz="4800" b="1" dirty="0"/>
              <a:t>water interactions </a:t>
            </a:r>
            <a:endParaRPr lang="en-US" sz="4800" dirty="0"/>
          </a:p>
        </p:txBody>
      </p:sp>
      <p:sp>
        <p:nvSpPr>
          <p:cNvPr id="8" name="Rectangle 16"/>
          <p:cNvSpPr>
            <a:spLocks noChangeArrowheads="1"/>
          </p:cNvSpPr>
          <p:nvPr/>
        </p:nvSpPr>
        <p:spPr bwMode="auto">
          <a:xfrm>
            <a:off x="833438" y="6375196"/>
            <a:ext cx="5643562" cy="359089"/>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1100" b="1" dirty="0">
                <a:solidFill>
                  <a:schemeClr val="bg1"/>
                </a:solidFill>
              </a:rPr>
              <a:t>Office of Research and </a:t>
            </a:r>
            <a:r>
              <a:rPr lang="en-US" sz="1100" b="1" dirty="0" smtClean="0">
                <a:solidFill>
                  <a:schemeClr val="bg1"/>
                </a:solidFill>
              </a:rPr>
              <a:t>Development</a:t>
            </a:r>
            <a:endParaRPr lang="en-US" sz="1100" b="1" dirty="0"/>
          </a:p>
          <a:p>
            <a:pPr>
              <a:lnSpc>
                <a:spcPct val="90000"/>
              </a:lnSpc>
            </a:pPr>
            <a:r>
              <a:rPr lang="en-US" sz="1100" dirty="0" smtClean="0">
                <a:solidFill>
                  <a:schemeClr val="bg1"/>
                </a:solidFill>
              </a:rPr>
              <a:t>National Exposure Research Laboratory, Computational Exposure Division </a:t>
            </a:r>
            <a:endParaRPr lang="en-US" sz="1100" dirty="0">
              <a:solidFill>
                <a:schemeClr val="bg1"/>
              </a:solidFill>
            </a:endParaRPr>
          </a:p>
        </p:txBody>
      </p:sp>
      <p:sp>
        <p:nvSpPr>
          <p:cNvPr id="9" name="Rectangle 4"/>
          <p:cNvSpPr txBox="1">
            <a:spLocks noChangeArrowheads="1"/>
          </p:cNvSpPr>
          <p:nvPr/>
        </p:nvSpPr>
        <p:spPr bwMode="auto">
          <a:xfrm>
            <a:off x="9641543" y="6375196"/>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sz="1200" dirty="0" smtClean="0"/>
              <a:t>25 October 2016</a:t>
            </a:r>
            <a:endParaRPr lang="en-US" sz="1200" dirty="0"/>
          </a:p>
        </p:txBody>
      </p:sp>
      <p:sp>
        <p:nvSpPr>
          <p:cNvPr id="3" name="Slide Number Placeholder 2"/>
          <p:cNvSpPr>
            <a:spLocks noGrp="1"/>
          </p:cNvSpPr>
          <p:nvPr>
            <p:ph type="sldNum" sz="quarter" idx="4294967295"/>
          </p:nvPr>
        </p:nvSpPr>
        <p:spPr>
          <a:xfrm>
            <a:off x="101600" y="6339211"/>
            <a:ext cx="584200" cy="365125"/>
          </a:xfrm>
        </p:spPr>
        <p:txBody>
          <a:bodyPr/>
          <a:lstStyle/>
          <a:p>
            <a:fld id="{2C54A5C6-1A67-402B-9D43-A5D8CAE25FA9}" type="slidenum">
              <a:rPr lang="en-US" smtClean="0"/>
              <a:pPr/>
              <a:t>1</a:t>
            </a:fld>
            <a:endParaRPr lang="en-US"/>
          </a:p>
        </p:txBody>
      </p:sp>
    </p:spTree>
    <p:extLst>
      <p:ext uri="{BB962C8B-B14F-4D97-AF65-F5344CB8AC3E}">
        <p14:creationId xmlns:p14="http://schemas.microsoft.com/office/powerpoint/2010/main" val="13556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LLPS more common in urban areas, during the day</a:t>
            </a:r>
            <a:endParaRPr lang="en-US" dirty="0"/>
          </a:p>
        </p:txBody>
      </p:sp>
      <p:pic>
        <p:nvPicPr>
          <p:cNvPr id="4" name="Picture 3"/>
          <p:cNvPicPr>
            <a:picLocks noChangeAspect="1"/>
          </p:cNvPicPr>
          <p:nvPr/>
        </p:nvPicPr>
        <p:blipFill rotWithShape="1">
          <a:blip r:embed="rId2"/>
          <a:srcRect r="50798" b="52562"/>
          <a:stretch/>
        </p:blipFill>
        <p:spPr>
          <a:xfrm>
            <a:off x="2615153" y="1781409"/>
            <a:ext cx="3117431" cy="2293284"/>
          </a:xfrm>
          <a:prstGeom prst="rect">
            <a:avLst/>
          </a:prstGeom>
        </p:spPr>
      </p:pic>
      <p:pic>
        <p:nvPicPr>
          <p:cNvPr id="6" name="Picture 5"/>
          <p:cNvPicPr>
            <a:picLocks noChangeAspect="1"/>
          </p:cNvPicPr>
          <p:nvPr/>
        </p:nvPicPr>
        <p:blipFill rotWithShape="1">
          <a:blip r:embed="rId2"/>
          <a:srcRect l="49017" b="52562"/>
          <a:stretch/>
        </p:blipFill>
        <p:spPr>
          <a:xfrm>
            <a:off x="7007468" y="1781409"/>
            <a:ext cx="3230314" cy="2293284"/>
          </a:xfrm>
          <a:prstGeom prst="rect">
            <a:avLst/>
          </a:prstGeom>
        </p:spPr>
      </p:pic>
      <p:sp>
        <p:nvSpPr>
          <p:cNvPr id="7" name="TextBox 6"/>
          <p:cNvSpPr txBox="1"/>
          <p:nvPr/>
        </p:nvSpPr>
        <p:spPr>
          <a:xfrm>
            <a:off x="3613639" y="1474706"/>
            <a:ext cx="949569" cy="369332"/>
          </a:xfrm>
          <a:prstGeom prst="rect">
            <a:avLst/>
          </a:prstGeom>
          <a:noFill/>
        </p:spPr>
        <p:txBody>
          <a:bodyPr wrap="square" rtlCol="0">
            <a:spAutoFit/>
          </a:bodyPr>
          <a:lstStyle/>
          <a:p>
            <a:r>
              <a:rPr lang="en-US" dirty="0" smtClean="0"/>
              <a:t>OM/OC</a:t>
            </a:r>
            <a:endParaRPr lang="en-US" dirty="0"/>
          </a:p>
        </p:txBody>
      </p:sp>
      <p:sp>
        <p:nvSpPr>
          <p:cNvPr id="8" name="TextBox 7"/>
          <p:cNvSpPr txBox="1"/>
          <p:nvPr/>
        </p:nvSpPr>
        <p:spPr>
          <a:xfrm>
            <a:off x="6650528" y="1474706"/>
            <a:ext cx="3714990" cy="369332"/>
          </a:xfrm>
          <a:prstGeom prst="rect">
            <a:avLst/>
          </a:prstGeom>
          <a:noFill/>
        </p:spPr>
        <p:txBody>
          <a:bodyPr wrap="square" rtlCol="0">
            <a:spAutoFit/>
          </a:bodyPr>
          <a:lstStyle/>
          <a:p>
            <a:r>
              <a:rPr lang="en-US" dirty="0" smtClean="0"/>
              <a:t>Percentage of time phase separated</a:t>
            </a:r>
            <a:endParaRPr lang="en-US" dirty="0"/>
          </a:p>
        </p:txBody>
      </p:sp>
      <p:cxnSp>
        <p:nvCxnSpPr>
          <p:cNvPr id="10" name="Straight Arrow Connector 9"/>
          <p:cNvCxnSpPr/>
          <p:nvPr/>
        </p:nvCxnSpPr>
        <p:spPr>
          <a:xfrm>
            <a:off x="5896782" y="2990682"/>
            <a:ext cx="946488"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91246" y="5865916"/>
            <a:ext cx="1257300" cy="24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2C54A5C6-1A67-402B-9D43-A5D8CAE25FA9}" type="slidenum">
              <a:rPr lang="en-US" smtClean="0"/>
              <a:t>10</a:t>
            </a:fld>
            <a:endParaRPr lang="en-US"/>
          </a:p>
        </p:txBody>
      </p:sp>
    </p:spTree>
    <p:extLst>
      <p:ext uri="{BB962C8B-B14F-4D97-AF65-F5344CB8AC3E}">
        <p14:creationId xmlns:p14="http://schemas.microsoft.com/office/powerpoint/2010/main" val="282531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505022" y="4301557"/>
            <a:ext cx="3615419" cy="2298565"/>
          </a:xfrm>
          <a:prstGeom prst="rect">
            <a:avLst/>
          </a:prstGeom>
        </p:spPr>
      </p:pic>
      <p:sp>
        <p:nvSpPr>
          <p:cNvPr id="2" name="Title 1"/>
          <p:cNvSpPr>
            <a:spLocks noGrp="1"/>
          </p:cNvSpPr>
          <p:nvPr>
            <p:ph type="title"/>
          </p:nvPr>
        </p:nvSpPr>
        <p:spPr/>
        <p:txBody>
          <a:bodyPr>
            <a:normAutofit fontScale="90000"/>
          </a:bodyPr>
          <a:lstStyle/>
          <a:p>
            <a:r>
              <a:rPr lang="en-US" dirty="0" smtClean="0"/>
              <a:t>LLPS more common in urban areas, during the day</a:t>
            </a:r>
            <a:endParaRPr lang="en-US" dirty="0"/>
          </a:p>
        </p:txBody>
      </p:sp>
      <p:pic>
        <p:nvPicPr>
          <p:cNvPr id="4" name="Picture 3"/>
          <p:cNvPicPr>
            <a:picLocks noChangeAspect="1"/>
          </p:cNvPicPr>
          <p:nvPr/>
        </p:nvPicPr>
        <p:blipFill rotWithShape="1">
          <a:blip r:embed="rId3"/>
          <a:srcRect r="50798" b="52562"/>
          <a:stretch/>
        </p:blipFill>
        <p:spPr>
          <a:xfrm>
            <a:off x="2615153" y="1781409"/>
            <a:ext cx="3117431" cy="2293284"/>
          </a:xfrm>
          <a:prstGeom prst="rect">
            <a:avLst/>
          </a:prstGeom>
        </p:spPr>
      </p:pic>
      <p:pic>
        <p:nvPicPr>
          <p:cNvPr id="5" name="Picture 4"/>
          <p:cNvPicPr>
            <a:picLocks noChangeAspect="1"/>
          </p:cNvPicPr>
          <p:nvPr/>
        </p:nvPicPr>
        <p:blipFill rotWithShape="1">
          <a:blip r:embed="rId3"/>
          <a:srcRect t="47096"/>
          <a:stretch/>
        </p:blipFill>
        <p:spPr>
          <a:xfrm>
            <a:off x="5299132" y="4220700"/>
            <a:ext cx="6336022" cy="2557505"/>
          </a:xfrm>
          <a:prstGeom prst="rect">
            <a:avLst/>
          </a:prstGeom>
        </p:spPr>
      </p:pic>
      <p:pic>
        <p:nvPicPr>
          <p:cNvPr id="6" name="Picture 5"/>
          <p:cNvPicPr>
            <a:picLocks noChangeAspect="1"/>
          </p:cNvPicPr>
          <p:nvPr/>
        </p:nvPicPr>
        <p:blipFill rotWithShape="1">
          <a:blip r:embed="rId3"/>
          <a:srcRect l="49017" b="52562"/>
          <a:stretch/>
        </p:blipFill>
        <p:spPr>
          <a:xfrm>
            <a:off x="7007468" y="1781409"/>
            <a:ext cx="3230314" cy="2293284"/>
          </a:xfrm>
          <a:prstGeom prst="rect">
            <a:avLst/>
          </a:prstGeom>
        </p:spPr>
      </p:pic>
      <p:sp>
        <p:nvSpPr>
          <p:cNvPr id="7" name="TextBox 6"/>
          <p:cNvSpPr txBox="1"/>
          <p:nvPr/>
        </p:nvSpPr>
        <p:spPr>
          <a:xfrm>
            <a:off x="3613639" y="1474706"/>
            <a:ext cx="949569" cy="369332"/>
          </a:xfrm>
          <a:prstGeom prst="rect">
            <a:avLst/>
          </a:prstGeom>
          <a:noFill/>
        </p:spPr>
        <p:txBody>
          <a:bodyPr wrap="square" rtlCol="0">
            <a:spAutoFit/>
          </a:bodyPr>
          <a:lstStyle/>
          <a:p>
            <a:r>
              <a:rPr lang="en-US" dirty="0" smtClean="0"/>
              <a:t>OM/OC</a:t>
            </a:r>
            <a:endParaRPr lang="en-US" dirty="0"/>
          </a:p>
        </p:txBody>
      </p:sp>
      <p:sp>
        <p:nvSpPr>
          <p:cNvPr id="8" name="TextBox 7"/>
          <p:cNvSpPr txBox="1"/>
          <p:nvPr/>
        </p:nvSpPr>
        <p:spPr>
          <a:xfrm>
            <a:off x="6650528" y="1474706"/>
            <a:ext cx="3714990" cy="369332"/>
          </a:xfrm>
          <a:prstGeom prst="rect">
            <a:avLst/>
          </a:prstGeom>
          <a:noFill/>
        </p:spPr>
        <p:txBody>
          <a:bodyPr wrap="square" rtlCol="0">
            <a:spAutoFit/>
          </a:bodyPr>
          <a:lstStyle/>
          <a:p>
            <a:r>
              <a:rPr lang="en-US" dirty="0" smtClean="0"/>
              <a:t>Percentage of time phase separated</a:t>
            </a:r>
            <a:endParaRPr lang="en-US" dirty="0"/>
          </a:p>
        </p:txBody>
      </p:sp>
      <p:cxnSp>
        <p:nvCxnSpPr>
          <p:cNvPr id="10" name="Straight Arrow Connector 9"/>
          <p:cNvCxnSpPr/>
          <p:nvPr/>
        </p:nvCxnSpPr>
        <p:spPr>
          <a:xfrm>
            <a:off x="5896782" y="2990682"/>
            <a:ext cx="946488"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91246" y="5865916"/>
            <a:ext cx="1257300" cy="24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12732" y="4530842"/>
            <a:ext cx="1495424" cy="369332"/>
          </a:xfrm>
          <a:prstGeom prst="rect">
            <a:avLst/>
          </a:prstGeom>
          <a:noFill/>
        </p:spPr>
        <p:txBody>
          <a:bodyPr wrap="square" rtlCol="0">
            <a:spAutoFit/>
          </a:bodyPr>
          <a:lstStyle/>
          <a:p>
            <a:r>
              <a:rPr lang="en-US" b="1" dirty="0" smtClean="0">
                <a:solidFill>
                  <a:srgbClr val="548B54"/>
                </a:solidFill>
              </a:rPr>
              <a:t>Base Model</a:t>
            </a:r>
            <a:endParaRPr lang="en-US" b="1" dirty="0">
              <a:solidFill>
                <a:srgbClr val="548B54"/>
              </a:solidFill>
            </a:endParaRPr>
          </a:p>
        </p:txBody>
      </p:sp>
      <p:sp>
        <p:nvSpPr>
          <p:cNvPr id="9" name="TextBox 8"/>
          <p:cNvSpPr txBox="1"/>
          <p:nvPr/>
        </p:nvSpPr>
        <p:spPr>
          <a:xfrm>
            <a:off x="2883144" y="6450815"/>
            <a:ext cx="1199418" cy="307777"/>
          </a:xfrm>
          <a:prstGeom prst="rect">
            <a:avLst/>
          </a:prstGeom>
          <a:solidFill>
            <a:schemeClr val="bg1"/>
          </a:solidFill>
        </p:spPr>
        <p:txBody>
          <a:bodyPr wrap="square" rtlCol="0">
            <a:spAutoFit/>
          </a:bodyPr>
          <a:lstStyle/>
          <a:p>
            <a:pPr algn="ctr"/>
            <a:r>
              <a:rPr lang="en-US" sz="1400" dirty="0" smtClean="0"/>
              <a:t>Local Hour</a:t>
            </a:r>
            <a:endParaRPr lang="en-US" sz="1400" dirty="0"/>
          </a:p>
        </p:txBody>
      </p:sp>
      <p:sp>
        <p:nvSpPr>
          <p:cNvPr id="11" name="TextBox 10"/>
          <p:cNvSpPr txBox="1"/>
          <p:nvPr/>
        </p:nvSpPr>
        <p:spPr>
          <a:xfrm>
            <a:off x="2298249" y="4985378"/>
            <a:ext cx="1766204" cy="369332"/>
          </a:xfrm>
          <a:prstGeom prst="rect">
            <a:avLst/>
          </a:prstGeom>
          <a:noFill/>
        </p:spPr>
        <p:txBody>
          <a:bodyPr wrap="square" rtlCol="0">
            <a:spAutoFit/>
          </a:bodyPr>
          <a:lstStyle/>
          <a:p>
            <a:r>
              <a:rPr lang="en-US" b="1" dirty="0" smtClean="0"/>
              <a:t>Observed</a:t>
            </a:r>
            <a:endParaRPr lang="en-US" b="1" dirty="0"/>
          </a:p>
        </p:txBody>
      </p:sp>
      <p:sp>
        <p:nvSpPr>
          <p:cNvPr id="15" name="Rectangle 14"/>
          <p:cNvSpPr/>
          <p:nvPr/>
        </p:nvSpPr>
        <p:spPr>
          <a:xfrm>
            <a:off x="2162175" y="4526212"/>
            <a:ext cx="352425" cy="227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3873731" y="3399905"/>
            <a:ext cx="300137" cy="90165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1661" y="4270514"/>
            <a:ext cx="1148035" cy="369332"/>
          </a:xfrm>
          <a:prstGeom prst="rect">
            <a:avLst/>
          </a:prstGeom>
          <a:noFill/>
        </p:spPr>
        <p:txBody>
          <a:bodyPr wrap="square" rtlCol="0">
            <a:spAutoFit/>
          </a:bodyPr>
          <a:lstStyle/>
          <a:p>
            <a:r>
              <a:rPr lang="en-US" dirty="0" smtClean="0"/>
              <a:t>SOAS-CTR</a:t>
            </a:r>
            <a:endParaRPr lang="en-US" dirty="0"/>
          </a:p>
        </p:txBody>
      </p:sp>
      <p:sp>
        <p:nvSpPr>
          <p:cNvPr id="12" name="Slide Number Placeholder 11"/>
          <p:cNvSpPr>
            <a:spLocks noGrp="1"/>
          </p:cNvSpPr>
          <p:nvPr>
            <p:ph type="sldNum" sz="quarter" idx="12"/>
          </p:nvPr>
        </p:nvSpPr>
        <p:spPr/>
        <p:txBody>
          <a:bodyPr/>
          <a:lstStyle/>
          <a:p>
            <a:fld id="{2C54A5C6-1A67-402B-9D43-A5D8CAE25FA9}" type="slidenum">
              <a:rPr lang="en-US" smtClean="0"/>
              <a:t>11</a:t>
            </a:fld>
            <a:endParaRPr lang="en-US"/>
          </a:p>
        </p:txBody>
      </p:sp>
    </p:spTree>
    <p:extLst>
      <p:ext uri="{BB962C8B-B14F-4D97-AF65-F5344CB8AC3E}">
        <p14:creationId xmlns:p14="http://schemas.microsoft.com/office/powerpoint/2010/main" val="44741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4688"/>
            <a:ext cx="10693998" cy="1016000"/>
          </a:xfrm>
        </p:spPr>
        <p:txBody>
          <a:bodyPr>
            <a:normAutofit/>
          </a:bodyPr>
          <a:lstStyle/>
          <a:p>
            <a:r>
              <a:rPr lang="en-US" dirty="0" smtClean="0"/>
              <a:t>W</a:t>
            </a:r>
            <a:r>
              <a:rPr lang="en-US" baseline="-25000" dirty="0" smtClean="0"/>
              <a:t>o </a:t>
            </a:r>
            <a:r>
              <a:rPr lang="en-US" dirty="0" smtClean="0"/>
              <a:t>&gt; 0 simulation: Organic </a:t>
            </a:r>
            <a:r>
              <a:rPr lang="en-US" dirty="0"/>
              <a:t>interaction with </a:t>
            </a:r>
            <a:r>
              <a:rPr lang="en-US" dirty="0" smtClean="0"/>
              <a:t>W</a:t>
            </a:r>
            <a:r>
              <a:rPr lang="en-US" baseline="-25000" dirty="0" smtClean="0"/>
              <a:t>o</a:t>
            </a:r>
            <a:endParaRPr lang="en-US" dirty="0"/>
          </a:p>
        </p:txBody>
      </p:sp>
      <p:pic>
        <p:nvPicPr>
          <p:cNvPr id="6" name="Picture 5"/>
          <p:cNvPicPr>
            <a:picLocks noChangeAspect="1"/>
          </p:cNvPicPr>
          <p:nvPr/>
        </p:nvPicPr>
        <p:blipFill>
          <a:blip r:embed="rId2"/>
          <a:stretch>
            <a:fillRect/>
          </a:stretch>
        </p:blipFill>
        <p:spPr>
          <a:xfrm>
            <a:off x="7931795" y="2038410"/>
            <a:ext cx="2642568" cy="3749040"/>
          </a:xfrm>
          <a:prstGeom prst="rect">
            <a:avLst/>
          </a:prstGeom>
        </p:spPr>
      </p:pic>
      <p:sp>
        <p:nvSpPr>
          <p:cNvPr id="8" name="Content Placeholder 2"/>
          <p:cNvSpPr txBox="1">
            <a:spLocks/>
          </p:cNvSpPr>
          <p:nvPr/>
        </p:nvSpPr>
        <p:spPr>
          <a:xfrm>
            <a:off x="1051560" y="2553208"/>
            <a:ext cx="6156063" cy="3234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smtClean="0"/>
              <a:t>Parameterize </a:t>
            </a:r>
            <a:r>
              <a:rPr lang="en-US" sz="2400" dirty="0" err="1" smtClean="0"/>
              <a:t>hygroscopicity</a:t>
            </a:r>
            <a:r>
              <a:rPr lang="en-US" sz="2400" dirty="0" smtClean="0"/>
              <a:t> (</a:t>
            </a:r>
            <a:r>
              <a:rPr lang="en-US" sz="2400" dirty="0" smtClean="0">
                <a:latin typeface="Symbol" panose="05050102010706020507" pitchFamily="18" charset="2"/>
              </a:rPr>
              <a:t>k</a:t>
            </a:r>
            <a:r>
              <a:rPr lang="en-US" sz="2400" dirty="0" smtClean="0"/>
              <a:t>) of organics based on OM/OC </a:t>
            </a:r>
          </a:p>
          <a:p>
            <a:pPr>
              <a:lnSpc>
                <a:spcPct val="100000"/>
              </a:lnSpc>
            </a:pPr>
            <a:r>
              <a:rPr lang="en-US" sz="2400" dirty="0" smtClean="0"/>
              <a:t>Calculate water uptake using </a:t>
            </a:r>
            <a:r>
              <a:rPr lang="en-US" sz="2400" dirty="0" smtClean="0">
                <a:latin typeface="Symbol" panose="05050102010706020507" pitchFamily="18" charset="2"/>
              </a:rPr>
              <a:t>k</a:t>
            </a:r>
            <a:r>
              <a:rPr lang="en-US" sz="2400" dirty="0" smtClean="0"/>
              <a:t>-Kohler theory</a:t>
            </a:r>
          </a:p>
          <a:p>
            <a:pPr>
              <a:lnSpc>
                <a:spcPct val="100000"/>
              </a:lnSpc>
            </a:pPr>
            <a:r>
              <a:rPr lang="en-US" sz="2400" dirty="0" smtClean="0"/>
              <a:t>Organic partitioning medium:</a:t>
            </a:r>
          </a:p>
          <a:p>
            <a:pPr lvl="1">
              <a:lnSpc>
                <a:spcPct val="100000"/>
              </a:lnSpc>
            </a:pPr>
            <a:r>
              <a:rPr lang="en-US" dirty="0" smtClean="0"/>
              <a:t>Do not include W</a:t>
            </a:r>
            <a:r>
              <a:rPr lang="en-US" baseline="-25000" dirty="0" smtClean="0"/>
              <a:t>i</a:t>
            </a:r>
            <a:r>
              <a:rPr lang="en-US" dirty="0" smtClean="0"/>
              <a:t> </a:t>
            </a:r>
          </a:p>
          <a:p>
            <a:pPr lvl="1">
              <a:lnSpc>
                <a:spcPct val="100000"/>
              </a:lnSpc>
            </a:pPr>
            <a:r>
              <a:rPr lang="en-US" dirty="0" smtClean="0"/>
              <a:t>Include W</a:t>
            </a:r>
            <a:r>
              <a:rPr lang="en-US" baseline="-25000" dirty="0" smtClean="0"/>
              <a:t>o</a:t>
            </a:r>
            <a:r>
              <a:rPr lang="en-US" dirty="0" smtClean="0"/>
              <a:t> </a:t>
            </a:r>
            <a:endParaRPr lang="en-US" dirty="0"/>
          </a:p>
        </p:txBody>
      </p:sp>
      <p:sp>
        <p:nvSpPr>
          <p:cNvPr id="9" name="Slide Number Placeholder 8"/>
          <p:cNvSpPr>
            <a:spLocks noGrp="1"/>
          </p:cNvSpPr>
          <p:nvPr>
            <p:ph type="sldNum" sz="quarter" idx="12"/>
          </p:nvPr>
        </p:nvSpPr>
        <p:spPr/>
        <p:txBody>
          <a:bodyPr/>
          <a:lstStyle/>
          <a:p>
            <a:fld id="{2C54A5C6-1A67-402B-9D43-A5D8CAE25FA9}" type="slidenum">
              <a:rPr lang="en-US" smtClean="0"/>
              <a:t>12</a:t>
            </a:fld>
            <a:endParaRPr lang="en-US"/>
          </a:p>
        </p:txBody>
      </p:sp>
    </p:spTree>
    <p:extLst>
      <p:ext uri="{BB962C8B-B14F-4D97-AF65-F5344CB8AC3E}">
        <p14:creationId xmlns:p14="http://schemas.microsoft.com/office/powerpoint/2010/main" val="73738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74688"/>
            <a:ext cx="10766367" cy="1016000"/>
          </a:xfrm>
        </p:spPr>
        <p:txBody>
          <a:bodyPr>
            <a:normAutofit/>
          </a:bodyPr>
          <a:lstStyle/>
          <a:p>
            <a:r>
              <a:rPr lang="en-US" dirty="0" smtClean="0"/>
              <a:t>W</a:t>
            </a:r>
            <a:r>
              <a:rPr lang="en-US" baseline="-25000" dirty="0" smtClean="0"/>
              <a:t>o </a:t>
            </a:r>
            <a:r>
              <a:rPr lang="en-US" dirty="0" smtClean="0"/>
              <a:t>highest where OA is high</a:t>
            </a:r>
            <a:endParaRPr lang="en-US" baseline="-25000" dirty="0"/>
          </a:p>
        </p:txBody>
      </p:sp>
      <p:pic>
        <p:nvPicPr>
          <p:cNvPr id="5" name="Picture 4"/>
          <p:cNvPicPr>
            <a:picLocks noChangeAspect="1"/>
          </p:cNvPicPr>
          <p:nvPr/>
        </p:nvPicPr>
        <p:blipFill>
          <a:blip r:embed="rId2"/>
          <a:stretch>
            <a:fillRect/>
          </a:stretch>
        </p:blipFill>
        <p:spPr>
          <a:xfrm>
            <a:off x="647700" y="1978341"/>
            <a:ext cx="2884344" cy="2122172"/>
          </a:xfrm>
          <a:prstGeom prst="rect">
            <a:avLst/>
          </a:prstGeom>
        </p:spPr>
      </p:pic>
      <p:pic>
        <p:nvPicPr>
          <p:cNvPr id="8" name="Picture 7"/>
          <p:cNvPicPr>
            <a:picLocks noChangeAspect="1"/>
          </p:cNvPicPr>
          <p:nvPr/>
        </p:nvPicPr>
        <p:blipFill>
          <a:blip r:embed="rId3"/>
          <a:stretch>
            <a:fillRect/>
          </a:stretch>
        </p:blipFill>
        <p:spPr>
          <a:xfrm>
            <a:off x="647700" y="4216716"/>
            <a:ext cx="3009899" cy="2091916"/>
          </a:xfrm>
          <a:prstGeom prst="rect">
            <a:avLst/>
          </a:prstGeom>
        </p:spPr>
      </p:pic>
      <p:pic>
        <p:nvPicPr>
          <p:cNvPr id="9" name="Picture 8"/>
          <p:cNvPicPr>
            <a:picLocks noChangeAspect="1"/>
          </p:cNvPicPr>
          <p:nvPr/>
        </p:nvPicPr>
        <p:blipFill>
          <a:blip r:embed="rId4"/>
          <a:stretch>
            <a:fillRect/>
          </a:stretch>
        </p:blipFill>
        <p:spPr>
          <a:xfrm>
            <a:off x="4599068" y="2645248"/>
            <a:ext cx="3697208" cy="2749077"/>
          </a:xfrm>
          <a:prstGeom prst="rect">
            <a:avLst/>
          </a:prstGeom>
        </p:spPr>
      </p:pic>
      <p:pic>
        <p:nvPicPr>
          <p:cNvPr id="10" name="Picture 9"/>
          <p:cNvPicPr>
            <a:picLocks noChangeAspect="1"/>
          </p:cNvPicPr>
          <p:nvPr/>
        </p:nvPicPr>
        <p:blipFill>
          <a:blip r:embed="rId5"/>
          <a:stretch>
            <a:fillRect/>
          </a:stretch>
        </p:blipFill>
        <p:spPr>
          <a:xfrm>
            <a:off x="8321660" y="2645248"/>
            <a:ext cx="3711770" cy="2749077"/>
          </a:xfrm>
          <a:prstGeom prst="rect">
            <a:avLst/>
          </a:prstGeom>
        </p:spPr>
      </p:pic>
      <p:sp>
        <p:nvSpPr>
          <p:cNvPr id="11" name="Right Brace 10"/>
          <p:cNvSpPr/>
          <p:nvPr/>
        </p:nvSpPr>
        <p:spPr>
          <a:xfrm>
            <a:off x="3779806" y="2645248"/>
            <a:ext cx="344519" cy="2669702"/>
          </a:xfrm>
          <a:prstGeom prst="rightBrace">
            <a:avLst>
              <a:gd name="adj1" fmla="val 41666"/>
              <a:gd name="adj2" fmla="val 5035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a:stCxn id="11" idx="1"/>
          </p:cNvCxnSpPr>
          <p:nvPr/>
        </p:nvCxnSpPr>
        <p:spPr>
          <a:xfrm flipV="1">
            <a:off x="4124325" y="3981450"/>
            <a:ext cx="349188" cy="818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806688" y="2133963"/>
            <a:ext cx="1136375" cy="294912"/>
          </a:xfrm>
          <a:prstGeom prst="rect">
            <a:avLst/>
          </a:prstGeom>
        </p:spPr>
      </p:pic>
      <p:pic>
        <p:nvPicPr>
          <p:cNvPr id="16" name="Picture 15"/>
          <p:cNvPicPr>
            <a:picLocks noChangeAspect="1"/>
          </p:cNvPicPr>
          <p:nvPr/>
        </p:nvPicPr>
        <p:blipFill>
          <a:blip r:embed="rId7"/>
          <a:stretch>
            <a:fillRect/>
          </a:stretch>
        </p:blipFill>
        <p:spPr>
          <a:xfrm>
            <a:off x="806688" y="4388166"/>
            <a:ext cx="510938" cy="302418"/>
          </a:xfrm>
          <a:prstGeom prst="rect">
            <a:avLst/>
          </a:prstGeom>
        </p:spPr>
      </p:pic>
      <p:pic>
        <p:nvPicPr>
          <p:cNvPr id="17" name="Picture 16"/>
          <p:cNvPicPr>
            <a:picLocks noChangeAspect="1"/>
          </p:cNvPicPr>
          <p:nvPr/>
        </p:nvPicPr>
        <p:blipFill>
          <a:blip r:embed="rId8"/>
          <a:stretch>
            <a:fillRect/>
          </a:stretch>
        </p:blipFill>
        <p:spPr>
          <a:xfrm>
            <a:off x="5490911" y="5394325"/>
            <a:ext cx="1381628" cy="453980"/>
          </a:xfrm>
          <a:prstGeom prst="rect">
            <a:avLst/>
          </a:prstGeom>
        </p:spPr>
      </p:pic>
      <p:pic>
        <p:nvPicPr>
          <p:cNvPr id="18" name="Picture 17"/>
          <p:cNvPicPr>
            <a:picLocks noChangeAspect="1"/>
          </p:cNvPicPr>
          <p:nvPr/>
        </p:nvPicPr>
        <p:blipFill>
          <a:blip r:embed="rId9"/>
          <a:stretch>
            <a:fillRect/>
          </a:stretch>
        </p:blipFill>
        <p:spPr>
          <a:xfrm>
            <a:off x="8909128" y="5430837"/>
            <a:ext cx="1989444" cy="380955"/>
          </a:xfrm>
          <a:prstGeom prst="rect">
            <a:avLst/>
          </a:prstGeom>
        </p:spPr>
      </p:pic>
      <p:sp>
        <p:nvSpPr>
          <p:cNvPr id="3" name="TextBox 2"/>
          <p:cNvSpPr txBox="1"/>
          <p:nvPr/>
        </p:nvSpPr>
        <p:spPr>
          <a:xfrm>
            <a:off x="1195915" y="6275108"/>
            <a:ext cx="965200" cy="369332"/>
          </a:xfrm>
          <a:prstGeom prst="rect">
            <a:avLst/>
          </a:prstGeom>
          <a:noFill/>
        </p:spPr>
        <p:txBody>
          <a:bodyPr wrap="square" rtlCol="0">
            <a:spAutoFit/>
          </a:bodyPr>
          <a:lstStyle/>
          <a:p>
            <a:r>
              <a:rPr lang="en-US" dirty="0" smtClean="0"/>
              <a:t>SOAS</a:t>
            </a:r>
            <a:endParaRPr lang="en-US" dirty="0"/>
          </a:p>
        </p:txBody>
      </p:sp>
      <p:cxnSp>
        <p:nvCxnSpPr>
          <p:cNvPr id="6" name="Straight Arrow Connector 5"/>
          <p:cNvCxnSpPr/>
          <p:nvPr/>
        </p:nvCxnSpPr>
        <p:spPr>
          <a:xfrm flipV="1">
            <a:off x="1604396" y="5681133"/>
            <a:ext cx="419137" cy="62750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2C54A5C6-1A67-402B-9D43-A5D8CAE25FA9}" type="slidenum">
              <a:rPr lang="en-US" smtClean="0"/>
              <a:t>13</a:t>
            </a:fld>
            <a:endParaRPr lang="en-US"/>
          </a:p>
        </p:txBody>
      </p:sp>
    </p:spTree>
    <p:extLst>
      <p:ext uri="{BB962C8B-B14F-4D97-AF65-F5344CB8AC3E}">
        <p14:creationId xmlns:p14="http://schemas.microsoft.com/office/powerpoint/2010/main" val="1115189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1688"/>
            <a:ext cx="10515600" cy="1016000"/>
          </a:xfrm>
        </p:spPr>
        <p:txBody>
          <a:bodyPr>
            <a:normAutofit fontScale="90000"/>
          </a:bodyPr>
          <a:lstStyle/>
          <a:p>
            <a:r>
              <a:rPr lang="en-US" dirty="0" smtClean="0"/>
              <a:t>Aerosol water interactions increase mean error</a:t>
            </a:r>
            <a:endParaRPr lang="en-US" dirty="0"/>
          </a:p>
        </p:txBody>
      </p:sp>
      <p:pic>
        <p:nvPicPr>
          <p:cNvPr id="12" name="Picture 11"/>
          <p:cNvPicPr>
            <a:picLocks noChangeAspect="1"/>
          </p:cNvPicPr>
          <p:nvPr/>
        </p:nvPicPr>
        <p:blipFill>
          <a:blip r:embed="rId2"/>
          <a:stretch>
            <a:fillRect/>
          </a:stretch>
        </p:blipFill>
        <p:spPr>
          <a:xfrm>
            <a:off x="1185236" y="2248598"/>
            <a:ext cx="10075528" cy="3508736"/>
          </a:xfrm>
          <a:prstGeom prst="rect">
            <a:avLst/>
          </a:prstGeom>
        </p:spPr>
      </p:pic>
      <p:sp>
        <p:nvSpPr>
          <p:cNvPr id="13" name="Rectangle 12"/>
          <p:cNvSpPr/>
          <p:nvPr/>
        </p:nvSpPr>
        <p:spPr>
          <a:xfrm>
            <a:off x="7205133" y="2065867"/>
            <a:ext cx="4351867" cy="398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2C54A5C6-1A67-402B-9D43-A5D8CAE25FA9}" type="slidenum">
              <a:rPr lang="en-US" smtClean="0"/>
              <a:t>14</a:t>
            </a:fld>
            <a:endParaRPr lang="en-US"/>
          </a:p>
        </p:txBody>
      </p:sp>
    </p:spTree>
    <p:extLst>
      <p:ext uri="{BB962C8B-B14F-4D97-AF65-F5344CB8AC3E}">
        <p14:creationId xmlns:p14="http://schemas.microsoft.com/office/powerpoint/2010/main" val="252203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1688"/>
            <a:ext cx="10515600" cy="1016000"/>
          </a:xfrm>
        </p:spPr>
        <p:txBody>
          <a:bodyPr>
            <a:normAutofit fontScale="90000"/>
          </a:bodyPr>
          <a:lstStyle/>
          <a:p>
            <a:r>
              <a:rPr lang="en-US" dirty="0" smtClean="0"/>
              <a:t>Aerosol water interactions increase mean error</a:t>
            </a:r>
            <a:endParaRPr lang="en-US" dirty="0"/>
          </a:p>
        </p:txBody>
      </p:sp>
      <p:pic>
        <p:nvPicPr>
          <p:cNvPr id="12" name="Picture 11"/>
          <p:cNvPicPr>
            <a:picLocks noChangeAspect="1"/>
          </p:cNvPicPr>
          <p:nvPr/>
        </p:nvPicPr>
        <p:blipFill>
          <a:blip r:embed="rId2"/>
          <a:stretch>
            <a:fillRect/>
          </a:stretch>
        </p:blipFill>
        <p:spPr>
          <a:xfrm>
            <a:off x="1185236" y="2248598"/>
            <a:ext cx="10075528" cy="3508736"/>
          </a:xfrm>
          <a:prstGeom prst="rect">
            <a:avLst/>
          </a:prstGeom>
        </p:spPr>
      </p:pic>
      <p:sp>
        <p:nvSpPr>
          <p:cNvPr id="3" name="Slide Number Placeholder 2"/>
          <p:cNvSpPr>
            <a:spLocks noGrp="1"/>
          </p:cNvSpPr>
          <p:nvPr>
            <p:ph type="sldNum" sz="quarter" idx="12"/>
          </p:nvPr>
        </p:nvSpPr>
        <p:spPr/>
        <p:txBody>
          <a:bodyPr/>
          <a:lstStyle/>
          <a:p>
            <a:fld id="{2C54A5C6-1A67-402B-9D43-A5D8CAE25FA9}" type="slidenum">
              <a:rPr lang="en-US" smtClean="0"/>
              <a:t>15</a:t>
            </a:fld>
            <a:endParaRPr lang="en-US"/>
          </a:p>
        </p:txBody>
      </p:sp>
    </p:spTree>
    <p:extLst>
      <p:ext uri="{BB962C8B-B14F-4D97-AF65-F5344CB8AC3E}">
        <p14:creationId xmlns:p14="http://schemas.microsoft.com/office/powerpoint/2010/main" val="1782217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ymbol" panose="05050102010706020507" pitchFamily="18" charset="2"/>
              </a:rPr>
              <a:t>g</a:t>
            </a:r>
            <a:r>
              <a:rPr lang="en-US" dirty="0"/>
              <a:t> ≠ 1</a:t>
            </a:r>
            <a:r>
              <a:rPr lang="en-US" dirty="0" smtClean="0"/>
              <a:t> simulation: Implement deviations in ideality </a:t>
            </a:r>
            <a:endParaRPr lang="en-US" dirty="0"/>
          </a:p>
        </p:txBody>
      </p:sp>
      <p:sp>
        <p:nvSpPr>
          <p:cNvPr id="3" name="Content Placeholder 2"/>
          <p:cNvSpPr>
            <a:spLocks noGrp="1"/>
          </p:cNvSpPr>
          <p:nvPr>
            <p:ph idx="1"/>
          </p:nvPr>
        </p:nvSpPr>
        <p:spPr>
          <a:xfrm>
            <a:off x="838200" y="2365730"/>
            <a:ext cx="6126704" cy="2586037"/>
          </a:xfrm>
        </p:spPr>
        <p:txBody>
          <a:bodyPr>
            <a:noAutofit/>
          </a:bodyPr>
          <a:lstStyle/>
          <a:p>
            <a:r>
              <a:rPr lang="en-US" sz="2400" dirty="0" smtClean="0"/>
              <a:t>Organic partitioning medium:</a:t>
            </a:r>
          </a:p>
          <a:p>
            <a:pPr lvl="1"/>
            <a:r>
              <a:rPr lang="en-US" dirty="0" smtClean="0"/>
              <a:t>Include W</a:t>
            </a:r>
            <a:r>
              <a:rPr lang="en-US" baseline="-25000" dirty="0" smtClean="0"/>
              <a:t>i</a:t>
            </a:r>
            <a:r>
              <a:rPr lang="en-US" dirty="0" smtClean="0"/>
              <a:t> when RH&gt;SRH</a:t>
            </a:r>
          </a:p>
          <a:p>
            <a:pPr lvl="1"/>
            <a:r>
              <a:rPr lang="en-US" dirty="0" smtClean="0"/>
              <a:t>Include W</a:t>
            </a:r>
            <a:r>
              <a:rPr lang="en-US" baseline="-25000" dirty="0" smtClean="0"/>
              <a:t>o</a:t>
            </a:r>
            <a:r>
              <a:rPr lang="en-US" dirty="0" smtClean="0"/>
              <a:t> at all times</a:t>
            </a:r>
          </a:p>
          <a:p>
            <a:pPr lvl="1"/>
            <a:endParaRPr lang="en-US" dirty="0" smtClean="0"/>
          </a:p>
          <a:p>
            <a:r>
              <a:rPr lang="en-US" sz="2400" dirty="0" smtClean="0"/>
              <a:t>Consider deviations in ideality via an activity coefficient</a:t>
            </a:r>
            <a:r>
              <a:rPr lang="en-US" sz="2400" dirty="0" smtClean="0">
                <a:latin typeface="Symbol" panose="05050102010706020507" pitchFamily="18" charset="2"/>
              </a:rPr>
              <a:t>,</a:t>
            </a:r>
            <a:r>
              <a:rPr lang="en-US" sz="2400" dirty="0" smtClean="0"/>
              <a:t> </a:t>
            </a:r>
            <a:r>
              <a:rPr lang="en-US" sz="2400" dirty="0" smtClean="0">
                <a:latin typeface="Symbol" panose="05050102010706020507" pitchFamily="18" charset="2"/>
              </a:rPr>
              <a:t>g,</a:t>
            </a:r>
            <a:r>
              <a:rPr lang="en-US" sz="2400" dirty="0" smtClean="0"/>
              <a:t> as a function of mole fraction of water in organic-rich phase</a:t>
            </a:r>
            <a:endParaRPr lang="en-US" sz="2400" dirty="0"/>
          </a:p>
        </p:txBody>
      </p:sp>
      <p:pic>
        <p:nvPicPr>
          <p:cNvPr id="7" name="Picture 6"/>
          <p:cNvPicPr>
            <a:picLocks noChangeAspect="1"/>
          </p:cNvPicPr>
          <p:nvPr/>
        </p:nvPicPr>
        <p:blipFill>
          <a:blip r:embed="rId2"/>
          <a:stretch>
            <a:fillRect/>
          </a:stretch>
        </p:blipFill>
        <p:spPr>
          <a:xfrm>
            <a:off x="7678117" y="1907514"/>
            <a:ext cx="2967998" cy="3693186"/>
          </a:xfrm>
          <a:prstGeom prst="rect">
            <a:avLst/>
          </a:prstGeom>
        </p:spPr>
      </p:pic>
      <p:sp>
        <p:nvSpPr>
          <p:cNvPr id="8" name="Slide Number Placeholder 7"/>
          <p:cNvSpPr>
            <a:spLocks noGrp="1"/>
          </p:cNvSpPr>
          <p:nvPr>
            <p:ph type="sldNum" sz="quarter" idx="12"/>
          </p:nvPr>
        </p:nvSpPr>
        <p:spPr/>
        <p:txBody>
          <a:bodyPr/>
          <a:lstStyle/>
          <a:p>
            <a:fld id="{2C54A5C6-1A67-402B-9D43-A5D8CAE25FA9}" type="slidenum">
              <a:rPr lang="en-US" smtClean="0"/>
              <a:t>16</a:t>
            </a:fld>
            <a:endParaRPr lang="en-US"/>
          </a:p>
        </p:txBody>
      </p:sp>
    </p:spTree>
    <p:extLst>
      <p:ext uri="{BB962C8B-B14F-4D97-AF65-F5344CB8AC3E}">
        <p14:creationId xmlns:p14="http://schemas.microsoft.com/office/powerpoint/2010/main" val="232564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Specify a consistent set of properties: </a:t>
            </a:r>
            <a:r>
              <a:rPr lang="en-US" sz="3200" dirty="0" smtClean="0"/>
              <a:t>solubility</a:t>
            </a:r>
            <a:endParaRPr lang="en-US" sz="3200" dirty="0"/>
          </a:p>
        </p:txBody>
      </p:sp>
      <p:sp>
        <p:nvSpPr>
          <p:cNvPr id="4" name="Slide Number Placeholder 3"/>
          <p:cNvSpPr>
            <a:spLocks noGrp="1"/>
          </p:cNvSpPr>
          <p:nvPr>
            <p:ph type="sldNum" sz="quarter" idx="12"/>
          </p:nvPr>
        </p:nvSpPr>
        <p:spPr/>
        <p:txBody>
          <a:bodyPr/>
          <a:lstStyle/>
          <a:p>
            <a:fld id="{2C54A5C6-1A67-402B-9D43-A5D8CAE25FA9}" type="slidenum">
              <a:rPr lang="en-US" smtClean="0"/>
              <a:t>17</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390530878"/>
              </p:ext>
            </p:extLst>
          </p:nvPr>
        </p:nvGraphicFramePr>
        <p:xfrm>
          <a:off x="2594345" y="1618578"/>
          <a:ext cx="6443845" cy="47313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356454" y="5743903"/>
            <a:ext cx="4006735" cy="307777"/>
          </a:xfrm>
          <a:prstGeom prst="rect">
            <a:avLst/>
          </a:prstGeom>
          <a:noFill/>
        </p:spPr>
        <p:txBody>
          <a:bodyPr wrap="square" rtlCol="0">
            <a:spAutoFit/>
          </a:bodyPr>
          <a:lstStyle/>
          <a:p>
            <a:pPr algn="ctr"/>
            <a:r>
              <a:rPr lang="en-US" sz="1400" dirty="0" smtClean="0"/>
              <a:t>Activity Coefficient at Infinite Dilution in Water</a:t>
            </a:r>
            <a:endParaRPr lang="en-US" sz="1400" dirty="0"/>
          </a:p>
        </p:txBody>
      </p:sp>
      <p:pic>
        <p:nvPicPr>
          <p:cNvPr id="3" name="Picture 2"/>
          <p:cNvPicPr>
            <a:picLocks noChangeAspect="1"/>
          </p:cNvPicPr>
          <p:nvPr/>
        </p:nvPicPr>
        <p:blipFill>
          <a:blip r:embed="rId3"/>
          <a:stretch>
            <a:fillRect/>
          </a:stretch>
        </p:blipFill>
        <p:spPr>
          <a:xfrm>
            <a:off x="9281187" y="4988662"/>
            <a:ext cx="2489054" cy="909129"/>
          </a:xfrm>
          <a:prstGeom prst="rect">
            <a:avLst/>
          </a:prstGeom>
        </p:spPr>
      </p:pic>
    </p:spTree>
    <p:extLst>
      <p:ext uri="{BB962C8B-B14F-4D97-AF65-F5344CB8AC3E}">
        <p14:creationId xmlns:p14="http://schemas.microsoft.com/office/powerpoint/2010/main" val="17246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066"/>
            <a:ext cx="10515600" cy="818621"/>
          </a:xfrm>
        </p:spPr>
        <p:txBody>
          <a:bodyPr>
            <a:normAutofit fontScale="90000"/>
          </a:bodyPr>
          <a:lstStyle/>
          <a:p>
            <a:r>
              <a:rPr lang="en-US" dirty="0" err="1" smtClean="0"/>
              <a:t>Nonideal</a:t>
            </a:r>
            <a:r>
              <a:rPr lang="en-US" dirty="0" smtClean="0"/>
              <a:t> simulation improves mean bias,</a:t>
            </a:r>
            <a:br>
              <a:rPr lang="en-US" dirty="0" smtClean="0"/>
            </a:br>
            <a:r>
              <a:rPr lang="en-US" dirty="0" smtClean="0"/>
              <a:t>small increase in ME</a:t>
            </a:r>
            <a:endParaRPr lang="en-US" dirty="0"/>
          </a:p>
        </p:txBody>
      </p:sp>
      <p:pic>
        <p:nvPicPr>
          <p:cNvPr id="4" name="Picture 3"/>
          <p:cNvPicPr>
            <a:picLocks noChangeAspect="1"/>
          </p:cNvPicPr>
          <p:nvPr/>
        </p:nvPicPr>
        <p:blipFill>
          <a:blip r:embed="rId2"/>
          <a:stretch>
            <a:fillRect/>
          </a:stretch>
        </p:blipFill>
        <p:spPr>
          <a:xfrm>
            <a:off x="725385" y="2093453"/>
            <a:ext cx="10524506" cy="3815682"/>
          </a:xfrm>
          <a:prstGeom prst="rect">
            <a:avLst/>
          </a:prstGeom>
        </p:spPr>
      </p:pic>
      <p:sp>
        <p:nvSpPr>
          <p:cNvPr id="3" name="Slide Number Placeholder 2"/>
          <p:cNvSpPr>
            <a:spLocks noGrp="1"/>
          </p:cNvSpPr>
          <p:nvPr>
            <p:ph type="sldNum" sz="quarter" idx="12"/>
          </p:nvPr>
        </p:nvSpPr>
        <p:spPr/>
        <p:txBody>
          <a:bodyPr/>
          <a:lstStyle/>
          <a:p>
            <a:fld id="{2C54A5C6-1A67-402B-9D43-A5D8CAE25FA9}" type="slidenum">
              <a:rPr lang="en-US" smtClean="0"/>
              <a:t>18</a:t>
            </a:fld>
            <a:endParaRPr lang="en-US"/>
          </a:p>
        </p:txBody>
      </p:sp>
    </p:spTree>
    <p:extLst>
      <p:ext uri="{BB962C8B-B14F-4D97-AF65-F5344CB8AC3E}">
        <p14:creationId xmlns:p14="http://schemas.microsoft.com/office/powerpoint/2010/main" val="1726103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3323" y="2802021"/>
            <a:ext cx="11214927" cy="2390692"/>
          </a:xfrm>
          <a:prstGeom prst="rect">
            <a:avLst/>
          </a:prstGeom>
        </p:spPr>
      </p:pic>
      <p:sp>
        <p:nvSpPr>
          <p:cNvPr id="2" name="Title 1"/>
          <p:cNvSpPr>
            <a:spLocks noGrp="1"/>
          </p:cNvSpPr>
          <p:nvPr>
            <p:ph type="title"/>
          </p:nvPr>
        </p:nvSpPr>
        <p:spPr>
          <a:xfrm>
            <a:off x="838200" y="806533"/>
            <a:ext cx="10515600" cy="1064599"/>
          </a:xfrm>
        </p:spPr>
        <p:txBody>
          <a:bodyPr>
            <a:normAutofit/>
          </a:bodyPr>
          <a:lstStyle/>
          <a:p>
            <a:r>
              <a:rPr lang="en-US" sz="3800" dirty="0" err="1" smtClean="0"/>
              <a:t>Nonideal</a:t>
            </a:r>
            <a:r>
              <a:rPr lang="en-US" sz="3800" dirty="0" smtClean="0"/>
              <a:t> simulations: good OA speciation</a:t>
            </a:r>
            <a:endParaRPr lang="en-US" sz="3800" dirty="0"/>
          </a:p>
        </p:txBody>
      </p:sp>
      <p:sp>
        <p:nvSpPr>
          <p:cNvPr id="6" name="Rectangle 5"/>
          <p:cNvSpPr/>
          <p:nvPr/>
        </p:nvSpPr>
        <p:spPr>
          <a:xfrm>
            <a:off x="4826000" y="2925762"/>
            <a:ext cx="190500" cy="27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6950" y="2925762"/>
            <a:ext cx="40005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5987" y="3025774"/>
            <a:ext cx="300038" cy="252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16575" y="5192713"/>
            <a:ext cx="1200150" cy="369332"/>
          </a:xfrm>
          <a:prstGeom prst="rect">
            <a:avLst/>
          </a:prstGeom>
          <a:noFill/>
        </p:spPr>
        <p:txBody>
          <a:bodyPr wrap="square" rtlCol="0">
            <a:spAutoFit/>
          </a:bodyPr>
          <a:lstStyle/>
          <a:p>
            <a:r>
              <a:rPr lang="en-US" dirty="0"/>
              <a:t>l</a:t>
            </a:r>
            <a:r>
              <a:rPr lang="en-US" dirty="0" smtClean="0"/>
              <a:t>ocal hour</a:t>
            </a:r>
            <a:endParaRPr lang="en-US" dirty="0"/>
          </a:p>
        </p:txBody>
      </p:sp>
      <p:sp>
        <p:nvSpPr>
          <p:cNvPr id="4" name="TextBox 3"/>
          <p:cNvSpPr txBox="1"/>
          <p:nvPr/>
        </p:nvSpPr>
        <p:spPr>
          <a:xfrm>
            <a:off x="1320800" y="2446486"/>
            <a:ext cx="2353734" cy="369332"/>
          </a:xfrm>
          <a:prstGeom prst="rect">
            <a:avLst/>
          </a:prstGeom>
          <a:noFill/>
        </p:spPr>
        <p:txBody>
          <a:bodyPr wrap="square" rtlCol="0">
            <a:spAutoFit/>
          </a:bodyPr>
          <a:lstStyle/>
          <a:p>
            <a:pPr algn="ctr"/>
            <a:r>
              <a:rPr lang="en-US" dirty="0" smtClean="0"/>
              <a:t>Total Organic Aerosol</a:t>
            </a:r>
            <a:endParaRPr lang="en-US" dirty="0"/>
          </a:p>
        </p:txBody>
      </p:sp>
      <p:sp>
        <p:nvSpPr>
          <p:cNvPr id="10" name="TextBox 9"/>
          <p:cNvSpPr txBox="1"/>
          <p:nvPr/>
        </p:nvSpPr>
        <p:spPr>
          <a:xfrm>
            <a:off x="4702011" y="2432689"/>
            <a:ext cx="3061922" cy="369332"/>
          </a:xfrm>
          <a:prstGeom prst="rect">
            <a:avLst/>
          </a:prstGeom>
          <a:noFill/>
        </p:spPr>
        <p:txBody>
          <a:bodyPr wrap="square" rtlCol="0">
            <a:spAutoFit/>
          </a:bodyPr>
          <a:lstStyle/>
          <a:p>
            <a:pPr algn="ctr"/>
            <a:r>
              <a:rPr lang="en-US" dirty="0" smtClean="0"/>
              <a:t>Particulate Organic Nitrates</a:t>
            </a:r>
            <a:endParaRPr lang="en-US" dirty="0"/>
          </a:p>
        </p:txBody>
      </p:sp>
      <p:sp>
        <p:nvSpPr>
          <p:cNvPr id="11" name="TextBox 10"/>
          <p:cNvSpPr txBox="1"/>
          <p:nvPr/>
        </p:nvSpPr>
        <p:spPr>
          <a:xfrm>
            <a:off x="8302395" y="2155690"/>
            <a:ext cx="3324389" cy="646331"/>
          </a:xfrm>
          <a:prstGeom prst="rect">
            <a:avLst/>
          </a:prstGeom>
          <a:noFill/>
        </p:spPr>
        <p:txBody>
          <a:bodyPr wrap="square" rtlCol="0">
            <a:spAutoFit/>
          </a:bodyPr>
          <a:lstStyle/>
          <a:p>
            <a:pPr algn="ctr"/>
            <a:r>
              <a:rPr lang="en-US" dirty="0" smtClean="0"/>
              <a:t>AMS PMF factor: Less oxidized-oxygenated organic aerosol</a:t>
            </a:r>
            <a:endParaRPr lang="en-US" dirty="0"/>
          </a:p>
        </p:txBody>
      </p:sp>
      <p:sp>
        <p:nvSpPr>
          <p:cNvPr id="5" name="Slide Number Placeholder 4"/>
          <p:cNvSpPr>
            <a:spLocks noGrp="1"/>
          </p:cNvSpPr>
          <p:nvPr>
            <p:ph type="sldNum" sz="quarter" idx="12"/>
          </p:nvPr>
        </p:nvSpPr>
        <p:spPr/>
        <p:txBody>
          <a:bodyPr/>
          <a:lstStyle/>
          <a:p>
            <a:fld id="{2C54A5C6-1A67-402B-9D43-A5D8CAE25FA9}" type="slidenum">
              <a:rPr lang="en-US" smtClean="0"/>
              <a:t>19</a:t>
            </a:fld>
            <a:endParaRPr lang="en-US"/>
          </a:p>
        </p:txBody>
      </p:sp>
    </p:spTree>
    <p:extLst>
      <p:ext uri="{BB962C8B-B14F-4D97-AF65-F5344CB8AC3E}">
        <p14:creationId xmlns:p14="http://schemas.microsoft.com/office/powerpoint/2010/main" val="1356731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5BED5"/>
                </a:solidFill>
              </a:rPr>
              <a:t>Aerosol Water </a:t>
            </a:r>
            <a:r>
              <a:rPr lang="en-US" b="1" dirty="0" smtClean="0"/>
              <a:t>is </a:t>
            </a:r>
            <a:r>
              <a:rPr lang="en-US" b="1" dirty="0"/>
              <a:t>u</a:t>
            </a:r>
            <a:r>
              <a:rPr lang="en-US" b="1" dirty="0" smtClean="0"/>
              <a:t>biquitous</a:t>
            </a:r>
            <a:endParaRPr lang="en-US" b="1"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44" y="1876424"/>
            <a:ext cx="6735549" cy="37180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709427" y="6058928"/>
            <a:ext cx="3240350" cy="369332"/>
          </a:xfrm>
          <a:prstGeom prst="rect">
            <a:avLst/>
          </a:prstGeom>
          <a:noFill/>
        </p:spPr>
        <p:txBody>
          <a:bodyPr wrap="square" rtlCol="0">
            <a:spAutoFit/>
          </a:bodyPr>
          <a:lstStyle/>
          <a:p>
            <a:r>
              <a:rPr lang="en-US" dirty="0" smtClean="0">
                <a:hlinkClick r:id="rId4"/>
              </a:rPr>
              <a:t>Nguyen et al., 2016 ES&amp;TL</a:t>
            </a:r>
            <a:endParaRPr lang="en-US" dirty="0"/>
          </a:p>
        </p:txBody>
      </p:sp>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7979" y="1876424"/>
            <a:ext cx="4211595" cy="39967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2C54A5C6-1A67-402B-9D43-A5D8CAE25FA9}" type="slidenum">
              <a:rPr lang="en-US" smtClean="0"/>
              <a:t>2</a:t>
            </a:fld>
            <a:endParaRPr lang="en-US"/>
          </a:p>
        </p:txBody>
      </p:sp>
    </p:spTree>
    <p:extLst>
      <p:ext uri="{BB962C8B-B14F-4D97-AF65-F5344CB8AC3E}">
        <p14:creationId xmlns:p14="http://schemas.microsoft.com/office/powerpoint/2010/main" val="39403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Improvements in OA will improve aerosol water</a:t>
            </a:r>
            <a:endParaRPr lang="en-US" dirty="0"/>
          </a:p>
        </p:txBody>
      </p:sp>
      <p:sp>
        <p:nvSpPr>
          <p:cNvPr id="10" name="Rectangle 9"/>
          <p:cNvSpPr/>
          <p:nvPr/>
        </p:nvSpPr>
        <p:spPr>
          <a:xfrm>
            <a:off x="2105060" y="3200760"/>
            <a:ext cx="51435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62932" y="3143580"/>
            <a:ext cx="51435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1007681" y="2920060"/>
            <a:ext cx="4797520" cy="3233314"/>
          </a:xfrm>
          <a:prstGeom prst="rect">
            <a:avLst/>
          </a:prstGeom>
        </p:spPr>
      </p:pic>
      <p:pic>
        <p:nvPicPr>
          <p:cNvPr id="14" name="Picture 13"/>
          <p:cNvPicPr>
            <a:picLocks noChangeAspect="1"/>
          </p:cNvPicPr>
          <p:nvPr/>
        </p:nvPicPr>
        <p:blipFill>
          <a:blip r:embed="rId3"/>
          <a:stretch>
            <a:fillRect/>
          </a:stretch>
        </p:blipFill>
        <p:spPr>
          <a:xfrm>
            <a:off x="3512678" y="3143580"/>
            <a:ext cx="1641235" cy="1274421"/>
          </a:xfrm>
          <a:prstGeom prst="rect">
            <a:avLst/>
          </a:prstGeom>
        </p:spPr>
      </p:pic>
      <p:sp>
        <p:nvSpPr>
          <p:cNvPr id="3" name="Slide Number Placeholder 2"/>
          <p:cNvSpPr>
            <a:spLocks noGrp="1"/>
          </p:cNvSpPr>
          <p:nvPr>
            <p:ph type="sldNum" sz="quarter" idx="12"/>
          </p:nvPr>
        </p:nvSpPr>
        <p:spPr/>
        <p:txBody>
          <a:bodyPr/>
          <a:lstStyle/>
          <a:p>
            <a:fld id="{2C54A5C6-1A67-402B-9D43-A5D8CAE25FA9}" type="slidenum">
              <a:rPr lang="en-US" smtClean="0"/>
              <a:t>20</a:t>
            </a:fld>
            <a:endParaRPr lang="en-US"/>
          </a:p>
        </p:txBody>
      </p:sp>
    </p:spTree>
    <p:extLst>
      <p:ext uri="{BB962C8B-B14F-4D97-AF65-F5344CB8AC3E}">
        <p14:creationId xmlns:p14="http://schemas.microsoft.com/office/powerpoint/2010/main" val="2686780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Improvements in OA will improve aerosol water</a:t>
            </a:r>
            <a:endParaRPr lang="en-US" dirty="0"/>
          </a:p>
        </p:txBody>
      </p:sp>
      <p:pic>
        <p:nvPicPr>
          <p:cNvPr id="5" name="Picture 4"/>
          <p:cNvPicPr>
            <a:picLocks noChangeAspect="1"/>
          </p:cNvPicPr>
          <p:nvPr/>
        </p:nvPicPr>
        <p:blipFill>
          <a:blip r:embed="rId2"/>
          <a:stretch>
            <a:fillRect/>
          </a:stretch>
        </p:blipFill>
        <p:spPr>
          <a:xfrm>
            <a:off x="6157778" y="2920060"/>
            <a:ext cx="4757872" cy="3310009"/>
          </a:xfrm>
          <a:prstGeom prst="rect">
            <a:avLst/>
          </a:prstGeom>
        </p:spPr>
      </p:pic>
      <p:sp>
        <p:nvSpPr>
          <p:cNvPr id="9" name="TextBox 8"/>
          <p:cNvSpPr txBox="1"/>
          <p:nvPr/>
        </p:nvSpPr>
        <p:spPr>
          <a:xfrm>
            <a:off x="7210425" y="2571750"/>
            <a:ext cx="2905125" cy="400110"/>
          </a:xfrm>
          <a:prstGeom prst="rect">
            <a:avLst/>
          </a:prstGeom>
          <a:noFill/>
        </p:spPr>
        <p:txBody>
          <a:bodyPr wrap="square" rtlCol="0">
            <a:spAutoFit/>
          </a:bodyPr>
          <a:lstStyle/>
          <a:p>
            <a:pPr algn="ctr"/>
            <a:r>
              <a:rPr lang="en-US" sz="2000" dirty="0" smtClean="0">
                <a:solidFill>
                  <a:srgbClr val="7030A0"/>
                </a:solidFill>
                <a:latin typeface="Symbol" panose="05050102010706020507" pitchFamily="18" charset="2"/>
              </a:rPr>
              <a:t>g</a:t>
            </a:r>
            <a:r>
              <a:rPr lang="en-US" sz="2000" dirty="0" smtClean="0">
                <a:solidFill>
                  <a:srgbClr val="7030A0"/>
                </a:solidFill>
              </a:rPr>
              <a:t> ≠ 1 simulation</a:t>
            </a:r>
          </a:p>
        </p:txBody>
      </p:sp>
      <p:sp>
        <p:nvSpPr>
          <p:cNvPr id="10" name="Rectangle 9"/>
          <p:cNvSpPr/>
          <p:nvPr/>
        </p:nvSpPr>
        <p:spPr>
          <a:xfrm>
            <a:off x="2105060" y="3200760"/>
            <a:ext cx="51435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62932" y="3143580"/>
            <a:ext cx="51435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607737" y="1498451"/>
            <a:ext cx="4405251" cy="1000217"/>
          </a:xfrm>
          <a:prstGeom prst="rect">
            <a:avLst/>
          </a:prstGeom>
        </p:spPr>
      </p:pic>
      <p:pic>
        <p:nvPicPr>
          <p:cNvPr id="13" name="Picture 12"/>
          <p:cNvPicPr>
            <a:picLocks noChangeAspect="1"/>
          </p:cNvPicPr>
          <p:nvPr/>
        </p:nvPicPr>
        <p:blipFill>
          <a:blip r:embed="rId4"/>
          <a:stretch>
            <a:fillRect/>
          </a:stretch>
        </p:blipFill>
        <p:spPr>
          <a:xfrm>
            <a:off x="1007681" y="2920060"/>
            <a:ext cx="4797520" cy="3233314"/>
          </a:xfrm>
          <a:prstGeom prst="rect">
            <a:avLst/>
          </a:prstGeom>
        </p:spPr>
      </p:pic>
      <p:pic>
        <p:nvPicPr>
          <p:cNvPr id="14" name="Picture 13"/>
          <p:cNvPicPr>
            <a:picLocks noChangeAspect="1"/>
          </p:cNvPicPr>
          <p:nvPr/>
        </p:nvPicPr>
        <p:blipFill>
          <a:blip r:embed="rId5"/>
          <a:stretch>
            <a:fillRect/>
          </a:stretch>
        </p:blipFill>
        <p:spPr>
          <a:xfrm>
            <a:off x="3512678" y="3143580"/>
            <a:ext cx="1641235" cy="1274421"/>
          </a:xfrm>
          <a:prstGeom prst="rect">
            <a:avLst/>
          </a:prstGeom>
        </p:spPr>
      </p:pic>
      <p:sp>
        <p:nvSpPr>
          <p:cNvPr id="3" name="Slide Number Placeholder 2"/>
          <p:cNvSpPr>
            <a:spLocks noGrp="1"/>
          </p:cNvSpPr>
          <p:nvPr>
            <p:ph type="sldNum" sz="quarter" idx="12"/>
          </p:nvPr>
        </p:nvSpPr>
        <p:spPr/>
        <p:txBody>
          <a:bodyPr/>
          <a:lstStyle/>
          <a:p>
            <a:fld id="{2C54A5C6-1A67-402B-9D43-A5D8CAE25FA9}" type="slidenum">
              <a:rPr lang="en-US" smtClean="0"/>
              <a:t>21</a:t>
            </a:fld>
            <a:endParaRPr lang="en-US"/>
          </a:p>
        </p:txBody>
      </p:sp>
    </p:spTree>
    <p:extLst>
      <p:ext uri="{BB962C8B-B14F-4D97-AF65-F5344CB8AC3E}">
        <p14:creationId xmlns:p14="http://schemas.microsoft.com/office/powerpoint/2010/main" val="3584104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362075" y="1797050"/>
            <a:ext cx="9791700" cy="4603750"/>
          </a:xfrm>
        </p:spPr>
        <p:txBody>
          <a:bodyPr>
            <a:normAutofit/>
          </a:bodyPr>
          <a:lstStyle/>
          <a:p>
            <a:r>
              <a:rPr lang="en-US" dirty="0" smtClean="0"/>
              <a:t>Water is an important component of PM</a:t>
            </a:r>
            <a:r>
              <a:rPr lang="en-US" baseline="-25000" dirty="0" smtClean="0"/>
              <a:t>2.5</a:t>
            </a:r>
          </a:p>
          <a:p>
            <a:r>
              <a:rPr lang="en-US" dirty="0" smtClean="0"/>
              <a:t>Many traditional SOA species are highly soluble </a:t>
            </a:r>
          </a:p>
          <a:p>
            <a:r>
              <a:rPr lang="en-US" dirty="0" smtClean="0"/>
              <a:t>Water can influence the partitioning of compounds traditionally considered insoluble in models</a:t>
            </a:r>
          </a:p>
          <a:p>
            <a:pPr lvl="1"/>
            <a:r>
              <a:rPr lang="en-US" dirty="0" smtClean="0"/>
              <a:t>Organic aerosol takes up water according to RH</a:t>
            </a:r>
          </a:p>
          <a:p>
            <a:pPr lvl="1"/>
            <a:r>
              <a:rPr lang="en-US" dirty="0" smtClean="0"/>
              <a:t>Organic aerosol interacts with inorganic water </a:t>
            </a:r>
          </a:p>
          <a:p>
            <a:r>
              <a:rPr lang="en-US" dirty="0" smtClean="0"/>
              <a:t>Deviations in ideality (solubility) must be considered</a:t>
            </a:r>
          </a:p>
          <a:p>
            <a:endParaRPr lang="en-US" dirty="0"/>
          </a:p>
          <a:p>
            <a:pPr marL="0" indent="0" algn="ctr">
              <a:buNone/>
            </a:pPr>
            <a:r>
              <a:rPr lang="en-US" sz="1900" dirty="0" smtClean="0"/>
              <a:t>For more information, see our paper: </a:t>
            </a:r>
            <a:r>
              <a:rPr lang="en-US" sz="1900" dirty="0" smtClean="0">
                <a:hlinkClick r:id="rId3"/>
              </a:rPr>
              <a:t>Pye et al., 2016 ACPD</a:t>
            </a:r>
            <a:endParaRPr lang="en-US" sz="1900" dirty="0" smtClean="0"/>
          </a:p>
          <a:p>
            <a:pPr marL="0" indent="0" algn="ctr">
              <a:buNone/>
            </a:pPr>
            <a:r>
              <a:rPr lang="en-US" sz="1900" dirty="0" smtClean="0"/>
              <a:t>pye.havala@epa.gov</a:t>
            </a:r>
            <a:endParaRPr lang="en-US" sz="1900" dirty="0"/>
          </a:p>
        </p:txBody>
      </p:sp>
      <p:sp>
        <p:nvSpPr>
          <p:cNvPr id="4" name="Slide Number Placeholder 3"/>
          <p:cNvSpPr>
            <a:spLocks noGrp="1"/>
          </p:cNvSpPr>
          <p:nvPr>
            <p:ph type="sldNum" sz="quarter" idx="12"/>
          </p:nvPr>
        </p:nvSpPr>
        <p:spPr/>
        <p:txBody>
          <a:bodyPr/>
          <a:lstStyle/>
          <a:p>
            <a:fld id="{2C54A5C6-1A67-402B-9D43-A5D8CAE25FA9}" type="slidenum">
              <a:rPr lang="en-US" smtClean="0"/>
              <a:t>22</a:t>
            </a:fld>
            <a:endParaRPr lang="en-US"/>
          </a:p>
        </p:txBody>
      </p:sp>
    </p:spTree>
    <p:extLst>
      <p:ext uri="{BB962C8B-B14F-4D97-AF65-F5344CB8AC3E}">
        <p14:creationId xmlns:p14="http://schemas.microsoft.com/office/powerpoint/2010/main" val="409225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0039" y="1997475"/>
            <a:ext cx="4534729" cy="4323178"/>
          </a:xfrm>
          <a:prstGeom prst="rect">
            <a:avLst/>
          </a:prstGeom>
        </p:spPr>
      </p:pic>
      <p:sp>
        <p:nvSpPr>
          <p:cNvPr id="38" name="Rectangle 37"/>
          <p:cNvSpPr/>
          <p:nvPr/>
        </p:nvSpPr>
        <p:spPr>
          <a:xfrm>
            <a:off x="1451908" y="2139518"/>
            <a:ext cx="3621946" cy="816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Models represent limited connections between </a:t>
            </a:r>
            <a:br>
              <a:rPr lang="en-US" dirty="0" smtClean="0"/>
            </a:br>
            <a:r>
              <a:rPr lang="en-US" dirty="0" smtClean="0"/>
              <a:t>OA and aerosol water</a:t>
            </a:r>
            <a:endParaRPr lang="en-US" dirty="0"/>
          </a:p>
        </p:txBody>
      </p:sp>
      <p:cxnSp>
        <p:nvCxnSpPr>
          <p:cNvPr id="9" name="Straight Arrow Connector 8"/>
          <p:cNvCxnSpPr>
            <a:stCxn id="12" idx="1"/>
          </p:cNvCxnSpPr>
          <p:nvPr/>
        </p:nvCxnSpPr>
        <p:spPr>
          <a:xfrm flipH="1">
            <a:off x="4554388" y="3772227"/>
            <a:ext cx="1029012" cy="94979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a:off x="4487267" y="3772227"/>
            <a:ext cx="1096133" cy="186412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83400" y="3541394"/>
            <a:ext cx="5951610" cy="461665"/>
          </a:xfrm>
          <a:prstGeom prst="rect">
            <a:avLst/>
          </a:prstGeom>
          <a:noFill/>
        </p:spPr>
        <p:txBody>
          <a:bodyPr wrap="square" rtlCol="0">
            <a:spAutoFit/>
          </a:bodyPr>
          <a:lstStyle/>
          <a:p>
            <a:r>
              <a:rPr lang="en-US" sz="2400" dirty="0" smtClean="0"/>
              <a:t>Modeled OA generally does not involve water</a:t>
            </a:r>
            <a:endParaRPr lang="en-US" sz="2400" dirty="0"/>
          </a:p>
        </p:txBody>
      </p:sp>
      <p:sp>
        <p:nvSpPr>
          <p:cNvPr id="17" name="TextBox 16"/>
          <p:cNvSpPr txBox="1"/>
          <p:nvPr/>
        </p:nvSpPr>
        <p:spPr>
          <a:xfrm>
            <a:off x="4450945" y="2194549"/>
            <a:ext cx="6386773" cy="830997"/>
          </a:xfrm>
          <a:prstGeom prst="rect">
            <a:avLst/>
          </a:prstGeom>
          <a:noFill/>
        </p:spPr>
        <p:txBody>
          <a:bodyPr wrap="square" rtlCol="0">
            <a:spAutoFit/>
          </a:bodyPr>
          <a:lstStyle/>
          <a:p>
            <a:r>
              <a:rPr lang="en-US" sz="2400" dirty="0" smtClean="0"/>
              <a:t>Observed OA is largely water soluble as measured by </a:t>
            </a:r>
            <a:r>
              <a:rPr lang="en-US" sz="2400" dirty="0" err="1" smtClean="0"/>
              <a:t>PiLS</a:t>
            </a:r>
            <a:r>
              <a:rPr lang="en-US" sz="2400" dirty="0" smtClean="0"/>
              <a:t> instrument</a:t>
            </a:r>
            <a:endParaRPr lang="en-US" sz="2400" dirty="0"/>
          </a:p>
        </p:txBody>
      </p:sp>
      <p:cxnSp>
        <p:nvCxnSpPr>
          <p:cNvPr id="26" name="Straight Arrow Connector 25"/>
          <p:cNvCxnSpPr/>
          <p:nvPr/>
        </p:nvCxnSpPr>
        <p:spPr>
          <a:xfrm flipH="1">
            <a:off x="4734459" y="4846488"/>
            <a:ext cx="1254524" cy="52804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80108" y="4505369"/>
            <a:ext cx="5683356" cy="1384995"/>
          </a:xfrm>
          <a:prstGeom prst="rect">
            <a:avLst/>
          </a:prstGeom>
          <a:noFill/>
        </p:spPr>
        <p:txBody>
          <a:bodyPr wrap="square" rtlCol="0">
            <a:spAutoFit/>
          </a:bodyPr>
          <a:lstStyle/>
          <a:p>
            <a:r>
              <a:rPr lang="en-US" sz="2400" dirty="0" smtClean="0"/>
              <a:t>Models are beginning to include SOA from IEPOX uptake onto aqueous aerosol:</a:t>
            </a:r>
          </a:p>
          <a:p>
            <a:pPr marL="285750" indent="-285750">
              <a:buFont typeface="Arial" panose="020B0604020202020204" pitchFamily="34" charset="0"/>
              <a:buChar char="•"/>
            </a:pPr>
            <a:r>
              <a:rPr lang="en-US" dirty="0" smtClean="0"/>
              <a:t>CMAQ v5.1 (</a:t>
            </a:r>
            <a:r>
              <a:rPr lang="en-US" dirty="0" smtClean="0">
                <a:hlinkClick r:id="rId3"/>
              </a:rPr>
              <a:t>Pye et al., 2013 ES&amp;T</a:t>
            </a:r>
            <a:r>
              <a:rPr lang="en-US" dirty="0" smtClean="0"/>
              <a:t>)</a:t>
            </a:r>
          </a:p>
          <a:p>
            <a:pPr marL="285750" indent="-285750">
              <a:buFont typeface="Arial" panose="020B0604020202020204" pitchFamily="34" charset="0"/>
              <a:buChar char="•"/>
            </a:pPr>
            <a:r>
              <a:rPr lang="en-US" dirty="0" smtClean="0"/>
              <a:t>GEOS-Chem, research version (</a:t>
            </a:r>
            <a:r>
              <a:rPr lang="en-US" dirty="0" smtClean="0">
                <a:hlinkClick r:id="rId4"/>
              </a:rPr>
              <a:t>Marais et al., 2016 ACP</a:t>
            </a:r>
            <a:r>
              <a:rPr lang="en-US" dirty="0" smtClean="0"/>
              <a:t>)</a:t>
            </a:r>
            <a:endParaRPr lang="en-US" dirty="0"/>
          </a:p>
        </p:txBody>
      </p:sp>
      <p:sp>
        <p:nvSpPr>
          <p:cNvPr id="29" name="TextBox 28"/>
          <p:cNvSpPr txBox="1"/>
          <p:nvPr/>
        </p:nvSpPr>
        <p:spPr>
          <a:xfrm>
            <a:off x="1589102" y="6019061"/>
            <a:ext cx="701336" cy="369332"/>
          </a:xfrm>
          <a:prstGeom prst="rect">
            <a:avLst/>
          </a:prstGeom>
          <a:solidFill>
            <a:schemeClr val="bg1"/>
          </a:solidFill>
        </p:spPr>
        <p:txBody>
          <a:bodyPr wrap="square" rtlCol="0">
            <a:spAutoFit/>
          </a:bodyPr>
          <a:lstStyle/>
          <a:p>
            <a:pPr algn="ctr"/>
            <a:r>
              <a:rPr lang="en-US" dirty="0" smtClean="0"/>
              <a:t>Obs</a:t>
            </a:r>
            <a:endParaRPr lang="en-US" dirty="0"/>
          </a:p>
        </p:txBody>
      </p:sp>
      <p:sp>
        <p:nvSpPr>
          <p:cNvPr id="30" name="TextBox 29"/>
          <p:cNvSpPr txBox="1"/>
          <p:nvPr/>
        </p:nvSpPr>
        <p:spPr>
          <a:xfrm>
            <a:off x="2857403" y="6019061"/>
            <a:ext cx="701336" cy="369332"/>
          </a:xfrm>
          <a:prstGeom prst="rect">
            <a:avLst/>
          </a:prstGeom>
          <a:solidFill>
            <a:schemeClr val="bg1"/>
          </a:solidFill>
        </p:spPr>
        <p:txBody>
          <a:bodyPr wrap="square" rtlCol="0">
            <a:spAutoFit/>
          </a:bodyPr>
          <a:lstStyle/>
          <a:p>
            <a:pPr algn="ctr"/>
            <a:r>
              <a:rPr lang="en-US" dirty="0" smtClean="0"/>
              <a:t>Obs</a:t>
            </a:r>
            <a:endParaRPr lang="en-US" dirty="0"/>
          </a:p>
        </p:txBody>
      </p:sp>
      <p:sp>
        <p:nvSpPr>
          <p:cNvPr id="31" name="TextBox 30"/>
          <p:cNvSpPr txBox="1"/>
          <p:nvPr/>
        </p:nvSpPr>
        <p:spPr>
          <a:xfrm>
            <a:off x="3704281" y="5936721"/>
            <a:ext cx="1369573" cy="646331"/>
          </a:xfrm>
          <a:prstGeom prst="rect">
            <a:avLst/>
          </a:prstGeom>
          <a:solidFill>
            <a:schemeClr val="bg1"/>
          </a:solidFill>
        </p:spPr>
        <p:txBody>
          <a:bodyPr wrap="square" rtlCol="0">
            <a:spAutoFit/>
          </a:bodyPr>
          <a:lstStyle/>
          <a:p>
            <a:pPr algn="ctr"/>
            <a:r>
              <a:rPr lang="en-US" dirty="0" smtClean="0"/>
              <a:t>Model (CMAQ)</a:t>
            </a:r>
            <a:endParaRPr lang="en-US" dirty="0"/>
          </a:p>
        </p:txBody>
      </p:sp>
      <p:sp>
        <p:nvSpPr>
          <p:cNvPr id="32" name="TextBox 31"/>
          <p:cNvSpPr txBox="1"/>
          <p:nvPr/>
        </p:nvSpPr>
        <p:spPr>
          <a:xfrm rot="16200000">
            <a:off x="-1215733" y="3718161"/>
            <a:ext cx="3879544" cy="646331"/>
          </a:xfrm>
          <a:prstGeom prst="rect">
            <a:avLst/>
          </a:prstGeom>
          <a:solidFill>
            <a:schemeClr val="bg1"/>
          </a:solidFill>
        </p:spPr>
        <p:txBody>
          <a:bodyPr wrap="square" rtlCol="0">
            <a:spAutoFit/>
          </a:bodyPr>
          <a:lstStyle/>
          <a:p>
            <a:pPr algn="ctr"/>
            <a:r>
              <a:rPr lang="en-US" dirty="0" smtClean="0"/>
              <a:t>Concentration during Southern Oxidant and Aerosol Study (SOAS) 2013 [</a:t>
            </a:r>
            <a:r>
              <a:rPr lang="en-US" dirty="0" smtClean="0">
                <a:latin typeface="Symbol" panose="05050102010706020507" pitchFamily="18" charset="2"/>
              </a:rPr>
              <a:t>m</a:t>
            </a:r>
            <a:r>
              <a:rPr lang="en-US" dirty="0" smtClean="0"/>
              <a:t>g m</a:t>
            </a:r>
            <a:r>
              <a:rPr lang="en-US" baseline="30000" dirty="0" smtClean="0"/>
              <a:t>-3</a:t>
            </a:r>
            <a:r>
              <a:rPr lang="en-US" dirty="0" smtClean="0"/>
              <a:t>]</a:t>
            </a:r>
            <a:endParaRPr lang="en-US" dirty="0"/>
          </a:p>
        </p:txBody>
      </p:sp>
      <p:sp>
        <p:nvSpPr>
          <p:cNvPr id="33" name="TextBox 32"/>
          <p:cNvSpPr txBox="1"/>
          <p:nvPr/>
        </p:nvSpPr>
        <p:spPr>
          <a:xfrm>
            <a:off x="1524194" y="3078385"/>
            <a:ext cx="750485" cy="369332"/>
          </a:xfrm>
          <a:prstGeom prst="rect">
            <a:avLst/>
          </a:prstGeom>
          <a:noFill/>
        </p:spPr>
        <p:txBody>
          <a:bodyPr wrap="square" rtlCol="0">
            <a:spAutoFit/>
          </a:bodyPr>
          <a:lstStyle/>
          <a:p>
            <a:r>
              <a:rPr lang="en-US" b="1" dirty="0" smtClean="0">
                <a:solidFill>
                  <a:schemeClr val="bg1"/>
                </a:solidFill>
              </a:rPr>
              <a:t>SOA</a:t>
            </a:r>
            <a:endParaRPr lang="en-US" b="1" dirty="0">
              <a:solidFill>
                <a:schemeClr val="bg1"/>
              </a:solidFill>
            </a:endParaRPr>
          </a:p>
        </p:txBody>
      </p:sp>
      <p:sp>
        <p:nvSpPr>
          <p:cNvPr id="34" name="TextBox 33"/>
          <p:cNvSpPr txBox="1"/>
          <p:nvPr/>
        </p:nvSpPr>
        <p:spPr>
          <a:xfrm>
            <a:off x="1504370" y="5612767"/>
            <a:ext cx="750485" cy="338554"/>
          </a:xfrm>
          <a:prstGeom prst="rect">
            <a:avLst/>
          </a:prstGeom>
          <a:noFill/>
        </p:spPr>
        <p:txBody>
          <a:bodyPr wrap="square" rtlCol="0">
            <a:spAutoFit/>
          </a:bodyPr>
          <a:lstStyle/>
          <a:p>
            <a:r>
              <a:rPr lang="en-US" sz="1600" b="1" dirty="0">
                <a:solidFill>
                  <a:schemeClr val="bg1"/>
                </a:solidFill>
              </a:rPr>
              <a:t>P</a:t>
            </a:r>
            <a:r>
              <a:rPr lang="en-US" sz="1600" b="1" dirty="0" smtClean="0">
                <a:solidFill>
                  <a:schemeClr val="bg1"/>
                </a:solidFill>
              </a:rPr>
              <a:t>OA</a:t>
            </a:r>
            <a:endParaRPr lang="en-US" sz="1600" b="1" dirty="0">
              <a:solidFill>
                <a:schemeClr val="bg1"/>
              </a:solidFill>
            </a:endParaRPr>
          </a:p>
        </p:txBody>
      </p:sp>
      <p:sp>
        <p:nvSpPr>
          <p:cNvPr id="35" name="TextBox 34"/>
          <p:cNvSpPr txBox="1"/>
          <p:nvPr/>
        </p:nvSpPr>
        <p:spPr>
          <a:xfrm>
            <a:off x="2662712" y="3055137"/>
            <a:ext cx="896027" cy="369332"/>
          </a:xfrm>
          <a:prstGeom prst="rect">
            <a:avLst/>
          </a:prstGeom>
          <a:noFill/>
        </p:spPr>
        <p:txBody>
          <a:bodyPr wrap="square" rtlCol="0">
            <a:spAutoFit/>
          </a:bodyPr>
          <a:lstStyle/>
          <a:p>
            <a:r>
              <a:rPr lang="en-US" b="1" dirty="0" smtClean="0"/>
              <a:t>soluble</a:t>
            </a:r>
            <a:endParaRPr lang="en-US" b="1" dirty="0"/>
          </a:p>
        </p:txBody>
      </p:sp>
      <p:sp>
        <p:nvSpPr>
          <p:cNvPr id="36" name="TextBox 35"/>
          <p:cNvSpPr txBox="1"/>
          <p:nvPr/>
        </p:nvSpPr>
        <p:spPr>
          <a:xfrm>
            <a:off x="2662712" y="5242976"/>
            <a:ext cx="1144188" cy="369332"/>
          </a:xfrm>
          <a:prstGeom prst="rect">
            <a:avLst/>
          </a:prstGeom>
          <a:noFill/>
        </p:spPr>
        <p:txBody>
          <a:bodyPr wrap="square" rtlCol="0">
            <a:spAutoFit/>
          </a:bodyPr>
          <a:lstStyle/>
          <a:p>
            <a:r>
              <a:rPr lang="en-US" b="1" dirty="0" smtClean="0"/>
              <a:t>insoluble</a:t>
            </a:r>
            <a:endParaRPr lang="en-US" b="1" dirty="0"/>
          </a:p>
        </p:txBody>
      </p:sp>
      <p:sp>
        <p:nvSpPr>
          <p:cNvPr id="37" name="TextBox 36"/>
          <p:cNvSpPr txBox="1"/>
          <p:nvPr/>
        </p:nvSpPr>
        <p:spPr>
          <a:xfrm>
            <a:off x="3803903" y="5558489"/>
            <a:ext cx="750485" cy="369332"/>
          </a:xfrm>
          <a:prstGeom prst="rect">
            <a:avLst/>
          </a:prstGeom>
          <a:noFill/>
        </p:spPr>
        <p:txBody>
          <a:bodyPr wrap="square" rtlCol="0">
            <a:spAutoFit/>
          </a:bodyPr>
          <a:lstStyle/>
          <a:p>
            <a:r>
              <a:rPr lang="en-US" b="1" dirty="0">
                <a:solidFill>
                  <a:schemeClr val="bg1"/>
                </a:solidFill>
              </a:rPr>
              <a:t>P</a:t>
            </a:r>
            <a:r>
              <a:rPr lang="en-US" b="1" dirty="0" smtClean="0">
                <a:solidFill>
                  <a:schemeClr val="bg1"/>
                </a:solidFill>
              </a:rPr>
              <a:t>OA</a:t>
            </a:r>
            <a:endParaRPr lang="en-US" b="1" dirty="0">
              <a:solidFill>
                <a:schemeClr val="bg1"/>
              </a:solidFill>
            </a:endParaRPr>
          </a:p>
        </p:txBody>
      </p:sp>
      <p:sp>
        <p:nvSpPr>
          <p:cNvPr id="39" name="TextBox 38"/>
          <p:cNvSpPr txBox="1"/>
          <p:nvPr/>
        </p:nvSpPr>
        <p:spPr>
          <a:xfrm>
            <a:off x="3838432" y="4041326"/>
            <a:ext cx="896027" cy="646331"/>
          </a:xfrm>
          <a:prstGeom prst="rect">
            <a:avLst/>
          </a:prstGeom>
          <a:noFill/>
        </p:spPr>
        <p:txBody>
          <a:bodyPr wrap="square" rtlCol="0">
            <a:spAutoFit/>
          </a:bodyPr>
          <a:lstStyle/>
          <a:p>
            <a:r>
              <a:rPr lang="en-US" b="1" dirty="0" smtClean="0"/>
              <a:t>other SOA</a:t>
            </a:r>
            <a:endParaRPr lang="en-US" b="1" dirty="0"/>
          </a:p>
        </p:txBody>
      </p:sp>
      <p:sp>
        <p:nvSpPr>
          <p:cNvPr id="40" name="TextBox 39"/>
          <p:cNvSpPr txBox="1"/>
          <p:nvPr/>
        </p:nvSpPr>
        <p:spPr>
          <a:xfrm>
            <a:off x="3795167" y="5039876"/>
            <a:ext cx="1187800" cy="491160"/>
          </a:xfrm>
          <a:prstGeom prst="rect">
            <a:avLst/>
          </a:prstGeom>
          <a:noFill/>
        </p:spPr>
        <p:txBody>
          <a:bodyPr wrap="square" rtlCol="0">
            <a:spAutoFit/>
          </a:bodyPr>
          <a:lstStyle/>
          <a:p>
            <a:pPr>
              <a:lnSpc>
                <a:spcPct val="80000"/>
              </a:lnSpc>
            </a:pPr>
            <a:r>
              <a:rPr lang="en-US" sz="1600" b="1" dirty="0" smtClean="0"/>
              <a:t>aqueous SOA</a:t>
            </a:r>
            <a:endParaRPr lang="en-US" sz="1600" b="1" dirty="0"/>
          </a:p>
        </p:txBody>
      </p:sp>
      <p:cxnSp>
        <p:nvCxnSpPr>
          <p:cNvPr id="15" name="Straight Arrow Connector 14"/>
          <p:cNvCxnSpPr>
            <a:stCxn id="17" idx="1"/>
          </p:cNvCxnSpPr>
          <p:nvPr/>
        </p:nvCxnSpPr>
        <p:spPr>
          <a:xfrm flipH="1">
            <a:off x="3435659" y="2610048"/>
            <a:ext cx="1015286" cy="96298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C54A5C6-1A67-402B-9D43-A5D8CAE25FA9}" type="slidenum">
              <a:rPr lang="en-US" smtClean="0"/>
              <a:t>3</a:t>
            </a:fld>
            <a:endParaRPr lang="en-US"/>
          </a:p>
        </p:txBody>
      </p:sp>
    </p:spTree>
    <p:extLst>
      <p:ext uri="{BB962C8B-B14F-4D97-AF65-F5344CB8AC3E}">
        <p14:creationId xmlns:p14="http://schemas.microsoft.com/office/powerpoint/2010/main" val="20017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90039" y="1997475"/>
            <a:ext cx="4534729" cy="4323178"/>
          </a:xfrm>
          <a:prstGeom prst="rect">
            <a:avLst/>
          </a:prstGeom>
        </p:spPr>
      </p:pic>
      <p:sp>
        <p:nvSpPr>
          <p:cNvPr id="3" name="Title 2"/>
          <p:cNvSpPr>
            <a:spLocks noGrp="1"/>
          </p:cNvSpPr>
          <p:nvPr>
            <p:ph type="title"/>
          </p:nvPr>
        </p:nvSpPr>
        <p:spPr/>
        <p:txBody>
          <a:bodyPr>
            <a:normAutofit fontScale="90000"/>
          </a:bodyPr>
          <a:lstStyle/>
          <a:p>
            <a:r>
              <a:rPr lang="en-US" dirty="0"/>
              <a:t>Models </a:t>
            </a:r>
            <a:r>
              <a:rPr lang="en-US" dirty="0" smtClean="0"/>
              <a:t>represent limited connections between </a:t>
            </a:r>
            <a:r>
              <a:rPr lang="en-US" dirty="0"/>
              <a:t/>
            </a:r>
            <a:br>
              <a:rPr lang="en-US" dirty="0"/>
            </a:br>
            <a:r>
              <a:rPr lang="en-US" dirty="0"/>
              <a:t>OA and </a:t>
            </a:r>
            <a:r>
              <a:rPr lang="en-US" dirty="0" smtClean="0"/>
              <a:t>aerosol water</a:t>
            </a:r>
            <a:endParaRPr lang="en-US" dirty="0"/>
          </a:p>
        </p:txBody>
      </p:sp>
      <p:sp>
        <p:nvSpPr>
          <p:cNvPr id="5" name="Content Placeholder 4"/>
          <p:cNvSpPr txBox="1">
            <a:spLocks noGrp="1"/>
          </p:cNvSpPr>
          <p:nvPr>
            <p:ph idx="1"/>
          </p:nvPr>
        </p:nvSpPr>
        <p:spPr>
          <a:xfrm>
            <a:off x="6096000" y="3078385"/>
            <a:ext cx="4876115" cy="978729"/>
          </a:xfrm>
          <a:prstGeom prst="rect">
            <a:avLst/>
          </a:prstGeom>
          <a:noFill/>
        </p:spPr>
        <p:txBody>
          <a:bodyPr wrap="square" rtlCol="0">
            <a:spAutoFit/>
          </a:bodyPr>
          <a:lstStyle/>
          <a:p>
            <a:r>
              <a:rPr lang="en-US" sz="3200" dirty="0" smtClean="0"/>
              <a:t>Should traditional SOA interact with water?</a:t>
            </a:r>
          </a:p>
        </p:txBody>
      </p:sp>
      <p:sp>
        <p:nvSpPr>
          <p:cNvPr id="7" name="TextBox 6"/>
          <p:cNvSpPr txBox="1"/>
          <p:nvPr/>
        </p:nvSpPr>
        <p:spPr>
          <a:xfrm>
            <a:off x="1589102" y="6019061"/>
            <a:ext cx="701336" cy="369332"/>
          </a:xfrm>
          <a:prstGeom prst="rect">
            <a:avLst/>
          </a:prstGeom>
          <a:solidFill>
            <a:schemeClr val="bg1"/>
          </a:solidFill>
        </p:spPr>
        <p:txBody>
          <a:bodyPr wrap="square" rtlCol="0">
            <a:spAutoFit/>
          </a:bodyPr>
          <a:lstStyle/>
          <a:p>
            <a:pPr algn="ctr"/>
            <a:r>
              <a:rPr lang="en-US" dirty="0" smtClean="0"/>
              <a:t>Obs</a:t>
            </a:r>
            <a:endParaRPr lang="en-US" dirty="0"/>
          </a:p>
        </p:txBody>
      </p:sp>
      <p:sp>
        <p:nvSpPr>
          <p:cNvPr id="8" name="TextBox 7"/>
          <p:cNvSpPr txBox="1"/>
          <p:nvPr/>
        </p:nvSpPr>
        <p:spPr>
          <a:xfrm>
            <a:off x="2857403" y="6019061"/>
            <a:ext cx="701336" cy="369332"/>
          </a:xfrm>
          <a:prstGeom prst="rect">
            <a:avLst/>
          </a:prstGeom>
          <a:solidFill>
            <a:schemeClr val="bg1"/>
          </a:solidFill>
        </p:spPr>
        <p:txBody>
          <a:bodyPr wrap="square" rtlCol="0">
            <a:spAutoFit/>
          </a:bodyPr>
          <a:lstStyle/>
          <a:p>
            <a:pPr algn="ctr"/>
            <a:r>
              <a:rPr lang="en-US" dirty="0" smtClean="0"/>
              <a:t>Obs</a:t>
            </a:r>
            <a:endParaRPr lang="en-US" dirty="0"/>
          </a:p>
        </p:txBody>
      </p:sp>
      <p:sp>
        <p:nvSpPr>
          <p:cNvPr id="9" name="TextBox 8"/>
          <p:cNvSpPr txBox="1"/>
          <p:nvPr/>
        </p:nvSpPr>
        <p:spPr>
          <a:xfrm>
            <a:off x="3704281" y="5936721"/>
            <a:ext cx="1369573" cy="646331"/>
          </a:xfrm>
          <a:prstGeom prst="rect">
            <a:avLst/>
          </a:prstGeom>
          <a:solidFill>
            <a:schemeClr val="bg1"/>
          </a:solidFill>
        </p:spPr>
        <p:txBody>
          <a:bodyPr wrap="square" rtlCol="0">
            <a:spAutoFit/>
          </a:bodyPr>
          <a:lstStyle/>
          <a:p>
            <a:pPr algn="ctr"/>
            <a:r>
              <a:rPr lang="en-US" dirty="0" smtClean="0"/>
              <a:t>Model (CMAQ)</a:t>
            </a:r>
            <a:endParaRPr lang="en-US" dirty="0"/>
          </a:p>
        </p:txBody>
      </p:sp>
      <p:sp>
        <p:nvSpPr>
          <p:cNvPr id="11" name="TextBox 10"/>
          <p:cNvSpPr txBox="1"/>
          <p:nvPr/>
        </p:nvSpPr>
        <p:spPr>
          <a:xfrm>
            <a:off x="1524194" y="3078385"/>
            <a:ext cx="750485" cy="369332"/>
          </a:xfrm>
          <a:prstGeom prst="rect">
            <a:avLst/>
          </a:prstGeom>
          <a:noFill/>
        </p:spPr>
        <p:txBody>
          <a:bodyPr wrap="square" rtlCol="0">
            <a:spAutoFit/>
          </a:bodyPr>
          <a:lstStyle/>
          <a:p>
            <a:r>
              <a:rPr lang="en-US" b="1" dirty="0" smtClean="0">
                <a:solidFill>
                  <a:schemeClr val="bg1"/>
                </a:solidFill>
              </a:rPr>
              <a:t>SOA</a:t>
            </a:r>
            <a:endParaRPr lang="en-US" b="1" dirty="0">
              <a:solidFill>
                <a:schemeClr val="bg1"/>
              </a:solidFill>
            </a:endParaRPr>
          </a:p>
        </p:txBody>
      </p:sp>
      <p:sp>
        <p:nvSpPr>
          <p:cNvPr id="12" name="TextBox 11"/>
          <p:cNvSpPr txBox="1"/>
          <p:nvPr/>
        </p:nvSpPr>
        <p:spPr>
          <a:xfrm>
            <a:off x="1504370" y="5612767"/>
            <a:ext cx="750485" cy="338554"/>
          </a:xfrm>
          <a:prstGeom prst="rect">
            <a:avLst/>
          </a:prstGeom>
          <a:noFill/>
        </p:spPr>
        <p:txBody>
          <a:bodyPr wrap="square" rtlCol="0">
            <a:spAutoFit/>
          </a:bodyPr>
          <a:lstStyle/>
          <a:p>
            <a:r>
              <a:rPr lang="en-US" sz="1600" b="1" dirty="0">
                <a:solidFill>
                  <a:schemeClr val="bg1"/>
                </a:solidFill>
              </a:rPr>
              <a:t>P</a:t>
            </a:r>
            <a:r>
              <a:rPr lang="en-US" sz="1600" b="1" dirty="0" smtClean="0">
                <a:solidFill>
                  <a:schemeClr val="bg1"/>
                </a:solidFill>
              </a:rPr>
              <a:t>OA</a:t>
            </a:r>
            <a:endParaRPr lang="en-US" sz="1600" b="1" dirty="0">
              <a:solidFill>
                <a:schemeClr val="bg1"/>
              </a:solidFill>
            </a:endParaRPr>
          </a:p>
        </p:txBody>
      </p:sp>
      <p:sp>
        <p:nvSpPr>
          <p:cNvPr id="13" name="TextBox 12"/>
          <p:cNvSpPr txBox="1"/>
          <p:nvPr/>
        </p:nvSpPr>
        <p:spPr>
          <a:xfrm>
            <a:off x="2662712" y="3055137"/>
            <a:ext cx="896027" cy="369332"/>
          </a:xfrm>
          <a:prstGeom prst="rect">
            <a:avLst/>
          </a:prstGeom>
          <a:noFill/>
        </p:spPr>
        <p:txBody>
          <a:bodyPr wrap="square" rtlCol="0">
            <a:spAutoFit/>
          </a:bodyPr>
          <a:lstStyle/>
          <a:p>
            <a:r>
              <a:rPr lang="en-US" b="1" dirty="0" smtClean="0"/>
              <a:t>soluble</a:t>
            </a:r>
            <a:endParaRPr lang="en-US" b="1" dirty="0"/>
          </a:p>
        </p:txBody>
      </p:sp>
      <p:sp>
        <p:nvSpPr>
          <p:cNvPr id="14" name="TextBox 13"/>
          <p:cNvSpPr txBox="1"/>
          <p:nvPr/>
        </p:nvSpPr>
        <p:spPr>
          <a:xfrm>
            <a:off x="2662712" y="5242976"/>
            <a:ext cx="1144188" cy="369332"/>
          </a:xfrm>
          <a:prstGeom prst="rect">
            <a:avLst/>
          </a:prstGeom>
          <a:noFill/>
        </p:spPr>
        <p:txBody>
          <a:bodyPr wrap="square" rtlCol="0">
            <a:spAutoFit/>
          </a:bodyPr>
          <a:lstStyle/>
          <a:p>
            <a:r>
              <a:rPr lang="en-US" b="1" dirty="0" smtClean="0"/>
              <a:t>insoluble</a:t>
            </a:r>
            <a:endParaRPr lang="en-US" b="1" dirty="0"/>
          </a:p>
        </p:txBody>
      </p:sp>
      <p:sp>
        <p:nvSpPr>
          <p:cNvPr id="15" name="TextBox 14"/>
          <p:cNvSpPr txBox="1"/>
          <p:nvPr/>
        </p:nvSpPr>
        <p:spPr>
          <a:xfrm>
            <a:off x="3803903" y="5558489"/>
            <a:ext cx="750485" cy="369332"/>
          </a:xfrm>
          <a:prstGeom prst="rect">
            <a:avLst/>
          </a:prstGeom>
          <a:noFill/>
        </p:spPr>
        <p:txBody>
          <a:bodyPr wrap="square" rtlCol="0">
            <a:spAutoFit/>
          </a:bodyPr>
          <a:lstStyle/>
          <a:p>
            <a:r>
              <a:rPr lang="en-US" b="1" dirty="0">
                <a:solidFill>
                  <a:schemeClr val="bg1"/>
                </a:solidFill>
              </a:rPr>
              <a:t>P</a:t>
            </a:r>
            <a:r>
              <a:rPr lang="en-US" b="1" dirty="0" smtClean="0">
                <a:solidFill>
                  <a:schemeClr val="bg1"/>
                </a:solidFill>
              </a:rPr>
              <a:t>OA</a:t>
            </a:r>
            <a:endParaRPr lang="en-US" b="1" dirty="0">
              <a:solidFill>
                <a:schemeClr val="bg1"/>
              </a:solidFill>
            </a:endParaRPr>
          </a:p>
        </p:txBody>
      </p:sp>
      <p:sp>
        <p:nvSpPr>
          <p:cNvPr id="16" name="Rectangle 15"/>
          <p:cNvSpPr/>
          <p:nvPr/>
        </p:nvSpPr>
        <p:spPr>
          <a:xfrm>
            <a:off x="1451908" y="2139518"/>
            <a:ext cx="3621946" cy="816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38432" y="4041326"/>
            <a:ext cx="896027" cy="646331"/>
          </a:xfrm>
          <a:prstGeom prst="rect">
            <a:avLst/>
          </a:prstGeom>
          <a:noFill/>
        </p:spPr>
        <p:txBody>
          <a:bodyPr wrap="square" rtlCol="0">
            <a:spAutoFit/>
          </a:bodyPr>
          <a:lstStyle/>
          <a:p>
            <a:r>
              <a:rPr lang="en-US" b="1" dirty="0" smtClean="0"/>
              <a:t>other SOA</a:t>
            </a:r>
            <a:endParaRPr lang="en-US" b="1" dirty="0"/>
          </a:p>
        </p:txBody>
      </p:sp>
      <p:sp>
        <p:nvSpPr>
          <p:cNvPr id="18" name="TextBox 17"/>
          <p:cNvSpPr txBox="1"/>
          <p:nvPr/>
        </p:nvSpPr>
        <p:spPr>
          <a:xfrm>
            <a:off x="3795167" y="5039876"/>
            <a:ext cx="1187800" cy="491160"/>
          </a:xfrm>
          <a:prstGeom prst="rect">
            <a:avLst/>
          </a:prstGeom>
          <a:noFill/>
        </p:spPr>
        <p:txBody>
          <a:bodyPr wrap="square" rtlCol="0">
            <a:spAutoFit/>
          </a:bodyPr>
          <a:lstStyle/>
          <a:p>
            <a:pPr>
              <a:lnSpc>
                <a:spcPct val="80000"/>
              </a:lnSpc>
            </a:pPr>
            <a:r>
              <a:rPr lang="en-US" sz="1600" b="1" dirty="0" smtClean="0"/>
              <a:t>aqueous SOA</a:t>
            </a:r>
            <a:endParaRPr lang="en-US" sz="1600" b="1" dirty="0"/>
          </a:p>
        </p:txBody>
      </p:sp>
      <p:sp>
        <p:nvSpPr>
          <p:cNvPr id="20" name="TextBox 19"/>
          <p:cNvSpPr txBox="1"/>
          <p:nvPr/>
        </p:nvSpPr>
        <p:spPr>
          <a:xfrm rot="16200000">
            <a:off x="-1215733" y="3718161"/>
            <a:ext cx="3879544" cy="646331"/>
          </a:xfrm>
          <a:prstGeom prst="rect">
            <a:avLst/>
          </a:prstGeom>
          <a:solidFill>
            <a:schemeClr val="bg1"/>
          </a:solidFill>
        </p:spPr>
        <p:txBody>
          <a:bodyPr wrap="square" rtlCol="0">
            <a:spAutoFit/>
          </a:bodyPr>
          <a:lstStyle/>
          <a:p>
            <a:pPr algn="ctr"/>
            <a:r>
              <a:rPr lang="en-US" dirty="0" smtClean="0"/>
              <a:t>Concentration during Southern Oxidant and Aerosol Study (SOAS) 2013 [</a:t>
            </a:r>
            <a:r>
              <a:rPr lang="en-US" dirty="0" smtClean="0">
                <a:latin typeface="Symbol" panose="05050102010706020507" pitchFamily="18" charset="2"/>
              </a:rPr>
              <a:t>m</a:t>
            </a:r>
            <a:r>
              <a:rPr lang="en-US" dirty="0" smtClean="0"/>
              <a:t>g m</a:t>
            </a:r>
            <a:r>
              <a:rPr lang="en-US" baseline="30000" dirty="0" smtClean="0"/>
              <a:t>-3</a:t>
            </a:r>
            <a:r>
              <a:rPr lang="en-US" dirty="0" smtClean="0"/>
              <a:t>]</a:t>
            </a:r>
            <a:endParaRPr lang="en-US" dirty="0"/>
          </a:p>
        </p:txBody>
      </p:sp>
      <p:sp>
        <p:nvSpPr>
          <p:cNvPr id="2" name="Slide Number Placeholder 1"/>
          <p:cNvSpPr>
            <a:spLocks noGrp="1"/>
          </p:cNvSpPr>
          <p:nvPr>
            <p:ph type="sldNum" sz="quarter" idx="12"/>
          </p:nvPr>
        </p:nvSpPr>
        <p:spPr/>
        <p:txBody>
          <a:bodyPr/>
          <a:lstStyle/>
          <a:p>
            <a:fld id="{2C54A5C6-1A67-402B-9D43-A5D8CAE25FA9}" type="slidenum">
              <a:rPr lang="en-US" smtClean="0"/>
              <a:t>4</a:t>
            </a:fld>
            <a:endParaRPr lang="en-US"/>
          </a:p>
        </p:txBody>
      </p:sp>
    </p:spTree>
    <p:extLst>
      <p:ext uri="{BB962C8B-B14F-4D97-AF65-F5344CB8AC3E}">
        <p14:creationId xmlns:p14="http://schemas.microsoft.com/office/powerpoint/2010/main" val="3932053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Determine a consistent set of properties for semivolatile SOA</a:t>
            </a:r>
            <a:endParaRPr lang="en-US" sz="3200" dirty="0"/>
          </a:p>
        </p:txBody>
      </p:sp>
      <p:pic>
        <p:nvPicPr>
          <p:cNvPr id="4" name="Picture 3"/>
          <p:cNvPicPr>
            <a:picLocks noChangeAspect="1"/>
          </p:cNvPicPr>
          <p:nvPr/>
        </p:nvPicPr>
        <p:blipFill>
          <a:blip r:embed="rId2"/>
          <a:stretch>
            <a:fillRect/>
          </a:stretch>
        </p:blipFill>
        <p:spPr>
          <a:xfrm>
            <a:off x="838200" y="1468468"/>
            <a:ext cx="7314838" cy="4618252"/>
          </a:xfrm>
          <a:prstGeom prst="rect">
            <a:avLst/>
          </a:prstGeom>
        </p:spPr>
      </p:pic>
      <p:sp>
        <p:nvSpPr>
          <p:cNvPr id="6" name="TextBox 5"/>
          <p:cNvSpPr txBox="1"/>
          <p:nvPr/>
        </p:nvSpPr>
        <p:spPr>
          <a:xfrm>
            <a:off x="2208919" y="6167087"/>
            <a:ext cx="3950483" cy="338554"/>
          </a:xfrm>
          <a:prstGeom prst="rect">
            <a:avLst/>
          </a:prstGeom>
          <a:noFill/>
        </p:spPr>
        <p:txBody>
          <a:bodyPr wrap="square" rtlCol="0">
            <a:spAutoFit/>
          </a:bodyPr>
          <a:lstStyle/>
          <a:p>
            <a:pPr algn="ctr"/>
            <a:r>
              <a:rPr lang="en-US" sz="1600" dirty="0" smtClean="0"/>
              <a:t>Organic Aerosol in CMAQ v5.1</a:t>
            </a:r>
            <a:endParaRPr lang="en-US" sz="1600" dirty="0"/>
          </a:p>
        </p:txBody>
      </p:sp>
      <p:sp>
        <p:nvSpPr>
          <p:cNvPr id="27" name="Slide Number Placeholder 26"/>
          <p:cNvSpPr>
            <a:spLocks noGrp="1"/>
          </p:cNvSpPr>
          <p:nvPr>
            <p:ph type="sldNum" sz="quarter" idx="12"/>
          </p:nvPr>
        </p:nvSpPr>
        <p:spPr/>
        <p:txBody>
          <a:bodyPr/>
          <a:lstStyle/>
          <a:p>
            <a:fld id="{2C54A5C6-1A67-402B-9D43-A5D8CAE25FA9}" type="slidenum">
              <a:rPr lang="en-US" smtClean="0"/>
              <a:t>5</a:t>
            </a:fld>
            <a:endParaRPr lang="en-US"/>
          </a:p>
        </p:txBody>
      </p:sp>
      <p:sp>
        <p:nvSpPr>
          <p:cNvPr id="3" name="TextBox 2"/>
          <p:cNvSpPr txBox="1"/>
          <p:nvPr/>
        </p:nvSpPr>
        <p:spPr>
          <a:xfrm>
            <a:off x="8974836" y="2864679"/>
            <a:ext cx="1819656" cy="584775"/>
          </a:xfrm>
          <a:prstGeom prst="rect">
            <a:avLst/>
          </a:prstGeom>
          <a:solidFill>
            <a:schemeClr val="bg1">
              <a:lumMod val="85000"/>
            </a:schemeClr>
          </a:solidFill>
          <a:ln>
            <a:solidFill>
              <a:schemeClr val="tx1"/>
            </a:solidFill>
          </a:ln>
        </p:spPr>
        <p:txBody>
          <a:bodyPr wrap="square" rtlCol="0">
            <a:spAutoFit/>
          </a:bodyPr>
          <a:lstStyle/>
          <a:p>
            <a:pPr algn="ctr"/>
            <a:r>
              <a:rPr lang="en-US" sz="1600" dirty="0" smtClean="0">
                <a:solidFill>
                  <a:srgbClr val="3074B8"/>
                </a:solidFill>
              </a:rPr>
              <a:t>Aerosol with direct water interaction</a:t>
            </a:r>
          </a:p>
        </p:txBody>
      </p:sp>
      <p:sp>
        <p:nvSpPr>
          <p:cNvPr id="7" name="TextBox 6"/>
          <p:cNvSpPr txBox="1"/>
          <p:nvPr/>
        </p:nvSpPr>
        <p:spPr>
          <a:xfrm>
            <a:off x="9610344" y="3631128"/>
            <a:ext cx="548640" cy="338554"/>
          </a:xfrm>
          <a:prstGeom prst="rect">
            <a:avLst/>
          </a:prstGeom>
          <a:solidFill>
            <a:schemeClr val="bg1">
              <a:lumMod val="85000"/>
            </a:schemeClr>
          </a:solidFill>
          <a:ln>
            <a:solidFill>
              <a:schemeClr val="tx1"/>
            </a:solidFill>
          </a:ln>
        </p:spPr>
        <p:txBody>
          <a:bodyPr wrap="square" rtlCol="0">
            <a:spAutoFit/>
          </a:bodyPr>
          <a:lstStyle/>
          <a:p>
            <a:pPr algn="ctr"/>
            <a:r>
              <a:rPr lang="en-US" sz="1600" dirty="0" smtClean="0">
                <a:solidFill>
                  <a:srgbClr val="FF0000"/>
                </a:solidFill>
              </a:rPr>
              <a:t>POA</a:t>
            </a:r>
          </a:p>
        </p:txBody>
      </p:sp>
      <p:sp>
        <p:nvSpPr>
          <p:cNvPr id="8" name="TextBox 7"/>
          <p:cNvSpPr txBox="1"/>
          <p:nvPr/>
        </p:nvSpPr>
        <p:spPr>
          <a:xfrm>
            <a:off x="8833104" y="4148365"/>
            <a:ext cx="2103120" cy="338554"/>
          </a:xfrm>
          <a:prstGeom prst="rect">
            <a:avLst/>
          </a:prstGeom>
          <a:solidFill>
            <a:schemeClr val="bg1">
              <a:lumMod val="85000"/>
            </a:schemeClr>
          </a:solidFill>
          <a:ln>
            <a:solidFill>
              <a:schemeClr val="tx1"/>
            </a:solidFill>
          </a:ln>
        </p:spPr>
        <p:txBody>
          <a:bodyPr wrap="square" rtlCol="0">
            <a:spAutoFit/>
          </a:bodyPr>
          <a:lstStyle/>
          <a:p>
            <a:pPr algn="ctr"/>
            <a:r>
              <a:rPr lang="en-US" sz="1600" dirty="0" smtClean="0"/>
              <a:t>Very low volatility SOA</a:t>
            </a:r>
          </a:p>
        </p:txBody>
      </p:sp>
      <p:sp>
        <p:nvSpPr>
          <p:cNvPr id="9" name="TextBox 8"/>
          <p:cNvSpPr txBox="1"/>
          <p:nvPr/>
        </p:nvSpPr>
        <p:spPr>
          <a:xfrm>
            <a:off x="9093708" y="4668593"/>
            <a:ext cx="1581912" cy="338554"/>
          </a:xfrm>
          <a:prstGeom prst="rect">
            <a:avLst/>
          </a:prstGeom>
          <a:noFill/>
          <a:ln>
            <a:solidFill>
              <a:schemeClr val="tx1"/>
            </a:solidFill>
          </a:ln>
        </p:spPr>
        <p:txBody>
          <a:bodyPr wrap="square" rtlCol="0">
            <a:spAutoFit/>
          </a:bodyPr>
          <a:lstStyle/>
          <a:p>
            <a:pPr algn="ctr"/>
            <a:r>
              <a:rPr lang="en-US" sz="1600" dirty="0" smtClean="0"/>
              <a:t>Semivolatile SOA</a:t>
            </a:r>
            <a:endParaRPr lang="en-US" sz="1600" dirty="0"/>
          </a:p>
        </p:txBody>
      </p:sp>
      <p:sp>
        <p:nvSpPr>
          <p:cNvPr id="5" name="TextBox 4"/>
          <p:cNvSpPr txBox="1"/>
          <p:nvPr/>
        </p:nvSpPr>
        <p:spPr>
          <a:xfrm>
            <a:off x="8558784" y="2193553"/>
            <a:ext cx="2651760" cy="369332"/>
          </a:xfrm>
          <a:prstGeom prst="rect">
            <a:avLst/>
          </a:prstGeom>
          <a:noFill/>
        </p:spPr>
        <p:txBody>
          <a:bodyPr wrap="square" rtlCol="0">
            <a:spAutoFit/>
          </a:bodyPr>
          <a:lstStyle/>
          <a:p>
            <a:r>
              <a:rPr lang="en-US" dirty="0" smtClean="0"/>
              <a:t>Types of Aerosol in CMAQ:</a:t>
            </a:r>
            <a:endParaRPr lang="en-US" dirty="0"/>
          </a:p>
        </p:txBody>
      </p:sp>
    </p:spTree>
    <p:extLst>
      <p:ext uri="{BB962C8B-B14F-4D97-AF65-F5344CB8AC3E}">
        <p14:creationId xmlns:p14="http://schemas.microsoft.com/office/powerpoint/2010/main" val="780349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Specify </a:t>
            </a:r>
            <a:r>
              <a:rPr lang="en-US" sz="3200" dirty="0"/>
              <a:t>a consistent set of </a:t>
            </a:r>
            <a:r>
              <a:rPr lang="en-US" sz="3200" dirty="0" smtClean="0"/>
              <a:t>properties: MW, OM/OC, C*, density</a:t>
            </a:r>
            <a:endParaRPr lang="en-US" sz="3200" dirty="0"/>
          </a:p>
        </p:txBody>
      </p:sp>
      <p:sp>
        <p:nvSpPr>
          <p:cNvPr id="4" name="Slide Number Placeholder 3"/>
          <p:cNvSpPr>
            <a:spLocks noGrp="1"/>
          </p:cNvSpPr>
          <p:nvPr>
            <p:ph type="sldNum" sz="quarter" idx="12"/>
          </p:nvPr>
        </p:nvSpPr>
        <p:spPr/>
        <p:txBody>
          <a:bodyPr/>
          <a:lstStyle/>
          <a:p>
            <a:fld id="{2C54A5C6-1A67-402B-9D43-A5D8CAE25FA9}" type="slidenum">
              <a:rPr lang="en-US" smtClean="0"/>
              <a:t>6</a:t>
            </a:fld>
            <a:endParaRPr lang="en-US"/>
          </a:p>
        </p:txBody>
      </p:sp>
      <p:pic>
        <p:nvPicPr>
          <p:cNvPr id="5" name="Picture 4"/>
          <p:cNvPicPr>
            <a:picLocks noChangeAspect="1"/>
          </p:cNvPicPr>
          <p:nvPr/>
        </p:nvPicPr>
        <p:blipFill>
          <a:blip r:embed="rId2"/>
          <a:stretch>
            <a:fillRect/>
          </a:stretch>
        </p:blipFill>
        <p:spPr>
          <a:xfrm>
            <a:off x="3884889" y="1816820"/>
            <a:ext cx="4376608" cy="4522391"/>
          </a:xfrm>
          <a:prstGeom prst="rect">
            <a:avLst/>
          </a:prstGeom>
        </p:spPr>
      </p:pic>
    </p:spTree>
    <p:extLst>
      <p:ext uri="{BB962C8B-B14F-4D97-AF65-F5344CB8AC3E}">
        <p14:creationId xmlns:p14="http://schemas.microsoft.com/office/powerpoint/2010/main" val="582560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4688"/>
            <a:ext cx="10047051" cy="1016000"/>
          </a:xfrm>
        </p:spPr>
        <p:txBody>
          <a:bodyPr>
            <a:normAutofit fontScale="90000"/>
          </a:bodyPr>
          <a:lstStyle/>
          <a:p>
            <a:r>
              <a:rPr lang="en-US" dirty="0" smtClean="0"/>
              <a:t>Implementing organic interactions with water</a:t>
            </a:r>
            <a:endParaRPr lang="en-US" dirty="0"/>
          </a:p>
        </p:txBody>
      </p:sp>
      <p:sp>
        <p:nvSpPr>
          <p:cNvPr id="3" name="Content Placeholder 2"/>
          <p:cNvSpPr>
            <a:spLocks noGrp="1"/>
          </p:cNvSpPr>
          <p:nvPr>
            <p:ph idx="1"/>
          </p:nvPr>
        </p:nvSpPr>
        <p:spPr>
          <a:xfrm>
            <a:off x="838200" y="1690688"/>
            <a:ext cx="6958632" cy="4760821"/>
          </a:xfrm>
        </p:spPr>
        <p:txBody>
          <a:bodyPr>
            <a:normAutofit/>
          </a:bodyPr>
          <a:lstStyle/>
          <a:p>
            <a:pPr>
              <a:lnSpc>
                <a:spcPct val="120000"/>
              </a:lnSpc>
              <a:spcBef>
                <a:spcPts val="0"/>
              </a:spcBef>
            </a:pPr>
            <a:r>
              <a:rPr lang="en-US" sz="2000" dirty="0" smtClean="0"/>
              <a:t>CMAQ includes water associated with inorganic compounds </a:t>
            </a:r>
          </a:p>
          <a:p>
            <a:pPr>
              <a:lnSpc>
                <a:spcPct val="120000"/>
              </a:lnSpc>
              <a:spcBef>
                <a:spcPts val="0"/>
              </a:spcBef>
            </a:pPr>
            <a:endParaRPr lang="en-US" sz="2000" dirty="0" smtClean="0"/>
          </a:p>
          <a:p>
            <a:pPr>
              <a:lnSpc>
                <a:spcPct val="120000"/>
              </a:lnSpc>
              <a:spcBef>
                <a:spcPts val="0"/>
              </a:spcBef>
            </a:pPr>
            <a:endParaRPr lang="en-US" sz="2000" dirty="0"/>
          </a:p>
          <a:p>
            <a:pPr>
              <a:lnSpc>
                <a:spcPct val="120000"/>
              </a:lnSpc>
              <a:spcBef>
                <a:spcPts val="0"/>
              </a:spcBef>
            </a:pPr>
            <a:endParaRPr lang="en-US" sz="2000" dirty="0" smtClean="0"/>
          </a:p>
          <a:p>
            <a:pPr>
              <a:lnSpc>
                <a:spcPct val="120000"/>
              </a:lnSpc>
              <a:spcBef>
                <a:spcPts val="0"/>
              </a:spcBef>
            </a:pPr>
            <a:endParaRPr lang="en-US" sz="2000" dirty="0" smtClean="0"/>
          </a:p>
          <a:p>
            <a:pPr>
              <a:lnSpc>
                <a:spcPct val="120000"/>
              </a:lnSpc>
              <a:spcBef>
                <a:spcPts val="0"/>
              </a:spcBef>
            </a:pPr>
            <a:endParaRPr lang="en-US" sz="2000" dirty="0" smtClean="0"/>
          </a:p>
          <a:p>
            <a:pPr>
              <a:lnSpc>
                <a:spcPct val="120000"/>
              </a:lnSpc>
              <a:spcBef>
                <a:spcPts val="0"/>
              </a:spcBef>
            </a:pPr>
            <a:r>
              <a:rPr lang="en-US" sz="2000" dirty="0" smtClean="0"/>
              <a:t>Aerosol </a:t>
            </a:r>
            <a:r>
              <a:rPr lang="en-US" sz="2000" dirty="0"/>
              <a:t>water has contributions </a:t>
            </a:r>
            <a:r>
              <a:rPr lang="en-US" sz="2000" dirty="0" smtClean="0"/>
              <a:t>from </a:t>
            </a:r>
            <a:r>
              <a:rPr lang="en-US" sz="2000" dirty="0"/>
              <a:t>inorganic and organic constituents: W</a:t>
            </a:r>
            <a:r>
              <a:rPr lang="en-US" sz="2000" baseline="-25000" dirty="0"/>
              <a:t>i</a:t>
            </a:r>
            <a:r>
              <a:rPr lang="en-US" sz="2000" dirty="0"/>
              <a:t> + </a:t>
            </a:r>
            <a:r>
              <a:rPr lang="en-US" sz="2000" dirty="0" smtClean="0"/>
              <a:t>W</a:t>
            </a:r>
            <a:r>
              <a:rPr lang="en-US" sz="2000" baseline="-25000" dirty="0" smtClean="0"/>
              <a:t>o</a:t>
            </a:r>
          </a:p>
          <a:p>
            <a:pPr>
              <a:lnSpc>
                <a:spcPct val="120000"/>
              </a:lnSpc>
              <a:spcBef>
                <a:spcPts val="0"/>
              </a:spcBef>
            </a:pPr>
            <a:endParaRPr lang="en-US" sz="2000" dirty="0"/>
          </a:p>
          <a:p>
            <a:pPr>
              <a:lnSpc>
                <a:spcPct val="120000"/>
              </a:lnSpc>
              <a:spcBef>
                <a:spcPts val="0"/>
              </a:spcBef>
            </a:pPr>
            <a:endParaRPr lang="en-US" sz="2000" dirty="0" smtClean="0"/>
          </a:p>
          <a:p>
            <a:pPr>
              <a:lnSpc>
                <a:spcPct val="120000"/>
              </a:lnSpc>
              <a:spcBef>
                <a:spcPts val="0"/>
              </a:spcBef>
            </a:pPr>
            <a:endParaRPr lang="en-US" sz="2000" dirty="0"/>
          </a:p>
          <a:p>
            <a:pPr>
              <a:lnSpc>
                <a:spcPct val="120000"/>
              </a:lnSpc>
              <a:spcBef>
                <a:spcPts val="0"/>
              </a:spcBef>
            </a:pPr>
            <a:endParaRPr lang="en-US" sz="2000" dirty="0" smtClean="0"/>
          </a:p>
          <a:p>
            <a:pPr>
              <a:lnSpc>
                <a:spcPct val="120000"/>
              </a:lnSpc>
              <a:spcBef>
                <a:spcPts val="0"/>
              </a:spcBef>
            </a:pPr>
            <a:endParaRPr lang="en-US" sz="2000" dirty="0"/>
          </a:p>
        </p:txBody>
      </p:sp>
      <p:pic>
        <p:nvPicPr>
          <p:cNvPr id="8" name="Picture 7"/>
          <p:cNvPicPr>
            <a:picLocks noChangeAspect="1"/>
          </p:cNvPicPr>
          <p:nvPr/>
        </p:nvPicPr>
        <p:blipFill rotWithShape="1">
          <a:blip r:embed="rId2"/>
          <a:srcRect b="11930"/>
          <a:stretch/>
        </p:blipFill>
        <p:spPr>
          <a:xfrm>
            <a:off x="3318325" y="2059325"/>
            <a:ext cx="1645323" cy="1617325"/>
          </a:xfrm>
          <a:prstGeom prst="rect">
            <a:avLst/>
          </a:prstGeom>
        </p:spPr>
      </p:pic>
      <p:sp>
        <p:nvSpPr>
          <p:cNvPr id="9" name="Slide Number Placeholder 8"/>
          <p:cNvSpPr>
            <a:spLocks noGrp="1"/>
          </p:cNvSpPr>
          <p:nvPr>
            <p:ph type="sldNum" sz="quarter" idx="12"/>
          </p:nvPr>
        </p:nvSpPr>
        <p:spPr/>
        <p:txBody>
          <a:bodyPr/>
          <a:lstStyle/>
          <a:p>
            <a:fld id="{2C54A5C6-1A67-402B-9D43-A5D8CAE25FA9}" type="slidenum">
              <a:rPr lang="en-US" smtClean="0"/>
              <a:t>7</a:t>
            </a:fld>
            <a:endParaRPr lang="en-US"/>
          </a:p>
        </p:txBody>
      </p:sp>
    </p:spTree>
    <p:extLst>
      <p:ext uri="{BB962C8B-B14F-4D97-AF65-F5344CB8AC3E}">
        <p14:creationId xmlns:p14="http://schemas.microsoft.com/office/powerpoint/2010/main" val="409395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4688"/>
            <a:ext cx="10047051" cy="1016000"/>
          </a:xfrm>
        </p:spPr>
        <p:txBody>
          <a:bodyPr>
            <a:normAutofit fontScale="90000"/>
          </a:bodyPr>
          <a:lstStyle/>
          <a:p>
            <a:r>
              <a:rPr lang="en-US" dirty="0" smtClean="0"/>
              <a:t>Implementing organic interactions with water</a:t>
            </a:r>
            <a:endParaRPr lang="en-US" dirty="0"/>
          </a:p>
        </p:txBody>
      </p:sp>
      <p:sp>
        <p:nvSpPr>
          <p:cNvPr id="3" name="Content Placeholder 2"/>
          <p:cNvSpPr>
            <a:spLocks noGrp="1"/>
          </p:cNvSpPr>
          <p:nvPr>
            <p:ph idx="1"/>
          </p:nvPr>
        </p:nvSpPr>
        <p:spPr>
          <a:xfrm>
            <a:off x="838200" y="1690688"/>
            <a:ext cx="6958632" cy="4760821"/>
          </a:xfrm>
        </p:spPr>
        <p:txBody>
          <a:bodyPr>
            <a:normAutofit/>
          </a:bodyPr>
          <a:lstStyle/>
          <a:p>
            <a:pPr>
              <a:lnSpc>
                <a:spcPct val="120000"/>
              </a:lnSpc>
              <a:spcBef>
                <a:spcPts val="0"/>
              </a:spcBef>
            </a:pPr>
            <a:r>
              <a:rPr lang="en-US" sz="2000" dirty="0" smtClean="0"/>
              <a:t>CMAQ includes water associated with inorganic compounds </a:t>
            </a:r>
          </a:p>
          <a:p>
            <a:pPr>
              <a:lnSpc>
                <a:spcPct val="120000"/>
              </a:lnSpc>
              <a:spcBef>
                <a:spcPts val="0"/>
              </a:spcBef>
            </a:pPr>
            <a:endParaRPr lang="en-US" sz="2000" dirty="0" smtClean="0"/>
          </a:p>
          <a:p>
            <a:pPr>
              <a:lnSpc>
                <a:spcPct val="120000"/>
              </a:lnSpc>
              <a:spcBef>
                <a:spcPts val="0"/>
              </a:spcBef>
            </a:pPr>
            <a:endParaRPr lang="en-US" sz="2000" dirty="0"/>
          </a:p>
          <a:p>
            <a:pPr>
              <a:lnSpc>
                <a:spcPct val="120000"/>
              </a:lnSpc>
              <a:spcBef>
                <a:spcPts val="0"/>
              </a:spcBef>
            </a:pPr>
            <a:endParaRPr lang="en-US" sz="2000" dirty="0" smtClean="0"/>
          </a:p>
          <a:p>
            <a:pPr>
              <a:lnSpc>
                <a:spcPct val="120000"/>
              </a:lnSpc>
              <a:spcBef>
                <a:spcPts val="0"/>
              </a:spcBef>
            </a:pPr>
            <a:endParaRPr lang="en-US" sz="2000" dirty="0" smtClean="0"/>
          </a:p>
          <a:p>
            <a:pPr>
              <a:lnSpc>
                <a:spcPct val="120000"/>
              </a:lnSpc>
              <a:spcBef>
                <a:spcPts val="0"/>
              </a:spcBef>
            </a:pPr>
            <a:endParaRPr lang="en-US" sz="2000" dirty="0" smtClean="0"/>
          </a:p>
          <a:p>
            <a:pPr>
              <a:lnSpc>
                <a:spcPct val="120000"/>
              </a:lnSpc>
              <a:spcBef>
                <a:spcPts val="0"/>
              </a:spcBef>
            </a:pPr>
            <a:r>
              <a:rPr lang="en-US" sz="2000" dirty="0" smtClean="0"/>
              <a:t>Aerosol </a:t>
            </a:r>
            <a:r>
              <a:rPr lang="en-US" sz="2000" dirty="0"/>
              <a:t>water has contributions </a:t>
            </a:r>
            <a:r>
              <a:rPr lang="en-US" sz="2000" dirty="0" smtClean="0"/>
              <a:t>from </a:t>
            </a:r>
            <a:r>
              <a:rPr lang="en-US" sz="2000" dirty="0"/>
              <a:t>inorganic and organic constituents: W</a:t>
            </a:r>
            <a:r>
              <a:rPr lang="en-US" sz="2000" baseline="-25000" dirty="0"/>
              <a:t>i</a:t>
            </a:r>
            <a:r>
              <a:rPr lang="en-US" sz="2000" dirty="0"/>
              <a:t> + </a:t>
            </a:r>
            <a:r>
              <a:rPr lang="en-US" sz="2000" dirty="0" smtClean="0"/>
              <a:t>W</a:t>
            </a:r>
            <a:r>
              <a:rPr lang="en-US" sz="2000" baseline="-25000" dirty="0" smtClean="0"/>
              <a:t>o</a:t>
            </a:r>
          </a:p>
          <a:p>
            <a:pPr>
              <a:lnSpc>
                <a:spcPct val="120000"/>
              </a:lnSpc>
              <a:spcBef>
                <a:spcPts val="0"/>
              </a:spcBef>
            </a:pPr>
            <a:r>
              <a:rPr lang="en-US" sz="2000" dirty="0" smtClean="0"/>
              <a:t>Organic compounds will interact with W</a:t>
            </a:r>
            <a:r>
              <a:rPr lang="en-US" sz="2000" baseline="-25000" dirty="0" smtClean="0"/>
              <a:t>i</a:t>
            </a:r>
            <a:r>
              <a:rPr lang="en-US" sz="2000" dirty="0" smtClean="0"/>
              <a:t> when one liquid phase exists in the particle: </a:t>
            </a:r>
          </a:p>
          <a:p>
            <a:pPr marL="0" indent="0">
              <a:lnSpc>
                <a:spcPct val="120000"/>
              </a:lnSpc>
              <a:spcBef>
                <a:spcPts val="0"/>
              </a:spcBef>
              <a:buNone/>
            </a:pPr>
            <a:r>
              <a:rPr lang="en-US" sz="2000" dirty="0"/>
              <a:t> </a:t>
            </a:r>
            <a:r>
              <a:rPr lang="en-US" sz="2000" dirty="0" smtClean="0"/>
              <a:t>   Occurs when RH&gt;Separation RH (SRH)</a:t>
            </a:r>
            <a:endParaRPr lang="en-US" sz="2000" dirty="0"/>
          </a:p>
          <a:p>
            <a:pPr>
              <a:lnSpc>
                <a:spcPct val="120000"/>
              </a:lnSpc>
              <a:spcBef>
                <a:spcPts val="0"/>
              </a:spcBef>
            </a:pPr>
            <a:endParaRPr lang="en-US" sz="2000" dirty="0" smtClean="0"/>
          </a:p>
          <a:p>
            <a:pPr>
              <a:lnSpc>
                <a:spcPct val="120000"/>
              </a:lnSpc>
              <a:spcBef>
                <a:spcPts val="0"/>
              </a:spcBef>
            </a:pPr>
            <a:endParaRPr lang="en-US" sz="2000" dirty="0"/>
          </a:p>
          <a:p>
            <a:pPr>
              <a:lnSpc>
                <a:spcPct val="120000"/>
              </a:lnSpc>
              <a:spcBef>
                <a:spcPts val="0"/>
              </a:spcBef>
            </a:pPr>
            <a:endParaRPr lang="en-US" sz="2000" dirty="0" smtClean="0"/>
          </a:p>
          <a:p>
            <a:pPr>
              <a:lnSpc>
                <a:spcPct val="120000"/>
              </a:lnSpc>
              <a:spcBef>
                <a:spcPts val="0"/>
              </a:spcBef>
            </a:pPr>
            <a:endParaRPr lang="en-US" sz="2000" dirty="0"/>
          </a:p>
        </p:txBody>
      </p:sp>
      <p:pic>
        <p:nvPicPr>
          <p:cNvPr id="6" name="Picture 5"/>
          <p:cNvPicPr>
            <a:picLocks noChangeAspect="1"/>
          </p:cNvPicPr>
          <p:nvPr/>
        </p:nvPicPr>
        <p:blipFill>
          <a:blip r:embed="rId2"/>
          <a:stretch>
            <a:fillRect/>
          </a:stretch>
        </p:blipFill>
        <p:spPr>
          <a:xfrm>
            <a:off x="7884381" y="1554501"/>
            <a:ext cx="3574802" cy="4897009"/>
          </a:xfrm>
          <a:prstGeom prst="rect">
            <a:avLst/>
          </a:prstGeom>
        </p:spPr>
      </p:pic>
      <p:sp>
        <p:nvSpPr>
          <p:cNvPr id="7" name="TextBox 6"/>
          <p:cNvSpPr txBox="1"/>
          <p:nvPr/>
        </p:nvSpPr>
        <p:spPr>
          <a:xfrm>
            <a:off x="9348281" y="5982670"/>
            <a:ext cx="2198451" cy="369332"/>
          </a:xfrm>
          <a:prstGeom prst="rect">
            <a:avLst/>
          </a:prstGeom>
          <a:noFill/>
        </p:spPr>
        <p:txBody>
          <a:bodyPr wrap="square" rtlCol="0">
            <a:spAutoFit/>
          </a:bodyPr>
          <a:lstStyle/>
          <a:p>
            <a:r>
              <a:rPr lang="en-US" dirty="0" smtClean="0">
                <a:hlinkClick r:id="rId3"/>
              </a:rPr>
              <a:t>You et al., 2013 ACP</a:t>
            </a:r>
            <a:endParaRPr lang="en-US" dirty="0"/>
          </a:p>
        </p:txBody>
      </p:sp>
      <p:pic>
        <p:nvPicPr>
          <p:cNvPr id="8" name="Picture 7"/>
          <p:cNvPicPr>
            <a:picLocks noChangeAspect="1"/>
          </p:cNvPicPr>
          <p:nvPr/>
        </p:nvPicPr>
        <p:blipFill rotWithShape="1">
          <a:blip r:embed="rId4"/>
          <a:srcRect b="11930"/>
          <a:stretch/>
        </p:blipFill>
        <p:spPr>
          <a:xfrm>
            <a:off x="3318325" y="2059325"/>
            <a:ext cx="1645323" cy="1617325"/>
          </a:xfrm>
          <a:prstGeom prst="rect">
            <a:avLst/>
          </a:prstGeom>
        </p:spPr>
      </p:pic>
      <p:sp>
        <p:nvSpPr>
          <p:cNvPr id="4" name="Slide Number Placeholder 3"/>
          <p:cNvSpPr>
            <a:spLocks noGrp="1"/>
          </p:cNvSpPr>
          <p:nvPr>
            <p:ph type="sldNum" sz="quarter" idx="12"/>
          </p:nvPr>
        </p:nvSpPr>
        <p:spPr/>
        <p:txBody>
          <a:bodyPr/>
          <a:lstStyle/>
          <a:p>
            <a:fld id="{2C54A5C6-1A67-402B-9D43-A5D8CAE25FA9}" type="slidenum">
              <a:rPr lang="en-US" smtClean="0"/>
              <a:t>8</a:t>
            </a:fld>
            <a:endParaRPr lang="en-US"/>
          </a:p>
        </p:txBody>
      </p:sp>
    </p:spTree>
    <p:extLst>
      <p:ext uri="{BB962C8B-B14F-4D97-AF65-F5344CB8AC3E}">
        <p14:creationId xmlns:p14="http://schemas.microsoft.com/office/powerpoint/2010/main" val="320623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LLPS simulation: Organic interaction with W</a:t>
            </a:r>
            <a:r>
              <a:rPr lang="en-US" baseline="-25000" dirty="0" smtClean="0"/>
              <a:t>i</a:t>
            </a:r>
            <a:endParaRPr lang="en-US" baseline="-25000" dirty="0"/>
          </a:p>
        </p:txBody>
      </p:sp>
      <p:sp>
        <p:nvSpPr>
          <p:cNvPr id="3" name="Content Placeholder 2"/>
          <p:cNvSpPr>
            <a:spLocks noGrp="1"/>
          </p:cNvSpPr>
          <p:nvPr>
            <p:ph idx="1"/>
          </p:nvPr>
        </p:nvSpPr>
        <p:spPr>
          <a:xfrm>
            <a:off x="1438836" y="2359734"/>
            <a:ext cx="5273936" cy="2324100"/>
          </a:xfrm>
        </p:spPr>
        <p:txBody>
          <a:bodyPr>
            <a:noAutofit/>
          </a:bodyPr>
          <a:lstStyle/>
          <a:p>
            <a:pPr>
              <a:lnSpc>
                <a:spcPct val="100000"/>
              </a:lnSpc>
            </a:pPr>
            <a:r>
              <a:rPr lang="en-US" sz="2400" dirty="0"/>
              <a:t>Parameterize SRH based on OM/OC</a:t>
            </a:r>
            <a:endParaRPr lang="en-US" sz="2400" dirty="0" smtClean="0"/>
          </a:p>
          <a:p>
            <a:pPr>
              <a:lnSpc>
                <a:spcPct val="100000"/>
              </a:lnSpc>
            </a:pPr>
            <a:r>
              <a:rPr lang="en-US" sz="2400" dirty="0" smtClean="0"/>
              <a:t>Determine liquid-liquid phase separation (LLPS) based on SRH and RH</a:t>
            </a:r>
          </a:p>
          <a:p>
            <a:pPr>
              <a:lnSpc>
                <a:spcPct val="100000"/>
              </a:lnSpc>
            </a:pPr>
            <a:r>
              <a:rPr lang="en-US" sz="2400" dirty="0"/>
              <a:t>Organic partitioning medium:</a:t>
            </a:r>
          </a:p>
          <a:p>
            <a:pPr lvl="1">
              <a:lnSpc>
                <a:spcPct val="100000"/>
              </a:lnSpc>
            </a:pPr>
            <a:r>
              <a:rPr lang="en-US" dirty="0"/>
              <a:t>Include W</a:t>
            </a:r>
            <a:r>
              <a:rPr lang="en-US" baseline="-25000" dirty="0"/>
              <a:t>i</a:t>
            </a:r>
            <a:r>
              <a:rPr lang="en-US" dirty="0"/>
              <a:t> when RH&gt;SRH</a:t>
            </a:r>
          </a:p>
          <a:p>
            <a:pPr lvl="1">
              <a:lnSpc>
                <a:spcPct val="100000"/>
              </a:lnSpc>
            </a:pPr>
            <a:r>
              <a:rPr lang="en-US" dirty="0" smtClean="0"/>
              <a:t>W</a:t>
            </a:r>
            <a:r>
              <a:rPr lang="en-US" baseline="-25000" dirty="0" smtClean="0"/>
              <a:t>o</a:t>
            </a:r>
            <a:r>
              <a:rPr lang="en-US" dirty="0" smtClean="0"/>
              <a:t> = 0</a:t>
            </a:r>
            <a:endParaRPr lang="en-US" dirty="0"/>
          </a:p>
        </p:txBody>
      </p:sp>
      <p:pic>
        <p:nvPicPr>
          <p:cNvPr id="5" name="Picture 4"/>
          <p:cNvPicPr>
            <a:picLocks noChangeAspect="1"/>
          </p:cNvPicPr>
          <p:nvPr/>
        </p:nvPicPr>
        <p:blipFill>
          <a:blip r:embed="rId2"/>
          <a:stretch>
            <a:fillRect/>
          </a:stretch>
        </p:blipFill>
        <p:spPr>
          <a:xfrm>
            <a:off x="7519637" y="2001625"/>
            <a:ext cx="2622240" cy="3728720"/>
          </a:xfrm>
          <a:prstGeom prst="rect">
            <a:avLst/>
          </a:prstGeom>
        </p:spPr>
      </p:pic>
      <p:sp>
        <p:nvSpPr>
          <p:cNvPr id="6" name="Slide Number Placeholder 5"/>
          <p:cNvSpPr>
            <a:spLocks noGrp="1"/>
          </p:cNvSpPr>
          <p:nvPr>
            <p:ph type="sldNum" sz="quarter" idx="12"/>
          </p:nvPr>
        </p:nvSpPr>
        <p:spPr/>
        <p:txBody>
          <a:bodyPr/>
          <a:lstStyle/>
          <a:p>
            <a:fld id="{2C54A5C6-1A67-402B-9D43-A5D8CAE25FA9}" type="slidenum">
              <a:rPr lang="en-US" smtClean="0"/>
              <a:t>9</a:t>
            </a:fld>
            <a:endParaRPr lang="en-US"/>
          </a:p>
        </p:txBody>
      </p:sp>
    </p:spTree>
    <p:extLst>
      <p:ext uri="{BB962C8B-B14F-4D97-AF65-F5344CB8AC3E}">
        <p14:creationId xmlns:p14="http://schemas.microsoft.com/office/powerpoint/2010/main" val="1780032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2D43515-A3AE-4A8B-B82F-1423201A64E4}">
  <ds:schemaRefs>
    <ds:schemaRef ds:uri="ESRI.ArcGIS.Mapping.OfficeIntegration.PowerPointInfo"/>
  </ds:schemaRefs>
</ds:datastoreItem>
</file>

<file path=customXml/itemProps10.xml><?xml version="1.0" encoding="utf-8"?>
<ds:datastoreItem xmlns:ds="http://schemas.openxmlformats.org/officeDocument/2006/customXml" ds:itemID="{880B86F9-D39E-4C8F-B2EE-C45FCA194764}">
  <ds:schemaRefs>
    <ds:schemaRef ds:uri="ESRI.ArcGIS.Mapping.OfficeIntegration.PowerPointInfo"/>
  </ds:schemaRefs>
</ds:datastoreItem>
</file>

<file path=customXml/itemProps11.xml><?xml version="1.0" encoding="utf-8"?>
<ds:datastoreItem xmlns:ds="http://schemas.openxmlformats.org/officeDocument/2006/customXml" ds:itemID="{4CF05E1F-AEDF-4A1B-9E8F-459B37BA7AF9}">
  <ds:schemaRefs>
    <ds:schemaRef ds:uri="ESRI.ArcGIS.Mapping.OfficeIntegration.PowerPointInfo"/>
  </ds:schemaRefs>
</ds:datastoreItem>
</file>

<file path=customXml/itemProps12.xml><?xml version="1.0" encoding="utf-8"?>
<ds:datastoreItem xmlns:ds="http://schemas.openxmlformats.org/officeDocument/2006/customXml" ds:itemID="{3917C978-ACD7-40FF-BA48-F74714381276}">
  <ds:schemaRefs>
    <ds:schemaRef ds:uri="ESRI.ArcGIS.Mapping.OfficeIntegration.PowerPointInfo"/>
  </ds:schemaRefs>
</ds:datastoreItem>
</file>

<file path=customXml/itemProps13.xml><?xml version="1.0" encoding="utf-8"?>
<ds:datastoreItem xmlns:ds="http://schemas.openxmlformats.org/officeDocument/2006/customXml" ds:itemID="{32290896-2911-4E04-B3CF-001408872A7B}">
  <ds:schemaRefs>
    <ds:schemaRef ds:uri="ESRI.ArcGIS.Mapping.OfficeIntegration.PowerPointInfo"/>
  </ds:schemaRefs>
</ds:datastoreItem>
</file>

<file path=customXml/itemProps14.xml><?xml version="1.0" encoding="utf-8"?>
<ds:datastoreItem xmlns:ds="http://schemas.openxmlformats.org/officeDocument/2006/customXml" ds:itemID="{0E05BCD3-806D-41B8-904F-748D06B1CF66}">
  <ds:schemaRefs>
    <ds:schemaRef ds:uri="ESRI.ArcGIS.Mapping.OfficeIntegration.PowerPointInfo"/>
  </ds:schemaRefs>
</ds:datastoreItem>
</file>

<file path=customXml/itemProps15.xml><?xml version="1.0" encoding="utf-8"?>
<ds:datastoreItem xmlns:ds="http://schemas.openxmlformats.org/officeDocument/2006/customXml" ds:itemID="{C2575A61-8E63-4F55-8398-558A4C862BB6}">
  <ds:schemaRefs>
    <ds:schemaRef ds:uri="ESRI.ArcGIS.Mapping.OfficeIntegration.PowerPointInfo"/>
  </ds:schemaRefs>
</ds:datastoreItem>
</file>

<file path=customXml/itemProps16.xml><?xml version="1.0" encoding="utf-8"?>
<ds:datastoreItem xmlns:ds="http://schemas.openxmlformats.org/officeDocument/2006/customXml" ds:itemID="{37641E9D-C5FD-434F-871F-0064C271613A}">
  <ds:schemaRefs>
    <ds:schemaRef ds:uri="ESRI.ArcGIS.Mapping.OfficeIntegration.PowerPointInfo"/>
  </ds:schemaRefs>
</ds:datastoreItem>
</file>

<file path=customXml/itemProps17.xml><?xml version="1.0" encoding="utf-8"?>
<ds:datastoreItem xmlns:ds="http://schemas.openxmlformats.org/officeDocument/2006/customXml" ds:itemID="{6BC2BF3A-BC86-4CF8-8310-F4EED0ED167C}">
  <ds:schemaRefs>
    <ds:schemaRef ds:uri="ESRI.ArcGIS.Mapping.OfficeIntegration.PowerPointInfo"/>
  </ds:schemaRefs>
</ds:datastoreItem>
</file>

<file path=customXml/itemProps18.xml><?xml version="1.0" encoding="utf-8"?>
<ds:datastoreItem xmlns:ds="http://schemas.openxmlformats.org/officeDocument/2006/customXml" ds:itemID="{A3AC58FE-047D-4117-8712-60738891AE12}">
  <ds:schemaRefs>
    <ds:schemaRef ds:uri="ESRI.ArcGIS.Mapping.OfficeIntegration.PowerPointInfo"/>
  </ds:schemaRefs>
</ds:datastoreItem>
</file>

<file path=customXml/itemProps19.xml><?xml version="1.0" encoding="utf-8"?>
<ds:datastoreItem xmlns:ds="http://schemas.openxmlformats.org/officeDocument/2006/customXml" ds:itemID="{779BA532-0CAD-4652-924B-E40A38E6BC3F}">
  <ds:schemaRefs>
    <ds:schemaRef ds:uri="ESRI.ArcGIS.Mapping.OfficeIntegration.PowerPointInfo"/>
  </ds:schemaRefs>
</ds:datastoreItem>
</file>

<file path=customXml/itemProps2.xml><?xml version="1.0" encoding="utf-8"?>
<ds:datastoreItem xmlns:ds="http://schemas.openxmlformats.org/officeDocument/2006/customXml" ds:itemID="{01028330-3117-4EE1-9688-E0E7A1537A8E}">
  <ds:schemaRefs>
    <ds:schemaRef ds:uri="ESRI.ArcGIS.Mapping.OfficeIntegration.PowerPointInfo"/>
  </ds:schemaRefs>
</ds:datastoreItem>
</file>

<file path=customXml/itemProps20.xml><?xml version="1.0" encoding="utf-8"?>
<ds:datastoreItem xmlns:ds="http://schemas.openxmlformats.org/officeDocument/2006/customXml" ds:itemID="{94C37582-74EF-4ACB-A2BA-7AF08A6144C9}">
  <ds:schemaRefs>
    <ds:schemaRef ds:uri="ESRI.ArcGIS.Mapping.OfficeIntegration.PowerPointInfo"/>
  </ds:schemaRefs>
</ds:datastoreItem>
</file>

<file path=customXml/itemProps21.xml><?xml version="1.0" encoding="utf-8"?>
<ds:datastoreItem xmlns:ds="http://schemas.openxmlformats.org/officeDocument/2006/customXml" ds:itemID="{1D8EAFB9-37FD-433E-A0E5-02600B809814}">
  <ds:schemaRefs>
    <ds:schemaRef ds:uri="ESRI.ArcGIS.Mapping.OfficeIntegration.PowerPointInfo"/>
  </ds:schemaRefs>
</ds:datastoreItem>
</file>

<file path=customXml/itemProps22.xml><?xml version="1.0" encoding="utf-8"?>
<ds:datastoreItem xmlns:ds="http://schemas.openxmlformats.org/officeDocument/2006/customXml" ds:itemID="{C06D3D2B-90FD-4A65-BC95-239889407310}">
  <ds:schemaRefs>
    <ds:schemaRef ds:uri="ESRI.ArcGIS.Mapping.OfficeIntegration.PowerPointInfo"/>
  </ds:schemaRefs>
</ds:datastoreItem>
</file>

<file path=customXml/itemProps23.xml><?xml version="1.0" encoding="utf-8"?>
<ds:datastoreItem xmlns:ds="http://schemas.openxmlformats.org/officeDocument/2006/customXml" ds:itemID="{F61ECAC2-2B15-4204-96EE-B9EDB03242ED}">
  <ds:schemaRefs>
    <ds:schemaRef ds:uri="ESRI.ArcGIS.Mapping.OfficeIntegration.PowerPointInfo"/>
  </ds:schemaRefs>
</ds:datastoreItem>
</file>

<file path=customXml/itemProps24.xml><?xml version="1.0" encoding="utf-8"?>
<ds:datastoreItem xmlns:ds="http://schemas.openxmlformats.org/officeDocument/2006/customXml" ds:itemID="{8C60D5C6-AEDF-452F-B1FD-778A2779C373}">
  <ds:schemaRefs>
    <ds:schemaRef ds:uri="ESRI.ArcGIS.Mapping.OfficeIntegration.PowerPointInfo"/>
  </ds:schemaRefs>
</ds:datastoreItem>
</file>

<file path=customXml/itemProps25.xml><?xml version="1.0" encoding="utf-8"?>
<ds:datastoreItem xmlns:ds="http://schemas.openxmlformats.org/officeDocument/2006/customXml" ds:itemID="{32E23AB2-A4F3-4B15-87D6-7F59F44E8130}">
  <ds:schemaRefs>
    <ds:schemaRef ds:uri="ESRI.ArcGIS.Mapping.OfficeIntegration.PowerPointInfo"/>
  </ds:schemaRefs>
</ds:datastoreItem>
</file>

<file path=customXml/itemProps26.xml><?xml version="1.0" encoding="utf-8"?>
<ds:datastoreItem xmlns:ds="http://schemas.openxmlformats.org/officeDocument/2006/customXml" ds:itemID="{CE8AFB11-92D7-40D2-878D-2FC51542FCB6}">
  <ds:schemaRefs>
    <ds:schemaRef ds:uri="ESRI.ArcGIS.Mapping.OfficeIntegration.PowerPointInfo"/>
  </ds:schemaRefs>
</ds:datastoreItem>
</file>

<file path=customXml/itemProps27.xml><?xml version="1.0" encoding="utf-8"?>
<ds:datastoreItem xmlns:ds="http://schemas.openxmlformats.org/officeDocument/2006/customXml" ds:itemID="{4D4A721F-CA53-466A-B1A0-C01E35A1B906}">
  <ds:schemaRefs>
    <ds:schemaRef ds:uri="ESRI.ArcGIS.Mapping.OfficeIntegration.PowerPointInfo"/>
  </ds:schemaRefs>
</ds:datastoreItem>
</file>

<file path=customXml/itemProps28.xml><?xml version="1.0" encoding="utf-8"?>
<ds:datastoreItem xmlns:ds="http://schemas.openxmlformats.org/officeDocument/2006/customXml" ds:itemID="{1B35A06F-E8CF-4645-B5A8-1193F54C1E1F}">
  <ds:schemaRefs>
    <ds:schemaRef ds:uri="ESRI.ArcGIS.Mapping.OfficeIntegration.PowerPointInfo"/>
  </ds:schemaRefs>
</ds:datastoreItem>
</file>

<file path=customXml/itemProps29.xml><?xml version="1.0" encoding="utf-8"?>
<ds:datastoreItem xmlns:ds="http://schemas.openxmlformats.org/officeDocument/2006/customXml" ds:itemID="{49BA3956-3A06-475A-A42C-EBD1D576BF0B}">
  <ds:schemaRefs>
    <ds:schemaRef ds:uri="ESRI.ArcGIS.Mapping.OfficeIntegration.PowerPointInfo"/>
  </ds:schemaRefs>
</ds:datastoreItem>
</file>

<file path=customXml/itemProps3.xml><?xml version="1.0" encoding="utf-8"?>
<ds:datastoreItem xmlns:ds="http://schemas.openxmlformats.org/officeDocument/2006/customXml" ds:itemID="{19092298-552E-4495-8A14-9C9865EBBD19}">
  <ds:schemaRefs>
    <ds:schemaRef ds:uri="ESRI.ArcGIS.Mapping.OfficeIntegration.PowerPointInfo"/>
  </ds:schemaRefs>
</ds:datastoreItem>
</file>

<file path=customXml/itemProps30.xml><?xml version="1.0" encoding="utf-8"?>
<ds:datastoreItem xmlns:ds="http://schemas.openxmlformats.org/officeDocument/2006/customXml" ds:itemID="{88FEA6AC-84A3-4399-B57F-BB76D7087C88}">
  <ds:schemaRefs>
    <ds:schemaRef ds:uri="ESRI.ArcGIS.Mapping.OfficeIntegration.PowerPointInfo"/>
  </ds:schemaRefs>
</ds:datastoreItem>
</file>

<file path=customXml/itemProps31.xml><?xml version="1.0" encoding="utf-8"?>
<ds:datastoreItem xmlns:ds="http://schemas.openxmlformats.org/officeDocument/2006/customXml" ds:itemID="{6641C371-467F-473C-8607-834A2C46592A}">
  <ds:schemaRefs>
    <ds:schemaRef ds:uri="ESRI.ArcGIS.Mapping.OfficeIntegration.PowerPointInfo"/>
  </ds:schemaRefs>
</ds:datastoreItem>
</file>

<file path=customXml/itemProps32.xml><?xml version="1.0" encoding="utf-8"?>
<ds:datastoreItem xmlns:ds="http://schemas.openxmlformats.org/officeDocument/2006/customXml" ds:itemID="{CB37B348-7D42-46BC-9A94-B591C639F08B}">
  <ds:schemaRefs>
    <ds:schemaRef ds:uri="ESRI.ArcGIS.Mapping.OfficeIntegration.PowerPointInfo"/>
  </ds:schemaRefs>
</ds:datastoreItem>
</file>

<file path=customXml/itemProps33.xml><?xml version="1.0" encoding="utf-8"?>
<ds:datastoreItem xmlns:ds="http://schemas.openxmlformats.org/officeDocument/2006/customXml" ds:itemID="{E81B5C70-F460-4CED-B159-AFBB57B19E83}">
  <ds:schemaRefs>
    <ds:schemaRef ds:uri="ESRI.ArcGIS.Mapping.OfficeIntegration.PowerPointInfo"/>
  </ds:schemaRefs>
</ds:datastoreItem>
</file>

<file path=customXml/itemProps34.xml><?xml version="1.0" encoding="utf-8"?>
<ds:datastoreItem xmlns:ds="http://schemas.openxmlformats.org/officeDocument/2006/customXml" ds:itemID="{CCC3B104-EF44-4727-8032-D495F2FF1B9F}">
  <ds:schemaRefs>
    <ds:schemaRef ds:uri="ESRI.ArcGIS.Mapping.OfficeIntegration.PowerPointInfo"/>
  </ds:schemaRefs>
</ds:datastoreItem>
</file>

<file path=customXml/itemProps35.xml><?xml version="1.0" encoding="utf-8"?>
<ds:datastoreItem xmlns:ds="http://schemas.openxmlformats.org/officeDocument/2006/customXml" ds:itemID="{E83678C2-B555-4473-B4FB-A1F5646A0DB8}">
  <ds:schemaRefs>
    <ds:schemaRef ds:uri="ESRI.ArcGIS.Mapping.OfficeIntegration.PowerPointInfo"/>
  </ds:schemaRefs>
</ds:datastoreItem>
</file>

<file path=customXml/itemProps36.xml><?xml version="1.0" encoding="utf-8"?>
<ds:datastoreItem xmlns:ds="http://schemas.openxmlformats.org/officeDocument/2006/customXml" ds:itemID="{FD0015F7-B70B-40A5-A503-14C06EE2A009}">
  <ds:schemaRefs>
    <ds:schemaRef ds:uri="ESRI.ArcGIS.Mapping.OfficeIntegration.PowerPointInfo"/>
  </ds:schemaRefs>
</ds:datastoreItem>
</file>

<file path=customXml/itemProps37.xml><?xml version="1.0" encoding="utf-8"?>
<ds:datastoreItem xmlns:ds="http://schemas.openxmlformats.org/officeDocument/2006/customXml" ds:itemID="{457671D7-2598-4D8F-A0F5-405880F53DE6}">
  <ds:schemaRefs>
    <ds:schemaRef ds:uri="ESRI.ArcGIS.Mapping.OfficeIntegration.PowerPointInfo"/>
  </ds:schemaRefs>
</ds:datastoreItem>
</file>

<file path=customXml/itemProps38.xml><?xml version="1.0" encoding="utf-8"?>
<ds:datastoreItem xmlns:ds="http://schemas.openxmlformats.org/officeDocument/2006/customXml" ds:itemID="{B57D6A2A-525C-4659-B33D-C750D4895647}">
  <ds:schemaRefs>
    <ds:schemaRef ds:uri="ESRI.ArcGIS.Mapping.OfficeIntegration.PowerPointInfo"/>
  </ds:schemaRefs>
</ds:datastoreItem>
</file>

<file path=customXml/itemProps39.xml><?xml version="1.0" encoding="utf-8"?>
<ds:datastoreItem xmlns:ds="http://schemas.openxmlformats.org/officeDocument/2006/customXml" ds:itemID="{C02B808B-5437-4A7A-B87E-506B424A526E}">
  <ds:schemaRefs>
    <ds:schemaRef ds:uri="ESRI.ArcGIS.Mapping.OfficeIntegration.PowerPointInfo"/>
  </ds:schemaRefs>
</ds:datastoreItem>
</file>

<file path=customXml/itemProps4.xml><?xml version="1.0" encoding="utf-8"?>
<ds:datastoreItem xmlns:ds="http://schemas.openxmlformats.org/officeDocument/2006/customXml" ds:itemID="{9E675014-58DF-4A12-9042-9532FC9FF702}">
  <ds:schemaRefs>
    <ds:schemaRef ds:uri="ESRI.ArcGIS.Mapping.OfficeIntegration.PowerPointInfo"/>
  </ds:schemaRefs>
</ds:datastoreItem>
</file>

<file path=customXml/itemProps40.xml><?xml version="1.0" encoding="utf-8"?>
<ds:datastoreItem xmlns:ds="http://schemas.openxmlformats.org/officeDocument/2006/customXml" ds:itemID="{384D5270-2D47-4E45-B688-D40350B298DA}">
  <ds:schemaRefs>
    <ds:schemaRef ds:uri="ESRI.ArcGIS.Mapping.OfficeIntegration.PowerPointInfo"/>
  </ds:schemaRefs>
</ds:datastoreItem>
</file>

<file path=customXml/itemProps41.xml><?xml version="1.0" encoding="utf-8"?>
<ds:datastoreItem xmlns:ds="http://schemas.openxmlformats.org/officeDocument/2006/customXml" ds:itemID="{2B72BAE8-0718-47D9-958B-284464FB9D1A}">
  <ds:schemaRefs>
    <ds:schemaRef ds:uri="ESRI.ArcGIS.Mapping.OfficeIntegration.PowerPointInfo"/>
  </ds:schemaRefs>
</ds:datastoreItem>
</file>

<file path=customXml/itemProps42.xml><?xml version="1.0" encoding="utf-8"?>
<ds:datastoreItem xmlns:ds="http://schemas.openxmlformats.org/officeDocument/2006/customXml" ds:itemID="{B15D93D8-322E-4746-BF8F-E3570CAADF6C}">
  <ds:schemaRefs>
    <ds:schemaRef ds:uri="ESRI.ArcGIS.Mapping.OfficeIntegration.PowerPointInfo"/>
  </ds:schemaRefs>
</ds:datastoreItem>
</file>

<file path=customXml/itemProps43.xml><?xml version="1.0" encoding="utf-8"?>
<ds:datastoreItem xmlns:ds="http://schemas.openxmlformats.org/officeDocument/2006/customXml" ds:itemID="{D56B3E37-1D6B-4509-88EB-D999EB0A03F1}">
  <ds:schemaRefs>
    <ds:schemaRef ds:uri="ESRI.ArcGIS.Mapping.OfficeIntegration.PowerPointInfo"/>
  </ds:schemaRefs>
</ds:datastoreItem>
</file>

<file path=customXml/itemProps44.xml><?xml version="1.0" encoding="utf-8"?>
<ds:datastoreItem xmlns:ds="http://schemas.openxmlformats.org/officeDocument/2006/customXml" ds:itemID="{83186C1B-1561-44E1-904E-A5179513F700}">
  <ds:schemaRefs>
    <ds:schemaRef ds:uri="ESRI.ArcGIS.Mapping.OfficeIntegration.PowerPointInfo"/>
  </ds:schemaRefs>
</ds:datastoreItem>
</file>

<file path=customXml/itemProps45.xml><?xml version="1.0" encoding="utf-8"?>
<ds:datastoreItem xmlns:ds="http://schemas.openxmlformats.org/officeDocument/2006/customXml" ds:itemID="{CA778A80-A154-4281-8FB5-961ABFFEAD8A}">
  <ds:schemaRefs>
    <ds:schemaRef ds:uri="ESRI.ArcGIS.Mapping.OfficeIntegration.PowerPointInfo"/>
  </ds:schemaRefs>
</ds:datastoreItem>
</file>

<file path=customXml/itemProps46.xml><?xml version="1.0" encoding="utf-8"?>
<ds:datastoreItem xmlns:ds="http://schemas.openxmlformats.org/officeDocument/2006/customXml" ds:itemID="{3067A8C0-A862-4426-89A6-88BF492AAA1B}">
  <ds:schemaRefs>
    <ds:schemaRef ds:uri="ESRI.ArcGIS.Mapping.OfficeIntegration.PowerPointInfo"/>
  </ds:schemaRefs>
</ds:datastoreItem>
</file>

<file path=customXml/itemProps47.xml><?xml version="1.0" encoding="utf-8"?>
<ds:datastoreItem xmlns:ds="http://schemas.openxmlformats.org/officeDocument/2006/customXml" ds:itemID="{E4143661-2B8C-4FD3-927D-3289861F65F8}">
  <ds:schemaRefs>
    <ds:schemaRef ds:uri="ESRI.ArcGIS.Mapping.OfficeIntegration.PowerPointInfo"/>
  </ds:schemaRefs>
</ds:datastoreItem>
</file>

<file path=customXml/itemProps48.xml><?xml version="1.0" encoding="utf-8"?>
<ds:datastoreItem xmlns:ds="http://schemas.openxmlformats.org/officeDocument/2006/customXml" ds:itemID="{AD1F01D2-30BA-4745-8E6B-368855463441}">
  <ds:schemaRefs>
    <ds:schemaRef ds:uri="ESRI.ArcGIS.Mapping.OfficeIntegration.PowerPointInfo"/>
  </ds:schemaRefs>
</ds:datastoreItem>
</file>

<file path=customXml/itemProps49.xml><?xml version="1.0" encoding="utf-8"?>
<ds:datastoreItem xmlns:ds="http://schemas.openxmlformats.org/officeDocument/2006/customXml" ds:itemID="{6EF54FDC-212F-45F9-AB7C-0E7BDC4F98C0}">
  <ds:schemaRefs>
    <ds:schemaRef ds:uri="ESRI.ArcGIS.Mapping.OfficeIntegration.PowerPointInfo"/>
  </ds:schemaRefs>
</ds:datastoreItem>
</file>

<file path=customXml/itemProps5.xml><?xml version="1.0" encoding="utf-8"?>
<ds:datastoreItem xmlns:ds="http://schemas.openxmlformats.org/officeDocument/2006/customXml" ds:itemID="{0C9997E2-2CE7-49DE-9D81-BA383D76B1A2}">
  <ds:schemaRefs>
    <ds:schemaRef ds:uri="ESRI.ArcGIS.Mapping.OfficeIntegration.PowerPointInfo"/>
  </ds:schemaRefs>
</ds:datastoreItem>
</file>

<file path=customXml/itemProps50.xml><?xml version="1.0" encoding="utf-8"?>
<ds:datastoreItem xmlns:ds="http://schemas.openxmlformats.org/officeDocument/2006/customXml" ds:itemID="{95DF8E6E-CA84-4261-8A90-0FF3EFD70B0E}">
  <ds:schemaRefs>
    <ds:schemaRef ds:uri="ESRI.ArcGIS.Mapping.OfficeIntegration.PowerPointInfo"/>
  </ds:schemaRefs>
</ds:datastoreItem>
</file>

<file path=customXml/itemProps51.xml><?xml version="1.0" encoding="utf-8"?>
<ds:datastoreItem xmlns:ds="http://schemas.openxmlformats.org/officeDocument/2006/customXml" ds:itemID="{AD8B20D3-AEC0-4705-87D5-0E07CC99A66A}">
  <ds:schemaRefs>
    <ds:schemaRef ds:uri="ESRI.ArcGIS.Mapping.OfficeIntegration.PowerPointInfo"/>
  </ds:schemaRefs>
</ds:datastoreItem>
</file>

<file path=customXml/itemProps52.xml><?xml version="1.0" encoding="utf-8"?>
<ds:datastoreItem xmlns:ds="http://schemas.openxmlformats.org/officeDocument/2006/customXml" ds:itemID="{3A6B71B4-7AFF-45E8-B29D-15A01DE58CC6}">
  <ds:schemaRefs>
    <ds:schemaRef ds:uri="ESRI.ArcGIS.Mapping.OfficeIntegration.PowerPointInfo"/>
  </ds:schemaRefs>
</ds:datastoreItem>
</file>

<file path=customXml/itemProps53.xml><?xml version="1.0" encoding="utf-8"?>
<ds:datastoreItem xmlns:ds="http://schemas.openxmlformats.org/officeDocument/2006/customXml" ds:itemID="{B164DA84-628E-42A4-A4A8-71E4365C5AD5}">
  <ds:schemaRefs>
    <ds:schemaRef ds:uri="ESRI.ArcGIS.Mapping.OfficeIntegration.PowerPointInfo"/>
  </ds:schemaRefs>
</ds:datastoreItem>
</file>

<file path=customXml/itemProps54.xml><?xml version="1.0" encoding="utf-8"?>
<ds:datastoreItem xmlns:ds="http://schemas.openxmlformats.org/officeDocument/2006/customXml" ds:itemID="{929E08BE-480A-4F0C-AB1B-0B32B72CA991}">
  <ds:schemaRefs>
    <ds:schemaRef ds:uri="ESRI.ArcGIS.Mapping.OfficeIntegration.PowerPointInfo"/>
  </ds:schemaRefs>
</ds:datastoreItem>
</file>

<file path=customXml/itemProps55.xml><?xml version="1.0" encoding="utf-8"?>
<ds:datastoreItem xmlns:ds="http://schemas.openxmlformats.org/officeDocument/2006/customXml" ds:itemID="{157BBB93-6F9B-4147-B37A-E056B1A41908}">
  <ds:schemaRefs>
    <ds:schemaRef ds:uri="ESRI.ArcGIS.Mapping.OfficeIntegration.PowerPointInfo"/>
  </ds:schemaRefs>
</ds:datastoreItem>
</file>

<file path=customXml/itemProps56.xml><?xml version="1.0" encoding="utf-8"?>
<ds:datastoreItem xmlns:ds="http://schemas.openxmlformats.org/officeDocument/2006/customXml" ds:itemID="{895FDEA8-2E0A-421C-9241-B75D2319B2BE}">
  <ds:schemaRefs>
    <ds:schemaRef ds:uri="ESRI.ArcGIS.Mapping.OfficeIntegration.PowerPointInfo"/>
  </ds:schemaRefs>
</ds:datastoreItem>
</file>

<file path=customXml/itemProps57.xml><?xml version="1.0" encoding="utf-8"?>
<ds:datastoreItem xmlns:ds="http://schemas.openxmlformats.org/officeDocument/2006/customXml" ds:itemID="{0CB95A52-C95B-4825-9BF4-87BCC8D64EF7}">
  <ds:schemaRefs>
    <ds:schemaRef ds:uri="ESRI.ArcGIS.Mapping.OfficeIntegration.PowerPointInfo"/>
  </ds:schemaRefs>
</ds:datastoreItem>
</file>

<file path=customXml/itemProps58.xml><?xml version="1.0" encoding="utf-8"?>
<ds:datastoreItem xmlns:ds="http://schemas.openxmlformats.org/officeDocument/2006/customXml" ds:itemID="{68E6C1A5-31AB-4D0C-8CFD-B968180DC288}">
  <ds:schemaRefs>
    <ds:schemaRef ds:uri="ESRI.ArcGIS.Mapping.OfficeIntegration.PowerPointInfo"/>
  </ds:schemaRefs>
</ds:datastoreItem>
</file>

<file path=customXml/itemProps59.xml><?xml version="1.0" encoding="utf-8"?>
<ds:datastoreItem xmlns:ds="http://schemas.openxmlformats.org/officeDocument/2006/customXml" ds:itemID="{B34E2C6D-7DE2-4EDE-806A-CC6FCD30B957}">
  <ds:schemaRefs>
    <ds:schemaRef ds:uri="ESRI.ArcGIS.Mapping.OfficeIntegration.PowerPointInfo"/>
  </ds:schemaRefs>
</ds:datastoreItem>
</file>

<file path=customXml/itemProps6.xml><?xml version="1.0" encoding="utf-8"?>
<ds:datastoreItem xmlns:ds="http://schemas.openxmlformats.org/officeDocument/2006/customXml" ds:itemID="{03EF2794-503A-433B-9D29-552AA8E191BA}">
  <ds:schemaRefs>
    <ds:schemaRef ds:uri="ESRI.ArcGIS.Mapping.OfficeIntegration.PowerPointInfo"/>
  </ds:schemaRefs>
</ds:datastoreItem>
</file>

<file path=customXml/itemProps60.xml><?xml version="1.0" encoding="utf-8"?>
<ds:datastoreItem xmlns:ds="http://schemas.openxmlformats.org/officeDocument/2006/customXml" ds:itemID="{8FC91DA6-9D2A-450D-AF09-95D1A19C62BC}">
  <ds:schemaRefs>
    <ds:schemaRef ds:uri="ESRI.ArcGIS.Mapping.OfficeIntegration.PowerPointInfo"/>
  </ds:schemaRefs>
</ds:datastoreItem>
</file>

<file path=customXml/itemProps61.xml><?xml version="1.0" encoding="utf-8"?>
<ds:datastoreItem xmlns:ds="http://schemas.openxmlformats.org/officeDocument/2006/customXml" ds:itemID="{DB5A1017-6E7C-4C15-B79B-964DE67AE429}">
  <ds:schemaRefs>
    <ds:schemaRef ds:uri="ESRI.ArcGIS.Mapping.OfficeIntegration.PowerPointInfo"/>
  </ds:schemaRefs>
</ds:datastoreItem>
</file>

<file path=customXml/itemProps62.xml><?xml version="1.0" encoding="utf-8"?>
<ds:datastoreItem xmlns:ds="http://schemas.openxmlformats.org/officeDocument/2006/customXml" ds:itemID="{1A29B294-817A-46FE-90C4-DC53E4A2D93C}">
  <ds:schemaRefs>
    <ds:schemaRef ds:uri="ESRI.ArcGIS.Mapping.OfficeIntegration.PowerPointInfo"/>
  </ds:schemaRefs>
</ds:datastoreItem>
</file>

<file path=customXml/itemProps63.xml><?xml version="1.0" encoding="utf-8"?>
<ds:datastoreItem xmlns:ds="http://schemas.openxmlformats.org/officeDocument/2006/customXml" ds:itemID="{36F50D46-A16E-4D4C-AC64-20B73FCA9C58}">
  <ds:schemaRefs>
    <ds:schemaRef ds:uri="ESRI.ArcGIS.Mapping.OfficeIntegration.PowerPointInfo"/>
  </ds:schemaRefs>
</ds:datastoreItem>
</file>

<file path=customXml/itemProps64.xml><?xml version="1.0" encoding="utf-8"?>
<ds:datastoreItem xmlns:ds="http://schemas.openxmlformats.org/officeDocument/2006/customXml" ds:itemID="{FE4BD10E-40A6-49BE-A2FB-CCBDD4089190}">
  <ds:schemaRefs>
    <ds:schemaRef ds:uri="ESRI.ArcGIS.Mapping.OfficeIntegration.PowerPointInfo"/>
  </ds:schemaRefs>
</ds:datastoreItem>
</file>

<file path=customXml/itemProps65.xml><?xml version="1.0" encoding="utf-8"?>
<ds:datastoreItem xmlns:ds="http://schemas.openxmlformats.org/officeDocument/2006/customXml" ds:itemID="{430AA942-E619-4D5F-9583-278F3F4D1CC2}">
  <ds:schemaRefs>
    <ds:schemaRef ds:uri="ESRI.ArcGIS.Mapping.OfficeIntegration.PowerPointInfo"/>
  </ds:schemaRefs>
</ds:datastoreItem>
</file>

<file path=customXml/itemProps66.xml><?xml version="1.0" encoding="utf-8"?>
<ds:datastoreItem xmlns:ds="http://schemas.openxmlformats.org/officeDocument/2006/customXml" ds:itemID="{FF8B4979-D4FD-4A76-A14D-2BFDEEA81066}">
  <ds:schemaRefs>
    <ds:schemaRef ds:uri="ESRI.ArcGIS.Mapping.OfficeIntegration.PowerPointInfo"/>
  </ds:schemaRefs>
</ds:datastoreItem>
</file>

<file path=customXml/itemProps67.xml><?xml version="1.0" encoding="utf-8"?>
<ds:datastoreItem xmlns:ds="http://schemas.openxmlformats.org/officeDocument/2006/customXml" ds:itemID="{E535782C-F4E6-463D-91EE-19C9A94820BF}">
  <ds:schemaRefs>
    <ds:schemaRef ds:uri="ESRI.ArcGIS.Mapping.OfficeIntegration.PowerPointInfo"/>
  </ds:schemaRefs>
</ds:datastoreItem>
</file>

<file path=customXml/itemProps68.xml><?xml version="1.0" encoding="utf-8"?>
<ds:datastoreItem xmlns:ds="http://schemas.openxmlformats.org/officeDocument/2006/customXml" ds:itemID="{07BD2189-FE27-41E5-B0C4-814F8F6DF6A1}">
  <ds:schemaRefs>
    <ds:schemaRef ds:uri="ESRI.ArcGIS.Mapping.OfficeIntegration.PowerPointInfo"/>
  </ds:schemaRefs>
</ds:datastoreItem>
</file>

<file path=customXml/itemProps69.xml><?xml version="1.0" encoding="utf-8"?>
<ds:datastoreItem xmlns:ds="http://schemas.openxmlformats.org/officeDocument/2006/customXml" ds:itemID="{1410B8CF-77A6-4477-9710-ACF3B63BB27B}">
  <ds:schemaRefs>
    <ds:schemaRef ds:uri="ESRI.ArcGIS.Mapping.OfficeIntegration.PowerPointInfo"/>
  </ds:schemaRefs>
</ds:datastoreItem>
</file>

<file path=customXml/itemProps7.xml><?xml version="1.0" encoding="utf-8"?>
<ds:datastoreItem xmlns:ds="http://schemas.openxmlformats.org/officeDocument/2006/customXml" ds:itemID="{303F35D8-C031-4E04-8F68-7FDD2F74A8F7}">
  <ds:schemaRefs>
    <ds:schemaRef ds:uri="ESRI.ArcGIS.Mapping.OfficeIntegration.PowerPointInfo"/>
  </ds:schemaRefs>
</ds:datastoreItem>
</file>

<file path=customXml/itemProps70.xml><?xml version="1.0" encoding="utf-8"?>
<ds:datastoreItem xmlns:ds="http://schemas.openxmlformats.org/officeDocument/2006/customXml" ds:itemID="{883C65DA-ED2A-465A-A60D-704C3E0B5C35}">
  <ds:schemaRefs>
    <ds:schemaRef ds:uri="ESRI.ArcGIS.Mapping.OfficeIntegration.PowerPointInfo"/>
  </ds:schemaRefs>
</ds:datastoreItem>
</file>

<file path=customXml/itemProps71.xml><?xml version="1.0" encoding="utf-8"?>
<ds:datastoreItem xmlns:ds="http://schemas.openxmlformats.org/officeDocument/2006/customXml" ds:itemID="{01B55B95-03F6-4BAC-B241-5D6048CC29A6}">
  <ds:schemaRefs>
    <ds:schemaRef ds:uri="ESRI.ArcGIS.Mapping.OfficeIntegration.PowerPointInfo"/>
  </ds:schemaRefs>
</ds:datastoreItem>
</file>

<file path=customXml/itemProps72.xml><?xml version="1.0" encoding="utf-8"?>
<ds:datastoreItem xmlns:ds="http://schemas.openxmlformats.org/officeDocument/2006/customXml" ds:itemID="{5E0C5137-7D0A-4691-B213-81C86CFEF4A7}">
  <ds:schemaRefs>
    <ds:schemaRef ds:uri="ESRI.ArcGIS.Mapping.OfficeIntegration.PowerPointInfo"/>
  </ds:schemaRefs>
</ds:datastoreItem>
</file>

<file path=customXml/itemProps73.xml><?xml version="1.0" encoding="utf-8"?>
<ds:datastoreItem xmlns:ds="http://schemas.openxmlformats.org/officeDocument/2006/customXml" ds:itemID="{E986619E-53C7-459A-A6A7-DE20FA647E71}">
  <ds:schemaRefs>
    <ds:schemaRef ds:uri="ESRI.ArcGIS.Mapping.OfficeIntegration.PowerPointInfo"/>
  </ds:schemaRefs>
</ds:datastoreItem>
</file>

<file path=customXml/itemProps74.xml><?xml version="1.0" encoding="utf-8"?>
<ds:datastoreItem xmlns:ds="http://schemas.openxmlformats.org/officeDocument/2006/customXml" ds:itemID="{0ED6A653-DD4A-4F32-896B-86A5006BAB14}">
  <ds:schemaRefs>
    <ds:schemaRef ds:uri="ESRI.ArcGIS.Mapping.OfficeIntegration.PowerPointInfo"/>
  </ds:schemaRefs>
</ds:datastoreItem>
</file>

<file path=customXml/itemProps75.xml><?xml version="1.0" encoding="utf-8"?>
<ds:datastoreItem xmlns:ds="http://schemas.openxmlformats.org/officeDocument/2006/customXml" ds:itemID="{FB7BFF1A-EB68-4994-A015-3DD39DAC30AC}">
  <ds:schemaRefs>
    <ds:schemaRef ds:uri="ESRI.ArcGIS.Mapping.OfficeIntegration.PowerPointInfo"/>
  </ds:schemaRefs>
</ds:datastoreItem>
</file>

<file path=customXml/itemProps76.xml><?xml version="1.0" encoding="utf-8"?>
<ds:datastoreItem xmlns:ds="http://schemas.openxmlformats.org/officeDocument/2006/customXml" ds:itemID="{2B07C91E-BF26-4369-B869-BE29CEB5EF28}">
  <ds:schemaRefs>
    <ds:schemaRef ds:uri="ESRI.ArcGIS.Mapping.OfficeIntegration.PowerPointInfo"/>
  </ds:schemaRefs>
</ds:datastoreItem>
</file>

<file path=customXml/itemProps8.xml><?xml version="1.0" encoding="utf-8"?>
<ds:datastoreItem xmlns:ds="http://schemas.openxmlformats.org/officeDocument/2006/customXml" ds:itemID="{E30FD746-2CCA-48B9-908E-726F959B14D3}">
  <ds:schemaRefs>
    <ds:schemaRef ds:uri="ESRI.ArcGIS.Mapping.OfficeIntegration.PowerPointInfo"/>
  </ds:schemaRefs>
</ds:datastoreItem>
</file>

<file path=customXml/itemProps9.xml><?xml version="1.0" encoding="utf-8"?>
<ds:datastoreItem xmlns:ds="http://schemas.openxmlformats.org/officeDocument/2006/customXml" ds:itemID="{660FF0F3-AFF8-4464-B918-9F85786F50E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643</TotalTime>
  <Words>803</Words>
  <Application>Microsoft Office PowerPoint</Application>
  <PresentationFormat>Widescreen</PresentationFormat>
  <Paragraphs>153</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Calibri Light</vt:lpstr>
      <vt:lpstr>Symbol</vt:lpstr>
      <vt:lpstr>Office Theme</vt:lpstr>
      <vt:lpstr>Updating CMAQ  secondary organic aerosol properties relevant for aerosol water interactions </vt:lpstr>
      <vt:lpstr>Aerosol Water is ubiquitous</vt:lpstr>
      <vt:lpstr>Models represent limited connections between  OA and aerosol water</vt:lpstr>
      <vt:lpstr>Models represent limited connections between  OA and aerosol water</vt:lpstr>
      <vt:lpstr>Determine a consistent set of properties for semivolatile SOA</vt:lpstr>
      <vt:lpstr>Specify a consistent set of properties: MW, OM/OC, C*, density</vt:lpstr>
      <vt:lpstr>Implementing organic interactions with water</vt:lpstr>
      <vt:lpstr>Implementing organic interactions with water</vt:lpstr>
      <vt:lpstr>LLPS simulation: Organic interaction with Wi</vt:lpstr>
      <vt:lpstr>LLPS more common in urban areas, during the day</vt:lpstr>
      <vt:lpstr>LLPS more common in urban areas, during the day</vt:lpstr>
      <vt:lpstr>Wo &gt; 0 simulation: Organic interaction with Wo</vt:lpstr>
      <vt:lpstr>Wo highest where OA is high</vt:lpstr>
      <vt:lpstr>Aerosol water interactions increase mean error</vt:lpstr>
      <vt:lpstr>Aerosol water interactions increase mean error</vt:lpstr>
      <vt:lpstr>g ≠ 1 simulation: Implement deviations in ideality </vt:lpstr>
      <vt:lpstr>Specify a consistent set of properties: solubility</vt:lpstr>
      <vt:lpstr>Nonideal simulation improves mean bias, small increase in ME</vt:lpstr>
      <vt:lpstr>Nonideal simulations: good OA speciation</vt:lpstr>
      <vt:lpstr>Improvements in OA will improve aerosol water</vt:lpstr>
      <vt:lpstr>Improvements in OA will improve aerosol water</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Tarpley, Keith</dc:creator>
  <cp:lastModifiedBy>Pye, Havala</cp:lastModifiedBy>
  <cp:revision>122</cp:revision>
  <dcterms:created xsi:type="dcterms:W3CDTF">2016-06-28T18:46:10Z</dcterms:created>
  <dcterms:modified xsi:type="dcterms:W3CDTF">2016-10-24T22:20:48Z</dcterms:modified>
</cp:coreProperties>
</file>