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9"/>
    <p:sldMasterId id="2147483690" r:id="rId70"/>
  </p:sldMasterIdLst>
  <p:notesMasterIdLst>
    <p:notesMasterId r:id="rId87"/>
  </p:notesMasterIdLst>
  <p:sldIdLst>
    <p:sldId id="256" r:id="rId71"/>
    <p:sldId id="375" r:id="rId72"/>
    <p:sldId id="390" r:id="rId73"/>
    <p:sldId id="366" r:id="rId74"/>
    <p:sldId id="368" r:id="rId75"/>
    <p:sldId id="379" r:id="rId76"/>
    <p:sldId id="346" r:id="rId77"/>
    <p:sldId id="377" r:id="rId78"/>
    <p:sldId id="376" r:id="rId79"/>
    <p:sldId id="381" r:id="rId80"/>
    <p:sldId id="382" r:id="rId81"/>
    <p:sldId id="385" r:id="rId82"/>
    <p:sldId id="386" r:id="rId83"/>
    <p:sldId id="387" r:id="rId84"/>
    <p:sldId id="388" r:id="rId85"/>
    <p:sldId id="384" r:id="rId86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2711"/>
    <a:srgbClr val="B21E0E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76" Type="http://schemas.openxmlformats.org/officeDocument/2006/relationships/slide" Target="slides/slide6.xml"/><Relationship Id="rId84" Type="http://schemas.openxmlformats.org/officeDocument/2006/relationships/slide" Target="slides/slide14.xml"/><Relationship Id="rId89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4.xml"/><Relationship Id="rId79" Type="http://schemas.openxmlformats.org/officeDocument/2006/relationships/slide" Target="slides/slide9.xml"/><Relationship Id="rId87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2.xml"/><Relationship Id="rId90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Master" Target="slideMasters/slideMaster1.xml"/><Relationship Id="rId77" Type="http://schemas.openxmlformats.org/officeDocument/2006/relationships/slide" Target="slides/slide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2.xml"/><Relationship Id="rId80" Type="http://schemas.openxmlformats.org/officeDocument/2006/relationships/slide" Target="slides/slide10.xml"/><Relationship Id="rId85" Type="http://schemas.openxmlformats.org/officeDocument/2006/relationships/slide" Target="slides/slide1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Master" Target="slideMasters/slideMaster2.xml"/><Relationship Id="rId75" Type="http://schemas.openxmlformats.org/officeDocument/2006/relationships/slide" Target="slides/slide5.xml"/><Relationship Id="rId83" Type="http://schemas.openxmlformats.org/officeDocument/2006/relationships/slide" Target="slides/slide13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3.xml"/><Relationship Id="rId78" Type="http://schemas.openxmlformats.org/officeDocument/2006/relationships/slide" Target="slides/slide8.xml"/><Relationship Id="rId81" Type="http://schemas.openxmlformats.org/officeDocument/2006/relationships/slide" Target="slides/slide11.xml"/><Relationship Id="rId86" Type="http://schemas.openxmlformats.org/officeDocument/2006/relationships/slide" Target="slides/slide1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47332B-D0EB-4792-8C53-AB14AAE40B95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3E6B27-C493-4C6B-90F6-AB560E96B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E6B27-C493-4C6B-90F6-AB560E96B4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1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Slide 4 of 4 comparing</a:t>
            </a:r>
            <a:r>
              <a:rPr lang="en-US" baseline="0" dirty="0" smtClean="0"/>
              <a:t> MPAS without FDDA to target fields for humidity (1 minute for the series)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E830F-9689-48E0-A46C-089CA162B9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Slide 4 of 4 comparing</a:t>
            </a:r>
            <a:r>
              <a:rPr lang="en-US" baseline="0" dirty="0" smtClean="0"/>
              <a:t> MPAS with FDDA to target fields for humidity (1 minute for the series)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E830F-9689-48E0-A46C-089CA162B9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6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7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7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3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7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6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0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buClr>
                <a:schemeClr val="accent3">
                  <a:lumMod val="75000"/>
                </a:schemeClr>
              </a:buClr>
              <a:buSzPct val="150000"/>
              <a:defRPr sz="1200" b="1">
                <a:latin typeface="Gill Sans MT" pitchFamily="34" charset="0"/>
              </a:defRPr>
            </a:lvl1pPr>
            <a:lvl2pPr>
              <a:defRPr sz="1200" b="1">
                <a:latin typeface="Gill Sans MT" pitchFamily="34" charset="0"/>
              </a:defRPr>
            </a:lvl2pPr>
            <a:lvl3pPr>
              <a:defRPr sz="1200" b="1">
                <a:latin typeface="Gill Sans MT" pitchFamily="34" charset="0"/>
              </a:defRPr>
            </a:lvl3pPr>
            <a:lvl4pPr>
              <a:defRPr sz="1200" b="1">
                <a:latin typeface="Gill Sans MT" pitchFamily="34" charset="0"/>
              </a:defRPr>
            </a:lvl4pPr>
            <a:lvl5pPr>
              <a:defRPr sz="12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4CB7-6002-44DE-AF88-4FDE587C21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737600" y="6356353"/>
            <a:ext cx="3251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91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5600" y="2590800"/>
            <a:ext cx="89408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587C-8198-4B33-AFEE-ADD5B8DF8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56353"/>
            <a:ext cx="3251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6000" y="1600200"/>
            <a:ext cx="10058400" cy="4724400"/>
          </a:xfrm>
        </p:spPr>
        <p:txBody>
          <a:bodyPr rtlCol="0">
            <a:normAutofit/>
          </a:bodyPr>
          <a:lstStyle>
            <a:lvl1pPr>
              <a:buClrTx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38BC-0F9D-450E-A335-DBA3CB8EB127}" type="datetime1">
              <a:rPr lang="en-US" smtClean="0"/>
              <a:t>10/25/2016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9144000" y="6356351"/>
            <a:ext cx="28448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82EA9DB-1AB2-4E45-B0AC-1182FB307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5600" y="2590800"/>
            <a:ext cx="89408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836B-959D-46DA-BDEF-9A6394A32E6F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331200" y="1524000"/>
            <a:ext cx="3657600" cy="213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331200" y="3886200"/>
            <a:ext cx="3657600" cy="220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203200" y="1447800"/>
            <a:ext cx="79248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3B96-C19A-4CB4-AE99-BE6EA1E3DDBB}" type="datetime1">
              <a:rPr lang="en-US" smtClean="0"/>
              <a:t>10/25/2016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0F4CF190-6D2A-404C-A4C0-2C41565C9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 rotWithShape="1">
          <a:blip r:embed="rId2"/>
          <a:srcRect t="3533"/>
          <a:stretch/>
        </p:blipFill>
        <p:spPr bwMode="auto">
          <a:xfrm>
            <a:off x="0" y="0"/>
            <a:ext cx="12192000" cy="68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137415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891C-4879-405A-9D28-3EF33F626975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325120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1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CBBF-985C-4B79-94D9-579B0EE511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8C37-0080-4365-81DA-605A2E9AA8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6A25C-EC1D-43AA-9119-F776F05E5BA3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F5BE9-8663-43C7-A8B8-54117E1D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p_ord_blanc1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46A25C-EC1D-43AA-9119-F776F05E5BA3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6F5BE9-8663-43C7-A8B8-54117E1D0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USEPA/CMAQ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tif"/><Relationship Id="rId4" Type="http://schemas.openxmlformats.org/officeDocument/2006/relationships/image" Target="../media/image20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22738" y="1860551"/>
            <a:ext cx="8701676" cy="4495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CMAQv5.2 and Next Generation AQ Model</a:t>
            </a:r>
          </a:p>
          <a:p>
            <a:pPr marL="0" indent="0" algn="ctr" eaLnBrk="1" hangingPunct="1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Pleim and the CMAQ Development Team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Model Development Branch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Exposure Division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Exposure Research Laboratory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Research and Development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Environmental Protection Agency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786F2-C5E9-407A-8AFB-EC65E0ADA476}" type="slidenum">
              <a:rPr lang="en-US" smtClean="0">
                <a:latin typeface="+mn-lt"/>
              </a:rPr>
              <a:pPr>
                <a:defRPr/>
              </a:pPr>
              <a:t>1</a:t>
            </a:fld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610" y="5847741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CMAS Conference</a:t>
            </a:r>
          </a:p>
          <a:p>
            <a:pPr algn="ctr"/>
            <a:r>
              <a:rPr lang="en-US" sz="900" dirty="0"/>
              <a:t>October 24,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4714875" cy="628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0"/>
            <a:ext cx="4714875" cy="628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371600" cy="585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83680"/>
            <a:ext cx="3291840" cy="274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27432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Without FDDA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            FDDA Target  (FNL)                                  Simulation (+30 days)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7103" y="5791200"/>
            <a:ext cx="45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                                                          Layer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06396" y="6488668"/>
            <a:ext cx="246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Courtesy of Russ Bullock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4714875" cy="628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0"/>
            <a:ext cx="4714875" cy="628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83680"/>
            <a:ext cx="3291840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371600" cy="585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27432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With FDDA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            FDDA Target  (FNL)                                  Simulation (+30 days)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7103" y="5791200"/>
            <a:ext cx="45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                                                          Layer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6396" y="6488668"/>
            <a:ext cx="246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Courtesy of Russ Bullock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152525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 smtClean="0"/>
              <a:t>Daily 2-m Temperature RMSE (K) CONUS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1848" y="1142589"/>
            <a:ext cx="4140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MPAS </a:t>
            </a:r>
            <a:r>
              <a:rPr lang="en-US" sz="1600" b="1" dirty="0" err="1">
                <a:solidFill>
                  <a:srgbClr val="0070C0"/>
                </a:solidFill>
              </a:rPr>
              <a:t>NoFDDA</a:t>
            </a:r>
            <a:r>
              <a:rPr lang="en-US" sz="1600" b="1" dirty="0">
                <a:solidFill>
                  <a:srgbClr val="0070C0"/>
                </a:solidFill>
              </a:rPr>
              <a:t> NOAH-YSU-MO-KF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MPAS FDDA NOAH-YSU-MO-KF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7030A0"/>
                </a:solidFill>
              </a:rPr>
              <a:t>MPAS </a:t>
            </a:r>
            <a:r>
              <a:rPr lang="en-US" sz="1600" b="1" dirty="0">
                <a:solidFill>
                  <a:srgbClr val="7030A0"/>
                </a:solidFill>
              </a:rPr>
              <a:t>FDDA </a:t>
            </a:r>
            <a:r>
              <a:rPr lang="en-US" sz="1600" b="1" dirty="0" smtClean="0">
                <a:solidFill>
                  <a:srgbClr val="7030A0"/>
                </a:solidFill>
              </a:rPr>
              <a:t>PX-ACM2-PSL-KF </a:t>
            </a:r>
            <a:r>
              <a:rPr lang="en-US" sz="1600" b="1" dirty="0" smtClean="0">
                <a:solidFill>
                  <a:srgbClr val="00B050"/>
                </a:solidFill>
              </a:rPr>
              <a:t/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MPAS </a:t>
            </a:r>
            <a:r>
              <a:rPr lang="en-US" sz="1600" b="1" dirty="0">
                <a:solidFill>
                  <a:srgbClr val="00B050"/>
                </a:solidFill>
              </a:rPr>
              <a:t>FDDA </a:t>
            </a:r>
            <a:r>
              <a:rPr lang="en-US" sz="1600" b="1" dirty="0" smtClean="0">
                <a:solidFill>
                  <a:srgbClr val="00B050"/>
                </a:solidFill>
              </a:rPr>
              <a:t>PX-ACM2-PSL-Tiedtke</a:t>
            </a:r>
            <a:r>
              <a:rPr lang="en-US" sz="1600" b="1" dirty="0" smtClean="0">
                <a:solidFill>
                  <a:srgbClr val="0070C0"/>
                </a:solidFill>
              </a:rPr>
              <a:t/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/>
              <a:t>WRF NRT PX-ACM2-PSL-KF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90596" y="64886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Courtesy of Rob Gilliam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942975"/>
            <a:ext cx="11506200" cy="591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 smtClean="0"/>
              <a:t>Daily 2-m Mixing Ratio RMSE (g kg</a:t>
            </a:r>
            <a:r>
              <a:rPr lang="en-US" baseline="30000" dirty="0" smtClean="0"/>
              <a:t>-1</a:t>
            </a:r>
            <a:r>
              <a:rPr lang="en-US" dirty="0" smtClean="0"/>
              <a:t>) CONUS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148" y="1066389"/>
            <a:ext cx="4508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MPAS </a:t>
            </a:r>
            <a:r>
              <a:rPr lang="en-US" sz="1600" b="1" dirty="0" err="1">
                <a:solidFill>
                  <a:srgbClr val="0070C0"/>
                </a:solidFill>
              </a:rPr>
              <a:t>NoFDDA</a:t>
            </a:r>
            <a:r>
              <a:rPr lang="en-US" sz="1600" b="1" dirty="0">
                <a:solidFill>
                  <a:srgbClr val="0070C0"/>
                </a:solidFill>
              </a:rPr>
              <a:t> NOAH-YSU-MO-KF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MPAS FDDA NOAH-YSU-MO-KF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7030A0"/>
                </a:solidFill>
              </a:rPr>
              <a:t>MPAS </a:t>
            </a:r>
            <a:r>
              <a:rPr lang="en-US" sz="1600" b="1" dirty="0">
                <a:solidFill>
                  <a:srgbClr val="7030A0"/>
                </a:solidFill>
              </a:rPr>
              <a:t>FDDA </a:t>
            </a:r>
            <a:r>
              <a:rPr lang="en-US" sz="1600" b="1" dirty="0" smtClean="0">
                <a:solidFill>
                  <a:srgbClr val="7030A0"/>
                </a:solidFill>
              </a:rPr>
              <a:t>PX-ACM2-PSL-KF </a:t>
            </a:r>
            <a:r>
              <a:rPr lang="en-US" sz="1600" b="1" dirty="0" smtClean="0">
                <a:solidFill>
                  <a:srgbClr val="00B050"/>
                </a:solidFill>
              </a:rPr>
              <a:t/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MPAS </a:t>
            </a:r>
            <a:r>
              <a:rPr lang="en-US" sz="1600" b="1" dirty="0">
                <a:solidFill>
                  <a:srgbClr val="00B050"/>
                </a:solidFill>
              </a:rPr>
              <a:t>FDDA </a:t>
            </a:r>
            <a:r>
              <a:rPr lang="en-US" sz="1600" b="1" dirty="0" smtClean="0">
                <a:solidFill>
                  <a:srgbClr val="00B050"/>
                </a:solidFill>
              </a:rPr>
              <a:t>PX-ACM2-PSL-Tiedtke</a:t>
            </a:r>
            <a:r>
              <a:rPr lang="en-US" sz="1600" b="1" dirty="0" smtClean="0">
                <a:solidFill>
                  <a:srgbClr val="0070C0"/>
                </a:solidFill>
              </a:rPr>
              <a:t/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/>
              <a:t>WRF NRT PX-ACM2-PSL-KF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90596" y="64886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Courtesy of Rob Gilliam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" y="697919"/>
            <a:ext cx="12122468" cy="5696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0960" y="-168051"/>
            <a:ext cx="72669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MPAS </a:t>
            </a:r>
            <a:r>
              <a:rPr lang="en-US" sz="3200" dirty="0">
                <a:solidFill>
                  <a:srgbClr val="00B050"/>
                </a:solidFill>
              </a:rPr>
              <a:t>FDDA </a:t>
            </a:r>
            <a:r>
              <a:rPr lang="en-US" sz="3200" dirty="0" smtClean="0">
                <a:solidFill>
                  <a:srgbClr val="00B050"/>
                </a:solidFill>
              </a:rPr>
              <a:t>PX-ACM2-PSL-Tiedtke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90596" y="64886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Courtesy of Rob Gilliam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960" y="-168051"/>
            <a:ext cx="71145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MPAS </a:t>
            </a:r>
            <a:r>
              <a:rPr lang="en-US" sz="3200" dirty="0">
                <a:solidFill>
                  <a:srgbClr val="00B050"/>
                </a:solidFill>
              </a:rPr>
              <a:t>FDDA </a:t>
            </a:r>
            <a:r>
              <a:rPr lang="en-US" sz="3200" dirty="0" smtClean="0">
                <a:solidFill>
                  <a:srgbClr val="00B050"/>
                </a:solidFill>
              </a:rPr>
              <a:t>PX-ACM2-PSL-Tiedtke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" y="696707"/>
            <a:ext cx="12134850" cy="5719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0596" y="64886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Courtesy of Rob Gilliam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0" dirty="0" smtClean="0"/>
              <a:t>The Next Generation model will be a 1-D AQ component coupled to MPAS and WRF</a:t>
            </a:r>
          </a:p>
          <a:p>
            <a:pPr lvl="1"/>
            <a:r>
              <a:rPr lang="en-US" sz="2000" b="0" dirty="0" smtClean="0"/>
              <a:t>Further physics improvements in MPAS</a:t>
            </a:r>
          </a:p>
          <a:p>
            <a:pPr lvl="2"/>
            <a:r>
              <a:rPr lang="en-US" sz="2000" b="0" dirty="0" smtClean="0"/>
              <a:t>Update KF to include feedback to radiation </a:t>
            </a:r>
          </a:p>
          <a:p>
            <a:pPr lvl="2"/>
            <a:r>
              <a:rPr lang="en-US" sz="2000" b="0" dirty="0" smtClean="0"/>
              <a:t>Update PX LSM to use MODIS vegetation products (LAI, </a:t>
            </a:r>
            <a:r>
              <a:rPr lang="en-US" sz="2000" b="0" dirty="0" err="1" smtClean="0"/>
              <a:t>fPAR</a:t>
            </a:r>
            <a:r>
              <a:rPr lang="en-US" sz="2000" b="0" dirty="0" smtClean="0"/>
              <a:t>) </a:t>
            </a:r>
            <a:r>
              <a:rPr lang="en-US" sz="2000" b="0" smtClean="0"/>
              <a:t>and fractional </a:t>
            </a:r>
            <a:r>
              <a:rPr lang="en-US" sz="2000" b="0" dirty="0" smtClean="0"/>
              <a:t>hi-res LULC</a:t>
            </a:r>
          </a:p>
          <a:p>
            <a:pPr lvl="1"/>
            <a:r>
              <a:rPr lang="en-US" sz="2000" b="0" dirty="0" smtClean="0"/>
              <a:t>Developing new I/O system for AQ coupled to MPAS and WRF</a:t>
            </a:r>
          </a:p>
          <a:p>
            <a:pPr lvl="1"/>
            <a:r>
              <a:rPr lang="en-US" sz="2000" b="0" dirty="0" smtClean="0"/>
              <a:t>Model design for 1-D AQ component and coupler</a:t>
            </a:r>
          </a:p>
          <a:p>
            <a:r>
              <a:rPr lang="en-US" sz="2000" b="0" dirty="0" smtClean="0"/>
              <a:t>Development of model science and algorithms will continue and expand to global scale</a:t>
            </a:r>
          </a:p>
          <a:p>
            <a:pPr lvl="1"/>
            <a:r>
              <a:rPr lang="en-US" sz="2000" b="0" dirty="0" smtClean="0"/>
              <a:t>Condensed mechanisms linked to a detailed chemical mechanism (e.g. MCM)</a:t>
            </a:r>
          </a:p>
          <a:p>
            <a:pPr lvl="1"/>
            <a:r>
              <a:rPr lang="en-US" sz="2000" b="0" dirty="0" smtClean="0"/>
              <a:t>Continue advances in organic aerosols and new particle formation</a:t>
            </a:r>
          </a:p>
          <a:p>
            <a:pPr lvl="1"/>
            <a:r>
              <a:rPr lang="en-US" sz="2000" b="0" dirty="0" smtClean="0"/>
              <a:t>Develop integrated cloud model w/ convective transport, microphysics, aqueous chem, aerosol-cloud interactions</a:t>
            </a:r>
          </a:p>
          <a:p>
            <a:pPr lvl="1"/>
            <a:r>
              <a:rPr lang="en-US" sz="2000" b="0" dirty="0" smtClean="0"/>
              <a:t>Emission process modeling for global coverage – (dust, biogenic, bidirectional flux, fires)</a:t>
            </a:r>
          </a:p>
          <a:p>
            <a:r>
              <a:rPr lang="en-US" sz="2000" b="0" dirty="0" smtClean="0"/>
              <a:t>Continued support and updates to CMAQ until NGAQM is ready</a:t>
            </a:r>
          </a:p>
        </p:txBody>
      </p:sp>
    </p:spTree>
    <p:extLst>
      <p:ext uri="{BB962C8B-B14F-4D97-AF65-F5344CB8AC3E}">
        <p14:creationId xmlns:p14="http://schemas.microsoft.com/office/powerpoint/2010/main" val="59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03761" y="260245"/>
            <a:ext cx="5791200" cy="685800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CMAQv5.2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8395" y="1174752"/>
            <a:ext cx="11163300" cy="56832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Release schedule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l-GR" sz="2100" b="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-version </a:t>
            </a:r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released in October 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2016:  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github.com/USEPA/CMAQ</a:t>
            </a:r>
            <a:endParaRPr lang="en-US" sz="2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version in Spring 2017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New features</a:t>
            </a:r>
          </a:p>
          <a:p>
            <a:pPr lvl="1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</a:p>
          <a:p>
            <a:pPr lvl="2"/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SOA modeling 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(Talks by Havala Pye and Ben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Murphy today)</a:t>
            </a:r>
            <a:endParaRPr lang="en-US" sz="21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New wind-blown dust model 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(Talk by Hosein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Foroutan this morning)</a:t>
            </a:r>
          </a:p>
          <a:p>
            <a:pPr lvl="2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New particle 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in research version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(Ben Murphy poster) </a:t>
            </a:r>
            <a:endParaRPr lang="en-US" sz="21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lvl="2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CB6 chemical 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 w/ selected HAPs</a:t>
            </a:r>
            <a:endParaRPr lang="en-US" sz="2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CRI mechanism in research version (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Luecken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Halogen Chemistry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(Golam </a:t>
            </a:r>
            <a:r>
              <a:rPr lang="en-US" sz="2100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Sarwar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detailed mechanism 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Sarwar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ES&amp;T,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  <a:endParaRPr lang="en-US" sz="21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Lightning </a:t>
            </a:r>
            <a:endParaRPr lang="en-US" sz="2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NOx production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 by Daiwen 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Kang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morning)</a:t>
            </a:r>
            <a:endParaRPr lang="en-US" sz="21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Assimilation of lightning data in WRF 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 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Nick Heath - Wed)</a:t>
            </a:r>
          </a:p>
          <a:p>
            <a:pPr lvl="1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Instrumented models 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– DDM, Sulfur tracking (</a:t>
            </a:r>
            <a:r>
              <a:rPr lang="en-US" sz="21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1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model</a:t>
            </a:r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100" b="0" dirty="0">
                <a:latin typeface="Arial" panose="020B0604020202020204" pitchFamily="34" charset="0"/>
                <a:cs typeface="Arial" panose="020B0604020202020204" pitchFamily="34" charset="0"/>
              </a:rPr>
              <a:t>Strat-Trop ozone exchange for hemispheric </a:t>
            </a:r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</a:p>
          <a:p>
            <a:pPr lvl="1"/>
            <a:r>
              <a:rPr lang="en-US" sz="2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2-way coupled WRFv3.8-CMAQv5.2</a:t>
            </a:r>
            <a:endParaRPr lang="en-US" sz="2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27723" y="2419125"/>
            <a:ext cx="212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Pasadena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74951" y="3194420"/>
                <a:ext cx="810755" cy="469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951" y="3194420"/>
                <a:ext cx="810755" cy="469039"/>
              </a:xfrm>
              <a:prstGeom prst="rect">
                <a:avLst/>
              </a:prstGeom>
              <a:blipFill rotWithShape="0">
                <a:blip r:embed="rId3"/>
                <a:stretch>
                  <a:fillRect l="-2256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99" y="4107976"/>
            <a:ext cx="3557526" cy="2750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63726" y="6356351"/>
            <a:ext cx="26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MAE improvement w/ LTGA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705" y="2696124"/>
            <a:ext cx="2332543" cy="1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/>
              <a:t>Gas-phase chemistry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256" y="1255024"/>
            <a:ext cx="1128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Comparison of predicted Ozone in CMAQv5.2 with two </a:t>
            </a:r>
            <a:r>
              <a:rPr lang="en-US" sz="2000" dirty="0" smtClean="0"/>
              <a:t>mechanisms </a:t>
            </a:r>
            <a:r>
              <a:rPr lang="en-US" sz="2000" dirty="0"/>
              <a:t>(CB05e51 and CB6r3)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56" y="1655134"/>
            <a:ext cx="8292968" cy="4523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204" y="6178571"/>
            <a:ext cx="1054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CB6 predicts slightly lower ozone, with lower bias and error below ~80 ppb, increased bias and error above 80 ppb.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3247" y="6552199"/>
            <a:ext cx="326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Courtesy of Deborah Luecken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938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0" y="201253"/>
            <a:ext cx="5791200" cy="685800"/>
          </a:xfrm>
        </p:spPr>
        <p:txBody>
          <a:bodyPr/>
          <a:lstStyle/>
          <a:p>
            <a:r>
              <a:rPr lang="en-US" sz="2000" dirty="0"/>
              <a:t>CMAQv5.2 Updates:</a:t>
            </a:r>
          </a:p>
          <a:p>
            <a:r>
              <a:rPr lang="en-US" sz="2000" b="0" dirty="0"/>
              <a:t>Stratosphere-Troposphere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/>
              <a:pPr>
                <a:defRPr/>
              </a:pPr>
              <a:t>4</a:t>
            </a:fld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41232" y="1187306"/>
            <a:ext cx="88743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Modeled O</a:t>
            </a:r>
            <a:r>
              <a:rPr lang="en-US" altLang="en-US" baseline="-25000" dirty="0"/>
              <a:t>3</a:t>
            </a:r>
            <a:r>
              <a:rPr lang="en-US" altLang="en-US" dirty="0"/>
              <a:t> specified by enforcing the condition of proportionality to Potential Vorticity: </a:t>
            </a:r>
            <a:r>
              <a:rPr lang="en-US" altLang="en-US" b="1" i="1" dirty="0"/>
              <a:t>[O</a:t>
            </a:r>
            <a:r>
              <a:rPr lang="en-US" altLang="en-US" b="1" i="1" baseline="-25000" dirty="0"/>
              <a:t>3</a:t>
            </a:r>
            <a:r>
              <a:rPr lang="en-US" altLang="en-US" b="1" i="1" dirty="0"/>
              <a:t>] = </a:t>
            </a:r>
            <a:r>
              <a:rPr lang="en-US" altLang="en-US" b="1" i="1" dirty="0" err="1">
                <a:solidFill>
                  <a:srgbClr val="FF0000"/>
                </a:solidFill>
              </a:rPr>
              <a:t>c</a:t>
            </a:r>
            <a:r>
              <a:rPr lang="en-US" altLang="en-US" b="1" i="1" dirty="0" err="1">
                <a:cs typeface="Arial" panose="020B0604020202020204" pitchFamily="34" charset="0"/>
              </a:rPr>
              <a:t>•</a:t>
            </a:r>
            <a:r>
              <a:rPr lang="en-US" altLang="en-US" b="1" i="1" dirty="0" err="1"/>
              <a:t>PV</a:t>
            </a:r>
            <a:endParaRPr lang="en-US" altLang="en-US" b="1" i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Used recent CMAQ multi-decadal simulations to develop a robust relationship that varies spatially and temporally: O</a:t>
            </a:r>
            <a:r>
              <a:rPr lang="en-US" altLang="en-US" baseline="-25000" dirty="0"/>
              <a:t>3</a:t>
            </a:r>
            <a:r>
              <a:rPr lang="en-US" altLang="en-US" dirty="0"/>
              <a:t>/PV = F(</a:t>
            </a:r>
            <a:r>
              <a:rPr lang="en-US" altLang="en-US" i="1" dirty="0"/>
              <a:t>spatial</a:t>
            </a:r>
            <a:r>
              <a:rPr lang="en-US" altLang="en-US" dirty="0"/>
              <a:t>) X G(</a:t>
            </a:r>
            <a:r>
              <a:rPr lang="en-US" altLang="en-US" i="1" dirty="0"/>
              <a:t>temporal</a:t>
            </a:r>
            <a:r>
              <a:rPr lang="en-US" alt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400" dirty="0"/>
          </a:p>
        </p:txBody>
      </p:sp>
      <p:pic>
        <p:nvPicPr>
          <p:cNvPr id="8" name="Picture 7" descr="C:\Users\jxing\Desktop\sit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933" y="2980275"/>
            <a:ext cx="3510506" cy="3395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7328" y="2560096"/>
            <a:ext cx="666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Used Observed 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data from 1990-2010 from 44 WOUDC sites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0093" y="6338966"/>
            <a:ext cx="1918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Xing et al, ACP, 2016 </a:t>
            </a:r>
          </a:p>
        </p:txBody>
      </p:sp>
    </p:spTree>
    <p:extLst>
      <p:ext uri="{BB962C8B-B14F-4D97-AF65-F5344CB8AC3E}">
        <p14:creationId xmlns:p14="http://schemas.microsoft.com/office/powerpoint/2010/main" val="36921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xing\Desktop\compare_temporal_0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62" y="906874"/>
            <a:ext cx="3429000" cy="185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jxing\Desktop\compare_temporal_0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62" y="906874"/>
            <a:ext cx="3429000" cy="185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jxing\Desktop\compare_temporal_1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17" y="2862378"/>
            <a:ext cx="3429000" cy="189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xing\Desktop\compare_temporal_1-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02" y="2862378"/>
            <a:ext cx="3429000" cy="189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xing\Desktop\compare_temporal_2-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73" y="4845825"/>
            <a:ext cx="3423805" cy="192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jxing\Desktop\compare_temporal_2-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56" y="4843547"/>
            <a:ext cx="3423805" cy="19275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08348" y="527493"/>
            <a:ext cx="3150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High latitude sites (</a:t>
            </a:r>
            <a:r>
              <a:rPr lang="en-US" sz="1600" b="1" dirty="0" err="1"/>
              <a:t>Lat</a:t>
            </a:r>
            <a:r>
              <a:rPr lang="en-US" sz="1600" b="1" dirty="0"/>
              <a:t> &gt;45° 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9515" y="523588"/>
            <a:ext cx="310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Low latitude sites (</a:t>
            </a:r>
            <a:r>
              <a:rPr lang="en-US" sz="1600" b="1" dirty="0" err="1"/>
              <a:t>Lat</a:t>
            </a:r>
            <a:r>
              <a:rPr lang="en-US" sz="1600" b="1" dirty="0"/>
              <a:t> </a:t>
            </a:r>
            <a:r>
              <a:rPr lang="en-US" sz="1600" b="1" dirty="0" smtClean="0"/>
              <a:t>&lt;45</a:t>
            </a:r>
            <a:r>
              <a:rPr lang="en-US" sz="1600" b="1" dirty="0"/>
              <a:t>° 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2156" y="1270727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UTLS</a:t>
            </a:r>
          </a:p>
          <a:p>
            <a:pPr algn="ctr"/>
            <a:r>
              <a:rPr lang="en-US" sz="1400" b="1" dirty="0"/>
              <a:t>P&lt;100mb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6191" y="3455124"/>
            <a:ext cx="163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Mid-Troposphere</a:t>
            </a:r>
          </a:p>
          <a:p>
            <a:pPr algn="ctr"/>
            <a:r>
              <a:rPr lang="en-US" sz="1400" b="1" dirty="0"/>
              <a:t>300mb&lt;P&lt;500mb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5481" y="5354264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PBL</a:t>
            </a:r>
          </a:p>
          <a:p>
            <a:pPr algn="ctr"/>
            <a:r>
              <a:rPr lang="en-US" sz="1400" b="1" dirty="0"/>
              <a:t>P&gt;800mb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2274" y="154256"/>
            <a:ext cx="811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Observed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with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Reference</a:t>
            </a:r>
            <a:r>
              <a:rPr lang="en-US" dirty="0" smtClean="0"/>
              <a:t> simulation and </a:t>
            </a:r>
            <a:r>
              <a:rPr lang="en-US" b="1" u="sng" dirty="0" smtClean="0">
                <a:solidFill>
                  <a:srgbClr val="FD2711"/>
                </a:solidFill>
              </a:rPr>
              <a:t>New PV scaling</a:t>
            </a:r>
            <a:endParaRPr lang="en-US" b="1" u="sng" dirty="0">
              <a:solidFill>
                <a:srgbClr val="FD27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6656" y="6238758"/>
            <a:ext cx="1918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Xing et al, ACP, 2016 </a:t>
            </a:r>
          </a:p>
        </p:txBody>
      </p:sp>
    </p:spTree>
    <p:extLst>
      <p:ext uri="{BB962C8B-B14F-4D97-AF65-F5344CB8AC3E}">
        <p14:creationId xmlns:p14="http://schemas.microsoft.com/office/powerpoint/2010/main" val="18756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Updates to WRF for AQ modeling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4113" y="1384520"/>
            <a:ext cx="11651487" cy="5293218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WRFv3.7 (2015 release)</a:t>
            </a:r>
            <a:endParaRPr lang="en-US" sz="2000" b="0" dirty="0">
              <a:solidFill>
                <a:srgbClr val="0037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ACM2 PBL scheme</a:t>
            </a:r>
            <a:endParaRPr lang="en-US" sz="2000" b="0" dirty="0">
              <a:solidFill>
                <a:srgbClr val="0037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K</a:t>
            </a:r>
            <a:r>
              <a:rPr lang="en-US" sz="2000" b="0" baseline="-2500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0" dirty="0" err="1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0" baseline="-25000" dirty="0" err="1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 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</a:t>
            </a:r>
            <a:r>
              <a:rPr lang="en-US" sz="2000" b="0" baseline="-2500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0" dirty="0" err="1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0" baseline="-25000" dirty="0" err="1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≠ 1) </a:t>
            </a:r>
          </a:p>
          <a:p>
            <a:pPr lvl="2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eddy diffusivities for stable 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</a:p>
          <a:p>
            <a:pPr lvl="1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PX LSM :</a:t>
            </a:r>
          </a:p>
          <a:p>
            <a:pPr lvl="2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capacity of 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(WRFv3.7)</a:t>
            </a:r>
            <a:endParaRPr lang="en-US" sz="2000" b="0" dirty="0">
              <a:solidFill>
                <a:srgbClr val="0037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educes 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predawn warm bias and post dawn cool 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  <a:p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WRFv3.8 (2016 release)</a:t>
            </a:r>
          </a:p>
          <a:p>
            <a:pPr lvl="2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updates to stomatal 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conductance function for PAR (F1) </a:t>
            </a:r>
          </a:p>
          <a:p>
            <a:pPr lvl="3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b="0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 reduces LE late in the day which delays evening transition to stable surface 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</a:p>
          <a:p>
            <a:pPr lvl="2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</a:t>
            </a:r>
            <a:r>
              <a:rPr lang="en-US" sz="2000" b="0" dirty="0" err="1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Monin-Obukhov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length calculation in </a:t>
            </a:r>
            <a:r>
              <a:rPr lang="en-US" sz="2000" b="0" dirty="0" err="1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pxsfclay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more consistent w/ calculation in ACM2</a:t>
            </a:r>
          </a:p>
          <a:p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WRFv3.9 (2017 release) </a:t>
            </a:r>
          </a:p>
          <a:p>
            <a:pPr lvl="1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MODIS LAI and </a:t>
            </a:r>
            <a:r>
              <a:rPr lang="en-US" sz="2000" b="0" dirty="0" err="1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VegFrac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0" dirty="0" err="1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fPAR</a:t>
            </a:r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input </a:t>
            </a:r>
            <a:r>
              <a:rPr lang="en-US" sz="20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Talk by Limei Ran this </a:t>
            </a:r>
            <a:r>
              <a:rPr lang="en-US" sz="20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n-US" sz="20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soil resistance for evaporation in PXLSM</a:t>
            </a:r>
          </a:p>
          <a:p>
            <a:pPr lvl="1"/>
            <a:endParaRPr lang="en-US" sz="2000" b="0" dirty="0">
              <a:solidFill>
                <a:srgbClr val="0037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1199395"/>
            <a:ext cx="4064000" cy="31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Vision for Next Generation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8800" y="1460939"/>
            <a:ext cx="7785100" cy="530772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800" dirty="0"/>
              <a:t>The Next Generation model will be a 1-D AQ component coupled to meteorology models</a:t>
            </a:r>
          </a:p>
          <a:p>
            <a:pPr lvl="1">
              <a:defRPr/>
            </a:pPr>
            <a:r>
              <a:rPr lang="en-US" sz="1800" b="0" dirty="0"/>
              <a:t>Chemical tracers to be transported in meteorology model</a:t>
            </a:r>
          </a:p>
          <a:p>
            <a:pPr lvl="1">
              <a:defRPr/>
            </a:pPr>
            <a:r>
              <a:rPr lang="en-US" sz="1800" b="0" dirty="0"/>
              <a:t>Can couple to multiple Meteorology models </a:t>
            </a:r>
          </a:p>
          <a:p>
            <a:pPr>
              <a:defRPr/>
            </a:pPr>
            <a:r>
              <a:rPr lang="en-US" sz="1800" dirty="0"/>
              <a:t>Three configurations of flexible systems: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/>
              <a:t>On-line global </a:t>
            </a:r>
            <a:r>
              <a:rPr lang="en-US" sz="1800" b="0" dirty="0" smtClean="0"/>
              <a:t>w/ seamless grid refinement (MPAS)</a:t>
            </a:r>
            <a:endParaRPr lang="en-US" sz="1800" b="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/>
              <a:t>Online regional (WRF-AQ)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/>
              <a:t>Offline regional (WRF-AQ with offline chem transport)</a:t>
            </a:r>
          </a:p>
          <a:p>
            <a:pPr>
              <a:defRPr/>
            </a:pPr>
            <a:r>
              <a:rPr lang="en-US" sz="1800" dirty="0"/>
              <a:t>One dimensional AQ component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 smtClean="0"/>
              <a:t>Includes all vertical processes - vertical diffusion, advection, plume rise, gravitational settling, actinic flux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 smtClean="0"/>
              <a:t>All 0-D processes - gas</a:t>
            </a:r>
            <a:r>
              <a:rPr lang="en-US" sz="1800" b="0" dirty="0"/>
              <a:t>, aerosol, aqueous </a:t>
            </a:r>
            <a:r>
              <a:rPr lang="en-US" sz="1800" b="0" dirty="0" smtClean="0"/>
              <a:t>chemistry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 smtClean="0"/>
              <a:t>Surface processes - biogenic </a:t>
            </a:r>
            <a:r>
              <a:rPr lang="en-US" sz="1800" b="0" dirty="0"/>
              <a:t>emissions, dry dep/bidi, wind-blown </a:t>
            </a:r>
            <a:r>
              <a:rPr lang="en-US" sz="1800" b="0" dirty="0" smtClean="0"/>
              <a:t>dust</a:t>
            </a:r>
          </a:p>
          <a:p>
            <a:pPr>
              <a:defRPr/>
            </a:pPr>
            <a:r>
              <a:rPr lang="en-US" sz="1800" dirty="0" smtClean="0"/>
              <a:t>Transport in met models for online systems (</a:t>
            </a:r>
            <a:r>
              <a:rPr lang="en-US" sz="1800" dirty="0" err="1" smtClean="0"/>
              <a:t>adv</a:t>
            </a:r>
            <a:r>
              <a:rPr lang="en-US" sz="1800" dirty="0" smtClean="0"/>
              <a:t>, diffusion)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 smtClean="0"/>
              <a:t>Ensure </a:t>
            </a:r>
            <a:r>
              <a:rPr lang="en-US" sz="1800" b="0" dirty="0"/>
              <a:t>mass conservation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/>
              <a:t>Consistency with met parameters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b="0" dirty="0"/>
              <a:t>Minimize numerical diffusion and dispersion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4017" y="1460938"/>
            <a:ext cx="2615615" cy="25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1648" y="4279642"/>
            <a:ext cx="2480352" cy="22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42937" y="5679050"/>
            <a:ext cx="722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+mn-cs"/>
              </a:rPr>
              <a:t>MPAS</a:t>
            </a:r>
          </a:p>
        </p:txBody>
      </p:sp>
    </p:spTree>
    <p:extLst>
      <p:ext uri="{BB962C8B-B14F-4D97-AF65-F5344CB8AC3E}">
        <p14:creationId xmlns:p14="http://schemas.microsoft.com/office/powerpoint/2010/main" val="41744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17" y="485564"/>
            <a:ext cx="1712164" cy="63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3875" y="1571118"/>
            <a:ext cx="8301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Fully-compressible, non-hydrostatic dynamics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Finite volume discretization on </a:t>
            </a:r>
            <a:r>
              <a:rPr lang="en-US" dirty="0" err="1" smtClean="0"/>
              <a:t>centroidal</a:t>
            </a:r>
            <a:r>
              <a:rPr lang="en-US" dirty="0" smtClean="0"/>
              <a:t> </a:t>
            </a:r>
            <a:r>
              <a:rPr lang="en-US" dirty="0" err="1" smtClean="0"/>
              <a:t>Voronoi</a:t>
            </a:r>
            <a:r>
              <a:rPr lang="en-US" dirty="0" smtClean="0"/>
              <a:t> (nominally hexagonal) grids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Single global mesh with seamless refinement to local scales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Latest version: MPAS 4.0 (released May 22, 2015)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37" y="2840984"/>
            <a:ext cx="2163832" cy="2182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1595" y="6073351"/>
            <a:ext cx="2231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MPAS uniform mesh (240 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6677" y="6073351"/>
            <a:ext cx="295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MPAS non-uniform mesh (92km – 25km)</a:t>
            </a:r>
          </a:p>
          <a:p>
            <a:pPr algn="ctr"/>
            <a:r>
              <a:rPr lang="en-US" sz="1200" dirty="0"/>
              <a:t>Refinement over CONUS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4883" r="4054" b="13953"/>
          <a:stretch/>
        </p:blipFill>
        <p:spPr>
          <a:xfrm>
            <a:off x="4815887" y="2883114"/>
            <a:ext cx="2953975" cy="2966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419" r="4455" b="14419"/>
          <a:stretch/>
        </p:blipFill>
        <p:spPr>
          <a:xfrm>
            <a:off x="1243594" y="2883114"/>
            <a:ext cx="2947511" cy="29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MPAS development for NGAQM</a:t>
            </a:r>
            <a:endParaRPr lang="en-US" sz="32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1661" y="1460938"/>
            <a:ext cx="8686800" cy="5314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Mass conservation experiments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b="0" dirty="0"/>
              <a:t>Ensure mass conservation on non-uniform </a:t>
            </a:r>
            <a:r>
              <a:rPr lang="en-US" sz="2400" b="0" dirty="0" smtClean="0"/>
              <a:t>grids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400" b="0" dirty="0"/>
          </a:p>
          <a:p>
            <a:pPr>
              <a:defRPr/>
            </a:pPr>
            <a:r>
              <a:rPr lang="en-US" sz="2400" dirty="0"/>
              <a:t>Physics implementations</a:t>
            </a:r>
          </a:p>
          <a:p>
            <a:pPr lvl="1">
              <a:defRPr/>
            </a:pPr>
            <a:r>
              <a:rPr lang="en-US" sz="2400" b="0" dirty="0"/>
              <a:t>ACM2 PBL model </a:t>
            </a:r>
          </a:p>
          <a:p>
            <a:pPr lvl="1">
              <a:defRPr/>
            </a:pPr>
            <a:r>
              <a:rPr lang="en-US" sz="2400" b="0" dirty="0"/>
              <a:t>PX Land Surface Model</a:t>
            </a:r>
          </a:p>
          <a:p>
            <a:pPr lvl="1">
              <a:defRPr/>
            </a:pPr>
            <a:r>
              <a:rPr lang="en-US" sz="2400" b="0" dirty="0" smtClean="0"/>
              <a:t>PX </a:t>
            </a:r>
            <a:r>
              <a:rPr lang="en-US" sz="2400" b="0" dirty="0"/>
              <a:t>surface layer </a:t>
            </a:r>
            <a:r>
              <a:rPr lang="en-US" sz="2400" b="0" dirty="0" smtClean="0"/>
              <a:t>scheme</a:t>
            </a:r>
          </a:p>
          <a:p>
            <a:pPr lvl="1">
              <a:defRPr/>
            </a:pPr>
            <a:endParaRPr lang="en-US" sz="2400" b="0" dirty="0"/>
          </a:p>
          <a:p>
            <a:pPr>
              <a:defRPr/>
            </a:pPr>
            <a:r>
              <a:rPr lang="en-US" sz="2400" dirty="0"/>
              <a:t>Data assimilation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b="0" dirty="0"/>
              <a:t>Four dimensional data assimilation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b="0" dirty="0"/>
              <a:t>Soil moisture and temperature indirect assimilation</a:t>
            </a:r>
          </a:p>
        </p:txBody>
      </p:sp>
      <p:pic>
        <p:nvPicPr>
          <p:cNvPr id="6" name="Picture 5" descr="C:\Users\hforouta\Desktop\rho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38" y="1460938"/>
            <a:ext cx="3638062" cy="272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833569" y="3413355"/>
            <a:ext cx="136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Uniform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Non-uniform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85938" y="1613426"/>
            <a:ext cx="97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air</a:t>
            </a:r>
            <a:endParaRPr lang="en-US" dirty="0"/>
          </a:p>
        </p:txBody>
      </p:sp>
      <p:pic>
        <p:nvPicPr>
          <p:cNvPr id="11" name="Picture 10" descr="C:\Users\hforouta\Desktop\tracer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92" y="4184166"/>
            <a:ext cx="3509108" cy="262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410093" y="4433858"/>
            <a:ext cx="102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Tracer2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35594" y="6008572"/>
            <a:ext cx="126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Uniform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Non-uniform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1431" y="6454848"/>
            <a:ext cx="2807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</a:rPr>
              <a:t>Courtesy of Hosein </a:t>
            </a:r>
            <a:r>
              <a:rPr lang="en-US" sz="1600" i="1" dirty="0">
                <a:solidFill>
                  <a:srgbClr val="002060"/>
                </a:solidFill>
              </a:rPr>
              <a:t>Foroutan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565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D_ppt_template.pptx" id="{1C3D6186-BC9E-4C93-9234-726073C89C11}" vid="{A1D93175-3F92-43AC-BB65-24D621E94CC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90F953B-63EA-4524-A72D-B7748B334F4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D6CDE34-2C9D-4341-B741-99B2FFF960A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E541484-2B9E-4656-B9C2-B017EF8DC28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FE3CE3C-699B-45B4-871F-8A0331BA44F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2387397-4314-4F70-90AC-B35A66E62B8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4D614C1-EA6D-4F1C-9F4F-47EA24C8A6E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05BBA7D-F306-4D11-AE80-49802594127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FDF1075-F02F-4722-A2C9-C44DE149570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C978E36-7E36-449B-B1B5-5E5532CB3E7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03CBB18-5208-4A57-B5CF-4BE68DFD22E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50BADB7-6165-46AB-BB19-B1FDD669709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DF0DDB9-3C8F-42C9-AA02-14DC7DBDE7F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9014AFC-F2FA-4207-8F8D-32FCFAC9B36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E9C1B8B-4A18-4F4C-9CCE-50FAE7A4DBA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BAB56E6-7B61-4611-BC3C-6B4D1FABB01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011C05A-1C04-45F0-9059-F8BFC5BFC3F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04D2D2F-D818-4797-987F-9CF5D6F6A4B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F950EB8-2F5F-47CA-AE4D-A5969F34BF5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5F0FBAF-ADB8-4C5B-B520-C5830822017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1E20B902-0AA7-45C8-BA5D-695896C9C42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1CE55FC-5B60-4A40-A3E2-AEDC2963557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9FE8515-46D8-4E52-828B-12D82C42605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E58393C-5357-48E5-934A-6B6A4F37AA1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C2E84FE-DA7B-4775-AAE8-626AD19985F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5BB0D4F-A99C-474F-9C4A-A6C6E62E058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DF34BA5A-FD9C-453A-976A-11F1EC7981B0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8CBD28F3-1ED0-4696-B016-109CD808925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E70E572-6A8D-4501-A98B-F908CFE8933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40E39864-1404-413F-9125-7986B7E11CD1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FBA68895-6313-4B39-8FF4-84C846E2D60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DE714C3-8FB6-4A4F-843F-E9027758E4C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319E6B2-B56B-4F35-89E2-F5259E514CA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AE029E20-63C6-48C8-8229-3BDB635CAF6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02D4F5B-6229-4BD9-8447-F3DC0E63765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BA9ADAE-4C44-4EE8-8752-7B46EB990A0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F859B26-F9CF-4253-B717-D8E081A910F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ED6BD51-7C21-478A-8D0D-70C045E9672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80268495-56DE-48EC-8EBD-A361C060DB4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6FEB54F-C1A4-4F7F-8233-61FC26FA0A1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1754705-DCA6-4B58-A3FF-48BFB33E6F6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AD73FC2F-FDC2-4C83-BBBD-F5FA1225DC3D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0D84665-F79D-4C60-A267-50C1CF603E51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348698BD-D824-4257-BEB5-F0EDBCBA6F40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A6DDDD13-A30F-4CB7-A548-BB62ABFF7D3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26A3A35-BB81-4BE7-AE42-826FD186B01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79B9FF99-F365-43ED-9230-E95D8C2EECA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1DBF4889-7618-416C-B4B6-34621B07CA4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A7BA007-4E7C-4EE6-A6E5-9AC9B37BC27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874B1B0-5100-449A-85E7-5107205D76F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1DAB94B-1222-40D1-9A69-96EB0B086958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A3979737-7169-4E5E-A218-B6CCC541D50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DB39784-8784-4902-A976-58BF8E1B822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22E210B6-7210-4F3E-A597-86DCDD1C25A7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76C92BF7-96CA-45B5-A20C-834DCD74DB6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21723B0E-F46F-4F46-90BE-C3EA0260F11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C14CB9E-448C-44AA-84BF-C85CFD0DF43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0160A2D6-5650-4991-8A51-8933930EBCE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6C0426A-D85E-4CA3-8FAE-CE5192FF776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D6A2BAC9-9219-451F-B7A6-A0E6A3E4816A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A4FD5BD8-C69E-454B-9FDC-D5BB3E8961F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EEFE7DC-DE23-4182-93AB-0113651165D2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082153C4-6548-42DC-B87A-DDF401E97A03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BB4A68B-26FC-456D-B7BD-AD72B4ACCAF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DD9283A-6F04-4644-90A2-C4F360F62929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C32A9359-0F95-45FB-BABC-DFDF1D5D012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05EE526-F26B-4639-A1B8-95C270F4A12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2655B96-1994-4BA9-89F1-81CCC63A5C2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3426CF2-89F5-43A5-B070-9FEDDF7F670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ORD_ppt_template</Template>
  <TotalTime>7259</TotalTime>
  <Words>988</Words>
  <Application>Microsoft Office PowerPoint</Application>
  <PresentationFormat>Widescreen</PresentationFormat>
  <Paragraphs>157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 MT</vt:lpstr>
      <vt:lpstr>Wingdings</vt:lpstr>
      <vt:lpstr>Completely Blanc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2-m Temperature RMSE (K) CONUS</vt:lpstr>
      <vt:lpstr>Daily 2-m Mixing Ratio RMSE (g kg-1) CONUS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Pleim, Jon</dc:creator>
  <cp:lastModifiedBy>Limei Ran</cp:lastModifiedBy>
  <cp:revision>396</cp:revision>
  <cp:lastPrinted>2016-10-20T20:28:42Z</cp:lastPrinted>
  <dcterms:created xsi:type="dcterms:W3CDTF">2014-06-12T13:36:39Z</dcterms:created>
  <dcterms:modified xsi:type="dcterms:W3CDTF">2016-10-25T09:52:34Z</dcterms:modified>
</cp:coreProperties>
</file>