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83" r:id="rId5"/>
    <p:sldId id="285" r:id="rId6"/>
    <p:sldId id="279" r:id="rId7"/>
    <p:sldId id="267" r:id="rId8"/>
    <p:sldId id="268" r:id="rId9"/>
    <p:sldId id="272" r:id="rId10"/>
    <p:sldId id="258" r:id="rId11"/>
    <p:sldId id="259" r:id="rId12"/>
    <p:sldId id="260" r:id="rId13"/>
    <p:sldId id="261" r:id="rId14"/>
    <p:sldId id="275" r:id="rId15"/>
    <p:sldId id="273" r:id="rId16"/>
    <p:sldId id="274" r:id="rId17"/>
    <p:sldId id="276" r:id="rId18"/>
    <p:sldId id="280" r:id="rId19"/>
    <p:sldId id="263" r:id="rId20"/>
    <p:sldId id="265" r:id="rId21"/>
    <p:sldId id="264" r:id="rId22"/>
    <p:sldId id="269" r:id="rId23"/>
    <p:sldId id="277" r:id="rId24"/>
    <p:sldId id="281" r:id="rId25"/>
    <p:sldId id="282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4080"/>
        <p:guide orient="horz" pos="3144"/>
        <p:guide pos="2880"/>
        <p:guide pos="4464"/>
        <p:guide pos="12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3" y="685800"/>
            <a:ext cx="7393889" cy="4173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922" y="17710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Improving Regional PM2.5 Modeling along Utah’s Wasatch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Front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424" y="3429000"/>
            <a:ext cx="6400800" cy="1752600"/>
          </a:xfrm>
          <a:effectLst>
            <a:innerShdw blurRad="63500" dist="50800" dir="2700000">
              <a:prstClr val="black">
                <a:alpha val="0"/>
              </a:prstClr>
            </a:innerShdw>
          </a:effectLst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Chris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Pennell, Nancy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Daher</a:t>
            </a:r>
            <a:endParaRPr lang="en-US" sz="28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3" y="5348065"/>
            <a:ext cx="2786377" cy="976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166" y="4876800"/>
            <a:ext cx="457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15</a:t>
            </a:r>
            <a:r>
              <a:rPr lang="en-US" sz="1600" i="1" baseline="30000" dirty="0"/>
              <a:t>th</a:t>
            </a:r>
            <a:r>
              <a:rPr lang="en-US" sz="1600" i="1" dirty="0"/>
              <a:t> Annual CMAS </a:t>
            </a:r>
            <a:r>
              <a:rPr lang="en-US" sz="1600" i="1" dirty="0" smtClean="0"/>
              <a:t>Conference, 2016</a:t>
            </a:r>
            <a:endParaRPr lang="en-US" sz="16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CAMx</a:t>
            </a:r>
            <a:r>
              <a:rPr lang="en-US" dirty="0" smtClean="0"/>
              <a:t> 6.30</a:t>
            </a:r>
          </a:p>
          <a:p>
            <a:r>
              <a:rPr lang="en-US" dirty="0" smtClean="0"/>
              <a:t>Two-way nesting (4 km, 1-33 km)</a:t>
            </a:r>
          </a:p>
          <a:p>
            <a:r>
              <a:rPr lang="en-US" dirty="0" smtClean="0"/>
              <a:t>41 vertical layers (no collapsing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CB6r3, CF</a:t>
            </a:r>
          </a:p>
          <a:p>
            <a:r>
              <a:rPr lang="en-US" dirty="0" smtClean="0"/>
              <a:t>Zhang dry deposition scheme</a:t>
            </a:r>
            <a:endParaRPr lang="en-US" dirty="0" smtClean="0"/>
          </a:p>
          <a:p>
            <a:r>
              <a:rPr lang="en-US" dirty="0" smtClean="0"/>
              <a:t>Custom mods</a:t>
            </a:r>
          </a:p>
        </p:txBody>
      </p:sp>
    </p:spTree>
    <p:extLst>
      <p:ext uri="{BB962C8B-B14F-4D97-AF65-F5344CB8AC3E}">
        <p14:creationId xmlns:p14="http://schemas.microsoft.com/office/powerpoint/2010/main" val="10136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15268" y="762000"/>
            <a:ext cx="7505348" cy="4888791"/>
            <a:chOff x="609600" y="1364623"/>
            <a:chExt cx="7848600" cy="5112377"/>
          </a:xfrm>
        </p:grpSpPr>
        <p:grpSp>
          <p:nvGrpSpPr>
            <p:cNvPr id="7" name="Group 6"/>
            <p:cNvGrpSpPr/>
            <p:nvPr/>
          </p:nvGrpSpPr>
          <p:grpSpPr>
            <a:xfrm>
              <a:off x="609600" y="1364623"/>
              <a:ext cx="7848600" cy="5112377"/>
              <a:chOff x="304800" y="1364623"/>
              <a:chExt cx="7848600" cy="51123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9" t="7685" r="43690" b="4702"/>
              <a:stretch/>
            </p:blipFill>
            <p:spPr>
              <a:xfrm>
                <a:off x="304800" y="1627359"/>
                <a:ext cx="4811698" cy="456312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03" t="7691" r="69957" b="2439"/>
              <a:stretch/>
            </p:blipFill>
            <p:spPr>
              <a:xfrm>
                <a:off x="5562600" y="1364623"/>
                <a:ext cx="2590800" cy="511237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670771" y="2082297"/>
                <a:ext cx="606583" cy="15481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V="1">
                <a:off x="2670771" y="1412341"/>
                <a:ext cx="3186821" cy="66995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666999" y="3630440"/>
                <a:ext cx="3199647" cy="258929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967217" y="1685453"/>
              <a:ext cx="177975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4 km (180 x 186)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3188" y="1429694"/>
              <a:ext cx="1865012" cy="35403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1.33 km (201 x 90)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47800" y="5364162"/>
            <a:ext cx="3505200" cy="6556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Two-way Nesting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28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55" y="400050"/>
            <a:ext cx="400654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3851223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5200" y="773668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787400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1.33 km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76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Jan 8</a:t>
            </a:r>
            <a:r>
              <a:rPr lang="en-US" i="1" baseline="30000" dirty="0" smtClean="0"/>
              <a:t>th</a:t>
            </a:r>
            <a:r>
              <a:rPr lang="en-US" i="1" dirty="0" smtClean="0"/>
              <a:t> 24-hour UTC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867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CAMx</a:t>
            </a:r>
            <a:r>
              <a:rPr lang="en-US" dirty="0" smtClean="0"/>
              <a:t>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3843"/>
            <a:ext cx="7239000" cy="4742157"/>
          </a:xfrm>
        </p:spPr>
        <p:txBody>
          <a:bodyPr>
            <a:normAutofit/>
          </a:bodyPr>
          <a:lstStyle/>
          <a:p>
            <a:r>
              <a:rPr lang="en-US" dirty="0" smtClean="0"/>
              <a:t>Urban </a:t>
            </a:r>
            <a:r>
              <a:rPr lang="en-US" dirty="0" smtClean="0"/>
              <a:t>snow </a:t>
            </a:r>
            <a:r>
              <a:rPr lang="en-US" dirty="0" smtClean="0"/>
              <a:t>cover fraction = </a:t>
            </a:r>
            <a:r>
              <a:rPr lang="en-US" dirty="0" smtClean="0"/>
              <a:t>88</a:t>
            </a:r>
            <a:r>
              <a:rPr lang="en-US" dirty="0" smtClean="0"/>
              <a:t>%</a:t>
            </a:r>
          </a:p>
          <a:p>
            <a:pPr lvl="1"/>
            <a:r>
              <a:rPr lang="en-US" sz="2400" dirty="0" smtClean="0"/>
              <a:t>Increases surface albedo</a:t>
            </a:r>
          </a:p>
          <a:p>
            <a:pPr lvl="1"/>
            <a:r>
              <a:rPr lang="en-US" sz="2400" dirty="0" smtClean="0"/>
              <a:t>Increases ammonium nitrate</a:t>
            </a:r>
          </a:p>
          <a:p>
            <a:r>
              <a:rPr lang="en-US" dirty="0" smtClean="0"/>
              <a:t>O3 </a:t>
            </a:r>
            <a:r>
              <a:rPr lang="en-US" dirty="0"/>
              <a:t>deposition velocity = 0</a:t>
            </a:r>
          </a:p>
          <a:p>
            <a:pPr lvl="1"/>
            <a:r>
              <a:rPr lang="en-US" sz="2400" dirty="0" smtClean="0"/>
              <a:t>More </a:t>
            </a:r>
            <a:r>
              <a:rPr lang="en-US" sz="2400" dirty="0"/>
              <a:t>O3 available </a:t>
            </a:r>
            <a:r>
              <a:rPr lang="en-US" sz="2400" dirty="0" smtClean="0"/>
              <a:t>for NH3, HNO3 oxidation</a:t>
            </a:r>
          </a:p>
          <a:p>
            <a:r>
              <a:rPr lang="en-US" dirty="0" smtClean="0"/>
              <a:t>KVPATCH </a:t>
            </a:r>
            <a:r>
              <a:rPr lang="en-US" dirty="0"/>
              <a:t>(</a:t>
            </a:r>
            <a:r>
              <a:rPr lang="en-US" dirty="0" err="1"/>
              <a:t>Ramboll</a:t>
            </a:r>
            <a:r>
              <a:rPr lang="en-US" dirty="0"/>
              <a:t> Environ)</a:t>
            </a:r>
          </a:p>
          <a:p>
            <a:pPr lvl="1"/>
            <a:r>
              <a:rPr lang="en-US" sz="2400" dirty="0" smtClean="0"/>
              <a:t>Increase minimum vertical diffusion coefficients</a:t>
            </a:r>
          </a:p>
          <a:p>
            <a:pPr lvl="1"/>
            <a:r>
              <a:rPr lang="en-US" sz="2400" dirty="0" smtClean="0"/>
              <a:t>Decreases POA</a:t>
            </a:r>
          </a:p>
        </p:txBody>
      </p:sp>
    </p:spTree>
    <p:extLst>
      <p:ext uri="{BB962C8B-B14F-4D97-AF65-F5344CB8AC3E}">
        <p14:creationId xmlns:p14="http://schemas.microsoft.com/office/powerpoint/2010/main" val="13317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1" t="38527" r="47242" b="8744"/>
          <a:stretch/>
        </p:blipFill>
        <p:spPr bwMode="auto">
          <a:xfrm>
            <a:off x="3441637" y="1404099"/>
            <a:ext cx="2254313" cy="385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t="38751" r="47416" b="9015"/>
          <a:stretch/>
        </p:blipFill>
        <p:spPr bwMode="auto">
          <a:xfrm>
            <a:off x="5672835" y="1398233"/>
            <a:ext cx="2546138" cy="384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2" t="26755" r="14938" b="2408"/>
          <a:stretch/>
        </p:blipFill>
        <p:spPr bwMode="auto">
          <a:xfrm>
            <a:off x="776334" y="1398234"/>
            <a:ext cx="2547891" cy="385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81100" y="4612688"/>
            <a:ext cx="139750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CAMx</a:t>
            </a:r>
            <a:r>
              <a:rPr lang="en-US" b="1" dirty="0" smtClean="0"/>
              <a:t> (base)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68535" y="4609278"/>
            <a:ext cx="14759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CAMx</a:t>
            </a:r>
            <a:r>
              <a:rPr lang="en-US" b="1" dirty="0" smtClean="0"/>
              <a:t> (mod)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40" y="4609278"/>
            <a:ext cx="71761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WRF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02655" y="533400"/>
            <a:ext cx="466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Snow Fraction</a:t>
            </a:r>
            <a:endParaRPr lang="en-US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7" t="4698" r="3690" b="4019"/>
          <a:stretch/>
        </p:blipFill>
        <p:spPr bwMode="auto">
          <a:xfrm rot="5400000">
            <a:off x="4129796" y="3731381"/>
            <a:ext cx="68096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4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isplaying imag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isplaying image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6" y="838200"/>
            <a:ext cx="452523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976636"/>
            <a:ext cx="2962275" cy="4895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41112" y="588515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Monitor locations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265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2"/>
          <a:stretch/>
        </p:blipFill>
        <p:spPr bwMode="auto">
          <a:xfrm>
            <a:off x="4648200" y="753122"/>
            <a:ext cx="3696934" cy="57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1223" y="744613"/>
            <a:ext cx="3860777" cy="57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3846" y="762369"/>
            <a:ext cx="2043497" cy="38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56247" y="685801"/>
            <a:ext cx="2192755" cy="477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38291" y="3420122"/>
            <a:ext cx="93216" cy="378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42247" y="3460810"/>
            <a:ext cx="93216" cy="378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71800" y="1918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Ozone (ppb)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47800" y="6400800"/>
            <a:ext cx="178954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57852" y="6400800"/>
            <a:ext cx="178954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20426" y="6443246"/>
            <a:ext cx="3698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January 7, 2011 (24-hour mean UTC)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481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1" t="18508" r="40714" b="8829"/>
          <a:stretch/>
        </p:blipFill>
        <p:spPr bwMode="auto">
          <a:xfrm>
            <a:off x="1066800" y="152400"/>
            <a:ext cx="3906035" cy="608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33802" y="304800"/>
            <a:ext cx="1245578" cy="5812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26634"/>
            <a:ext cx="3533157" cy="604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6211" y="8878"/>
            <a:ext cx="2145161" cy="452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01307" y="215504"/>
            <a:ext cx="1844581" cy="461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PNO3 (base)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495802" y="26634"/>
            <a:ext cx="2243246" cy="452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810001" y="187913"/>
            <a:ext cx="3966498" cy="6057242"/>
            <a:chOff x="3581400" y="35513"/>
            <a:chExt cx="4367812" cy="6670088"/>
          </a:xfrm>
        </p:grpSpPr>
        <p:grpSp>
          <p:nvGrpSpPr>
            <p:cNvPr id="19" name="Group 18"/>
            <p:cNvGrpSpPr/>
            <p:nvPr/>
          </p:nvGrpSpPr>
          <p:grpSpPr>
            <a:xfrm>
              <a:off x="3581400" y="35513"/>
              <a:ext cx="4367812" cy="6670088"/>
              <a:chOff x="3395710" y="35513"/>
              <a:chExt cx="4367812" cy="667008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395710" y="35513"/>
                <a:ext cx="4367812" cy="6670088"/>
                <a:chOff x="3622528" y="35513"/>
                <a:chExt cx="4367812" cy="6670088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92" t="18904" r="40476" b="8820"/>
                <a:stretch/>
              </p:blipFill>
              <p:spPr bwMode="auto">
                <a:xfrm>
                  <a:off x="3622528" y="35513"/>
                  <a:ext cx="4367812" cy="6670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4399930" y="120590"/>
                  <a:ext cx="20312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smtClean="0"/>
                    <a:t>PNO3 (mod)</a:t>
                  </a:r>
                  <a:endParaRPr lang="en-US" sz="2400" b="1" dirty="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3926888" y="64628"/>
                <a:ext cx="2514600" cy="4978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377148" y="60898"/>
              <a:ext cx="2031206" cy="483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PNO3 (mod)</a:t>
              </a:r>
              <a:endParaRPr lang="en-US" sz="2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310412" y="6290846"/>
            <a:ext cx="3698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January 7, 2011 (24-hour mean UTC)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611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PM2.5 (Jan 5</a:t>
            </a:r>
            <a:r>
              <a:rPr lang="en-US" baseline="30000" dirty="0"/>
              <a:t> </a:t>
            </a:r>
            <a:r>
              <a:rPr lang="en-US" baseline="30000" dirty="0" smtClean="0"/>
              <a:t>–</a:t>
            </a:r>
            <a:r>
              <a:rPr lang="en-US" dirty="0" smtClean="0"/>
              <a:t> 10, UTC)</a:t>
            </a:r>
            <a:endParaRPr lang="en-US" dirty="0"/>
          </a:p>
        </p:txBody>
      </p:sp>
      <p:pic>
        <p:nvPicPr>
          <p:cNvPr id="4" name="epi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085" r="59709"/>
          <a:stretch/>
        </p:blipFill>
        <p:spPr>
          <a:xfrm>
            <a:off x="2622610" y="1562035"/>
            <a:ext cx="3886200" cy="4838765"/>
          </a:xfrm>
        </p:spPr>
      </p:pic>
    </p:spTree>
    <p:extLst>
      <p:ext uri="{BB962C8B-B14F-4D97-AF65-F5344CB8AC3E}">
        <p14:creationId xmlns:p14="http://schemas.microsoft.com/office/powerpoint/2010/main" val="35190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4114800" cy="274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4" y="381000"/>
            <a:ext cx="4115898" cy="27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01" y="381000"/>
            <a:ext cx="4115899" cy="27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7675" y="3305175"/>
            <a:ext cx="3962400" cy="2657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5607"/>
            <a:ext cx="4114800" cy="274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6775" y="3429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24-hour PM2.5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Modeled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43500" y="1600200"/>
            <a:ext cx="35052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6775" y="1866900"/>
            <a:ext cx="35052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43500" y="4838700"/>
            <a:ext cx="35052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0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WRF</a:t>
            </a:r>
            <a:endParaRPr lang="en-US" dirty="0" smtClean="0"/>
          </a:p>
          <a:p>
            <a:r>
              <a:rPr lang="en-US" dirty="0" smtClean="0"/>
              <a:t>Modeling Platform</a:t>
            </a:r>
          </a:p>
          <a:p>
            <a:r>
              <a:rPr lang="en-US" dirty="0" err="1" smtClean="0"/>
              <a:t>CAMx</a:t>
            </a:r>
            <a:r>
              <a:rPr lang="en-US" dirty="0" smtClean="0"/>
              <a:t> Modifications</a:t>
            </a:r>
            <a:endParaRPr lang="en-US" dirty="0" smtClean="0"/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Past Work</a:t>
            </a:r>
          </a:p>
          <a:p>
            <a:r>
              <a:rPr lang="en-US" dirty="0" smtClean="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26457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38200" y="381000"/>
            <a:ext cx="8229600" cy="3048000"/>
            <a:chOff x="228600" y="381000"/>
            <a:chExt cx="8229600" cy="30480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81000"/>
              <a:ext cx="330708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70" y="381000"/>
              <a:ext cx="319913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438900" y="1752600"/>
              <a:ext cx="2019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Jan. 5</a:t>
              </a:r>
              <a:r>
                <a:rPr lang="en-US" sz="2400" b="1" baseline="30000" dirty="0" smtClean="0"/>
                <a:t>th</a:t>
              </a:r>
              <a:endParaRPr lang="en-US" sz="2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3810000"/>
            <a:ext cx="8229600" cy="3048000"/>
            <a:chOff x="228600" y="3505200"/>
            <a:chExt cx="8229600" cy="304800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05200"/>
              <a:ext cx="330200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1" y="3505200"/>
              <a:ext cx="319405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438900" y="4876800"/>
              <a:ext cx="2019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Jan. 7</a:t>
              </a:r>
              <a:r>
                <a:rPr lang="en-US" sz="2400" b="1" baseline="30000" dirty="0" smtClean="0"/>
                <a:t>th</a:t>
              </a:r>
              <a:endParaRPr lang="en-US" sz="2400" b="1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28600" y="3505200"/>
            <a:ext cx="868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38200" y="381000"/>
            <a:ext cx="1032655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49.1 </a:t>
            </a:r>
            <a:r>
              <a:rPr lang="en-US" sz="1400" dirty="0" smtClean="0">
                <a:latin typeface="Calibri"/>
              </a:rPr>
              <a:t>µ</a:t>
            </a:r>
            <a:r>
              <a:rPr lang="en-US" sz="1400" dirty="0" smtClean="0"/>
              <a:t>g/m</a:t>
            </a:r>
            <a:r>
              <a:rPr lang="en-US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3925888" y="381000"/>
            <a:ext cx="100700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29.7 </a:t>
            </a:r>
            <a:r>
              <a:rPr lang="en-US" sz="1400" dirty="0" smtClean="0">
                <a:latin typeface="Calibri"/>
              </a:rPr>
              <a:t>µ</a:t>
            </a:r>
            <a:r>
              <a:rPr lang="en-US" sz="1400" dirty="0" smtClean="0"/>
              <a:t>g/m</a:t>
            </a:r>
            <a:r>
              <a:rPr lang="en-US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838200" y="3810000"/>
            <a:ext cx="100700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65.4 </a:t>
            </a:r>
            <a:r>
              <a:rPr lang="en-US" sz="1400" dirty="0" smtClean="0">
                <a:latin typeface="Calibri"/>
              </a:rPr>
              <a:t>µ</a:t>
            </a:r>
            <a:r>
              <a:rPr lang="en-US" sz="1400" dirty="0" smtClean="0"/>
              <a:t>g/m</a:t>
            </a:r>
            <a:r>
              <a:rPr lang="en-US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3925888" y="3800475"/>
            <a:ext cx="100700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/>
              </a:rPr>
              <a:t>52.6 µ</a:t>
            </a:r>
            <a:r>
              <a:rPr lang="en-US" sz="1400" dirty="0" smtClean="0"/>
              <a:t>g/m</a:t>
            </a:r>
            <a:r>
              <a:rPr lang="en-US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7305675" y="381000"/>
            <a:ext cx="16002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Hawthorne</a:t>
            </a:r>
          </a:p>
          <a:p>
            <a:pPr algn="ctr"/>
            <a:r>
              <a:rPr lang="en-US" b="1" dirty="0" smtClean="0"/>
              <a:t>(Salt Lake City)</a:t>
            </a:r>
          </a:p>
        </p:txBody>
      </p:sp>
    </p:spTree>
    <p:extLst>
      <p:ext uri="{BB962C8B-B14F-4D97-AF65-F5344CB8AC3E}">
        <p14:creationId xmlns:p14="http://schemas.microsoft.com/office/powerpoint/2010/main" val="16441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68620"/>
            <a:ext cx="4495800" cy="3429000"/>
          </a:xfrm>
        </p:spPr>
        <p:txBody>
          <a:bodyPr anchor="ctr"/>
          <a:lstStyle/>
          <a:p>
            <a:r>
              <a:rPr lang="en-US" dirty="0" smtClean="0"/>
              <a:t>CMAQ 4.7</a:t>
            </a:r>
          </a:p>
          <a:p>
            <a:r>
              <a:rPr lang="en-US" dirty="0" smtClean="0"/>
              <a:t>1 grid at 4 km resolution</a:t>
            </a:r>
          </a:p>
          <a:p>
            <a:r>
              <a:rPr lang="en-US" dirty="0" smtClean="0"/>
              <a:t>14 collapsed layers</a:t>
            </a:r>
          </a:p>
          <a:p>
            <a:r>
              <a:rPr lang="en-US" dirty="0" smtClean="0"/>
              <a:t>Vertical advection </a:t>
            </a:r>
            <a:r>
              <a:rPr lang="en-US" dirty="0" smtClean="0"/>
              <a:t>off</a:t>
            </a:r>
          </a:p>
          <a:p>
            <a:r>
              <a:rPr lang="en-US" dirty="0" smtClean="0"/>
              <a:t>CB05, AERO5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16668"/>
            <a:ext cx="3276600" cy="3503539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91200" y="54218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CMAQ 4 km domain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78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02" y="2157274"/>
            <a:ext cx="4115898" cy="27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1828800"/>
            <a:ext cx="212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UDAQ 2016, 1.33 km</a:t>
            </a:r>
            <a:endParaRPr lang="en-US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/>
          <a:stretch/>
        </p:blipFill>
        <p:spPr bwMode="auto">
          <a:xfrm>
            <a:off x="195674" y="193088"/>
            <a:ext cx="4223881" cy="286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9074" y="280956"/>
            <a:ext cx="148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 km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074" y="2971800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Turbulent Fluxes and Pollutant Mixing during Wintertime </a:t>
            </a:r>
            <a:r>
              <a:rPr lang="en-US" sz="1400" i="1" dirty="0" smtClean="0"/>
              <a:t>Air Pollution </a:t>
            </a:r>
            <a:r>
              <a:rPr lang="en-US" sz="1400" i="1" dirty="0"/>
              <a:t>Episodes in Complex </a:t>
            </a:r>
            <a:r>
              <a:rPr lang="en-US" sz="1400" i="1" dirty="0" smtClean="0"/>
              <a:t>Terrain, Holmes et al. 2015</a:t>
            </a:r>
            <a:endParaRPr lang="en-US" sz="1400" i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06626" y="3640586"/>
            <a:ext cx="35052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48074" y="4191000"/>
            <a:ext cx="4146252" cy="2339262"/>
            <a:chOff x="4650203" y="2667000"/>
            <a:chExt cx="4335694" cy="242469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8000" contrast="8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4572" r="4440" b="2487"/>
            <a:stretch/>
          </p:blipFill>
          <p:spPr bwMode="auto">
            <a:xfrm>
              <a:off x="4650203" y="2667000"/>
              <a:ext cx="4335694" cy="242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5029200" y="3200400"/>
              <a:ext cx="1600200" cy="381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08326" y="423818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UDAQ 2014, 4 km</a:t>
            </a:r>
            <a:endParaRPr lang="en-US" i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51648" y="5387268"/>
            <a:ext cx="35052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cpennell\AppData\Local\Microsoft\Windows\Temporary Internet Files\Content.IE5\DYK3U5WF\SMirC-thumbsup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22" y="4350346"/>
            <a:ext cx="1084556" cy="10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62475" y="457200"/>
            <a:ext cx="0" cy="6019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0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Erik </a:t>
            </a:r>
            <a:r>
              <a:rPr lang="en-US" dirty="0" err="1" smtClean="0"/>
              <a:t>Crosman</a:t>
            </a:r>
            <a:r>
              <a:rPr lang="en-US" dirty="0" smtClean="0"/>
              <a:t>, Chris Foster (Univ. of Utah)</a:t>
            </a:r>
          </a:p>
          <a:p>
            <a:r>
              <a:rPr lang="en-US" dirty="0"/>
              <a:t>Gail </a:t>
            </a:r>
            <a:r>
              <a:rPr lang="en-US" dirty="0" err="1"/>
              <a:t>Tonnesen</a:t>
            </a:r>
            <a:r>
              <a:rPr lang="en-US" dirty="0"/>
              <a:t> (EPA)</a:t>
            </a:r>
          </a:p>
          <a:p>
            <a:r>
              <a:rPr lang="en-US" dirty="0" smtClean="0"/>
              <a:t>Chris </a:t>
            </a:r>
            <a:r>
              <a:rPr lang="en-US" dirty="0" smtClean="0"/>
              <a:t>Emery (</a:t>
            </a:r>
            <a:r>
              <a:rPr lang="en-US" dirty="0" err="1" smtClean="0"/>
              <a:t>Ramboll</a:t>
            </a:r>
            <a:r>
              <a:rPr lang="en-US" dirty="0" smtClean="0"/>
              <a:t> Environ)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8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7814" y="457200"/>
            <a:ext cx="8545327" cy="2940645"/>
            <a:chOff x="-10927" y="3657600"/>
            <a:chExt cx="9078727" cy="3124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27" y="3657600"/>
              <a:ext cx="5667483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56556" y="3827756"/>
              <a:ext cx="3411244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Histogram </a:t>
              </a:r>
              <a:r>
                <a:rPr lang="en-US" sz="1400" b="1" dirty="0"/>
                <a:t>of ozone deposition velocity calculations for the snow-covered period</a:t>
              </a:r>
            </a:p>
            <a:p>
              <a:r>
                <a:rPr lang="en-US" sz="1400" b="1" dirty="0"/>
                <a:t>(early February) inclusive of both nighttime and daytime data. Mean and median ozone</a:t>
              </a:r>
            </a:p>
            <a:p>
              <a:r>
                <a:rPr lang="en-US" sz="1400" b="1" dirty="0"/>
                <a:t>deposition velocity were -0.002 and 0.0 cm </a:t>
              </a:r>
              <a:r>
                <a:rPr lang="en-US" sz="1400" b="1" dirty="0" smtClean="0"/>
                <a:t>s-1</a:t>
              </a:r>
            </a:p>
            <a:p>
              <a:endParaRPr lang="en-US" sz="1400" b="1" dirty="0"/>
            </a:p>
            <a:p>
              <a:r>
                <a:rPr lang="en-US" sz="1400" dirty="0"/>
                <a:t>OZONE DEPOSITION VELOCITY DURING SNOW-COVERED AND NON-SNOWCOVERED</a:t>
              </a:r>
            </a:p>
            <a:p>
              <a:r>
                <a:rPr lang="en-US" sz="1400" dirty="0"/>
                <a:t>PERIODS BY EDDY </a:t>
              </a:r>
              <a:r>
                <a:rPr lang="en-US" sz="1400" dirty="0" smtClean="0"/>
                <a:t>COVARIANCE - </a:t>
              </a:r>
              <a:r>
                <a:rPr lang="en-US" sz="1400" i="1" dirty="0" err="1"/>
                <a:t>Detlev</a:t>
              </a:r>
              <a:r>
                <a:rPr lang="en-US" sz="1400" i="1" dirty="0"/>
                <a:t> </a:t>
              </a:r>
              <a:r>
                <a:rPr lang="en-US" sz="1400" i="1" dirty="0" err="1" smtClean="0"/>
                <a:t>Helmig</a:t>
              </a:r>
              <a:r>
                <a:rPr lang="en-US" sz="1400" i="1" dirty="0" smtClean="0"/>
                <a:t> et al.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086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Wasatch Front</a:t>
            </a:r>
          </a:p>
          <a:p>
            <a:pPr lvl="1"/>
            <a:r>
              <a:rPr lang="en-US" dirty="0" smtClean="0"/>
              <a:t>80% of Utah population </a:t>
            </a:r>
          </a:p>
          <a:p>
            <a:pPr lvl="1"/>
            <a:r>
              <a:rPr lang="en-US" dirty="0"/>
              <a:t>120 miles long, 5 miles wide</a:t>
            </a:r>
          </a:p>
          <a:p>
            <a:pPr lvl="1"/>
            <a:r>
              <a:rPr lang="en-US" dirty="0" smtClean="0"/>
              <a:t>Surrounded </a:t>
            </a:r>
            <a:r>
              <a:rPr lang="en-US" dirty="0"/>
              <a:t>by mountains and lakes</a:t>
            </a:r>
          </a:p>
          <a:p>
            <a:r>
              <a:rPr lang="en-US" dirty="0" smtClean="0"/>
              <a:t>Persistent </a:t>
            </a:r>
            <a:r>
              <a:rPr lang="en-US" dirty="0" smtClean="0"/>
              <a:t>wintertime inversions contribute to PM2.5 NAAQS </a:t>
            </a:r>
            <a:r>
              <a:rPr lang="en-US" dirty="0" smtClean="0"/>
              <a:t>exceedances</a:t>
            </a:r>
          </a:p>
          <a:p>
            <a:r>
              <a:rPr lang="en-US" dirty="0" smtClean="0"/>
              <a:t>Utah </a:t>
            </a:r>
            <a:r>
              <a:rPr lang="en-US" dirty="0" smtClean="0"/>
              <a:t>is challenging to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Air stability sensitive </a:t>
            </a:r>
            <a:r>
              <a:rPr lang="en-US" dirty="0"/>
              <a:t>to winds near mixing height</a:t>
            </a:r>
          </a:p>
          <a:p>
            <a:pPr lvl="1"/>
            <a:r>
              <a:rPr lang="en-US" dirty="0" smtClean="0"/>
              <a:t>Difficult </a:t>
            </a:r>
            <a:r>
              <a:rPr lang="en-US" dirty="0"/>
              <a:t>to sustain inversions </a:t>
            </a:r>
            <a:endParaRPr lang="en-US" dirty="0" smtClean="0"/>
          </a:p>
          <a:p>
            <a:r>
              <a:rPr lang="en-US" dirty="0" smtClean="0"/>
              <a:t>Three Utah PM2.5 </a:t>
            </a:r>
            <a:r>
              <a:rPr lang="en-US" dirty="0" smtClean="0"/>
              <a:t>nonattainment </a:t>
            </a:r>
            <a:r>
              <a:rPr lang="en-US" dirty="0" smtClean="0"/>
              <a:t>regions</a:t>
            </a:r>
          </a:p>
          <a:p>
            <a:pPr lvl="1"/>
            <a:r>
              <a:rPr lang="en-US" dirty="0" smtClean="0"/>
              <a:t>Two in Wasatch Front; One in Cache Valley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 smtClean="0"/>
              <a:t>are </a:t>
            </a:r>
            <a:r>
              <a:rPr lang="en-US" dirty="0" smtClean="0"/>
              <a:t>simulating Jan 1 – 11, 2011 PCAPS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pennell\Desktop\CMAS Conference\Presentation\GIS images\without_cover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28" y="748553"/>
            <a:ext cx="4191000" cy="54236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953000" y="1997424"/>
            <a:ext cx="914400" cy="440759"/>
            <a:chOff x="4953000" y="1997424"/>
            <a:chExt cx="914400" cy="440759"/>
          </a:xfrm>
        </p:grpSpPr>
        <p:sp>
          <p:nvSpPr>
            <p:cNvPr id="6" name="5-Point Star 5"/>
            <p:cNvSpPr/>
            <p:nvPr/>
          </p:nvSpPr>
          <p:spPr>
            <a:xfrm>
              <a:off x="5308064" y="1997424"/>
              <a:ext cx="186655" cy="186655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953000" y="2099629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Logan</a:t>
              </a:r>
              <a:endPara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1132" y="4812710"/>
            <a:ext cx="914400" cy="425593"/>
            <a:chOff x="4671132" y="4812710"/>
            <a:chExt cx="914400" cy="425593"/>
          </a:xfrm>
        </p:grpSpPr>
        <p:sp>
          <p:nvSpPr>
            <p:cNvPr id="4" name="5-Point Star 3"/>
            <p:cNvSpPr/>
            <p:nvPr/>
          </p:nvSpPr>
          <p:spPr>
            <a:xfrm>
              <a:off x="5034447" y="5051648"/>
              <a:ext cx="186655" cy="186655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1132" y="481271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Lindon</a:t>
              </a:r>
              <a:endPara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13556" y="3935766"/>
            <a:ext cx="914400" cy="419029"/>
            <a:chOff x="4513556" y="3935766"/>
            <a:chExt cx="914400" cy="419029"/>
          </a:xfrm>
        </p:grpSpPr>
        <p:sp>
          <p:nvSpPr>
            <p:cNvPr id="3" name="5-Point Star 2"/>
            <p:cNvSpPr/>
            <p:nvPr/>
          </p:nvSpPr>
          <p:spPr>
            <a:xfrm>
              <a:off x="4876800" y="4168140"/>
              <a:ext cx="186655" cy="186655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13556" y="393576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SLC</a:t>
              </a:r>
              <a:endPara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0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pennell\Desktop\CMAS Conference\Presentation\GIS images\without_cover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28" y="748553"/>
            <a:ext cx="4191000" cy="54236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876800" y="4168140"/>
            <a:ext cx="186655" cy="186655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034447" y="5051648"/>
            <a:ext cx="186655" cy="186655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308064" y="1997424"/>
            <a:ext cx="186655" cy="186655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53000" y="2099629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Logan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1132" y="481271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Lindon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3556" y="393576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SLC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" y="3905885"/>
            <a:ext cx="3305299" cy="15906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7144" y="5432947"/>
            <a:ext cx="189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SLC, Looking </a:t>
            </a:r>
            <a:r>
              <a:rPr lang="en-US" i="1" dirty="0" smtClean="0"/>
              <a:t>West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19400"/>
            <a:ext cx="2630924" cy="1752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782720" y="4512644"/>
            <a:ext cx="177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SLC, Looking </a:t>
            </a:r>
            <a:r>
              <a:rPr lang="en-US" i="1" dirty="0" smtClean="0"/>
              <a:t>East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065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pennell\Desktop\CMAS Conference\Presentation\GIS images\with_cover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27" y="750189"/>
            <a:ext cx="4197096" cy="54315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953000" y="1997424"/>
            <a:ext cx="914400" cy="440759"/>
            <a:chOff x="4953000" y="1997424"/>
            <a:chExt cx="914400" cy="440759"/>
          </a:xfrm>
        </p:grpSpPr>
        <p:sp>
          <p:nvSpPr>
            <p:cNvPr id="19" name="5-Point Star 18"/>
            <p:cNvSpPr/>
            <p:nvPr/>
          </p:nvSpPr>
          <p:spPr>
            <a:xfrm>
              <a:off x="5308064" y="1997424"/>
              <a:ext cx="186655" cy="186655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53000" y="2099629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Logan</a:t>
              </a:r>
              <a:endParaRPr lang="en-US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513556" y="393576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SLC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4876800" y="4168140"/>
            <a:ext cx="186655" cy="186655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5034447" y="5051648"/>
            <a:ext cx="186655" cy="186655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1132" y="481271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Lindon</a:t>
            </a:r>
            <a:endParaRPr lang="en-US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6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 modeling</a:t>
            </a:r>
            <a:r>
              <a:rPr lang="en-US" dirty="0" smtClean="0"/>
              <a:t> </a:t>
            </a:r>
            <a:r>
              <a:rPr lang="en-US" dirty="0" smtClean="0"/>
              <a:t>by Univ. of Utah (</a:t>
            </a:r>
            <a:r>
              <a:rPr lang="en-US" dirty="0" smtClean="0"/>
              <a:t>Foster, </a:t>
            </a:r>
            <a:r>
              <a:rPr lang="en-US" dirty="0" err="1" smtClean="0"/>
              <a:t>Crosman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NLCD 2011 land use improvements to Great Salt </a:t>
            </a:r>
            <a:r>
              <a:rPr lang="en-US" dirty="0" smtClean="0"/>
              <a:t>Lake</a:t>
            </a:r>
            <a:endParaRPr lang="en-US" dirty="0" smtClean="0"/>
          </a:p>
          <a:p>
            <a:r>
              <a:rPr lang="en-US" dirty="0" smtClean="0"/>
              <a:t>Increased WRF albedo by changing:</a:t>
            </a:r>
          </a:p>
          <a:p>
            <a:pPr lvl="1"/>
            <a:r>
              <a:rPr lang="en-US" dirty="0" smtClean="0"/>
              <a:t>MAXALB (maximum albedo)</a:t>
            </a:r>
          </a:p>
          <a:p>
            <a:pPr lvl="1"/>
            <a:r>
              <a:rPr lang="en-US" dirty="0" smtClean="0"/>
              <a:t>SNUP (increased snow cover)</a:t>
            </a:r>
          </a:p>
        </p:txBody>
      </p:sp>
    </p:spTree>
    <p:extLst>
      <p:ext uri="{BB962C8B-B14F-4D97-AF65-F5344CB8AC3E}">
        <p14:creationId xmlns:p14="http://schemas.microsoft.com/office/powerpoint/2010/main" val="39962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499"/>
            <a:ext cx="35337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8712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Images courtesy of Chris </a:t>
            </a:r>
            <a:r>
              <a:rPr lang="en-US" sz="1200" i="1" dirty="0" smtClean="0"/>
              <a:t>Foster and Erik </a:t>
            </a:r>
            <a:r>
              <a:rPr lang="en-US" sz="1200" i="1" dirty="0" err="1" smtClean="0"/>
              <a:t>Crosman</a:t>
            </a:r>
            <a:r>
              <a:rPr lang="en-US" sz="1200" i="1" dirty="0" smtClean="0"/>
              <a:t>, </a:t>
            </a:r>
            <a:r>
              <a:rPr lang="en-US" sz="1200" i="1" dirty="0" smtClean="0"/>
              <a:t>Univ. of Utah</a:t>
            </a:r>
            <a:endParaRPr lang="en-US" sz="1200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31603"/>
            <a:ext cx="5083344" cy="36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570242" y="3457924"/>
            <a:ext cx="1220958" cy="11902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123826"/>
            <a:ext cx="2251108" cy="313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12" y="3228975"/>
            <a:ext cx="2420063" cy="3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800" y="457200"/>
            <a:ext cx="8305800" cy="5715000"/>
            <a:chOff x="228600" y="457200"/>
            <a:chExt cx="8305800" cy="5715000"/>
          </a:xfrm>
        </p:grpSpPr>
        <p:pic>
          <p:nvPicPr>
            <p:cNvPr id="4" name="Picture 3" descr="C:\Users\Christopher\AppData\Local\Packages\microsoft.windowscommunicationsapps_8wekyb3d8bbwe\LocalState\Files\437\2014\obs time height final [618787]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2" t="7111" r="7708" b="55725"/>
            <a:stretch/>
          </p:blipFill>
          <p:spPr bwMode="auto">
            <a:xfrm>
              <a:off x="228600" y="457200"/>
              <a:ext cx="8284845" cy="28956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9" t="7165" r="8360" b="55864"/>
            <a:stretch/>
          </p:blipFill>
          <p:spPr bwMode="auto">
            <a:xfrm>
              <a:off x="304800" y="3505200"/>
              <a:ext cx="8229600" cy="2667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72200" y="609600"/>
              <a:ext cx="16764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Observations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72200" y="3657600"/>
              <a:ext cx="16764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WRF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588712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Images courtesy of Chris </a:t>
            </a:r>
            <a:r>
              <a:rPr lang="en-US" sz="1200" i="1" dirty="0" smtClean="0"/>
              <a:t>Foster and Erik </a:t>
            </a:r>
            <a:r>
              <a:rPr lang="en-US" sz="1200" i="1" dirty="0" err="1" smtClean="0"/>
              <a:t>Crosman</a:t>
            </a:r>
            <a:r>
              <a:rPr lang="en-US" sz="1200" i="1" dirty="0" smtClean="0"/>
              <a:t>, </a:t>
            </a:r>
            <a:r>
              <a:rPr lang="en-US" sz="1200" i="1" dirty="0" smtClean="0"/>
              <a:t>Univ. of Utah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856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</TotalTime>
  <Words>490</Words>
  <Application>Microsoft Office PowerPoint</Application>
  <PresentationFormat>On-screen Show (4:3)</PresentationFormat>
  <Paragraphs>111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Improving Regional PM2.5 Modeling along Utah’s Wasatch Front</vt:lpstr>
      <vt:lpstr>Outline</vt:lpstr>
      <vt:lpstr>Background</vt:lpstr>
      <vt:lpstr>PowerPoint Presentation</vt:lpstr>
      <vt:lpstr>PowerPoint Presentation</vt:lpstr>
      <vt:lpstr>PowerPoint Presentation</vt:lpstr>
      <vt:lpstr>WRF</vt:lpstr>
      <vt:lpstr>PowerPoint Presentation</vt:lpstr>
      <vt:lpstr>PowerPoint Presentation</vt:lpstr>
      <vt:lpstr>Modeling Platform</vt:lpstr>
      <vt:lpstr>Two-way Nesting</vt:lpstr>
      <vt:lpstr>PowerPoint Presentation</vt:lpstr>
      <vt:lpstr>CAMx Modifications</vt:lpstr>
      <vt:lpstr>PowerPoint Presentation</vt:lpstr>
      <vt:lpstr>PowerPoint Presentation</vt:lpstr>
      <vt:lpstr>PowerPoint Presentation</vt:lpstr>
      <vt:lpstr>PowerPoint Presentation</vt:lpstr>
      <vt:lpstr>Simulated PM2.5 (Jan 5 – 10, UTC)</vt:lpstr>
      <vt:lpstr>PowerPoint Presentation</vt:lpstr>
      <vt:lpstr>PowerPoint Presentation</vt:lpstr>
      <vt:lpstr>Past Work</vt:lpstr>
      <vt:lpstr>PowerPoint Presentation</vt:lpstr>
      <vt:lpstr>Acknowledgements</vt:lpstr>
      <vt:lpstr>END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Regional PM2.5 Modeling along Utah’s Wasatch Front </dc:title>
  <dc:creator>Christopher Pennell</dc:creator>
  <cp:lastModifiedBy>Christopher Pennell</cp:lastModifiedBy>
  <cp:revision>228</cp:revision>
  <cp:lastPrinted>2016-10-14T16:15:37Z</cp:lastPrinted>
  <dcterms:created xsi:type="dcterms:W3CDTF">2006-08-16T00:00:00Z</dcterms:created>
  <dcterms:modified xsi:type="dcterms:W3CDTF">2016-10-21T16:55:17Z</dcterms:modified>
</cp:coreProperties>
</file>