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62" r:id="rId3"/>
    <p:sldId id="302" r:id="rId4"/>
    <p:sldId id="261" r:id="rId5"/>
    <p:sldId id="257" r:id="rId6"/>
    <p:sldId id="267" r:id="rId7"/>
    <p:sldId id="268" r:id="rId8"/>
    <p:sldId id="269" r:id="rId9"/>
    <p:sldId id="305" r:id="rId10"/>
    <p:sldId id="279" r:id="rId11"/>
    <p:sldId id="357" r:id="rId12"/>
    <p:sldId id="358" r:id="rId13"/>
    <p:sldId id="380" r:id="rId14"/>
    <p:sldId id="381" r:id="rId15"/>
    <p:sldId id="382" r:id="rId16"/>
    <p:sldId id="383" r:id="rId17"/>
    <p:sldId id="384" r:id="rId18"/>
    <p:sldId id="376" r:id="rId19"/>
    <p:sldId id="373" r:id="rId20"/>
    <p:sldId id="367" r:id="rId21"/>
    <p:sldId id="324" r:id="rId22"/>
    <p:sldId id="368" r:id="rId23"/>
    <p:sldId id="372" r:id="rId24"/>
    <p:sldId id="301" r:id="rId25"/>
    <p:sldId id="296" r:id="rId26"/>
    <p:sldId id="35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40C2"/>
    <a:srgbClr val="FF5050"/>
    <a:srgbClr val="F0A8EB"/>
    <a:srgbClr val="FFFF66"/>
    <a:srgbClr val="F7FAD2"/>
    <a:srgbClr val="F7F8D4"/>
    <a:srgbClr val="E6B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14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cuments\CORR_alldata_RMCAB_2012-2015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rge\Dropbox\ULS-ECP-SDA\Entregables\9.%20Noveno_Entregable\graficas%20total%20emisiones%20todas%20fuent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puestas\2015\ICP\Propuesta%20investigacion\Formato%20presupuesto%20IC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rge\Dropbox\ULS-ECP-SDA\Entregables\9.%20Noveno_Entregable\graficas%20total%20emisiones%20todas%20fuent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LS-SDA\modelo%20RLINE\Archivos%20de%20entrada\SIG%20emisiones%20PM%20con%20coordenadas%20y%20factor%20por%20celd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L:\ULS-SDA\modelo%20RLINE\Archivos%20de%20entrada\SIG%20emisiones%20con%20coordenadas%20y%20factor%20por%20celda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Propuestas\2015\ICP\Fuentes%20moviles\Inventario%20de%20vehiculos%202014%20con%20actividad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jhonathan\TOPDOWN%20FINAL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F:\Backup%20Candelaria\Propuestas\2014\SDA\Informes\Emisiones%20comparativ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600" b="1" dirty="0"/>
              <a:t>PM2.5</a:t>
            </a:r>
          </a:p>
        </c:rich>
      </c:tx>
      <c:layout>
        <c:manualLayout>
          <c:xMode val="edge"/>
          <c:yMode val="edge"/>
          <c:x val="0.42607645410492789"/>
          <c:y val="0.149132646101144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Hoja2!$B$20:$B$23</c:f>
              <c:strCach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strCache>
            </c:strRef>
          </c:cat>
          <c:val>
            <c:numRef>
              <c:f>Hoja2!$C$20:$C$23</c:f>
              <c:numCache>
                <c:formatCode>General</c:formatCode>
                <c:ptCount val="4"/>
                <c:pt idx="0">
                  <c:v>13.37252483805476</c:v>
                </c:pt>
                <c:pt idx="1">
                  <c:v>14.361044625571488</c:v>
                </c:pt>
                <c:pt idx="2">
                  <c:v>18.950551289214079</c:v>
                </c:pt>
                <c:pt idx="3">
                  <c:v>17.27995179645875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F9-4D2E-8081-1C16531E6E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3041280"/>
        <c:axId val="1433036288"/>
      </c:barChart>
      <c:catAx>
        <c:axId val="143304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33036288"/>
        <c:crosses val="autoZero"/>
        <c:auto val="1"/>
        <c:lblAlgn val="ctr"/>
        <c:lblOffset val="100"/>
        <c:noMultiLvlLbl val="0"/>
      </c:catAx>
      <c:valAx>
        <c:axId val="1433036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ug/mÞ^3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33041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Emission inventory 2012 vs 2014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3658136482939631"/>
          <c:y val="0.14856481481481484"/>
          <c:w val="0.83286307961504813"/>
          <c:h val="0.70199803149606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'comparacion topdown '!$C$9</c:f>
              <c:strCache>
                <c:ptCount val="1"/>
                <c:pt idx="0">
                  <c:v> 2,012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'comparacion topdown '!$B$10:$B$15</c:f>
              <c:strCache>
                <c:ptCount val="6"/>
                <c:pt idx="0">
                  <c:v>CO2/1000</c:v>
                </c:pt>
                <c:pt idx="1">
                  <c:v>CO/100</c:v>
                </c:pt>
                <c:pt idx="2">
                  <c:v>NOx/10</c:v>
                </c:pt>
                <c:pt idx="3">
                  <c:v>VOC/10</c:v>
                </c:pt>
                <c:pt idx="4">
                  <c:v>PM2.5</c:v>
                </c:pt>
                <c:pt idx="5">
                  <c:v>SO2</c:v>
                </c:pt>
              </c:strCache>
            </c:strRef>
          </c:cat>
          <c:val>
            <c:numRef>
              <c:f>'comparacion topdown '!$C$10:$C$15</c:f>
              <c:numCache>
                <c:formatCode>_-* #,##0_-;\-* #,##0_-;_-* "-"??_-;_-@_-</c:formatCode>
                <c:ptCount val="6"/>
                <c:pt idx="0">
                  <c:v>10458.221246161826</c:v>
                </c:pt>
                <c:pt idx="1">
                  <c:v>8664.4547491760568</c:v>
                </c:pt>
                <c:pt idx="2">
                  <c:v>6653.9507586670079</c:v>
                </c:pt>
                <c:pt idx="3">
                  <c:v>9188.5495078590793</c:v>
                </c:pt>
                <c:pt idx="4">
                  <c:v>1163.218283248752</c:v>
                </c:pt>
                <c:pt idx="5">
                  <c:v>14109.149345556001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85-4EA5-B4CD-97821F91A597}"/>
            </c:ext>
          </c:extLst>
        </c:ser>
        <c:ser>
          <c:idx val="1"/>
          <c:order val="1"/>
          <c:tx>
            <c:strRef>
              <c:f>'comparacion topdown '!$D$9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'comparacion topdown '!$B$10:$B$15</c:f>
              <c:strCache>
                <c:ptCount val="6"/>
                <c:pt idx="0">
                  <c:v>CO2/1000</c:v>
                </c:pt>
                <c:pt idx="1">
                  <c:v>CO/100</c:v>
                </c:pt>
                <c:pt idx="2">
                  <c:v>NOx/10</c:v>
                </c:pt>
                <c:pt idx="3">
                  <c:v>VOC/10</c:v>
                </c:pt>
                <c:pt idx="4">
                  <c:v>PM2.5</c:v>
                </c:pt>
                <c:pt idx="5">
                  <c:v>SO2</c:v>
                </c:pt>
              </c:strCache>
            </c:strRef>
          </c:cat>
          <c:val>
            <c:numRef>
              <c:f>'comparacion topdown '!$D$10:$D$15</c:f>
              <c:numCache>
                <c:formatCode>_-* #,##0_-;\-* #,##0_-;_-* "-"??_-;_-@_-</c:formatCode>
                <c:ptCount val="6"/>
                <c:pt idx="0">
                  <c:v>13438.646585110409</c:v>
                </c:pt>
                <c:pt idx="1">
                  <c:v>3009.6937975898873</c:v>
                </c:pt>
                <c:pt idx="2">
                  <c:v>5331.2742781953202</c:v>
                </c:pt>
                <c:pt idx="3">
                  <c:v>3490.6481427232675</c:v>
                </c:pt>
                <c:pt idx="4">
                  <c:v>1340.147279790697</c:v>
                </c:pt>
                <c:pt idx="5">
                  <c:v>1859.7068135694899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85-4EA5-B4CD-97821F91A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6275952"/>
        <c:axId val="666269680"/>
      </c:barChart>
      <c:catAx>
        <c:axId val="666275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Pollutant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66269680"/>
        <c:crosses val="autoZero"/>
        <c:auto val="1"/>
        <c:lblAlgn val="ctr"/>
        <c:lblOffset val="100"/>
        <c:noMultiLvlLbl val="0"/>
      </c:catAx>
      <c:valAx>
        <c:axId val="66626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Ton/yr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66275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405293088363952"/>
          <c:y val="0.16724482356372117"/>
          <c:w val="0.2046356223343837"/>
          <c:h val="5.85412984817505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900" b="1"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600" b="1"/>
              <a:t>PM10</a:t>
            </a:r>
          </a:p>
        </c:rich>
      </c:tx>
      <c:layout>
        <c:manualLayout>
          <c:xMode val="edge"/>
          <c:yMode val="edge"/>
          <c:x val="0.43864586491905894"/>
          <c:y val="4.14078674948240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1223397075365579"/>
          <c:y val="4.1780538302277445E-2"/>
          <c:w val="0.86043683669976034"/>
          <c:h val="0.862160382126147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Hoja1!$A$3:$A$12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Hoja1!$B$3:$B$12</c:f>
              <c:numCache>
                <c:formatCode>General</c:formatCode>
                <c:ptCount val="10"/>
                <c:pt idx="0">
                  <c:v>68</c:v>
                </c:pt>
                <c:pt idx="1">
                  <c:v>71</c:v>
                </c:pt>
                <c:pt idx="2">
                  <c:v>57</c:v>
                </c:pt>
                <c:pt idx="3">
                  <c:v>59.1</c:v>
                </c:pt>
                <c:pt idx="4">
                  <c:v>59</c:v>
                </c:pt>
                <c:pt idx="5">
                  <c:v>51.63</c:v>
                </c:pt>
                <c:pt idx="6">
                  <c:v>47.6</c:v>
                </c:pt>
                <c:pt idx="7">
                  <c:v>47.9</c:v>
                </c:pt>
                <c:pt idx="8">
                  <c:v>52</c:v>
                </c:pt>
                <c:pt idx="9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7B-4DC0-BE2A-040D5F3B8F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610096"/>
        <c:axId val="218614016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Hoja1!$C$3:$C$12</c:f>
              <c:numCache>
                <c:formatCode>General</c:formatCode>
                <c:ptCount val="10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37B-4DC0-BE2A-040D5F3B8F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610096"/>
        <c:axId val="218614016"/>
      </c:lineChart>
      <c:catAx>
        <c:axId val="21861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8614016"/>
        <c:crosses val="autoZero"/>
        <c:auto val="1"/>
        <c:lblAlgn val="ctr"/>
        <c:lblOffset val="100"/>
        <c:noMultiLvlLbl val="0"/>
      </c:catAx>
      <c:valAx>
        <c:axId val="21861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ug/m3</a:t>
                </a:r>
              </a:p>
            </c:rich>
          </c:tx>
          <c:layout>
            <c:manualLayout>
              <c:xMode val="edge"/>
              <c:yMode val="edge"/>
              <c:x val="9.9926263618119772E-3"/>
              <c:y val="0.397991720527987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861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'2014'!$A$3</c:f>
              <c:strCache>
                <c:ptCount val="1"/>
                <c:pt idx="0">
                  <c:v>Industrial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'2014'!$B$2:$H$2</c:f>
              <c:strCache>
                <c:ptCount val="7"/>
                <c:pt idx="0">
                  <c:v>PM2.5</c:v>
                </c:pt>
                <c:pt idx="1">
                  <c:v>PM10</c:v>
                </c:pt>
                <c:pt idx="2">
                  <c:v>NOx</c:v>
                </c:pt>
                <c:pt idx="3">
                  <c:v>SO2</c:v>
                </c:pt>
                <c:pt idx="4">
                  <c:v>CO</c:v>
                </c:pt>
                <c:pt idx="5">
                  <c:v>CO2</c:v>
                </c:pt>
                <c:pt idx="6">
                  <c:v>VOC</c:v>
                </c:pt>
              </c:strCache>
            </c:strRef>
          </c:cat>
          <c:val>
            <c:numRef>
              <c:f>'2014'!$B$3:$H$3</c:f>
              <c:numCache>
                <c:formatCode>#,##0</c:formatCode>
                <c:ptCount val="7"/>
                <c:pt idx="0">
                  <c:v>307.44</c:v>
                </c:pt>
                <c:pt idx="1">
                  <c:v>1281</c:v>
                </c:pt>
                <c:pt idx="2">
                  <c:v>3275</c:v>
                </c:pt>
                <c:pt idx="3">
                  <c:v>2036</c:v>
                </c:pt>
                <c:pt idx="4">
                  <c:v>812</c:v>
                </c:pt>
                <c:pt idx="5">
                  <c:v>1619573</c:v>
                </c:pt>
                <c:pt idx="6">
                  <c:v>2828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01-4EE6-8A16-12EE3502C93F}"/>
            </c:ext>
          </c:extLst>
        </c:ser>
        <c:ser>
          <c:idx val="1"/>
          <c:order val="1"/>
          <c:tx>
            <c:strRef>
              <c:f>'2014'!$A$4</c:f>
              <c:strCache>
                <c:ptCount val="1"/>
                <c:pt idx="0">
                  <c:v>Commercial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'2014'!$B$2:$H$2</c:f>
              <c:strCache>
                <c:ptCount val="7"/>
                <c:pt idx="0">
                  <c:v>PM2.5</c:v>
                </c:pt>
                <c:pt idx="1">
                  <c:v>PM10</c:v>
                </c:pt>
                <c:pt idx="2">
                  <c:v>NOx</c:v>
                </c:pt>
                <c:pt idx="3">
                  <c:v>SO2</c:v>
                </c:pt>
                <c:pt idx="4">
                  <c:v>CO</c:v>
                </c:pt>
                <c:pt idx="5">
                  <c:v>CO2</c:v>
                </c:pt>
                <c:pt idx="6">
                  <c:v>VOC</c:v>
                </c:pt>
              </c:strCache>
            </c:strRef>
          </c:cat>
          <c:val>
            <c:numRef>
              <c:f>'2014'!$B$4:$H$4</c:f>
              <c:numCache>
                <c:formatCode>#,##0</c:formatCode>
                <c:ptCount val="7"/>
                <c:pt idx="0">
                  <c:v>67.600000000000009</c:v>
                </c:pt>
                <c:pt idx="1">
                  <c:v>130</c:v>
                </c:pt>
                <c:pt idx="2">
                  <c:v>67</c:v>
                </c:pt>
                <c:pt idx="3">
                  <c:v>190</c:v>
                </c:pt>
                <c:pt idx="4">
                  <c:v>2529</c:v>
                </c:pt>
                <c:pt idx="5">
                  <c:v>36022</c:v>
                </c:pt>
                <c:pt idx="6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01-4EE6-8A16-12EE3502C93F}"/>
            </c:ext>
          </c:extLst>
        </c:ser>
        <c:ser>
          <c:idx val="2"/>
          <c:order val="2"/>
          <c:tx>
            <c:strRef>
              <c:f>'2014'!$A$5</c:f>
              <c:strCache>
                <c:ptCount val="1"/>
                <c:pt idx="0">
                  <c:v>Mobile Off-road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'2014'!$B$2:$H$2</c:f>
              <c:strCache>
                <c:ptCount val="7"/>
                <c:pt idx="0">
                  <c:v>PM2.5</c:v>
                </c:pt>
                <c:pt idx="1">
                  <c:v>PM10</c:v>
                </c:pt>
                <c:pt idx="2">
                  <c:v>NOx</c:v>
                </c:pt>
                <c:pt idx="3">
                  <c:v>SO2</c:v>
                </c:pt>
                <c:pt idx="4">
                  <c:v>CO</c:v>
                </c:pt>
                <c:pt idx="5">
                  <c:v>CO2</c:v>
                </c:pt>
                <c:pt idx="6">
                  <c:v>VOC</c:v>
                </c:pt>
              </c:strCache>
            </c:strRef>
          </c:cat>
          <c:val>
            <c:numRef>
              <c:f>'2014'!$B$5:$H$5</c:f>
              <c:numCache>
                <c:formatCode>#,##0</c:formatCode>
                <c:ptCount val="7"/>
                <c:pt idx="0">
                  <c:v>149.15</c:v>
                </c:pt>
                <c:pt idx="1">
                  <c:v>157</c:v>
                </c:pt>
                <c:pt idx="2">
                  <c:v>5159</c:v>
                </c:pt>
                <c:pt idx="3">
                  <c:v>159</c:v>
                </c:pt>
                <c:pt idx="4">
                  <c:v>4520</c:v>
                </c:pt>
                <c:pt idx="5">
                  <c:v>769623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01-4EE6-8A16-12EE3502C93F}"/>
            </c:ext>
          </c:extLst>
        </c:ser>
        <c:ser>
          <c:idx val="3"/>
          <c:order val="3"/>
          <c:tx>
            <c:strRef>
              <c:f>'2014'!$A$6</c:f>
              <c:strCache>
                <c:ptCount val="1"/>
                <c:pt idx="0">
                  <c:v>Mobile On-road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'2014'!$B$2:$H$2</c:f>
              <c:strCache>
                <c:ptCount val="7"/>
                <c:pt idx="0">
                  <c:v>PM2.5</c:v>
                </c:pt>
                <c:pt idx="1">
                  <c:v>PM10</c:v>
                </c:pt>
                <c:pt idx="2">
                  <c:v>NOx</c:v>
                </c:pt>
                <c:pt idx="3">
                  <c:v>SO2</c:v>
                </c:pt>
                <c:pt idx="4">
                  <c:v>CO</c:v>
                </c:pt>
                <c:pt idx="5">
                  <c:v>CO2</c:v>
                </c:pt>
                <c:pt idx="6">
                  <c:v>VOC</c:v>
                </c:pt>
              </c:strCache>
            </c:strRef>
          </c:cat>
          <c:val>
            <c:numRef>
              <c:f>'2014'!$B$6:$H$6</c:f>
              <c:numCache>
                <c:formatCode>#,##0</c:formatCode>
                <c:ptCount val="7"/>
                <c:pt idx="0">
                  <c:v>1087</c:v>
                </c:pt>
                <c:pt idx="1">
                  <c:v>1202</c:v>
                </c:pt>
                <c:pt idx="2">
                  <c:v>45297</c:v>
                </c:pt>
                <c:pt idx="3">
                  <c:v>1228</c:v>
                </c:pt>
                <c:pt idx="4">
                  <c:v>241527</c:v>
                </c:pt>
                <c:pt idx="5">
                  <c:v>9164014</c:v>
                </c:pt>
                <c:pt idx="6">
                  <c:v>26096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01-4EE6-8A16-12EE3502C93F}"/>
            </c:ext>
          </c:extLst>
        </c:ser>
        <c:ser>
          <c:idx val="4"/>
          <c:order val="4"/>
          <c:tx>
            <c:strRef>
              <c:f>'2014'!$A$7</c:f>
              <c:strCache>
                <c:ptCount val="1"/>
                <c:pt idx="0">
                  <c:v>Resuspended Dust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'2014'!$B$2:$H$2</c:f>
              <c:strCache>
                <c:ptCount val="7"/>
                <c:pt idx="0">
                  <c:v>PM2.5</c:v>
                </c:pt>
                <c:pt idx="1">
                  <c:v>PM10</c:v>
                </c:pt>
                <c:pt idx="2">
                  <c:v>NOx</c:v>
                </c:pt>
                <c:pt idx="3">
                  <c:v>SO2</c:v>
                </c:pt>
                <c:pt idx="4">
                  <c:v>CO</c:v>
                </c:pt>
                <c:pt idx="5">
                  <c:v>CO2</c:v>
                </c:pt>
                <c:pt idx="6">
                  <c:v>VOC</c:v>
                </c:pt>
              </c:strCache>
            </c:strRef>
          </c:cat>
          <c:val>
            <c:numRef>
              <c:f>'2014'!$B$7:$H$7</c:f>
              <c:numCache>
                <c:formatCode>#,##0</c:formatCode>
                <c:ptCount val="7"/>
                <c:pt idx="0">
                  <c:v>8413</c:v>
                </c:pt>
                <c:pt idx="1">
                  <c:v>48478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01-4EE6-8A16-12EE3502C93F}"/>
            </c:ext>
          </c:extLst>
        </c:ser>
        <c:ser>
          <c:idx val="5"/>
          <c:order val="5"/>
          <c:tx>
            <c:strRef>
              <c:f>'2014'!$A$8</c:f>
              <c:strCache>
                <c:ptCount val="1"/>
                <c:pt idx="0">
                  <c:v>Gas stations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'2014'!$B$2:$H$2</c:f>
              <c:strCache>
                <c:ptCount val="7"/>
                <c:pt idx="0">
                  <c:v>PM2.5</c:v>
                </c:pt>
                <c:pt idx="1">
                  <c:v>PM10</c:v>
                </c:pt>
                <c:pt idx="2">
                  <c:v>NOx</c:v>
                </c:pt>
                <c:pt idx="3">
                  <c:v>SO2</c:v>
                </c:pt>
                <c:pt idx="4">
                  <c:v>CO</c:v>
                </c:pt>
                <c:pt idx="5">
                  <c:v>CO2</c:v>
                </c:pt>
                <c:pt idx="6">
                  <c:v>VOC</c:v>
                </c:pt>
              </c:strCache>
            </c:strRef>
          </c:cat>
          <c:val>
            <c:numRef>
              <c:f>'2014'!$B$8:$H$8</c:f>
              <c:numCache>
                <c:formatCode>#,##0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23786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601-4EE6-8A16-12EE3502C9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093272"/>
        <c:axId val="208091312"/>
      </c:barChart>
      <c:catAx>
        <c:axId val="208093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8091312"/>
        <c:crosses val="autoZero"/>
        <c:auto val="1"/>
        <c:lblAlgn val="ctr"/>
        <c:lblOffset val="100"/>
        <c:noMultiLvlLbl val="0"/>
      </c:catAx>
      <c:valAx>
        <c:axId val="208091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8093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63626421697289"/>
          <c:y val="3.9256715363570512E-2"/>
          <c:w val="0.75016169853768278"/>
          <c:h val="0.8075319306991282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'Gráf factor hábil'!$C$2</c:f>
              <c:strCache>
                <c:ptCount val="1"/>
                <c:pt idx="0">
                  <c:v>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hábil'!$C$3:$C$26</c:f>
              <c:numCache>
                <c:formatCode>General</c:formatCode>
                <c:ptCount val="24"/>
                <c:pt idx="0">
                  <c:v>9.7126265734888105E-3</c:v>
                </c:pt>
                <c:pt idx="1">
                  <c:v>5.6929509846734942E-3</c:v>
                </c:pt>
                <c:pt idx="2">
                  <c:v>4.1206045725597868E-3</c:v>
                </c:pt>
                <c:pt idx="3">
                  <c:v>4.2457724067310864E-3</c:v>
                </c:pt>
                <c:pt idx="4">
                  <c:v>8.1470352508383297E-3</c:v>
                </c:pt>
                <c:pt idx="5">
                  <c:v>3.1075199642695554E-2</c:v>
                </c:pt>
                <c:pt idx="6">
                  <c:v>6.1215018073837862E-2</c:v>
                </c:pt>
                <c:pt idx="7">
                  <c:v>5.0514956364108771E-2</c:v>
                </c:pt>
                <c:pt idx="8">
                  <c:v>5.1253645264821381E-2</c:v>
                </c:pt>
                <c:pt idx="9">
                  <c:v>4.9981701654718762E-2</c:v>
                </c:pt>
                <c:pt idx="10">
                  <c:v>5.027455465085922E-2</c:v>
                </c:pt>
                <c:pt idx="11">
                  <c:v>4.8996054630395275E-2</c:v>
                </c:pt>
                <c:pt idx="12">
                  <c:v>4.9258311044849332E-2</c:v>
                </c:pt>
                <c:pt idx="13">
                  <c:v>5.0390384567243145E-2</c:v>
                </c:pt>
                <c:pt idx="14">
                  <c:v>5.8647090682307765E-2</c:v>
                </c:pt>
                <c:pt idx="15">
                  <c:v>6.6634983972556891E-2</c:v>
                </c:pt>
                <c:pt idx="16">
                  <c:v>6.5242839505829389E-2</c:v>
                </c:pt>
                <c:pt idx="17">
                  <c:v>6.7500430140255585E-2</c:v>
                </c:pt>
                <c:pt idx="18">
                  <c:v>6.344856853693906E-2</c:v>
                </c:pt>
                <c:pt idx="19">
                  <c:v>5.7495347928829967E-2</c:v>
                </c:pt>
                <c:pt idx="20">
                  <c:v>5.4094756421407833E-2</c:v>
                </c:pt>
                <c:pt idx="21">
                  <c:v>4.2999124619877295E-2</c:v>
                </c:pt>
                <c:pt idx="22">
                  <c:v>3.0520090232100967E-2</c:v>
                </c:pt>
                <c:pt idx="23">
                  <c:v>1.853795227807448E-2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E2D-47E6-B740-8936C80DBE73}"/>
            </c:ext>
          </c:extLst>
        </c:ser>
        <c:ser>
          <c:idx val="1"/>
          <c:order val="1"/>
          <c:tx>
            <c:strRef>
              <c:f>'Gráf factor hábil'!$D$2</c:f>
              <c:strCache>
                <c:ptCount val="1"/>
                <c:pt idx="0">
                  <c:v>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hábil'!$D$3:$D$26</c:f>
              <c:numCache>
                <c:formatCode>General</c:formatCode>
                <c:ptCount val="24"/>
                <c:pt idx="0">
                  <c:v>1.1998353656255064E-2</c:v>
                </c:pt>
                <c:pt idx="1">
                  <c:v>6.9678588800704882E-3</c:v>
                </c:pt>
                <c:pt idx="2">
                  <c:v>5.1593752208636658E-3</c:v>
                </c:pt>
                <c:pt idx="3">
                  <c:v>7.2117616570976425E-3</c:v>
                </c:pt>
                <c:pt idx="4">
                  <c:v>1.58938690325236E-2</c:v>
                </c:pt>
                <c:pt idx="5">
                  <c:v>4.1783594489460202E-2</c:v>
                </c:pt>
                <c:pt idx="6">
                  <c:v>6.1887558048168069E-2</c:v>
                </c:pt>
                <c:pt idx="7">
                  <c:v>5.8630901650362562E-2</c:v>
                </c:pt>
                <c:pt idx="8">
                  <c:v>5.0036100382622427E-2</c:v>
                </c:pt>
                <c:pt idx="9">
                  <c:v>4.8745910124598231E-2</c:v>
                </c:pt>
                <c:pt idx="10">
                  <c:v>4.7773070638956028E-2</c:v>
                </c:pt>
                <c:pt idx="11">
                  <c:v>4.864613171581441E-2</c:v>
                </c:pt>
                <c:pt idx="12">
                  <c:v>4.9922463861507511E-2</c:v>
                </c:pt>
                <c:pt idx="13">
                  <c:v>5.0558551217504452E-2</c:v>
                </c:pt>
                <c:pt idx="14">
                  <c:v>5.1011711490730992E-2</c:v>
                </c:pt>
                <c:pt idx="15">
                  <c:v>5.024120044512257E-2</c:v>
                </c:pt>
                <c:pt idx="16">
                  <c:v>5.2364263254245091E-2</c:v>
                </c:pt>
                <c:pt idx="17">
                  <c:v>5.7455733724686452E-2</c:v>
                </c:pt>
                <c:pt idx="18">
                  <c:v>5.7692707445548032E-2</c:v>
                </c:pt>
                <c:pt idx="19">
                  <c:v>5.9282232929923698E-2</c:v>
                </c:pt>
                <c:pt idx="20">
                  <c:v>5.5619533840817408E-2</c:v>
                </c:pt>
                <c:pt idx="21">
                  <c:v>5.052390593667673E-2</c:v>
                </c:pt>
                <c:pt idx="22">
                  <c:v>3.9023058513107674E-2</c:v>
                </c:pt>
                <c:pt idx="23">
                  <c:v>2.1570151843336785E-2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E2D-47E6-B740-8936C80DBE73}"/>
            </c:ext>
          </c:extLst>
        </c:ser>
        <c:ser>
          <c:idx val="2"/>
          <c:order val="2"/>
          <c:tx>
            <c:strRef>
              <c:f>'Gráf factor hábil'!$E$2</c:f>
              <c:strCache>
                <c:ptCount val="1"/>
                <c:pt idx="0">
                  <c:v>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hábil'!$E$3:$E$26</c:f>
              <c:numCache>
                <c:formatCode>General</c:formatCode>
                <c:ptCount val="24"/>
                <c:pt idx="0">
                  <c:v>1.0058980822214302E-2</c:v>
                </c:pt>
                <c:pt idx="1">
                  <c:v>6.1996374573313274E-3</c:v>
                </c:pt>
                <c:pt idx="2">
                  <c:v>5.0024349880730436E-3</c:v>
                </c:pt>
                <c:pt idx="3">
                  <c:v>6.7266545518494519E-3</c:v>
                </c:pt>
                <c:pt idx="4">
                  <c:v>1.5595196760564008E-2</c:v>
                </c:pt>
                <c:pt idx="5">
                  <c:v>3.5269844025486219E-2</c:v>
                </c:pt>
                <c:pt idx="6">
                  <c:v>6.8028606600621183E-2</c:v>
                </c:pt>
                <c:pt idx="7">
                  <c:v>6.8530822890691623E-2</c:v>
                </c:pt>
                <c:pt idx="8">
                  <c:v>5.9484729468315893E-2</c:v>
                </c:pt>
                <c:pt idx="9">
                  <c:v>5.3709242132508467E-2</c:v>
                </c:pt>
                <c:pt idx="10">
                  <c:v>4.8212763846740052E-2</c:v>
                </c:pt>
                <c:pt idx="11">
                  <c:v>4.5679981692497103E-2</c:v>
                </c:pt>
                <c:pt idx="12">
                  <c:v>4.9248197432440154E-2</c:v>
                </c:pt>
                <c:pt idx="13">
                  <c:v>5.0286731118696693E-2</c:v>
                </c:pt>
                <c:pt idx="14">
                  <c:v>5.3783644545852209E-2</c:v>
                </c:pt>
                <c:pt idx="15">
                  <c:v>5.4474966969837765E-2</c:v>
                </c:pt>
                <c:pt idx="16">
                  <c:v>5.5113587684371468E-2</c:v>
                </c:pt>
                <c:pt idx="17">
                  <c:v>5.9602533289443475E-2</c:v>
                </c:pt>
                <c:pt idx="18">
                  <c:v>5.8849208854338156E-2</c:v>
                </c:pt>
                <c:pt idx="19">
                  <c:v>5.389214806531184E-2</c:v>
                </c:pt>
                <c:pt idx="20">
                  <c:v>4.9961220560317862E-2</c:v>
                </c:pt>
                <c:pt idx="21">
                  <c:v>4.2741086365419581E-2</c:v>
                </c:pt>
                <c:pt idx="22">
                  <c:v>3.1202512096028728E-2</c:v>
                </c:pt>
                <c:pt idx="23">
                  <c:v>1.834526778104948E-2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E2D-47E6-B740-8936C80DBE73}"/>
            </c:ext>
          </c:extLst>
        </c:ser>
        <c:ser>
          <c:idx val="3"/>
          <c:order val="3"/>
          <c:tx>
            <c:strRef>
              <c:f>'Gráf factor hábil'!$F$2</c:f>
              <c:strCache>
                <c:ptCount val="1"/>
                <c:pt idx="0">
                  <c:v>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hábil'!$F$3:$F$26</c:f>
              <c:numCache>
                <c:formatCode>General</c:formatCode>
                <c:ptCount val="24"/>
                <c:pt idx="0">
                  <c:v>7.7213698379153513E-3</c:v>
                </c:pt>
                <c:pt idx="1">
                  <c:v>4.5257973926201064E-3</c:v>
                </c:pt>
                <c:pt idx="2">
                  <c:v>3.2758092386033677E-3</c:v>
                </c:pt>
                <c:pt idx="3">
                  <c:v>3.3753154980209273E-3</c:v>
                </c:pt>
                <c:pt idx="4">
                  <c:v>6.4767518629783001E-3</c:v>
                </c:pt>
                <c:pt idx="5">
                  <c:v>2.6813620037717627E-2</c:v>
                </c:pt>
                <c:pt idx="6">
                  <c:v>5.7441962579328661E-2</c:v>
                </c:pt>
                <c:pt idx="7">
                  <c:v>5.7229682559237854E-2</c:v>
                </c:pt>
                <c:pt idx="8">
                  <c:v>5.3907752959126594E-2</c:v>
                </c:pt>
                <c:pt idx="9">
                  <c:v>5.5686545806048184E-2</c:v>
                </c:pt>
                <c:pt idx="10">
                  <c:v>5.6681608400223717E-2</c:v>
                </c:pt>
                <c:pt idx="11">
                  <c:v>5.7829247258839554E-2</c:v>
                </c:pt>
                <c:pt idx="12">
                  <c:v>5.7826088329969071E-2</c:v>
                </c:pt>
                <c:pt idx="13">
                  <c:v>5.8864428249669122E-2</c:v>
                </c:pt>
                <c:pt idx="14">
                  <c:v>6.01889671250272E-2</c:v>
                </c:pt>
                <c:pt idx="15">
                  <c:v>5.9047330231265287E-2</c:v>
                </c:pt>
                <c:pt idx="16">
                  <c:v>6.0240141772727678E-2</c:v>
                </c:pt>
                <c:pt idx="17">
                  <c:v>6.4163215536875665E-2</c:v>
                </c:pt>
                <c:pt idx="18">
                  <c:v>5.8996787369338742E-2</c:v>
                </c:pt>
                <c:pt idx="19">
                  <c:v>5.4063488152437271E-2</c:v>
                </c:pt>
                <c:pt idx="20">
                  <c:v>5.0233918682852895E-2</c:v>
                </c:pt>
                <c:pt idx="21">
                  <c:v>4.1931305932784248E-2</c:v>
                </c:pt>
                <c:pt idx="22">
                  <c:v>2.8741514327321842E-2</c:v>
                </c:pt>
                <c:pt idx="23">
                  <c:v>1.4737350859070722E-2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E2D-47E6-B740-8936C80DBE73}"/>
            </c:ext>
          </c:extLst>
        </c:ser>
        <c:ser>
          <c:idx val="4"/>
          <c:order val="4"/>
          <c:tx>
            <c:strRef>
              <c:f>'Gráf factor hábil'!$G$2</c:f>
              <c:strCache>
                <c:ptCount val="1"/>
                <c:pt idx="0">
                  <c:v>5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hábil'!$G$3:$G$26</c:f>
              <c:numCache>
                <c:formatCode>General</c:formatCode>
                <c:ptCount val="24"/>
                <c:pt idx="0">
                  <c:v>6.6730290416165648E-3</c:v>
                </c:pt>
                <c:pt idx="1">
                  <c:v>4.1081733128851368E-3</c:v>
                </c:pt>
                <c:pt idx="2">
                  <c:v>3.3139339370497913E-3</c:v>
                </c:pt>
                <c:pt idx="3">
                  <c:v>4.4567727381812899E-3</c:v>
                </c:pt>
                <c:pt idx="4">
                  <c:v>1.0437454955467712E-2</c:v>
                </c:pt>
                <c:pt idx="5">
                  <c:v>4.3145337221423719E-2</c:v>
                </c:pt>
                <c:pt idx="6">
                  <c:v>6.9318286577839755E-2</c:v>
                </c:pt>
                <c:pt idx="7">
                  <c:v>6.6436182978121469E-2</c:v>
                </c:pt>
                <c:pt idx="8">
                  <c:v>5.4452051343395445E-2</c:v>
                </c:pt>
                <c:pt idx="9">
                  <c:v>5.2832407653810171E-2</c:v>
                </c:pt>
                <c:pt idx="10">
                  <c:v>5.3232699820437712E-2</c:v>
                </c:pt>
                <c:pt idx="11">
                  <c:v>5.0590771520695951E-2</c:v>
                </c:pt>
                <c:pt idx="12">
                  <c:v>5.1816281384678725E-2</c:v>
                </c:pt>
                <c:pt idx="13">
                  <c:v>5.2770824243559777E-2</c:v>
                </c:pt>
                <c:pt idx="14">
                  <c:v>5.6964654481611386E-2</c:v>
                </c:pt>
                <c:pt idx="15">
                  <c:v>5.1249714010375133E-2</c:v>
                </c:pt>
                <c:pt idx="16">
                  <c:v>5.7013921209811698E-2</c:v>
                </c:pt>
                <c:pt idx="17">
                  <c:v>6.5266098183364055E-2</c:v>
                </c:pt>
                <c:pt idx="18">
                  <c:v>5.7863772271267093E-2</c:v>
                </c:pt>
                <c:pt idx="19">
                  <c:v>4.8700160826008955E-2</c:v>
                </c:pt>
                <c:pt idx="20">
                  <c:v>4.9857928938716302E-2</c:v>
                </c:pt>
                <c:pt idx="21">
                  <c:v>4.3594896116251565E-2</c:v>
                </c:pt>
                <c:pt idx="22">
                  <c:v>3.34644251300623E-2</c:v>
                </c:pt>
                <c:pt idx="23">
                  <c:v>1.2440222103368297E-2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CE2D-47E6-B740-8936C80DBE73}"/>
            </c:ext>
          </c:extLst>
        </c:ser>
        <c:ser>
          <c:idx val="5"/>
          <c:order val="5"/>
          <c:tx>
            <c:strRef>
              <c:f>'Gráf factor hábil'!$H$2</c:f>
              <c:strCache>
                <c:ptCount val="1"/>
                <c:pt idx="0">
                  <c:v>6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hábil'!$H$3:$H$26</c:f>
              <c:numCache>
                <c:formatCode>General</c:formatCode>
                <c:ptCount val="24"/>
                <c:pt idx="0">
                  <c:v>4.9347073565410059E-3</c:v>
                </c:pt>
                <c:pt idx="1">
                  <c:v>3.2735394471417648E-3</c:v>
                </c:pt>
                <c:pt idx="2">
                  <c:v>2.9180230250714328E-3</c:v>
                </c:pt>
                <c:pt idx="3">
                  <c:v>3.3878623750232106E-3</c:v>
                </c:pt>
                <c:pt idx="4">
                  <c:v>6.1253388249648049E-3</c:v>
                </c:pt>
                <c:pt idx="5">
                  <c:v>2.2806494657649355E-2</c:v>
                </c:pt>
                <c:pt idx="6">
                  <c:v>5.279689958698143E-2</c:v>
                </c:pt>
                <c:pt idx="7">
                  <c:v>5.0395808283238218E-2</c:v>
                </c:pt>
                <c:pt idx="8">
                  <c:v>5.1003826564992472E-2</c:v>
                </c:pt>
                <c:pt idx="9">
                  <c:v>5.6630900217151524E-2</c:v>
                </c:pt>
                <c:pt idx="10">
                  <c:v>5.8102536822671406E-2</c:v>
                </c:pt>
                <c:pt idx="11">
                  <c:v>5.7595209466557939E-2</c:v>
                </c:pt>
                <c:pt idx="12">
                  <c:v>6.023640990067531E-2</c:v>
                </c:pt>
                <c:pt idx="13">
                  <c:v>6.1371119178089517E-2</c:v>
                </c:pt>
                <c:pt idx="14">
                  <c:v>6.1034191849983703E-2</c:v>
                </c:pt>
                <c:pt idx="15">
                  <c:v>6.2312192060040239E-2</c:v>
                </c:pt>
                <c:pt idx="16">
                  <c:v>5.8501427797325541E-2</c:v>
                </c:pt>
                <c:pt idx="17">
                  <c:v>6.2041101106391917E-2</c:v>
                </c:pt>
                <c:pt idx="18">
                  <c:v>6.0286755363495884E-2</c:v>
                </c:pt>
                <c:pt idx="19">
                  <c:v>6.00737553284863E-2</c:v>
                </c:pt>
                <c:pt idx="20">
                  <c:v>5.8253573211132732E-2</c:v>
                </c:pt>
                <c:pt idx="21">
                  <c:v>4.5605243859480053E-2</c:v>
                </c:pt>
                <c:pt idx="22">
                  <c:v>3.2376005321438084E-2</c:v>
                </c:pt>
                <c:pt idx="23">
                  <c:v>7.9370783954761884E-3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CE2D-47E6-B740-8936C80DBE73}"/>
            </c:ext>
          </c:extLst>
        </c:ser>
        <c:ser>
          <c:idx val="6"/>
          <c:order val="6"/>
          <c:tx>
            <c:strRef>
              <c:f>'Gráf factor hábil'!$I$2</c:f>
              <c:strCache>
                <c:ptCount val="1"/>
                <c:pt idx="0">
                  <c:v>7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hábil'!$I$3:$I$26</c:f>
              <c:numCache>
                <c:formatCode>General</c:formatCode>
                <c:ptCount val="24"/>
                <c:pt idx="0">
                  <c:v>1.2614492458589022E-2</c:v>
                </c:pt>
                <c:pt idx="1">
                  <c:v>7.7746723384523346E-3</c:v>
                </c:pt>
                <c:pt idx="2">
                  <c:v>6.2733173019151114E-3</c:v>
                </c:pt>
                <c:pt idx="3">
                  <c:v>8.4355795696963564E-3</c:v>
                </c:pt>
                <c:pt idx="4">
                  <c:v>1.955719922359302E-2</c:v>
                </c:pt>
                <c:pt idx="5">
                  <c:v>2.5487692988445797E-2</c:v>
                </c:pt>
                <c:pt idx="6">
                  <c:v>5.4355732080224983E-2</c:v>
                </c:pt>
                <c:pt idx="7">
                  <c:v>5.4069986894951835E-2</c:v>
                </c:pt>
                <c:pt idx="8">
                  <c:v>5.3766747106498695E-2</c:v>
                </c:pt>
                <c:pt idx="9">
                  <c:v>5.7110160158674282E-2</c:v>
                </c:pt>
                <c:pt idx="10">
                  <c:v>5.3766747106498619E-2</c:v>
                </c:pt>
                <c:pt idx="11">
                  <c:v>5.3471282697236611E-2</c:v>
                </c:pt>
                <c:pt idx="12">
                  <c:v>5.5251844531999904E-2</c:v>
                </c:pt>
                <c:pt idx="13">
                  <c:v>5.7444501463891844E-2</c:v>
                </c:pt>
                <c:pt idx="14">
                  <c:v>5.2654867882170449E-2</c:v>
                </c:pt>
                <c:pt idx="15">
                  <c:v>5.3992233103040757E-2</c:v>
                </c:pt>
                <c:pt idx="16">
                  <c:v>5.6457028306621353E-2</c:v>
                </c:pt>
                <c:pt idx="17">
                  <c:v>6.2187482770466602E-2</c:v>
                </c:pt>
                <c:pt idx="18">
                  <c:v>5.8991801922921992E-2</c:v>
                </c:pt>
                <c:pt idx="19">
                  <c:v>5.6560052080903561E-2</c:v>
                </c:pt>
                <c:pt idx="20">
                  <c:v>4.4661778073713417E-2</c:v>
                </c:pt>
                <c:pt idx="21">
                  <c:v>4.071188544463155E-2</c:v>
                </c:pt>
                <c:pt idx="22">
                  <c:v>3.1396981173686375E-2</c:v>
                </c:pt>
                <c:pt idx="23">
                  <c:v>2.300593332117545E-2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CE2D-47E6-B740-8936C80DBE73}"/>
            </c:ext>
          </c:extLst>
        </c:ser>
        <c:ser>
          <c:idx val="7"/>
          <c:order val="7"/>
          <c:tx>
            <c:strRef>
              <c:f>'Gráf factor hábil'!$J$2</c:f>
              <c:strCache>
                <c:ptCount val="1"/>
                <c:pt idx="0">
                  <c:v>8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hábil'!$J$3:$J$26</c:f>
              <c:numCache>
                <c:formatCode>General</c:formatCode>
                <c:ptCount val="24"/>
                <c:pt idx="0">
                  <c:v>9.2705305378656382E-3</c:v>
                </c:pt>
                <c:pt idx="1">
                  <c:v>6.3904202178504321E-3</c:v>
                </c:pt>
                <c:pt idx="2">
                  <c:v>5.510386508956926E-3</c:v>
                </c:pt>
                <c:pt idx="3">
                  <c:v>7.744858063276675E-3</c:v>
                </c:pt>
                <c:pt idx="4">
                  <c:v>1.7429439548707851E-2</c:v>
                </c:pt>
                <c:pt idx="5">
                  <c:v>2.6296036485608069E-2</c:v>
                </c:pt>
                <c:pt idx="6">
                  <c:v>5.5494523328232757E-2</c:v>
                </c:pt>
                <c:pt idx="7">
                  <c:v>6.1983075959927129E-2</c:v>
                </c:pt>
                <c:pt idx="8">
                  <c:v>6.0859348706046937E-2</c:v>
                </c:pt>
                <c:pt idx="9">
                  <c:v>5.7750165284108847E-2</c:v>
                </c:pt>
                <c:pt idx="10">
                  <c:v>5.7637587872517909E-2</c:v>
                </c:pt>
                <c:pt idx="11">
                  <c:v>5.8882079986104757E-2</c:v>
                </c:pt>
                <c:pt idx="12">
                  <c:v>5.8032632244100567E-2</c:v>
                </c:pt>
                <c:pt idx="13">
                  <c:v>5.7823852317150204E-2</c:v>
                </c:pt>
                <c:pt idx="14">
                  <c:v>5.593255180242284E-2</c:v>
                </c:pt>
                <c:pt idx="15">
                  <c:v>5.7987601279464215E-2</c:v>
                </c:pt>
                <c:pt idx="16">
                  <c:v>5.8536160303216275E-2</c:v>
                </c:pt>
                <c:pt idx="17">
                  <c:v>6.1921670099059314E-2</c:v>
                </c:pt>
                <c:pt idx="18">
                  <c:v>5.4872277271439313E-2</c:v>
                </c:pt>
                <c:pt idx="19">
                  <c:v>4.6600907812550718E-2</c:v>
                </c:pt>
                <c:pt idx="20">
                  <c:v>4.2488761996439028E-2</c:v>
                </c:pt>
                <c:pt idx="21">
                  <c:v>3.647508135545547E-2</c:v>
                </c:pt>
                <c:pt idx="22">
                  <c:v>2.8623318612496566E-2</c:v>
                </c:pt>
                <c:pt idx="23">
                  <c:v>1.5456732407001534E-2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CE2D-47E6-B740-8936C80DBE73}"/>
            </c:ext>
          </c:extLst>
        </c:ser>
        <c:ser>
          <c:idx val="8"/>
          <c:order val="8"/>
          <c:tx>
            <c:strRef>
              <c:f>'Gráf factor hábil'!$K$2</c:f>
              <c:strCache>
                <c:ptCount val="1"/>
                <c:pt idx="0">
                  <c:v>9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hábil'!$K$3:$K$26</c:f>
              <c:numCache>
                <c:formatCode>General</c:formatCode>
                <c:ptCount val="24"/>
                <c:pt idx="0">
                  <c:v>8.9156445932106129E-3</c:v>
                </c:pt>
                <c:pt idx="1">
                  <c:v>5.4949666525116736E-3</c:v>
                </c:pt>
                <c:pt idx="2">
                  <c:v>4.4338420802837522E-3</c:v>
                </c:pt>
                <c:pt idx="3">
                  <c:v>5.9620812829415731E-3</c:v>
                </c:pt>
                <c:pt idx="4">
                  <c:v>1.3822596358004664E-2</c:v>
                </c:pt>
                <c:pt idx="5">
                  <c:v>3.6928034371643437E-2</c:v>
                </c:pt>
                <c:pt idx="6">
                  <c:v>5.929558114555477E-2</c:v>
                </c:pt>
                <c:pt idx="7">
                  <c:v>6.5855169485174711E-2</c:v>
                </c:pt>
                <c:pt idx="8">
                  <c:v>5.9685759248619782E-2</c:v>
                </c:pt>
                <c:pt idx="9">
                  <c:v>5.6411960132890342E-2</c:v>
                </c:pt>
                <c:pt idx="10">
                  <c:v>5.4980640971198889E-2</c:v>
                </c:pt>
                <c:pt idx="11">
                  <c:v>5.3761147053680826E-2</c:v>
                </c:pt>
                <c:pt idx="12">
                  <c:v>5.370968950615744E-2</c:v>
                </c:pt>
                <c:pt idx="13">
                  <c:v>5.1067369420228374E-2</c:v>
                </c:pt>
                <c:pt idx="14">
                  <c:v>5.5032598106562032E-2</c:v>
                </c:pt>
                <c:pt idx="15">
                  <c:v>5.5201458796492964E-2</c:v>
                </c:pt>
                <c:pt idx="16">
                  <c:v>5.6797641945395078E-2</c:v>
                </c:pt>
                <c:pt idx="17">
                  <c:v>6.1177028951115181E-2</c:v>
                </c:pt>
                <c:pt idx="18">
                  <c:v>5.7795818449778817E-2</c:v>
                </c:pt>
                <c:pt idx="19">
                  <c:v>5.0904004196537879E-2</c:v>
                </c:pt>
                <c:pt idx="20">
                  <c:v>4.7025204206529586E-2</c:v>
                </c:pt>
                <c:pt idx="21">
                  <c:v>3.9190168111308259E-2</c:v>
                </c:pt>
                <c:pt idx="22">
                  <c:v>3.0291509504658708E-2</c:v>
                </c:pt>
                <c:pt idx="23">
                  <c:v>1.6260085429520673E-2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CE2D-47E6-B740-8936C80DBE73}"/>
            </c:ext>
          </c:extLst>
        </c:ser>
        <c:ser>
          <c:idx val="9"/>
          <c:order val="9"/>
          <c:tx>
            <c:strRef>
              <c:f>'Gráf factor hábil'!$L$2</c:f>
              <c:strCache>
                <c:ptCount val="1"/>
                <c:pt idx="0">
                  <c:v>10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hábil'!$L$3:$L$26</c:f>
              <c:numCache>
                <c:formatCode>General</c:formatCode>
                <c:ptCount val="24"/>
                <c:pt idx="0">
                  <c:v>9.607898051835281E-3</c:v>
                </c:pt>
                <c:pt idx="1">
                  <c:v>5.9216222499235693E-3</c:v>
                </c:pt>
                <c:pt idx="2">
                  <c:v>4.7781068704492741E-3</c:v>
                </c:pt>
                <c:pt idx="3">
                  <c:v>6.4250059033173863E-3</c:v>
                </c:pt>
                <c:pt idx="4">
                  <c:v>1.4895849114545475E-2</c:v>
                </c:pt>
                <c:pt idx="5">
                  <c:v>1.7257176070465542E-2</c:v>
                </c:pt>
                <c:pt idx="6">
                  <c:v>4.5001314181281289E-2</c:v>
                </c:pt>
                <c:pt idx="7">
                  <c:v>6.2535647369144659E-2</c:v>
                </c:pt>
                <c:pt idx="8">
                  <c:v>6.5911278927197392E-2</c:v>
                </c:pt>
                <c:pt idx="9">
                  <c:v>5.9610100018832261E-2</c:v>
                </c:pt>
                <c:pt idx="10">
                  <c:v>5.9880150543476826E-2</c:v>
                </c:pt>
                <c:pt idx="11">
                  <c:v>5.9501132263274414E-2</c:v>
                </c:pt>
                <c:pt idx="12">
                  <c:v>5.9145802625584686E-2</c:v>
                </c:pt>
                <c:pt idx="13">
                  <c:v>5.5616194891199823E-2</c:v>
                </c:pt>
                <c:pt idx="14">
                  <c:v>6.1597577125643718E-2</c:v>
                </c:pt>
                <c:pt idx="15">
                  <c:v>5.9058154648287765E-2</c:v>
                </c:pt>
                <c:pt idx="16">
                  <c:v>5.9444279521243822E-2</c:v>
                </c:pt>
                <c:pt idx="17">
                  <c:v>6.0901131035771681E-2</c:v>
                </c:pt>
                <c:pt idx="18">
                  <c:v>5.3019919671813139E-2</c:v>
                </c:pt>
                <c:pt idx="19">
                  <c:v>5.081450705388553E-2</c:v>
                </c:pt>
                <c:pt idx="20">
                  <c:v>4.5728555506419431E-2</c:v>
                </c:pt>
                <c:pt idx="21">
                  <c:v>3.8382707463246887E-2</c:v>
                </c:pt>
                <c:pt idx="22">
                  <c:v>2.7443292350905091E-2</c:v>
                </c:pt>
                <c:pt idx="23">
                  <c:v>1.7522596542255013E-2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CE2D-47E6-B740-8936C80DBE73}"/>
            </c:ext>
          </c:extLst>
        </c:ser>
        <c:ser>
          <c:idx val="10"/>
          <c:order val="10"/>
          <c:tx>
            <c:strRef>
              <c:f>'Gráf factor hábil'!$M$2</c:f>
              <c:strCache>
                <c:ptCount val="1"/>
                <c:pt idx="0">
                  <c:v>11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hábil'!$M$3:$M$26</c:f>
              <c:numCache>
                <c:formatCode>General</c:formatCode>
                <c:ptCount val="24"/>
                <c:pt idx="0">
                  <c:v>5.7521559411994683E-3</c:v>
                </c:pt>
                <c:pt idx="1">
                  <c:v>3.8158107500879633E-3</c:v>
                </c:pt>
                <c:pt idx="2">
                  <c:v>3.4014020016755195E-3</c:v>
                </c:pt>
                <c:pt idx="3">
                  <c:v>3.9490716025186385E-3</c:v>
                </c:pt>
                <c:pt idx="4">
                  <c:v>7.1400189652945012E-3</c:v>
                </c:pt>
                <c:pt idx="5">
                  <c:v>4.6959553435299617E-2</c:v>
                </c:pt>
                <c:pt idx="6">
                  <c:v>6.1402917166733524E-2</c:v>
                </c:pt>
                <c:pt idx="7">
                  <c:v>6.4470354471158897E-2</c:v>
                </c:pt>
                <c:pt idx="8">
                  <c:v>5.9381658810505875E-2</c:v>
                </c:pt>
                <c:pt idx="9">
                  <c:v>5.2789715729141443E-2</c:v>
                </c:pt>
                <c:pt idx="10">
                  <c:v>5.258657418580201E-2</c:v>
                </c:pt>
                <c:pt idx="11">
                  <c:v>5.5108915015599759E-2</c:v>
                </c:pt>
                <c:pt idx="12">
                  <c:v>5.6852546595929886E-2</c:v>
                </c:pt>
                <c:pt idx="13">
                  <c:v>5.4814359777757553E-2</c:v>
                </c:pt>
                <c:pt idx="14">
                  <c:v>5.3791880676282655E-2</c:v>
                </c:pt>
                <c:pt idx="15">
                  <c:v>5.8216980628693245E-2</c:v>
                </c:pt>
                <c:pt idx="16">
                  <c:v>6.0238238984920776E-2</c:v>
                </c:pt>
                <c:pt idx="17">
                  <c:v>6.2804593815775356E-2</c:v>
                </c:pt>
                <c:pt idx="18">
                  <c:v>5.576912503145303E-2</c:v>
                </c:pt>
                <c:pt idx="19">
                  <c:v>5.0125175819005822E-2</c:v>
                </c:pt>
                <c:pt idx="20">
                  <c:v>4.9820463503996694E-2</c:v>
                </c:pt>
                <c:pt idx="21">
                  <c:v>4.0540280665773469E-2</c:v>
                </c:pt>
                <c:pt idx="22">
                  <c:v>3.1016327975542903E-2</c:v>
                </c:pt>
                <c:pt idx="23">
                  <c:v>9.2518784498512793E-3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CE2D-47E6-B740-8936C80DBE73}"/>
            </c:ext>
          </c:extLst>
        </c:ser>
        <c:ser>
          <c:idx val="11"/>
          <c:order val="11"/>
          <c:tx>
            <c:strRef>
              <c:f>'Gráf factor hábil'!$N$2</c:f>
              <c:strCache>
                <c:ptCount val="1"/>
                <c:pt idx="0">
                  <c:v>12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hábil'!$N$3:$N$26</c:f>
              <c:numCache>
                <c:formatCode>General</c:formatCode>
                <c:ptCount val="24"/>
                <c:pt idx="0">
                  <c:v>1.2340923722912159E-2</c:v>
                </c:pt>
                <c:pt idx="1">
                  <c:v>7.6060641055872777E-3</c:v>
                </c:pt>
                <c:pt idx="2">
                  <c:v>6.1372687459848108E-3</c:v>
                </c:pt>
                <c:pt idx="3">
                  <c:v>8.252638334037516E-3</c:v>
                </c:pt>
                <c:pt idx="4">
                  <c:v>1.9133064976215041E-2</c:v>
                </c:pt>
                <c:pt idx="5">
                  <c:v>2.493494495129258E-2</c:v>
                </c:pt>
                <c:pt idx="6">
                  <c:v>5.5894440360615506E-2</c:v>
                </c:pt>
                <c:pt idx="7">
                  <c:v>7.0955816505691618E-2</c:v>
                </c:pt>
                <c:pt idx="8">
                  <c:v>6.1112674721990383E-2</c:v>
                </c:pt>
                <c:pt idx="9">
                  <c:v>5.587162009372907E-2</c:v>
                </c:pt>
                <c:pt idx="10">
                  <c:v>5.2600715173333729E-2</c:v>
                </c:pt>
                <c:pt idx="11">
                  <c:v>5.2311658459438352E-2</c:v>
                </c:pt>
                <c:pt idx="12">
                  <c:v>5.4053605498439572E-2</c:v>
                </c:pt>
                <c:pt idx="13">
                  <c:v>5.6198710585768606E-2</c:v>
                </c:pt>
                <c:pt idx="14">
                  <c:v>5.1512949118411575E-2</c:v>
                </c:pt>
                <c:pt idx="15">
                  <c:v>5.2821311086569754E-2</c:v>
                </c:pt>
                <c:pt idx="16">
                  <c:v>5.5232652620907652E-2</c:v>
                </c:pt>
                <c:pt idx="17">
                  <c:v>5.6830071302961194E-2</c:v>
                </c:pt>
                <c:pt idx="18">
                  <c:v>5.9378334438617987E-2</c:v>
                </c:pt>
                <c:pt idx="19">
                  <c:v>5.0075272304563406E-2</c:v>
                </c:pt>
                <c:pt idx="20">
                  <c:v>4.3693204331978187E-2</c:v>
                </c:pt>
                <c:pt idx="21">
                  <c:v>3.9828972472534467E-2</c:v>
                </c:pt>
                <c:pt idx="22">
                  <c:v>3.0716079229200503E-2</c:v>
                </c:pt>
                <c:pt idx="23">
                  <c:v>2.2507006859218994E-2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CE2D-47E6-B740-8936C80DBE73}"/>
            </c:ext>
          </c:extLst>
        </c:ser>
        <c:ser>
          <c:idx val="12"/>
          <c:order val="12"/>
          <c:tx>
            <c:strRef>
              <c:f>'Gráf factor hábil'!$O$2</c:f>
              <c:strCache>
                <c:ptCount val="1"/>
                <c:pt idx="0">
                  <c:v>13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hábil'!$O$3:$O$26</c:f>
              <c:numCache>
                <c:formatCode>General</c:formatCode>
                <c:ptCount val="24"/>
                <c:pt idx="0">
                  <c:v>9.3395444429423182E-3</c:v>
                </c:pt>
                <c:pt idx="1">
                  <c:v>5.7497827441951926E-3</c:v>
                </c:pt>
                <c:pt idx="2">
                  <c:v>4.6381685278194798E-3</c:v>
                </c:pt>
                <c:pt idx="3">
                  <c:v>6.237681089164609E-3</c:v>
                </c:pt>
                <c:pt idx="4">
                  <c:v>1.4608219718489955E-2</c:v>
                </c:pt>
                <c:pt idx="5">
                  <c:v>1.5511092844234235E-2</c:v>
                </c:pt>
                <c:pt idx="6">
                  <c:v>5.0015430960503669E-2</c:v>
                </c:pt>
                <c:pt idx="7">
                  <c:v>6.8270873638925256E-2</c:v>
                </c:pt>
                <c:pt idx="8">
                  <c:v>6.4192273320026055E-2</c:v>
                </c:pt>
                <c:pt idx="9">
                  <c:v>6.2020237647239317E-2</c:v>
                </c:pt>
                <c:pt idx="10">
                  <c:v>6.1854749215026983E-2</c:v>
                </c:pt>
                <c:pt idx="11">
                  <c:v>6.0330876568405176E-2</c:v>
                </c:pt>
                <c:pt idx="12">
                  <c:v>5.8769079489401362E-2</c:v>
                </c:pt>
                <c:pt idx="13">
                  <c:v>5.6783218302853482E-2</c:v>
                </c:pt>
                <c:pt idx="14">
                  <c:v>5.6069549438937841E-2</c:v>
                </c:pt>
                <c:pt idx="15">
                  <c:v>5.6317782087256275E-2</c:v>
                </c:pt>
                <c:pt idx="16">
                  <c:v>5.9437928569592846E-2</c:v>
                </c:pt>
                <c:pt idx="17">
                  <c:v>6.7391716342797309E-2</c:v>
                </c:pt>
                <c:pt idx="18">
                  <c:v>6.0665301108500928E-2</c:v>
                </c:pt>
                <c:pt idx="19">
                  <c:v>4.5850638749826846E-2</c:v>
                </c:pt>
                <c:pt idx="20">
                  <c:v>3.9575869028442942E-2</c:v>
                </c:pt>
                <c:pt idx="21">
                  <c:v>3.5835140925310219E-2</c:v>
                </c:pt>
                <c:pt idx="22">
                  <c:v>2.3123560726001073E-2</c:v>
                </c:pt>
                <c:pt idx="23">
                  <c:v>1.741128451410652E-2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CE2D-47E6-B740-8936C80DBE73}"/>
            </c:ext>
          </c:extLst>
        </c:ser>
        <c:ser>
          <c:idx val="13"/>
          <c:order val="13"/>
          <c:tx>
            <c:strRef>
              <c:f>'Gráf factor hábil'!$P$2</c:f>
              <c:strCache>
                <c:ptCount val="1"/>
                <c:pt idx="0">
                  <c:v>14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hábil'!$P$3:$P$26</c:f>
              <c:numCache>
                <c:formatCode>General</c:formatCode>
                <c:ptCount val="24"/>
                <c:pt idx="0">
                  <c:v>5.3208730440683352E-3</c:v>
                </c:pt>
                <c:pt idx="1">
                  <c:v>3.5297103849335908E-3</c:v>
                </c:pt>
                <c:pt idx="2">
                  <c:v>3.1463730134863783E-3</c:v>
                </c:pt>
                <c:pt idx="3">
                  <c:v>3.6529796573205437E-3</c:v>
                </c:pt>
                <c:pt idx="4">
                  <c:v>6.6046774174641186E-3</c:v>
                </c:pt>
                <c:pt idx="5">
                  <c:v>1.8127097270722977E-2</c:v>
                </c:pt>
                <c:pt idx="6">
                  <c:v>5.1111649526295641E-2</c:v>
                </c:pt>
                <c:pt idx="7">
                  <c:v>6.3910440849669209E-2</c:v>
                </c:pt>
                <c:pt idx="8">
                  <c:v>6.5321857315346565E-2</c:v>
                </c:pt>
                <c:pt idx="9">
                  <c:v>6.7050633696382866E-2</c:v>
                </c:pt>
                <c:pt idx="10">
                  <c:v>6.7251071537662493E-2</c:v>
                </c:pt>
                <c:pt idx="11">
                  <c:v>6.5927346627545069E-2</c:v>
                </c:pt>
                <c:pt idx="12">
                  <c:v>6.3108689484551117E-2</c:v>
                </c:pt>
                <c:pt idx="13">
                  <c:v>6.4085823960788921E-2</c:v>
                </c:pt>
                <c:pt idx="14">
                  <c:v>6.2048039241113226E-2</c:v>
                </c:pt>
                <c:pt idx="15">
                  <c:v>6.4883399537547307E-2</c:v>
                </c:pt>
                <c:pt idx="16">
                  <c:v>5.9801465103437562E-2</c:v>
                </c:pt>
                <c:pt idx="17">
                  <c:v>4.6625713976293781E-2</c:v>
                </c:pt>
                <c:pt idx="18">
                  <c:v>4.531375719700928E-2</c:v>
                </c:pt>
                <c:pt idx="19">
                  <c:v>3.9638860815780878E-2</c:v>
                </c:pt>
                <c:pt idx="20">
                  <c:v>5.0017592975977861E-2</c:v>
                </c:pt>
                <c:pt idx="21">
                  <c:v>4.2831061208432546E-2</c:v>
                </c:pt>
                <c:pt idx="22">
                  <c:v>3.2132691430134377E-2</c:v>
                </c:pt>
                <c:pt idx="23">
                  <c:v>8.5581947280353315E-3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CE2D-47E6-B740-8936C80DBE73}"/>
            </c:ext>
          </c:extLst>
        </c:ser>
        <c:ser>
          <c:idx val="14"/>
          <c:order val="14"/>
          <c:tx>
            <c:strRef>
              <c:f>'Gráf factor hábil'!$Q$2</c:f>
              <c:strCache>
                <c:ptCount val="1"/>
                <c:pt idx="0">
                  <c:v>15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hábil'!$Q$3:$Q$26</c:f>
              <c:numCache>
                <c:formatCode>General</c:formatCode>
                <c:ptCount val="24"/>
                <c:pt idx="0">
                  <c:v>6.8740193001564451E-3</c:v>
                </c:pt>
                <c:pt idx="1">
                  <c:v>4.7710990772218687E-3</c:v>
                </c:pt>
                <c:pt idx="2">
                  <c:v>4.4627761873931079E-3</c:v>
                </c:pt>
                <c:pt idx="3">
                  <c:v>6.3479598396259818E-3</c:v>
                </c:pt>
                <c:pt idx="4">
                  <c:v>1.2776623854474234E-2</c:v>
                </c:pt>
                <c:pt idx="5">
                  <c:v>4.438186119310094E-2</c:v>
                </c:pt>
                <c:pt idx="6">
                  <c:v>6.3910459870507738E-2</c:v>
                </c:pt>
                <c:pt idx="7">
                  <c:v>6.3685805799072598E-2</c:v>
                </c:pt>
                <c:pt idx="8">
                  <c:v>5.7170837727456111E-2</c:v>
                </c:pt>
                <c:pt idx="9">
                  <c:v>5.3523832519401626E-2</c:v>
                </c:pt>
                <c:pt idx="10">
                  <c:v>5.6810304177330434E-2</c:v>
                </c:pt>
                <c:pt idx="11">
                  <c:v>5.3583619490025394E-2</c:v>
                </c:pt>
                <c:pt idx="12">
                  <c:v>5.1844362162786185E-2</c:v>
                </c:pt>
                <c:pt idx="13">
                  <c:v>5.3146993431833135E-2</c:v>
                </c:pt>
                <c:pt idx="14">
                  <c:v>5.7341140007414866E-2</c:v>
                </c:pt>
                <c:pt idx="15">
                  <c:v>5.4342732844310036E-2</c:v>
                </c:pt>
                <c:pt idx="16">
                  <c:v>5.8288672905483688E-2</c:v>
                </c:pt>
                <c:pt idx="17">
                  <c:v>6.553920188841178E-2</c:v>
                </c:pt>
                <c:pt idx="18">
                  <c:v>6.0895747169959817E-2</c:v>
                </c:pt>
                <c:pt idx="19">
                  <c:v>4.860680711718593E-2</c:v>
                </c:pt>
                <c:pt idx="20">
                  <c:v>4.4079302887216586E-2</c:v>
                </c:pt>
                <c:pt idx="21">
                  <c:v>3.7120461851877451E-2</c:v>
                </c:pt>
                <c:pt idx="22">
                  <c:v>2.9940590197868586E-2</c:v>
                </c:pt>
                <c:pt idx="23">
                  <c:v>1.0554788499885616E-2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CE2D-47E6-B740-8936C80DBE73}"/>
            </c:ext>
          </c:extLst>
        </c:ser>
        <c:ser>
          <c:idx val="15"/>
          <c:order val="15"/>
          <c:tx>
            <c:strRef>
              <c:f>'Gráf factor hábil'!$R$2</c:f>
              <c:strCache>
                <c:ptCount val="1"/>
                <c:pt idx="0">
                  <c:v>16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hábil'!$R$3:$R$26</c:f>
              <c:numCache>
                <c:formatCode>General</c:formatCode>
                <c:ptCount val="24"/>
                <c:pt idx="0">
                  <c:v>6.1527488445620934E-3</c:v>
                </c:pt>
                <c:pt idx="1">
                  <c:v>3.5144869529704762E-3</c:v>
                </c:pt>
                <c:pt idx="2">
                  <c:v>2.366958070617607E-3</c:v>
                </c:pt>
                <c:pt idx="3">
                  <c:v>2.9316151397118869E-3</c:v>
                </c:pt>
                <c:pt idx="4">
                  <c:v>8.7264602392906048E-3</c:v>
                </c:pt>
                <c:pt idx="5">
                  <c:v>2.9563488449455576E-2</c:v>
                </c:pt>
                <c:pt idx="6">
                  <c:v>5.8078191103343751E-2</c:v>
                </c:pt>
                <c:pt idx="7">
                  <c:v>7.1343637765619819E-2</c:v>
                </c:pt>
                <c:pt idx="8">
                  <c:v>6.5138162030055458E-2</c:v>
                </c:pt>
                <c:pt idx="9">
                  <c:v>5.9761616932426098E-2</c:v>
                </c:pt>
                <c:pt idx="10">
                  <c:v>5.6342038383259338E-2</c:v>
                </c:pt>
                <c:pt idx="11">
                  <c:v>5.5586605835812396E-2</c:v>
                </c:pt>
                <c:pt idx="12">
                  <c:v>5.6841186284745049E-2</c:v>
                </c:pt>
                <c:pt idx="13">
                  <c:v>5.5806141436529684E-2</c:v>
                </c:pt>
                <c:pt idx="14">
                  <c:v>6.0017901578387371E-2</c:v>
                </c:pt>
                <c:pt idx="15">
                  <c:v>5.8266090569459958E-2</c:v>
                </c:pt>
                <c:pt idx="16">
                  <c:v>5.9876976978800268E-2</c:v>
                </c:pt>
                <c:pt idx="17">
                  <c:v>6.5714323148095888E-2</c:v>
                </c:pt>
                <c:pt idx="18">
                  <c:v>6.0166175987023479E-2</c:v>
                </c:pt>
                <c:pt idx="19">
                  <c:v>5.0645616813550884E-2</c:v>
                </c:pt>
                <c:pt idx="20">
                  <c:v>4.3260656504117624E-2</c:v>
                </c:pt>
                <c:pt idx="21">
                  <c:v>3.5386454557568718E-2</c:v>
                </c:pt>
                <c:pt idx="22">
                  <c:v>2.3203347166952201E-2</c:v>
                </c:pt>
                <c:pt idx="23">
                  <c:v>1.130911922764373E-2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CE2D-47E6-B740-8936C80DBE73}"/>
            </c:ext>
          </c:extLst>
        </c:ser>
        <c:ser>
          <c:idx val="16"/>
          <c:order val="16"/>
          <c:tx>
            <c:strRef>
              <c:f>'Gráf factor hábil'!$S$2</c:f>
              <c:strCache>
                <c:ptCount val="1"/>
                <c:pt idx="0">
                  <c:v>17</c:v>
                </c:pt>
              </c:strCache>
            </c:strRef>
          </c:tx>
          <c:spPr>
            <a:ln w="1905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hábil'!$S$3:$S$26</c:f>
              <c:numCache>
                <c:formatCode>General</c:formatCode>
                <c:ptCount val="24"/>
                <c:pt idx="0">
                  <c:v>6.3851338857675221E-3</c:v>
                </c:pt>
                <c:pt idx="1">
                  <c:v>4.2357096662755007E-3</c:v>
                </c:pt>
                <c:pt idx="2">
                  <c:v>3.7756986079704588E-3</c:v>
                </c:pt>
                <c:pt idx="3">
                  <c:v>4.3836347909069337E-3</c:v>
                </c:pt>
                <c:pt idx="4">
                  <c:v>7.9257199398558072E-3</c:v>
                </c:pt>
                <c:pt idx="5">
                  <c:v>1.8862708346675156E-2</c:v>
                </c:pt>
                <c:pt idx="6">
                  <c:v>5.2698325649946011E-2</c:v>
                </c:pt>
                <c:pt idx="7">
                  <c:v>7.0963470612058238E-2</c:v>
                </c:pt>
                <c:pt idx="8">
                  <c:v>7.3522845862922112E-2</c:v>
                </c:pt>
                <c:pt idx="9">
                  <c:v>6.6555031303301523E-2</c:v>
                </c:pt>
                <c:pt idx="10">
                  <c:v>6.4097129080004936E-2</c:v>
                </c:pt>
                <c:pt idx="11">
                  <c:v>6.0455374868423305E-2</c:v>
                </c:pt>
                <c:pt idx="12">
                  <c:v>5.7050391054498682E-2</c:v>
                </c:pt>
                <c:pt idx="13">
                  <c:v>5.5066029626516119E-2</c:v>
                </c:pt>
                <c:pt idx="14">
                  <c:v>6.2969650995923943E-2</c:v>
                </c:pt>
                <c:pt idx="15">
                  <c:v>6.2124042432863187E-2</c:v>
                </c:pt>
                <c:pt idx="16">
                  <c:v>5.9429369811909591E-2</c:v>
                </c:pt>
                <c:pt idx="17">
                  <c:v>6.2529934543132354E-2</c:v>
                </c:pt>
                <c:pt idx="18">
                  <c:v>5.8222968261942919E-2</c:v>
                </c:pt>
                <c:pt idx="19">
                  <c:v>4.7184957818789917E-2</c:v>
                </c:pt>
                <c:pt idx="20">
                  <c:v>3.69249072536528E-2</c:v>
                </c:pt>
                <c:pt idx="21">
                  <c:v>3.0791426476252153E-2</c:v>
                </c:pt>
                <c:pt idx="22">
                  <c:v>2.3575566738133744E-2</c:v>
                </c:pt>
                <c:pt idx="23">
                  <c:v>1.0269972372277027E-2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CE2D-47E6-B740-8936C80DBE73}"/>
            </c:ext>
          </c:extLst>
        </c:ser>
        <c:ser>
          <c:idx val="17"/>
          <c:order val="17"/>
          <c:tx>
            <c:strRef>
              <c:f>'Gráf factor hábil'!$T$2</c:f>
              <c:strCache>
                <c:ptCount val="1"/>
                <c:pt idx="0">
                  <c:v>18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hábil'!$T$3:$T$26</c:f>
              <c:numCache>
                <c:formatCode>General</c:formatCode>
                <c:ptCount val="24"/>
                <c:pt idx="0">
                  <c:v>8.4423076611878714E-3</c:v>
                </c:pt>
                <c:pt idx="1">
                  <c:v>5.8596120454593222E-3</c:v>
                </c:pt>
                <c:pt idx="2">
                  <c:v>5.4809461469126465E-3</c:v>
                </c:pt>
                <c:pt idx="3">
                  <c:v>7.7962291996718242E-3</c:v>
                </c:pt>
                <c:pt idx="4">
                  <c:v>1.5691575007403407E-2</c:v>
                </c:pt>
                <c:pt idx="5">
                  <c:v>4.1976490349683454E-2</c:v>
                </c:pt>
                <c:pt idx="6">
                  <c:v>6.2208010563807668E-2</c:v>
                </c:pt>
                <c:pt idx="7">
                  <c:v>6.6839790342077779E-2</c:v>
                </c:pt>
                <c:pt idx="8">
                  <c:v>6.0298903325301585E-2</c:v>
                </c:pt>
                <c:pt idx="9">
                  <c:v>5.6571309747086698E-2</c:v>
                </c:pt>
                <c:pt idx="10">
                  <c:v>5.5399710984062107E-2</c:v>
                </c:pt>
                <c:pt idx="11">
                  <c:v>5.4551353730587185E-2</c:v>
                </c:pt>
                <c:pt idx="12">
                  <c:v>5.4319137677418784E-2</c:v>
                </c:pt>
                <c:pt idx="13">
                  <c:v>5.4710749418650791E-2</c:v>
                </c:pt>
                <c:pt idx="14">
                  <c:v>5.5488713652523773E-2</c:v>
                </c:pt>
                <c:pt idx="15">
                  <c:v>5.5233033259488112E-2</c:v>
                </c:pt>
                <c:pt idx="16">
                  <c:v>5.6281646517001974E-2</c:v>
                </c:pt>
                <c:pt idx="17">
                  <c:v>5.949707019397725E-2</c:v>
                </c:pt>
                <c:pt idx="18">
                  <c:v>5.4838589615168763E-2</c:v>
                </c:pt>
                <c:pt idx="19">
                  <c:v>4.8073982254485996E-2</c:v>
                </c:pt>
                <c:pt idx="20">
                  <c:v>4.3977836717322596E-2</c:v>
                </c:pt>
                <c:pt idx="21">
                  <c:v>3.6565937222372412E-2</c:v>
                </c:pt>
                <c:pt idx="22">
                  <c:v>2.6934230264467403E-2</c:v>
                </c:pt>
                <c:pt idx="23">
                  <c:v>1.296283410388068E-2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CE2D-47E6-B740-8936C80DBE73}"/>
            </c:ext>
          </c:extLst>
        </c:ser>
        <c:ser>
          <c:idx val="18"/>
          <c:order val="18"/>
          <c:tx>
            <c:strRef>
              <c:f>'Gráf factor hábil'!$U$2</c:f>
              <c:strCache>
                <c:ptCount val="1"/>
                <c:pt idx="0">
                  <c:v>19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hábil'!$U$3:$U$26</c:f>
              <c:numCache>
                <c:formatCode>General</c:formatCode>
                <c:ptCount val="24"/>
                <c:pt idx="0">
                  <c:v>5.6477208562705598E-3</c:v>
                </c:pt>
                <c:pt idx="1">
                  <c:v>3.4532433819545977E-3</c:v>
                </c:pt>
                <c:pt idx="2">
                  <c:v>2.7293910379212537E-3</c:v>
                </c:pt>
                <c:pt idx="3">
                  <c:v>3.2079327031037698E-3</c:v>
                </c:pt>
                <c:pt idx="4">
                  <c:v>6.5094055893046929E-3</c:v>
                </c:pt>
                <c:pt idx="5">
                  <c:v>2.7531477665422889E-2</c:v>
                </c:pt>
                <c:pt idx="6">
                  <c:v>6.0569126969648002E-2</c:v>
                </c:pt>
                <c:pt idx="7">
                  <c:v>7.4273693000499616E-2</c:v>
                </c:pt>
                <c:pt idx="8">
                  <c:v>6.6596274065302899E-2</c:v>
                </c:pt>
                <c:pt idx="9">
                  <c:v>6.1528378449952466E-2</c:v>
                </c:pt>
                <c:pt idx="10">
                  <c:v>6.02271787506439E-2</c:v>
                </c:pt>
                <c:pt idx="11">
                  <c:v>5.9081466375556391E-2</c:v>
                </c:pt>
                <c:pt idx="12">
                  <c:v>5.8316728918381154E-2</c:v>
                </c:pt>
                <c:pt idx="13">
                  <c:v>5.7088936581304636E-2</c:v>
                </c:pt>
                <c:pt idx="14">
                  <c:v>5.8684385200951837E-2</c:v>
                </c:pt>
                <c:pt idx="15">
                  <c:v>5.850195087034181E-2</c:v>
                </c:pt>
                <c:pt idx="16">
                  <c:v>5.9422175651738199E-2</c:v>
                </c:pt>
                <c:pt idx="17">
                  <c:v>6.547596001807611E-2</c:v>
                </c:pt>
                <c:pt idx="18">
                  <c:v>5.9302617669368889E-2</c:v>
                </c:pt>
                <c:pt idx="19">
                  <c:v>4.7221066735964885E-2</c:v>
                </c:pt>
                <c:pt idx="20">
                  <c:v>3.9606524149008782E-2</c:v>
                </c:pt>
                <c:pt idx="21">
                  <c:v>3.3224110199008158E-2</c:v>
                </c:pt>
                <c:pt idx="22">
                  <c:v>2.1260568569445394E-2</c:v>
                </c:pt>
                <c:pt idx="23">
                  <c:v>1.053968659082891E-2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CE2D-47E6-B740-8936C80DBE73}"/>
            </c:ext>
          </c:extLst>
        </c:ser>
        <c:ser>
          <c:idx val="19"/>
          <c:order val="19"/>
          <c:tx>
            <c:strRef>
              <c:f>'Gráf factor hábil'!$V$2</c:f>
              <c:strCache>
                <c:ptCount val="1"/>
                <c:pt idx="0">
                  <c:v>20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hábil'!$V$3:$V$26</c:f>
              <c:numCache>
                <c:formatCode>General</c:formatCode>
                <c:ptCount val="24"/>
                <c:pt idx="0">
                  <c:v>6.2854340480100893E-3</c:v>
                </c:pt>
                <c:pt idx="1">
                  <c:v>4.1695717318060979E-3</c:v>
                </c:pt>
                <c:pt idx="2">
                  <c:v>3.716743455992409E-3</c:v>
                </c:pt>
                <c:pt idx="3">
                  <c:v>4.3151870989305069E-3</c:v>
                </c:pt>
                <c:pt idx="4">
                  <c:v>7.8019648226959597E-3</c:v>
                </c:pt>
                <c:pt idx="5">
                  <c:v>2.1482212866760806E-2</c:v>
                </c:pt>
                <c:pt idx="6">
                  <c:v>5.9642120728359289E-2</c:v>
                </c:pt>
                <c:pt idx="7">
                  <c:v>7.7651663593236914E-2</c:v>
                </c:pt>
                <c:pt idx="8">
                  <c:v>7.1278524896599971E-2</c:v>
                </c:pt>
                <c:pt idx="9">
                  <c:v>6.679956983735319E-2</c:v>
                </c:pt>
                <c:pt idx="10">
                  <c:v>6.6784771527686138E-2</c:v>
                </c:pt>
                <c:pt idx="11">
                  <c:v>6.6523334723567085E-2</c:v>
                </c:pt>
                <c:pt idx="12">
                  <c:v>6.4002689310268979E-2</c:v>
                </c:pt>
                <c:pt idx="13">
                  <c:v>6.1452447277636248E-2</c:v>
                </c:pt>
                <c:pt idx="14">
                  <c:v>6.383990790393046E-2</c:v>
                </c:pt>
                <c:pt idx="15">
                  <c:v>6.4994176057965244E-2</c:v>
                </c:pt>
                <c:pt idx="16">
                  <c:v>6.2300883698550774E-2</c:v>
                </c:pt>
                <c:pt idx="17">
                  <c:v>4.3264876263126611E-2</c:v>
                </c:pt>
                <c:pt idx="18">
                  <c:v>3.9919112977479999E-2</c:v>
                </c:pt>
                <c:pt idx="19">
                  <c:v>3.0031151518090063E-2</c:v>
                </c:pt>
                <c:pt idx="20">
                  <c:v>4.1550200606334381E-2</c:v>
                </c:pt>
                <c:pt idx="21">
                  <c:v>3.7765286270475477E-2</c:v>
                </c:pt>
                <c:pt idx="22">
                  <c:v>2.4318555552957675E-2</c:v>
                </c:pt>
                <c:pt idx="23">
                  <c:v>1.0109613232185753E-2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3-CE2D-47E6-B740-8936C80DBE73}"/>
            </c:ext>
          </c:extLst>
        </c:ser>
        <c:ser>
          <c:idx val="20"/>
          <c:order val="20"/>
          <c:tx>
            <c:strRef>
              <c:f>'Gráf factor hábil'!$W$2</c:f>
              <c:strCache>
                <c:ptCount val="1"/>
                <c:pt idx="0">
                  <c:v>21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hábil'!$W$3:$W$26</c:f>
              <c:numCache>
                <c:formatCode>General</c:formatCode>
                <c:ptCount val="24"/>
                <c:pt idx="0">
                  <c:v>4.5573656958444409E-3</c:v>
                </c:pt>
                <c:pt idx="1">
                  <c:v>3.0232221087279965E-3</c:v>
                </c:pt>
                <c:pt idx="2">
                  <c:v>2.694890917192379E-3</c:v>
                </c:pt>
                <c:pt idx="3">
                  <c:v>3.1288031193394553E-3</c:v>
                </c:pt>
                <c:pt idx="4">
                  <c:v>5.656953294163743E-3</c:v>
                </c:pt>
                <c:pt idx="5">
                  <c:v>4.1888380753450874E-2</c:v>
                </c:pt>
                <c:pt idx="6">
                  <c:v>6.649712545237077E-2</c:v>
                </c:pt>
                <c:pt idx="7">
                  <c:v>7.4381500082444929E-2</c:v>
                </c:pt>
                <c:pt idx="8">
                  <c:v>6.2217956062687756E-2</c:v>
                </c:pt>
                <c:pt idx="9">
                  <c:v>5.5729793729952584E-2</c:v>
                </c:pt>
                <c:pt idx="10">
                  <c:v>5.3669676449729073E-2</c:v>
                </c:pt>
                <c:pt idx="11">
                  <c:v>5.4031806440393362E-2</c:v>
                </c:pt>
                <c:pt idx="12">
                  <c:v>5.5365651906006827E-2</c:v>
                </c:pt>
                <c:pt idx="13">
                  <c:v>5.5713699063700835E-2</c:v>
                </c:pt>
                <c:pt idx="14">
                  <c:v>5.4739971755470192E-2</c:v>
                </c:pt>
                <c:pt idx="15">
                  <c:v>5.4257131767917806E-2</c:v>
                </c:pt>
                <c:pt idx="16">
                  <c:v>5.665121337286505E-2</c:v>
                </c:pt>
                <c:pt idx="17">
                  <c:v>6.4400795173080838E-2</c:v>
                </c:pt>
                <c:pt idx="18">
                  <c:v>6.142328191650779E-2</c:v>
                </c:pt>
                <c:pt idx="19">
                  <c:v>4.9740566051021541E-2</c:v>
                </c:pt>
                <c:pt idx="20">
                  <c:v>4.2318913075685083E-2</c:v>
                </c:pt>
                <c:pt idx="21">
                  <c:v>3.8454181341984535E-2</c:v>
                </c:pt>
                <c:pt idx="22">
                  <c:v>3.2126965671766823E-2</c:v>
                </c:pt>
                <c:pt idx="23">
                  <c:v>7.3301547976952755E-3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4-CE2D-47E6-B740-8936C80DBE73}"/>
            </c:ext>
          </c:extLst>
        </c:ser>
        <c:ser>
          <c:idx val="21"/>
          <c:order val="21"/>
          <c:tx>
            <c:strRef>
              <c:f>'Gráf factor hábil'!$X$2</c:f>
              <c:strCache>
                <c:ptCount val="1"/>
                <c:pt idx="0">
                  <c:v>22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hábil'!$X$3:$X$26</c:f>
              <c:numCache>
                <c:formatCode>General</c:formatCode>
                <c:ptCount val="24"/>
                <c:pt idx="0">
                  <c:v>1.4222508185330288E-2</c:v>
                </c:pt>
                <c:pt idx="1">
                  <c:v>9.783117972563116E-3</c:v>
                </c:pt>
                <c:pt idx="2">
                  <c:v>9.3276760021360015E-3</c:v>
                </c:pt>
                <c:pt idx="3">
                  <c:v>1.6409938922145567E-2</c:v>
                </c:pt>
                <c:pt idx="4">
                  <c:v>2.9487763387141586E-2</c:v>
                </c:pt>
                <c:pt idx="5">
                  <c:v>5.5908073667504922E-2</c:v>
                </c:pt>
                <c:pt idx="6">
                  <c:v>7.2376930134079531E-2</c:v>
                </c:pt>
                <c:pt idx="7">
                  <c:v>6.3631883182407839E-2</c:v>
                </c:pt>
                <c:pt idx="8">
                  <c:v>4.9344846257940979E-2</c:v>
                </c:pt>
                <c:pt idx="9">
                  <c:v>4.6444793793270489E-2</c:v>
                </c:pt>
                <c:pt idx="10">
                  <c:v>4.477359296954711E-2</c:v>
                </c:pt>
                <c:pt idx="11">
                  <c:v>4.4659498677160792E-2</c:v>
                </c:pt>
                <c:pt idx="12">
                  <c:v>4.6464432974746762E-2</c:v>
                </c:pt>
                <c:pt idx="13">
                  <c:v>4.6586008860076439E-2</c:v>
                </c:pt>
                <c:pt idx="14">
                  <c:v>4.4537922791831205E-2</c:v>
                </c:pt>
                <c:pt idx="15">
                  <c:v>4.582849757456104E-2</c:v>
                </c:pt>
                <c:pt idx="16">
                  <c:v>4.9029684155201897E-2</c:v>
                </c:pt>
                <c:pt idx="17">
                  <c:v>5.4321040764394375E-2</c:v>
                </c:pt>
                <c:pt idx="18">
                  <c:v>5.2447836931200219E-2</c:v>
                </c:pt>
                <c:pt idx="19">
                  <c:v>4.8375044772657777E-2</c:v>
                </c:pt>
                <c:pt idx="20">
                  <c:v>4.5580669808312206E-2</c:v>
                </c:pt>
                <c:pt idx="21">
                  <c:v>4.5261766909101504E-2</c:v>
                </c:pt>
                <c:pt idx="22">
                  <c:v>4.0379092314440118E-2</c:v>
                </c:pt>
                <c:pt idx="23">
                  <c:v>2.4817378992248156E-2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5-CE2D-47E6-B740-8936C80DBE73}"/>
            </c:ext>
          </c:extLst>
        </c:ser>
        <c:ser>
          <c:idx val="22"/>
          <c:order val="22"/>
          <c:tx>
            <c:strRef>
              <c:f>'Gráf factor hábil'!$Y$2</c:f>
              <c:strCache>
                <c:ptCount val="1"/>
                <c:pt idx="0">
                  <c:v>23</c:v>
                </c:pt>
              </c:strCache>
            </c:strRef>
          </c:tx>
          <c:spPr>
            <a:ln w="19050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hábil'!$Y$3:$Y$26</c:f>
              <c:numCache>
                <c:formatCode>General</c:formatCode>
                <c:ptCount val="24"/>
                <c:pt idx="0">
                  <c:v>5.736679986612518E-3</c:v>
                </c:pt>
                <c:pt idx="1">
                  <c:v>3.8055444578517267E-3</c:v>
                </c:pt>
                <c:pt idx="2">
                  <c:v>3.3922506602571023E-3</c:v>
                </c:pt>
                <c:pt idx="3">
                  <c:v>3.9384467770782403E-3</c:v>
                </c:pt>
                <c:pt idx="4">
                  <c:v>7.1208090185568918E-3</c:v>
                </c:pt>
                <c:pt idx="5">
                  <c:v>2.722390556155687E-2</c:v>
                </c:pt>
                <c:pt idx="6">
                  <c:v>5.4824637820920619E-2</c:v>
                </c:pt>
                <c:pt idx="7">
                  <c:v>6.8842590979336121E-2</c:v>
                </c:pt>
                <c:pt idx="8">
                  <c:v>6.5084858941206136E-2</c:v>
                </c:pt>
                <c:pt idx="9">
                  <c:v>6.4138335106714919E-2</c:v>
                </c:pt>
                <c:pt idx="10">
                  <c:v>6.2864417754129071E-2</c:v>
                </c:pt>
                <c:pt idx="11">
                  <c:v>6.3661831669488134E-2</c:v>
                </c:pt>
                <c:pt idx="12">
                  <c:v>6.1199086863821313E-2</c:v>
                </c:pt>
                <c:pt idx="13">
                  <c:v>6.1393578062689379E-2</c:v>
                </c:pt>
                <c:pt idx="14">
                  <c:v>5.6907314408799453E-2</c:v>
                </c:pt>
                <c:pt idx="15">
                  <c:v>5.64008269117472E-2</c:v>
                </c:pt>
                <c:pt idx="16">
                  <c:v>5.7747678463908513E-2</c:v>
                </c:pt>
                <c:pt idx="17">
                  <c:v>6.6391191493603272E-2</c:v>
                </c:pt>
                <c:pt idx="18">
                  <c:v>5.7752540743880233E-2</c:v>
                </c:pt>
                <c:pt idx="19">
                  <c:v>4.7049041766174589E-2</c:v>
                </c:pt>
                <c:pt idx="20">
                  <c:v>3.9048970452734956E-2</c:v>
                </c:pt>
                <c:pt idx="21">
                  <c:v>3.3447623925334839E-2</c:v>
                </c:pt>
                <c:pt idx="22">
                  <c:v>2.2800851547299009E-2</c:v>
                </c:pt>
                <c:pt idx="23">
                  <c:v>9.2269866262989393E-3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6-CE2D-47E6-B740-8936C80DBE73}"/>
            </c:ext>
          </c:extLst>
        </c:ser>
        <c:ser>
          <c:idx val="23"/>
          <c:order val="23"/>
          <c:tx>
            <c:strRef>
              <c:f>'Gráf factor hábil'!$Z$2</c:f>
              <c:strCache>
                <c:ptCount val="1"/>
                <c:pt idx="0">
                  <c:v>24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hábil'!$Z$3:$Z$26</c:f>
              <c:numCache>
                <c:formatCode>General</c:formatCode>
                <c:ptCount val="24"/>
                <c:pt idx="0">
                  <c:v>8.0249943601713603E-3</c:v>
                </c:pt>
                <c:pt idx="1">
                  <c:v>5.3235447825066666E-3</c:v>
                </c:pt>
                <c:pt idx="2">
                  <c:v>4.7453914947983263E-3</c:v>
                </c:pt>
                <c:pt idx="3">
                  <c:v>5.5094607416913185E-3</c:v>
                </c:pt>
                <c:pt idx="4">
                  <c:v>9.9612410570456E-3</c:v>
                </c:pt>
                <c:pt idx="5">
                  <c:v>3.2199926162645463E-2</c:v>
                </c:pt>
                <c:pt idx="6">
                  <c:v>6.6057791900336948E-2</c:v>
                </c:pt>
                <c:pt idx="7">
                  <c:v>7.0389218083576802E-2</c:v>
                </c:pt>
                <c:pt idx="8">
                  <c:v>5.8963133092020434E-2</c:v>
                </c:pt>
                <c:pt idx="9">
                  <c:v>5.4598642586771197E-2</c:v>
                </c:pt>
                <c:pt idx="10">
                  <c:v>5.4924562332293057E-2</c:v>
                </c:pt>
                <c:pt idx="11">
                  <c:v>5.4976520552593562E-2</c:v>
                </c:pt>
                <c:pt idx="12">
                  <c:v>5.6497479365029024E-2</c:v>
                </c:pt>
                <c:pt idx="13">
                  <c:v>5.4055443010901399E-2</c:v>
                </c:pt>
                <c:pt idx="14">
                  <c:v>5.4792305044255196E-2</c:v>
                </c:pt>
                <c:pt idx="15">
                  <c:v>5.6029855382323711E-2</c:v>
                </c:pt>
                <c:pt idx="16">
                  <c:v>5.8731682837954199E-2</c:v>
                </c:pt>
                <c:pt idx="17">
                  <c:v>6.6062515374909744E-2</c:v>
                </c:pt>
                <c:pt idx="18">
                  <c:v>6.3823588427411773E-2</c:v>
                </c:pt>
                <c:pt idx="19">
                  <c:v>5.4376639281850471E-2</c:v>
                </c:pt>
                <c:pt idx="20">
                  <c:v>4.2119222765484784E-2</c:v>
                </c:pt>
                <c:pt idx="21">
                  <c:v>3.2643932772486839E-2</c:v>
                </c:pt>
                <c:pt idx="22">
                  <c:v>2.2285353034378948E-2</c:v>
                </c:pt>
                <c:pt idx="23">
                  <c:v>1.2907555556563243E-2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7-CE2D-47E6-B740-8936C80DBE73}"/>
            </c:ext>
          </c:extLst>
        </c:ser>
        <c:ser>
          <c:idx val="24"/>
          <c:order val="24"/>
          <c:tx>
            <c:strRef>
              <c:f>'Gráf factor hábil'!$AA$2</c:f>
              <c:strCache>
                <c:ptCount val="1"/>
                <c:pt idx="0">
                  <c:v>25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hábil'!$AA$3:$AA$26</c:f>
              <c:numCache>
                <c:formatCode>General</c:formatCode>
                <c:ptCount val="24"/>
                <c:pt idx="0">
                  <c:v>1.2616705886035983E-2</c:v>
                </c:pt>
                <c:pt idx="1">
                  <c:v>8.7214137756512714E-3</c:v>
                </c:pt>
                <c:pt idx="2">
                  <c:v>8.3265416864502697E-3</c:v>
                </c:pt>
                <c:pt idx="3">
                  <c:v>1.4641990639527851E-2</c:v>
                </c:pt>
                <c:pt idx="4">
                  <c:v>2.6120830441883135E-2</c:v>
                </c:pt>
                <c:pt idx="5">
                  <c:v>4.6627047277167023E-2</c:v>
                </c:pt>
                <c:pt idx="6">
                  <c:v>5.9974642199345708E-2</c:v>
                </c:pt>
                <c:pt idx="7">
                  <c:v>6.2578043066519887E-2</c:v>
                </c:pt>
                <c:pt idx="8">
                  <c:v>5.0477050146876978E-2</c:v>
                </c:pt>
                <c:pt idx="9">
                  <c:v>4.7047172813933225E-2</c:v>
                </c:pt>
                <c:pt idx="10">
                  <c:v>4.6751018747032462E-2</c:v>
                </c:pt>
                <c:pt idx="11">
                  <c:v>4.8472844717385749E-2</c:v>
                </c:pt>
                <c:pt idx="12">
                  <c:v>4.918912432105272E-2</c:v>
                </c:pt>
                <c:pt idx="13">
                  <c:v>5.1028034457390029E-2</c:v>
                </c:pt>
                <c:pt idx="14">
                  <c:v>4.8094043003908023E-2</c:v>
                </c:pt>
                <c:pt idx="15">
                  <c:v>4.639976624908039E-2</c:v>
                </c:pt>
                <c:pt idx="16">
                  <c:v>5.1269090093239489E-2</c:v>
                </c:pt>
                <c:pt idx="17">
                  <c:v>5.4354602232112581E-2</c:v>
                </c:pt>
                <c:pt idx="18">
                  <c:v>6.1303891848458449E-2</c:v>
                </c:pt>
                <c:pt idx="19">
                  <c:v>5.5305050167747595E-2</c:v>
                </c:pt>
                <c:pt idx="20">
                  <c:v>4.7370876096359649E-2</c:v>
                </c:pt>
                <c:pt idx="21">
                  <c:v>3.9870602169500724E-2</c:v>
                </c:pt>
                <c:pt idx="22">
                  <c:v>3.1729808981670382E-2</c:v>
                </c:pt>
                <c:pt idx="23">
                  <c:v>3.1729808981670382E-2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8-CE2D-47E6-B740-8936C80DBE73}"/>
            </c:ext>
          </c:extLst>
        </c:ser>
        <c:ser>
          <c:idx val="25"/>
          <c:order val="25"/>
          <c:tx>
            <c:strRef>
              <c:f>'Gráf factor hábil'!$AB$2</c:f>
              <c:strCache>
                <c:ptCount val="1"/>
                <c:pt idx="0">
                  <c:v>26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hábil'!$AB$3:$AB$26</c:f>
              <c:numCache>
                <c:formatCode>General</c:formatCode>
                <c:ptCount val="24"/>
                <c:pt idx="0">
                  <c:v>1.0631724146266662E-2</c:v>
                </c:pt>
                <c:pt idx="1">
                  <c:v>7.3018506180057953E-3</c:v>
                </c:pt>
                <c:pt idx="2">
                  <c:v>5.8167028510909E-3</c:v>
                </c:pt>
                <c:pt idx="3">
                  <c:v>5.8544736488252503E-3</c:v>
                </c:pt>
                <c:pt idx="4">
                  <c:v>9.0559264647893031E-3</c:v>
                </c:pt>
                <c:pt idx="5">
                  <c:v>2.8516952289439134E-2</c:v>
                </c:pt>
                <c:pt idx="6">
                  <c:v>5.8071846100618288E-2</c:v>
                </c:pt>
                <c:pt idx="7">
                  <c:v>7.3492907399601473E-2</c:v>
                </c:pt>
                <c:pt idx="8">
                  <c:v>7.076283413936213E-2</c:v>
                </c:pt>
                <c:pt idx="9">
                  <c:v>6.7732105329157424E-2</c:v>
                </c:pt>
                <c:pt idx="10">
                  <c:v>6.3047015578187773E-2</c:v>
                </c:pt>
                <c:pt idx="11">
                  <c:v>6.0105425850636156E-2</c:v>
                </c:pt>
                <c:pt idx="12">
                  <c:v>5.78633512971247E-2</c:v>
                </c:pt>
                <c:pt idx="13">
                  <c:v>5.4905142418569898E-2</c:v>
                </c:pt>
                <c:pt idx="14">
                  <c:v>5.6432593478947267E-2</c:v>
                </c:pt>
                <c:pt idx="15">
                  <c:v>5.6530797553056657E-2</c:v>
                </c:pt>
                <c:pt idx="16">
                  <c:v>5.5498899358953975E-2</c:v>
                </c:pt>
                <c:pt idx="17">
                  <c:v>5.6692456567359717E-2</c:v>
                </c:pt>
                <c:pt idx="18">
                  <c:v>5.0369625026628374E-2</c:v>
                </c:pt>
                <c:pt idx="19">
                  <c:v>3.8719600173443516E-2</c:v>
                </c:pt>
                <c:pt idx="20">
                  <c:v>3.6914156041741281E-2</c:v>
                </c:pt>
                <c:pt idx="21">
                  <c:v>3.5805205420260569E-2</c:v>
                </c:pt>
                <c:pt idx="22">
                  <c:v>2.3992010720863228E-2</c:v>
                </c:pt>
                <c:pt idx="23">
                  <c:v>1.588639752707028E-2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9-CE2D-47E6-B740-8936C80DBE73}"/>
            </c:ext>
          </c:extLst>
        </c:ser>
        <c:ser>
          <c:idx val="26"/>
          <c:order val="26"/>
          <c:tx>
            <c:strRef>
              <c:f>'Gráf factor hábil'!$AC$2</c:f>
              <c:strCache>
                <c:ptCount val="1"/>
                <c:pt idx="0">
                  <c:v>27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hábil'!$AC$3:$AC$26</c:f>
              <c:numCache>
                <c:formatCode>General</c:formatCode>
                <c:ptCount val="24"/>
                <c:pt idx="0">
                  <c:v>4.7375138580358104E-3</c:v>
                </c:pt>
                <c:pt idx="1">
                  <c:v>3.1422226825458901E-3</c:v>
                </c:pt>
                <c:pt idx="2">
                  <c:v>2.8009676637855865E-3</c:v>
                </c:pt>
                <c:pt idx="3">
                  <c:v>3.2519595905394047E-3</c:v>
                </c:pt>
                <c:pt idx="4">
                  <c:v>5.8819955960867608E-3</c:v>
                </c:pt>
                <c:pt idx="5">
                  <c:v>2.2945496767952041E-2</c:v>
                </c:pt>
                <c:pt idx="6">
                  <c:v>5.1726342835457448E-2</c:v>
                </c:pt>
                <c:pt idx="7">
                  <c:v>6.5019675592394674E-2</c:v>
                </c:pt>
                <c:pt idx="8">
                  <c:v>6.4077321047125227E-2</c:v>
                </c:pt>
                <c:pt idx="9">
                  <c:v>6.5108892590763398E-2</c:v>
                </c:pt>
                <c:pt idx="10">
                  <c:v>6.5803112359320015E-2</c:v>
                </c:pt>
                <c:pt idx="11">
                  <c:v>6.4261331106260783E-2</c:v>
                </c:pt>
                <c:pt idx="12">
                  <c:v>6.5738987641742519E-2</c:v>
                </c:pt>
                <c:pt idx="13">
                  <c:v>6.2686093478813279E-2</c:v>
                </c:pt>
                <c:pt idx="14">
                  <c:v>6.2209340143780524E-2</c:v>
                </c:pt>
                <c:pt idx="15">
                  <c:v>6.3123814377059786E-2</c:v>
                </c:pt>
                <c:pt idx="16">
                  <c:v>6.3689784710461272E-2</c:v>
                </c:pt>
                <c:pt idx="17">
                  <c:v>6.1963993398266567E-2</c:v>
                </c:pt>
                <c:pt idx="18">
                  <c:v>5.9298635572001525E-2</c:v>
                </c:pt>
                <c:pt idx="19">
                  <c:v>4.8333308866247281E-2</c:v>
                </c:pt>
                <c:pt idx="20">
                  <c:v>3.6980445823829401E-2</c:v>
                </c:pt>
                <c:pt idx="21">
                  <c:v>2.4872026326476334E-2</c:v>
                </c:pt>
                <c:pt idx="22">
                  <c:v>1.6173368985527316E-2</c:v>
                </c:pt>
                <c:pt idx="23">
                  <c:v>1.6173368985527316E-2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A-CE2D-47E6-B740-8936C80DBE73}"/>
            </c:ext>
          </c:extLst>
        </c:ser>
        <c:ser>
          <c:idx val="27"/>
          <c:order val="27"/>
          <c:tx>
            <c:strRef>
              <c:f>'Gráf factor hábil'!$AD$2</c:f>
              <c:strCache>
                <c:ptCount val="1"/>
                <c:pt idx="0">
                  <c:v>28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hábil'!$AD$3:$AD$26</c:f>
              <c:numCache>
                <c:formatCode>General</c:formatCode>
                <c:ptCount val="24"/>
                <c:pt idx="0">
                  <c:v>7.2771808003503887E-3</c:v>
                </c:pt>
                <c:pt idx="1">
                  <c:v>5.05092422428E-3</c:v>
                </c:pt>
                <c:pt idx="2">
                  <c:v>4.7245181849313259E-3</c:v>
                </c:pt>
                <c:pt idx="3">
                  <c:v>6.7202679319317846E-3</c:v>
                </c:pt>
                <c:pt idx="4">
                  <c:v>1.3525973342111884E-2</c:v>
                </c:pt>
                <c:pt idx="5">
                  <c:v>5.5560166467080056E-2</c:v>
                </c:pt>
                <c:pt idx="6">
                  <c:v>6.8203518350226658E-2</c:v>
                </c:pt>
                <c:pt idx="7">
                  <c:v>6.3792154677405594E-2</c:v>
                </c:pt>
                <c:pt idx="8">
                  <c:v>5.4217577523178039E-2</c:v>
                </c:pt>
                <c:pt idx="9">
                  <c:v>4.6890877857883692E-2</c:v>
                </c:pt>
                <c:pt idx="10">
                  <c:v>4.6975269162928976E-2</c:v>
                </c:pt>
                <c:pt idx="11">
                  <c:v>4.8663095263834444E-2</c:v>
                </c:pt>
                <c:pt idx="12">
                  <c:v>5.0358593301562261E-2</c:v>
                </c:pt>
                <c:pt idx="13">
                  <c:v>5.3603822577394135E-2</c:v>
                </c:pt>
                <c:pt idx="14">
                  <c:v>5.0757534016321763E-2</c:v>
                </c:pt>
                <c:pt idx="15">
                  <c:v>5.1908324539666262E-2</c:v>
                </c:pt>
                <c:pt idx="16">
                  <c:v>5.2207530075735878E-2</c:v>
                </c:pt>
                <c:pt idx="17">
                  <c:v>5.8276032102173386E-2</c:v>
                </c:pt>
                <c:pt idx="18">
                  <c:v>6.3216759415733126E-2</c:v>
                </c:pt>
                <c:pt idx="19">
                  <c:v>5.3250913483568543E-2</c:v>
                </c:pt>
                <c:pt idx="20">
                  <c:v>4.9691134798022375E-2</c:v>
                </c:pt>
                <c:pt idx="21">
                  <c:v>4.7059660467974114E-2</c:v>
                </c:pt>
                <c:pt idx="22">
                  <c:v>3.6894344178429753E-2</c:v>
                </c:pt>
                <c:pt idx="23">
                  <c:v>1.1173827257275608E-2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B-CE2D-47E6-B740-8936C80DBE73}"/>
            </c:ext>
          </c:extLst>
        </c:ser>
        <c:ser>
          <c:idx val="28"/>
          <c:order val="28"/>
          <c:tx>
            <c:strRef>
              <c:f>'Gráf factor hábil'!$AE$2</c:f>
              <c:strCache>
                <c:ptCount val="1"/>
                <c:pt idx="0">
                  <c:v>29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hábil'!$AE$3:$AE$26</c:f>
              <c:numCache>
                <c:formatCode>General</c:formatCode>
                <c:ptCount val="24"/>
                <c:pt idx="0">
                  <c:v>8.337293705627271E-3</c:v>
                </c:pt>
                <c:pt idx="1">
                  <c:v>5.7471155551432002E-3</c:v>
                </c:pt>
                <c:pt idx="2">
                  <c:v>4.9556722313842047E-3</c:v>
                </c:pt>
                <c:pt idx="3">
                  <c:v>6.9652061571008556E-3</c:v>
                </c:pt>
                <c:pt idx="4">
                  <c:v>1.5674869528611558E-2</c:v>
                </c:pt>
                <c:pt idx="5">
                  <c:v>4.1253509899668465E-2</c:v>
                </c:pt>
                <c:pt idx="6">
                  <c:v>6.58526287089439E-2</c:v>
                </c:pt>
                <c:pt idx="7">
                  <c:v>6.6138532876139161E-2</c:v>
                </c:pt>
                <c:pt idx="8">
                  <c:v>5.4581819398187563E-2</c:v>
                </c:pt>
                <c:pt idx="9">
                  <c:v>5.3628805507536646E-2</c:v>
                </c:pt>
                <c:pt idx="10">
                  <c:v>5.1914011639392174E-2</c:v>
                </c:pt>
                <c:pt idx="11">
                  <c:v>5.2685889777316627E-2</c:v>
                </c:pt>
                <c:pt idx="12">
                  <c:v>5.3276001027487856E-2</c:v>
                </c:pt>
                <c:pt idx="13">
                  <c:v>5.3821301690747635E-2</c:v>
                </c:pt>
                <c:pt idx="14">
                  <c:v>5.1715835240938965E-2</c:v>
                </c:pt>
                <c:pt idx="15">
                  <c:v>5.1955035416142013E-2</c:v>
                </c:pt>
                <c:pt idx="16">
                  <c:v>5.4305382256396119E-2</c:v>
                </c:pt>
                <c:pt idx="17">
                  <c:v>6.1194852210266444E-2</c:v>
                </c:pt>
                <c:pt idx="18">
                  <c:v>6.1560910525880662E-2</c:v>
                </c:pt>
                <c:pt idx="19">
                  <c:v>5.326211605689557E-2</c:v>
                </c:pt>
                <c:pt idx="20">
                  <c:v>4.7889894707743491E-2</c:v>
                </c:pt>
                <c:pt idx="21">
                  <c:v>3.9523568790877872E-2</c:v>
                </c:pt>
                <c:pt idx="22">
                  <c:v>2.985899812363552E-2</c:v>
                </c:pt>
                <c:pt idx="23">
                  <c:v>1.3900748967936433E-2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C-CE2D-47E6-B740-8936C80DBE73}"/>
            </c:ext>
          </c:extLst>
        </c:ser>
        <c:ser>
          <c:idx val="29"/>
          <c:order val="29"/>
          <c:tx>
            <c:strRef>
              <c:f>'Gráf factor hábil'!$AF$2</c:f>
              <c:strCache>
                <c:ptCount val="1"/>
                <c:pt idx="0">
                  <c:v>30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hábil'!$AF$3:$AF$26</c:f>
              <c:numCache>
                <c:formatCode>General</c:formatCode>
                <c:ptCount val="24"/>
                <c:pt idx="0">
                  <c:v>9.6743230948312647E-3</c:v>
                </c:pt>
                <c:pt idx="1">
                  <c:v>6.668765034181165E-3</c:v>
                </c:pt>
                <c:pt idx="2">
                  <c:v>5.7504000712047766E-3</c:v>
                </c:pt>
                <c:pt idx="3">
                  <c:v>8.0821975529566641E-3</c:v>
                </c:pt>
                <c:pt idx="4">
                  <c:v>1.8188606236429147E-2</c:v>
                </c:pt>
                <c:pt idx="5">
                  <c:v>4.9226632295747218E-2</c:v>
                </c:pt>
                <c:pt idx="6">
                  <c:v>6.9450434889522045E-2</c:v>
                </c:pt>
                <c:pt idx="7">
                  <c:v>6.3772903489622015E-2</c:v>
                </c:pt>
                <c:pt idx="8">
                  <c:v>5.236016824896518E-2</c:v>
                </c:pt>
                <c:pt idx="9">
                  <c:v>4.5061400456091437E-2</c:v>
                </c:pt>
                <c:pt idx="10">
                  <c:v>4.6253297567131396E-2</c:v>
                </c:pt>
                <c:pt idx="11">
                  <c:v>4.5779101942309046E-2</c:v>
                </c:pt>
                <c:pt idx="12">
                  <c:v>4.679798173077869E-2</c:v>
                </c:pt>
                <c:pt idx="13">
                  <c:v>4.9341977177460757E-2</c:v>
                </c:pt>
                <c:pt idx="14">
                  <c:v>4.706071173912621E-2</c:v>
                </c:pt>
                <c:pt idx="15">
                  <c:v>4.9969965977901168E-2</c:v>
                </c:pt>
                <c:pt idx="16">
                  <c:v>5.3468760723212022E-2</c:v>
                </c:pt>
                <c:pt idx="17">
                  <c:v>6.1690287569794118E-2</c:v>
                </c:pt>
                <c:pt idx="18">
                  <c:v>6.0044489125064403E-2</c:v>
                </c:pt>
                <c:pt idx="19">
                  <c:v>5.8556751616576155E-2</c:v>
                </c:pt>
                <c:pt idx="20">
                  <c:v>5.3462352674227935E-2</c:v>
                </c:pt>
                <c:pt idx="21">
                  <c:v>4.8239792752198002E-2</c:v>
                </c:pt>
                <c:pt idx="22">
                  <c:v>3.4968723306156281E-2</c:v>
                </c:pt>
                <c:pt idx="23">
                  <c:v>1.6129974728513109E-2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D-CE2D-47E6-B740-8936C80DBE73}"/>
            </c:ext>
          </c:extLst>
        </c:ser>
        <c:ser>
          <c:idx val="30"/>
          <c:order val="30"/>
          <c:tx>
            <c:strRef>
              <c:f>'Gráf factor hábil'!$AG$2</c:f>
              <c:strCache>
                <c:ptCount val="1"/>
                <c:pt idx="0">
                  <c:v>31</c:v>
                </c:pt>
              </c:strCache>
            </c:strRef>
          </c:tx>
          <c:spPr>
            <a:ln w="1905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hábil'!$AG$3:$AG$26</c:f>
              <c:numCache>
                <c:formatCode>General</c:formatCode>
                <c:ptCount val="24"/>
                <c:pt idx="0">
                  <c:v>1.2792078904411901E-2</c:v>
                </c:pt>
                <c:pt idx="1">
                  <c:v>8.7732877604665641E-3</c:v>
                </c:pt>
                <c:pt idx="2">
                  <c:v>8.0820311601922136E-3</c:v>
                </c:pt>
                <c:pt idx="3">
                  <c:v>1.1263957329082561E-2</c:v>
                </c:pt>
                <c:pt idx="4">
                  <c:v>2.0089357560523258E-2</c:v>
                </c:pt>
                <c:pt idx="5">
                  <c:v>4.2204970610099056E-2</c:v>
                </c:pt>
                <c:pt idx="6">
                  <c:v>6.2400085832305163E-2</c:v>
                </c:pt>
                <c:pt idx="7">
                  <c:v>6.1964793427697791E-2</c:v>
                </c:pt>
                <c:pt idx="8">
                  <c:v>5.4917348088315304E-2</c:v>
                </c:pt>
                <c:pt idx="9">
                  <c:v>5.2296397342263982E-2</c:v>
                </c:pt>
                <c:pt idx="10">
                  <c:v>5.0060159249580426E-2</c:v>
                </c:pt>
                <c:pt idx="11">
                  <c:v>5.0336048801796339E-2</c:v>
                </c:pt>
                <c:pt idx="12">
                  <c:v>5.1430410692252869E-2</c:v>
                </c:pt>
                <c:pt idx="13">
                  <c:v>5.0512311571267642E-2</c:v>
                </c:pt>
                <c:pt idx="14">
                  <c:v>4.9747484423735715E-2</c:v>
                </c:pt>
                <c:pt idx="15">
                  <c:v>5.0875566148351904E-2</c:v>
                </c:pt>
                <c:pt idx="16">
                  <c:v>5.1942339083586919E-2</c:v>
                </c:pt>
                <c:pt idx="17">
                  <c:v>5.7431008452949385E-2</c:v>
                </c:pt>
                <c:pt idx="18">
                  <c:v>5.7084613792944924E-2</c:v>
                </c:pt>
                <c:pt idx="19">
                  <c:v>5.2032769547924317E-2</c:v>
                </c:pt>
                <c:pt idx="20">
                  <c:v>4.7281338370872172E-2</c:v>
                </c:pt>
                <c:pt idx="21">
                  <c:v>4.133132036141527E-2</c:v>
                </c:pt>
                <c:pt idx="22">
                  <c:v>3.42011081563681E-2</c:v>
                </c:pt>
                <c:pt idx="23">
                  <c:v>2.0949213331596241E-2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E-CE2D-47E6-B740-8936C80DBE73}"/>
            </c:ext>
          </c:extLst>
        </c:ser>
        <c:ser>
          <c:idx val="31"/>
          <c:order val="31"/>
          <c:tx>
            <c:strRef>
              <c:f>'Gráf factor hábil'!$AH$2</c:f>
              <c:strCache>
                <c:ptCount val="1"/>
                <c:pt idx="0">
                  <c:v>32</c:v>
                </c:pt>
              </c:strCache>
            </c:strRef>
          </c:tx>
          <c:spPr>
            <a:ln w="1905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hábil'!$AH$3:$AH$26</c:f>
              <c:numCache>
                <c:formatCode>General</c:formatCode>
                <c:ptCount val="24"/>
                <c:pt idx="0">
                  <c:v>1.8814705237038515E-2</c:v>
                </c:pt>
                <c:pt idx="1">
                  <c:v>1.2935958072929021E-2</c:v>
                </c:pt>
                <c:pt idx="2">
                  <c:v>1.1927138821219581E-2</c:v>
                </c:pt>
                <c:pt idx="3">
                  <c:v>1.6620636460899132E-2</c:v>
                </c:pt>
                <c:pt idx="4">
                  <c:v>2.955207068068149E-2</c:v>
                </c:pt>
                <c:pt idx="5">
                  <c:v>4.0446640021171647E-2</c:v>
                </c:pt>
                <c:pt idx="6">
                  <c:v>6.9813798204482705E-2</c:v>
                </c:pt>
                <c:pt idx="7">
                  <c:v>6.4707498965168614E-2</c:v>
                </c:pt>
                <c:pt idx="8">
                  <c:v>4.5505438802445605E-2</c:v>
                </c:pt>
                <c:pt idx="9">
                  <c:v>4.0007260784300433E-2</c:v>
                </c:pt>
                <c:pt idx="10">
                  <c:v>4.1123521548243516E-2</c:v>
                </c:pt>
                <c:pt idx="11">
                  <c:v>4.153915055609466E-2</c:v>
                </c:pt>
                <c:pt idx="12">
                  <c:v>4.3819172542020952E-2</c:v>
                </c:pt>
                <c:pt idx="13">
                  <c:v>4.2477284602387248E-2</c:v>
                </c:pt>
                <c:pt idx="14">
                  <c:v>4.3866673000061085E-2</c:v>
                </c:pt>
                <c:pt idx="15">
                  <c:v>4.0589141395292037E-2</c:v>
                </c:pt>
                <c:pt idx="16">
                  <c:v>4.5707315749116163E-2</c:v>
                </c:pt>
                <c:pt idx="17">
                  <c:v>5.5908039113234324E-2</c:v>
                </c:pt>
                <c:pt idx="18">
                  <c:v>6.4458121560457923E-2</c:v>
                </c:pt>
                <c:pt idx="19">
                  <c:v>6.5265629347140156E-2</c:v>
                </c:pt>
                <c:pt idx="20">
                  <c:v>5.4613651631640753E-2</c:v>
                </c:pt>
                <c:pt idx="21">
                  <c:v>4.2049780480026069E-2</c:v>
                </c:pt>
                <c:pt idx="22">
                  <c:v>3.733536001954306E-2</c:v>
                </c:pt>
                <c:pt idx="23">
                  <c:v>3.0916012404405259E-2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F-CE2D-47E6-B740-8936C80DBE73}"/>
            </c:ext>
          </c:extLst>
        </c:ser>
        <c:ser>
          <c:idx val="32"/>
          <c:order val="32"/>
          <c:tx>
            <c:strRef>
              <c:f>'Gráf factor hábil'!$AI$2</c:f>
              <c:strCache>
                <c:ptCount val="1"/>
                <c:pt idx="0">
                  <c:v>33</c:v>
                </c:pt>
              </c:strCache>
            </c:strRef>
          </c:tx>
          <c:spPr>
            <a:ln w="1905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hábil'!$AI$3:$AI$26</c:f>
              <c:numCache>
                <c:formatCode>General</c:formatCode>
                <c:ptCount val="24"/>
                <c:pt idx="0">
                  <c:v>1.1630960529137509E-2</c:v>
                </c:pt>
                <c:pt idx="1">
                  <c:v>7.9844158273128501E-3</c:v>
                </c:pt>
                <c:pt idx="2">
                  <c:v>7.3533259940129717E-3</c:v>
                </c:pt>
                <c:pt idx="3">
                  <c:v>1.025249077836362E-2</c:v>
                </c:pt>
                <c:pt idx="4">
                  <c:v>1.8379689634686436E-2</c:v>
                </c:pt>
                <c:pt idx="5">
                  <c:v>5.5140649184979434E-2</c:v>
                </c:pt>
                <c:pt idx="6">
                  <c:v>7.7537877706893465E-2</c:v>
                </c:pt>
                <c:pt idx="7">
                  <c:v>6.8906290363976816E-2</c:v>
                </c:pt>
                <c:pt idx="8">
                  <c:v>5.2277551988685923E-2</c:v>
                </c:pt>
                <c:pt idx="9">
                  <c:v>4.3886725091821274E-2</c:v>
                </c:pt>
                <c:pt idx="10">
                  <c:v>4.4836752797864088E-2</c:v>
                </c:pt>
                <c:pt idx="11">
                  <c:v>4.6736808209949805E-2</c:v>
                </c:pt>
                <c:pt idx="12">
                  <c:v>4.9154173229093073E-2</c:v>
                </c:pt>
                <c:pt idx="13">
                  <c:v>4.6014526871793922E-2</c:v>
                </c:pt>
                <c:pt idx="14">
                  <c:v>4.6183709887938566E-2</c:v>
                </c:pt>
                <c:pt idx="15">
                  <c:v>4.8139075132225331E-2</c:v>
                </c:pt>
                <c:pt idx="16">
                  <c:v>5.2931509416475689E-2</c:v>
                </c:pt>
                <c:pt idx="17">
                  <c:v>6.1507786927191201E-2</c:v>
                </c:pt>
                <c:pt idx="18">
                  <c:v>6.5037855629439423E-2</c:v>
                </c:pt>
                <c:pt idx="19">
                  <c:v>6.0954688605179996E-2</c:v>
                </c:pt>
                <c:pt idx="20">
                  <c:v>5.3523649972981854E-2</c:v>
                </c:pt>
                <c:pt idx="21">
                  <c:v>3.5339729256977009E-2</c:v>
                </c:pt>
                <c:pt idx="22">
                  <c:v>1.6993132563910027E-2</c:v>
                </c:pt>
                <c:pt idx="23">
                  <c:v>1.9296624399109778E-2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0-CE2D-47E6-B740-8936C80DBE73}"/>
            </c:ext>
          </c:extLst>
        </c:ser>
        <c:ser>
          <c:idx val="33"/>
          <c:order val="33"/>
          <c:tx>
            <c:strRef>
              <c:f>'Gráf factor hábil'!$AJ$2</c:f>
              <c:strCache>
                <c:ptCount val="1"/>
                <c:pt idx="0">
                  <c:v>34</c:v>
                </c:pt>
              </c:strCache>
            </c:strRef>
          </c:tx>
          <c:spPr>
            <a:ln w="19050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hábil'!$AJ$3:$AJ$26</c:f>
              <c:numCache>
                <c:formatCode>General</c:formatCode>
                <c:ptCount val="24"/>
                <c:pt idx="0">
                  <c:v>1.5673524928799965E-2</c:v>
                </c:pt>
                <c:pt idx="1">
                  <c:v>1.0765621399210243E-2</c:v>
                </c:pt>
                <c:pt idx="2">
                  <c:v>9.7173313249289215E-3</c:v>
                </c:pt>
                <c:pt idx="3">
                  <c:v>1.4517229210501865E-2</c:v>
                </c:pt>
                <c:pt idx="4">
                  <c:v>2.8748561128017845E-2</c:v>
                </c:pt>
                <c:pt idx="5">
                  <c:v>4.9370997076916744E-2</c:v>
                </c:pt>
                <c:pt idx="6">
                  <c:v>5.8595083375159056E-2</c:v>
                </c:pt>
                <c:pt idx="7">
                  <c:v>5.275498139934881E-2</c:v>
                </c:pt>
                <c:pt idx="8">
                  <c:v>4.6508558725325534E-2</c:v>
                </c:pt>
                <c:pt idx="9">
                  <c:v>4.3189262275245791E-2</c:v>
                </c:pt>
                <c:pt idx="10">
                  <c:v>4.6132560467277428E-2</c:v>
                </c:pt>
                <c:pt idx="11">
                  <c:v>4.6239699755861077E-2</c:v>
                </c:pt>
                <c:pt idx="12">
                  <c:v>4.7466747834544652E-2</c:v>
                </c:pt>
                <c:pt idx="13">
                  <c:v>4.7220125321201324E-2</c:v>
                </c:pt>
                <c:pt idx="14">
                  <c:v>4.8697838905250194E-2</c:v>
                </c:pt>
                <c:pt idx="15">
                  <c:v>4.977529627911894E-2</c:v>
                </c:pt>
                <c:pt idx="16">
                  <c:v>5.1117569630430106E-2</c:v>
                </c:pt>
                <c:pt idx="17">
                  <c:v>5.4293339863728036E-2</c:v>
                </c:pt>
                <c:pt idx="18">
                  <c:v>5.3876911685459883E-2</c:v>
                </c:pt>
                <c:pt idx="19">
                  <c:v>5.3104700209253661E-2</c:v>
                </c:pt>
                <c:pt idx="20">
                  <c:v>5.1610814657116734E-2</c:v>
                </c:pt>
                <c:pt idx="21">
                  <c:v>4.7071400971819832E-2</c:v>
                </c:pt>
                <c:pt idx="22">
                  <c:v>3.6775921787741778E-2</c:v>
                </c:pt>
                <c:pt idx="23">
                  <c:v>3.6775921787741778E-2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1-CE2D-47E6-B740-8936C80DBE73}"/>
            </c:ext>
          </c:extLst>
        </c:ser>
        <c:ser>
          <c:idx val="34"/>
          <c:order val="34"/>
          <c:tx>
            <c:strRef>
              <c:f>'Gráf factor hábil'!$AK$2</c:f>
              <c:strCache>
                <c:ptCount val="1"/>
                <c:pt idx="0">
                  <c:v>35</c:v>
                </c:pt>
              </c:strCache>
            </c:strRef>
          </c:tx>
          <c:spPr>
            <a:ln w="1905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hábil'!$AK$3:$AK$26</c:f>
              <c:numCache>
                <c:formatCode>General</c:formatCode>
                <c:ptCount val="24"/>
                <c:pt idx="0">
                  <c:v>5.3409677483072559E-3</c:v>
                </c:pt>
                <c:pt idx="1">
                  <c:v>3.5351286666041319E-3</c:v>
                </c:pt>
                <c:pt idx="2">
                  <c:v>3.1494194461101693E-3</c:v>
                </c:pt>
                <c:pt idx="3">
                  <c:v>3.6578584699591874E-3</c:v>
                </c:pt>
                <c:pt idx="4">
                  <c:v>6.7746988147517895E-3</c:v>
                </c:pt>
                <c:pt idx="5">
                  <c:v>2.6182365643273559E-2</c:v>
                </c:pt>
                <c:pt idx="6">
                  <c:v>5.2515005239197936E-2</c:v>
                </c:pt>
                <c:pt idx="7">
                  <c:v>7.1799327134479646E-2</c:v>
                </c:pt>
                <c:pt idx="8">
                  <c:v>5.781537441509408E-2</c:v>
                </c:pt>
                <c:pt idx="9">
                  <c:v>6.2027715519925225E-2</c:v>
                </c:pt>
                <c:pt idx="10">
                  <c:v>6.0467655001168845E-2</c:v>
                </c:pt>
                <c:pt idx="11">
                  <c:v>6.0970512290876057E-2</c:v>
                </c:pt>
                <c:pt idx="12">
                  <c:v>5.8680019207544565E-2</c:v>
                </c:pt>
                <c:pt idx="13">
                  <c:v>5.8835396459982189E-2</c:v>
                </c:pt>
                <c:pt idx="14">
                  <c:v>5.467329096242745E-2</c:v>
                </c:pt>
                <c:pt idx="15">
                  <c:v>5.4271747843041375E-2</c:v>
                </c:pt>
                <c:pt idx="16">
                  <c:v>5.5965542155318064E-2</c:v>
                </c:pt>
                <c:pt idx="17">
                  <c:v>7.0333267575189221E-2</c:v>
                </c:pt>
                <c:pt idx="18">
                  <c:v>7.0427245752066811E-2</c:v>
                </c:pt>
                <c:pt idx="19">
                  <c:v>6.0052055024780747E-2</c:v>
                </c:pt>
                <c:pt idx="20">
                  <c:v>3.8355922763289162E-2</c:v>
                </c:pt>
                <c:pt idx="21">
                  <c:v>3.2883066611116653E-2</c:v>
                </c:pt>
                <c:pt idx="22">
                  <c:v>2.2279594348724244E-2</c:v>
                </c:pt>
                <c:pt idx="23">
                  <c:v>9.0068229067716676E-3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2-CE2D-47E6-B740-8936C80DBE73}"/>
            </c:ext>
          </c:extLst>
        </c:ser>
        <c:ser>
          <c:idx val="35"/>
          <c:order val="35"/>
          <c:tx>
            <c:strRef>
              <c:f>'Gráf factor hábil'!$AL$2</c:f>
              <c:strCache>
                <c:ptCount val="1"/>
                <c:pt idx="0">
                  <c:v>36</c:v>
                </c:pt>
              </c:strCache>
            </c:strRef>
          </c:tx>
          <c:spPr>
            <a:ln w="190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hábil'!$AL$3:$AL$26</c:f>
              <c:numCache>
                <c:formatCode>General</c:formatCode>
                <c:ptCount val="24"/>
                <c:pt idx="0">
                  <c:v>9.7384849005326454E-3</c:v>
                </c:pt>
                <c:pt idx="1">
                  <c:v>6.0021066581283384E-3</c:v>
                </c:pt>
                <c:pt idx="2">
                  <c:v>4.8430490581770052E-3</c:v>
                </c:pt>
                <c:pt idx="3">
                  <c:v>6.5123321082010766E-3</c:v>
                </c:pt>
                <c:pt idx="4">
                  <c:v>1.5098307756804728E-2</c:v>
                </c:pt>
                <c:pt idx="5">
                  <c:v>1.7491728958964104E-2</c:v>
                </c:pt>
                <c:pt idx="6">
                  <c:v>3.3521812069778723E-2</c:v>
                </c:pt>
                <c:pt idx="7">
                  <c:v>4.1170691831604413E-2</c:v>
                </c:pt>
                <c:pt idx="8">
                  <c:v>4.4776785233147889E-2</c:v>
                </c:pt>
                <c:pt idx="9">
                  <c:v>6.0420297532377591E-2</c:v>
                </c:pt>
                <c:pt idx="10">
                  <c:v>6.0694018479711086E-2</c:v>
                </c:pt>
                <c:pt idx="11">
                  <c:v>6.0309848729068076E-2</c:v>
                </c:pt>
                <c:pt idx="12">
                  <c:v>5.9949689587840284E-2</c:v>
                </c:pt>
                <c:pt idx="13">
                  <c:v>5.6372108784977337E-2</c:v>
                </c:pt>
                <c:pt idx="14">
                  <c:v>6.2434787662311947E-2</c:v>
                </c:pt>
                <c:pt idx="15">
                  <c:v>5.9860850333003979E-2</c:v>
                </c:pt>
                <c:pt idx="16">
                  <c:v>6.0252223266471394E-2</c:v>
                </c:pt>
                <c:pt idx="17">
                  <c:v>6.1728875745505306E-2</c:v>
                </c:pt>
                <c:pt idx="18">
                  <c:v>4.267885823549588E-2</c:v>
                </c:pt>
                <c:pt idx="19">
                  <c:v>5.3740545993072542E-2</c:v>
                </c:pt>
                <c:pt idx="20">
                  <c:v>4.257531248239288E-2</c:v>
                </c:pt>
                <c:pt idx="21">
                  <c:v>5.1505158256518691E-2</c:v>
                </c:pt>
                <c:pt idx="22">
                  <c:v>4.1972045920836296E-2</c:v>
                </c:pt>
                <c:pt idx="23">
                  <c:v>4.6350080415077793E-2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3-CE2D-47E6-B740-8936C80DBE73}"/>
            </c:ext>
          </c:extLst>
        </c:ser>
        <c:ser>
          <c:idx val="36"/>
          <c:order val="36"/>
          <c:tx>
            <c:strRef>
              <c:f>'Gráf factor hábil'!$AM$2</c:f>
              <c:strCache>
                <c:ptCount val="1"/>
                <c:pt idx="0">
                  <c:v>37</c:v>
                </c:pt>
              </c:strCache>
            </c:strRef>
          </c:tx>
          <c:spPr>
            <a:ln w="19050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hábil'!$AM$3:$AM$26</c:f>
              <c:numCache>
                <c:formatCode>General</c:formatCode>
                <c:ptCount val="24"/>
                <c:pt idx="0">
                  <c:v>6.080330102057465E-3</c:v>
                </c:pt>
                <c:pt idx="1">
                  <c:v>4.0335118179491234E-3</c:v>
                </c:pt>
                <c:pt idx="2">
                  <c:v>3.5954600659997985E-3</c:v>
                </c:pt>
                <c:pt idx="3">
                  <c:v>4.1743755185759714E-3</c:v>
                </c:pt>
                <c:pt idx="4">
                  <c:v>7.5473740085858151E-3</c:v>
                </c:pt>
                <c:pt idx="5">
                  <c:v>2.8854726578403534E-2</c:v>
                </c:pt>
                <c:pt idx="6">
                  <c:v>4.6532262082068579E-2</c:v>
                </c:pt>
                <c:pt idx="7">
                  <c:v>5.8857835886917384E-2</c:v>
                </c:pt>
                <c:pt idx="8">
                  <c:v>6.0747470895326262E-2</c:v>
                </c:pt>
                <c:pt idx="9">
                  <c:v>6.7980478352513155E-2</c:v>
                </c:pt>
                <c:pt idx="10">
                  <c:v>6.6630248246504584E-2</c:v>
                </c:pt>
                <c:pt idx="11">
                  <c:v>6.7475430450265661E-2</c:v>
                </c:pt>
                <c:pt idx="12">
                  <c:v>6.486515736364995E-2</c:v>
                </c:pt>
                <c:pt idx="13">
                  <c:v>6.5071299364567292E-2</c:v>
                </c:pt>
                <c:pt idx="14">
                  <c:v>6.0316290543407515E-2</c:v>
                </c:pt>
                <c:pt idx="15">
                  <c:v>5.9779462416018621E-2</c:v>
                </c:pt>
                <c:pt idx="16">
                  <c:v>6.1206995772371139E-2</c:v>
                </c:pt>
                <c:pt idx="17">
                  <c:v>5.2007908981435209E-2</c:v>
                </c:pt>
                <c:pt idx="18">
                  <c:v>5.2308532732772986E-2</c:v>
                </c:pt>
                <c:pt idx="19">
                  <c:v>5.1148983977612993E-2</c:v>
                </c:pt>
                <c:pt idx="20">
                  <c:v>4.1388160234177275E-2</c:v>
                </c:pt>
                <c:pt idx="21">
                  <c:v>3.545127060775817E-2</c:v>
                </c:pt>
                <c:pt idx="22">
                  <c:v>2.416671390754184E-2</c:v>
                </c:pt>
                <c:pt idx="23">
                  <c:v>9.7797200935197566E-3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4-CE2D-47E6-B740-8936C80DBE73}"/>
            </c:ext>
          </c:extLst>
        </c:ser>
        <c:ser>
          <c:idx val="37"/>
          <c:order val="37"/>
          <c:tx>
            <c:strRef>
              <c:f>'Gráf factor hábil'!$AN$2</c:f>
              <c:strCache>
                <c:ptCount val="1"/>
                <c:pt idx="0">
                  <c:v>38</c:v>
                </c:pt>
              </c:strCache>
            </c:strRef>
          </c:tx>
          <c:spPr>
            <a:ln w="19050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hábil'!$AN$3:$AN$26</c:f>
              <c:numCache>
                <c:formatCode>General</c:formatCode>
                <c:ptCount val="24"/>
                <c:pt idx="0">
                  <c:v>7.211831111323919E-3</c:v>
                </c:pt>
                <c:pt idx="1">
                  <c:v>4.7841162450596286E-3</c:v>
                </c:pt>
                <c:pt idx="2">
                  <c:v>4.2645465506430226E-3</c:v>
                </c:pt>
                <c:pt idx="3">
                  <c:v>4.9511935585583103E-3</c:v>
                </c:pt>
                <c:pt idx="4">
                  <c:v>8.9518802055662278E-3</c:v>
                </c:pt>
                <c:pt idx="5">
                  <c:v>2.4013118964989998E-2</c:v>
                </c:pt>
                <c:pt idx="6">
                  <c:v>5.0509475440059383E-2</c:v>
                </c:pt>
                <c:pt idx="7">
                  <c:v>6.3817081583818269E-2</c:v>
                </c:pt>
                <c:pt idx="8">
                  <c:v>5.881240290965823E-2</c:v>
                </c:pt>
                <c:pt idx="9">
                  <c:v>5.5768845140894203E-2</c:v>
                </c:pt>
                <c:pt idx="10">
                  <c:v>5.5777334841783356E-2</c:v>
                </c:pt>
                <c:pt idx="11">
                  <c:v>5.6167861082684782E-2</c:v>
                </c:pt>
                <c:pt idx="12">
                  <c:v>5.4554817913744287E-2</c:v>
                </c:pt>
                <c:pt idx="13">
                  <c:v>5.6728181341369352E-2</c:v>
                </c:pt>
                <c:pt idx="14">
                  <c:v>5.9606189942794756E-2</c:v>
                </c:pt>
                <c:pt idx="15">
                  <c:v>6.0005205884585265E-2</c:v>
                </c:pt>
                <c:pt idx="16">
                  <c:v>5.934300921523071E-2</c:v>
                </c:pt>
                <c:pt idx="17">
                  <c:v>6.0501853386601107E-2</c:v>
                </c:pt>
                <c:pt idx="18">
                  <c:v>5.7110217881381577E-2</c:v>
                </c:pt>
                <c:pt idx="19">
                  <c:v>5.6257002942020962E-2</c:v>
                </c:pt>
                <c:pt idx="20">
                  <c:v>5.2763491026131509E-2</c:v>
                </c:pt>
                <c:pt idx="21">
                  <c:v>4.3645552271173241E-2</c:v>
                </c:pt>
                <c:pt idx="22">
                  <c:v>3.2855142441050512E-2</c:v>
                </c:pt>
                <c:pt idx="23">
                  <c:v>1.1599648118877556E-2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5-CE2D-47E6-B740-8936C80DBE73}"/>
            </c:ext>
          </c:extLst>
        </c:ser>
        <c:ser>
          <c:idx val="38"/>
          <c:order val="38"/>
          <c:tx>
            <c:strRef>
              <c:f>'Gráf factor hábil'!$AO$2</c:f>
              <c:strCache>
                <c:ptCount val="1"/>
                <c:pt idx="0">
                  <c:v>39</c:v>
                </c:pt>
              </c:strCache>
            </c:strRef>
          </c:tx>
          <c:spPr>
            <a:ln w="19050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hábil'!$AO$3:$AO$26</c:f>
              <c:numCache>
                <c:formatCode>General</c:formatCode>
                <c:ptCount val="24"/>
                <c:pt idx="0">
                  <c:v>7.1364316228904792E-3</c:v>
                </c:pt>
                <c:pt idx="1">
                  <c:v>4.7340984462627038E-3</c:v>
                </c:pt>
                <c:pt idx="2">
                  <c:v>4.2199608381719989E-3</c:v>
                </c:pt>
                <c:pt idx="3">
                  <c:v>4.8994289712173695E-3</c:v>
                </c:pt>
                <c:pt idx="4">
                  <c:v>8.8582885535158484E-3</c:v>
                </c:pt>
                <c:pt idx="5">
                  <c:v>1.1929336658313895E-2</c:v>
                </c:pt>
                <c:pt idx="6">
                  <c:v>3.6812924814599586E-2</c:v>
                </c:pt>
                <c:pt idx="7">
                  <c:v>6.113785037385866E-2</c:v>
                </c:pt>
                <c:pt idx="8">
                  <c:v>6.3292691819532995E-2</c:v>
                </c:pt>
                <c:pt idx="9">
                  <c:v>6.4918273962760981E-2</c:v>
                </c:pt>
                <c:pt idx="10">
                  <c:v>6.8392063193896749E-2</c:v>
                </c:pt>
                <c:pt idx="11">
                  <c:v>6.9328768149813647E-2</c:v>
                </c:pt>
                <c:pt idx="12">
                  <c:v>7.0093253808902758E-2</c:v>
                </c:pt>
                <c:pt idx="13">
                  <c:v>6.6963903171422548E-2</c:v>
                </c:pt>
                <c:pt idx="14">
                  <c:v>6.4939276316032662E-2</c:v>
                </c:pt>
                <c:pt idx="15">
                  <c:v>6.589278315456687E-2</c:v>
                </c:pt>
                <c:pt idx="16">
                  <c:v>6.5766769034936792E-2</c:v>
                </c:pt>
                <c:pt idx="17">
                  <c:v>6.8539079666798466E-2</c:v>
                </c:pt>
                <c:pt idx="18">
                  <c:v>6.0343961420189191E-2</c:v>
                </c:pt>
                <c:pt idx="19">
                  <c:v>4.3411864212561234E-2</c:v>
                </c:pt>
                <c:pt idx="20">
                  <c:v>3.3116510638784055E-2</c:v>
                </c:pt>
                <c:pt idx="21">
                  <c:v>2.6647785831106819E-2</c:v>
                </c:pt>
                <c:pt idx="22">
                  <c:v>1.7146321210999054E-2</c:v>
                </c:pt>
                <c:pt idx="23">
                  <c:v>1.1478374128864398E-2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6-CE2D-47E6-B740-8936C80DBE73}"/>
            </c:ext>
          </c:extLst>
        </c:ser>
        <c:ser>
          <c:idx val="39"/>
          <c:order val="39"/>
          <c:tx>
            <c:strRef>
              <c:f>'Gráf factor hábil'!$AP$2</c:f>
              <c:strCache>
                <c:ptCount val="1"/>
                <c:pt idx="0">
                  <c:v>40</c:v>
                </c:pt>
              </c:strCache>
            </c:strRef>
          </c:tx>
          <c:spPr>
            <a:ln w="19050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numRef>
              <c:f>'Gráf factor hábil'!$B$3:$B$26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hábil'!$AP$3:$AP$26</c:f>
              <c:numCache>
                <c:formatCode>General</c:formatCode>
                <c:ptCount val="24"/>
                <c:pt idx="0">
                  <c:v>4.9921463667131939E-3</c:v>
                </c:pt>
                <c:pt idx="1">
                  <c:v>3.3116427939094716E-3</c:v>
                </c:pt>
                <c:pt idx="2">
                  <c:v>2.9519882315385583E-3</c:v>
                </c:pt>
                <c:pt idx="3">
                  <c:v>3.4272964178875751E-3</c:v>
                </c:pt>
                <c:pt idx="4">
                  <c:v>6.1966365481436461E-3</c:v>
                </c:pt>
                <c:pt idx="5">
                  <c:v>4.7783517101927048E-2</c:v>
                </c:pt>
                <c:pt idx="6">
                  <c:v>6.6984682790160871E-2</c:v>
                </c:pt>
                <c:pt idx="7">
                  <c:v>6.2784795090143231E-2</c:v>
                </c:pt>
                <c:pt idx="8">
                  <c:v>5.4698444145333057E-2</c:v>
                </c:pt>
                <c:pt idx="9">
                  <c:v>5.1501514702035983E-2</c:v>
                </c:pt>
                <c:pt idx="10">
                  <c:v>5.2953061710297705E-2</c:v>
                </c:pt>
                <c:pt idx="11">
                  <c:v>5.3813020059321842E-2</c:v>
                </c:pt>
                <c:pt idx="12">
                  <c:v>5.3969732286934434E-2</c:v>
                </c:pt>
                <c:pt idx="13">
                  <c:v>5.4398732010023897E-2</c:v>
                </c:pt>
                <c:pt idx="14">
                  <c:v>5.1842363797093387E-2</c:v>
                </c:pt>
                <c:pt idx="15">
                  <c:v>5.3797348836560552E-2</c:v>
                </c:pt>
                <c:pt idx="16">
                  <c:v>5.8028578982100815E-2</c:v>
                </c:pt>
                <c:pt idx="17">
                  <c:v>6.4373465297565963E-2</c:v>
                </c:pt>
                <c:pt idx="18">
                  <c:v>6.3202041396161743E-2</c:v>
                </c:pt>
                <c:pt idx="19">
                  <c:v>5.199907602470602E-2</c:v>
                </c:pt>
                <c:pt idx="20">
                  <c:v>4.9344762669517581E-2</c:v>
                </c:pt>
                <c:pt idx="21">
                  <c:v>4.3957779845334423E-2</c:v>
                </c:pt>
                <c:pt idx="22">
                  <c:v>3.5657908490402061E-2</c:v>
                </c:pt>
                <c:pt idx="23">
                  <c:v>8.0294644061868169E-3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7-CE2D-47E6-B740-8936C80DBE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2788576"/>
        <c:axId val="232785832"/>
      </c:scatterChart>
      <c:valAx>
        <c:axId val="232788576"/>
        <c:scaling>
          <c:orientation val="minMax"/>
          <c:max val="2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CO"/>
                  <a:t>Hora del día hábil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CO"/>
          </a:p>
        </c:txPr>
        <c:crossAx val="232785832"/>
        <c:crosses val="autoZero"/>
        <c:crossBetween val="midCat"/>
        <c:majorUnit val="1"/>
      </c:valAx>
      <c:valAx>
        <c:axId val="232785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CO"/>
                  <a:t>factor de distribución de flujo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CO"/>
          </a:p>
        </c:txPr>
        <c:crossAx val="2327885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700"/>
      </a:pPr>
      <a:endParaRPr lang="es-CO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969429026289749"/>
          <c:y val="4.8726416003668525E-2"/>
          <c:w val="0.73970237516606718"/>
          <c:h val="0.8067388066119317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'Gráf factor festivo'!$C$2</c:f>
              <c:strCache>
                <c:ptCount val="1"/>
                <c:pt idx="0">
                  <c:v>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festivo'!$C$3:$C$26</c:f>
              <c:numCache>
                <c:formatCode>General</c:formatCode>
                <c:ptCount val="24"/>
                <c:pt idx="0">
                  <c:v>2.2864050764389892E-2</c:v>
                </c:pt>
                <c:pt idx="1">
                  <c:v>1.8864987612941926E-2</c:v>
                </c:pt>
                <c:pt idx="2">
                  <c:v>1.8984275782610409E-2</c:v>
                </c:pt>
                <c:pt idx="3">
                  <c:v>1.7707019526891514E-2</c:v>
                </c:pt>
                <c:pt idx="4">
                  <c:v>1.1019608356572711E-2</c:v>
                </c:pt>
                <c:pt idx="5">
                  <c:v>1.2343416093137893E-2</c:v>
                </c:pt>
                <c:pt idx="6">
                  <c:v>2.5580038725013136E-2</c:v>
                </c:pt>
                <c:pt idx="7">
                  <c:v>3.4075683979453389E-2</c:v>
                </c:pt>
                <c:pt idx="8">
                  <c:v>4.0296125607533061E-2</c:v>
                </c:pt>
                <c:pt idx="9">
                  <c:v>4.9392575911645233E-2</c:v>
                </c:pt>
                <c:pt idx="10">
                  <c:v>5.9008366173948439E-2</c:v>
                </c:pt>
                <c:pt idx="11">
                  <c:v>6.5806337111276994E-2</c:v>
                </c:pt>
                <c:pt idx="12">
                  <c:v>6.961628487178699E-2</c:v>
                </c:pt>
                <c:pt idx="13">
                  <c:v>7.0810621302248578E-2</c:v>
                </c:pt>
                <c:pt idx="14">
                  <c:v>6.3430756854342005E-2</c:v>
                </c:pt>
                <c:pt idx="15">
                  <c:v>5.9984492537943079E-2</c:v>
                </c:pt>
                <c:pt idx="16">
                  <c:v>5.9744461464829542E-2</c:v>
                </c:pt>
                <c:pt idx="17">
                  <c:v>6.1751994076324035E-2</c:v>
                </c:pt>
                <c:pt idx="18">
                  <c:v>6.2588465997780104E-2</c:v>
                </c:pt>
                <c:pt idx="19">
                  <c:v>5.6621148046801677E-2</c:v>
                </c:pt>
                <c:pt idx="20">
                  <c:v>4.8215696286500992E-2</c:v>
                </c:pt>
                <c:pt idx="21">
                  <c:v>3.6075942922065452E-2</c:v>
                </c:pt>
                <c:pt idx="22">
                  <c:v>2.446280318470322E-2</c:v>
                </c:pt>
                <c:pt idx="23">
                  <c:v>1.0754846809259677E-2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120-4962-8ECF-4525A8493B5A}"/>
            </c:ext>
          </c:extLst>
        </c:ser>
        <c:ser>
          <c:idx val="1"/>
          <c:order val="1"/>
          <c:tx>
            <c:strRef>
              <c:f>'Gráf factor festivo'!$D$2</c:f>
              <c:strCache>
                <c:ptCount val="1"/>
                <c:pt idx="0">
                  <c:v>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festivo'!$D$3:$D$26</c:f>
              <c:numCache>
                <c:formatCode>General</c:formatCode>
                <c:ptCount val="24"/>
                <c:pt idx="0">
                  <c:v>2.62033484478549E-2</c:v>
                </c:pt>
                <c:pt idx="1">
                  <c:v>2.1881539937216601E-2</c:v>
                </c:pt>
                <c:pt idx="2">
                  <c:v>2.0273805371468435E-2</c:v>
                </c:pt>
                <c:pt idx="3">
                  <c:v>1.9930458667596792E-2</c:v>
                </c:pt>
                <c:pt idx="4">
                  <c:v>1.6197244506452737E-2</c:v>
                </c:pt>
                <c:pt idx="5">
                  <c:v>1.9668861178932684E-2</c:v>
                </c:pt>
                <c:pt idx="6">
                  <c:v>2.5838201953261249E-2</c:v>
                </c:pt>
                <c:pt idx="7">
                  <c:v>3.3086632368329261E-2</c:v>
                </c:pt>
                <c:pt idx="8">
                  <c:v>3.716864318102546E-2</c:v>
                </c:pt>
                <c:pt idx="9">
                  <c:v>4.4618721660272059E-2</c:v>
                </c:pt>
                <c:pt idx="10">
                  <c:v>5.2215948726892225E-2</c:v>
                </c:pt>
                <c:pt idx="11">
                  <c:v>5.6107211370770842E-2</c:v>
                </c:pt>
                <c:pt idx="12">
                  <c:v>5.6608606557377046E-2</c:v>
                </c:pt>
                <c:pt idx="13">
                  <c:v>5.9431679455877226E-2</c:v>
                </c:pt>
                <c:pt idx="14">
                  <c:v>5.8815835367980469E-2</c:v>
                </c:pt>
                <c:pt idx="15">
                  <c:v>6.1835106382978726E-2</c:v>
                </c:pt>
                <c:pt idx="16">
                  <c:v>6.2440050575514473E-2</c:v>
                </c:pt>
                <c:pt idx="17">
                  <c:v>6.4461981164980822E-2</c:v>
                </c:pt>
                <c:pt idx="18">
                  <c:v>6.2767047436344606E-2</c:v>
                </c:pt>
                <c:pt idx="19">
                  <c:v>6.0946764911056855E-2</c:v>
                </c:pt>
                <c:pt idx="20">
                  <c:v>5.5889213463550746E-2</c:v>
                </c:pt>
                <c:pt idx="21">
                  <c:v>4.1523151377746773E-2</c:v>
                </c:pt>
                <c:pt idx="22">
                  <c:v>2.7195238925706314E-2</c:v>
                </c:pt>
                <c:pt idx="23">
                  <c:v>1.4894707010812696E-2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120-4962-8ECF-4525A8493B5A}"/>
            </c:ext>
          </c:extLst>
        </c:ser>
        <c:ser>
          <c:idx val="2"/>
          <c:order val="2"/>
          <c:tx>
            <c:strRef>
              <c:f>'Gráf factor festivo'!$E$2</c:f>
              <c:strCache>
                <c:ptCount val="1"/>
                <c:pt idx="0">
                  <c:v>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festivo'!$E$3:$E$26</c:f>
              <c:numCache>
                <c:formatCode>General</c:formatCode>
                <c:ptCount val="24"/>
                <c:pt idx="0">
                  <c:v>2.4636819301673638E-2</c:v>
                </c:pt>
                <c:pt idx="1">
                  <c:v>2.0059468184521291E-2</c:v>
                </c:pt>
                <c:pt idx="2">
                  <c:v>1.9050208138645844E-2</c:v>
                </c:pt>
                <c:pt idx="3">
                  <c:v>1.9678871803585123E-2</c:v>
                </c:pt>
                <c:pt idx="4">
                  <c:v>1.5601053436411544E-2</c:v>
                </c:pt>
                <c:pt idx="5">
                  <c:v>2.1527482796703787E-2</c:v>
                </c:pt>
                <c:pt idx="6">
                  <c:v>3.2901197859145359E-2</c:v>
                </c:pt>
                <c:pt idx="7">
                  <c:v>3.5844023447455624E-2</c:v>
                </c:pt>
                <c:pt idx="8">
                  <c:v>3.6408121654914666E-2</c:v>
                </c:pt>
                <c:pt idx="9">
                  <c:v>4.1253929147905911E-2</c:v>
                </c:pt>
                <c:pt idx="10">
                  <c:v>4.5637583892617496E-2</c:v>
                </c:pt>
                <c:pt idx="11">
                  <c:v>4.8074080367003669E-2</c:v>
                </c:pt>
                <c:pt idx="12">
                  <c:v>4.8396907654404978E-2</c:v>
                </c:pt>
                <c:pt idx="13">
                  <c:v>5.1383909608359604E-2</c:v>
                </c:pt>
                <c:pt idx="14">
                  <c:v>6.644465211112037E-2</c:v>
                </c:pt>
                <c:pt idx="15">
                  <c:v>6.4235833828901495E-2</c:v>
                </c:pt>
                <c:pt idx="16">
                  <c:v>6.528587205844856E-2</c:v>
                </c:pt>
                <c:pt idx="17">
                  <c:v>6.9282134058278821E-2</c:v>
                </c:pt>
                <c:pt idx="18">
                  <c:v>6.4772746580579355E-2</c:v>
                </c:pt>
                <c:pt idx="19">
                  <c:v>6.2557131934414908E-2</c:v>
                </c:pt>
                <c:pt idx="20">
                  <c:v>5.7969586271344652E-2</c:v>
                </c:pt>
                <c:pt idx="21">
                  <c:v>4.4281709285532316E-2</c:v>
                </c:pt>
                <c:pt idx="22">
                  <c:v>2.8979695862713505E-2</c:v>
                </c:pt>
                <c:pt idx="23">
                  <c:v>1.5736980715317334E-2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120-4962-8ECF-4525A8493B5A}"/>
            </c:ext>
          </c:extLst>
        </c:ser>
        <c:ser>
          <c:idx val="3"/>
          <c:order val="3"/>
          <c:tx>
            <c:strRef>
              <c:f>'Gráf factor festivo'!$F$2</c:f>
              <c:strCache>
                <c:ptCount val="1"/>
                <c:pt idx="0">
                  <c:v>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festivo'!$F$3:$F$26</c:f>
              <c:numCache>
                <c:formatCode>General</c:formatCode>
                <c:ptCount val="24"/>
                <c:pt idx="0">
                  <c:v>2.2864050764389892E-2</c:v>
                </c:pt>
                <c:pt idx="1">
                  <c:v>1.8864987612941926E-2</c:v>
                </c:pt>
                <c:pt idx="2">
                  <c:v>1.8984275782610409E-2</c:v>
                </c:pt>
                <c:pt idx="3">
                  <c:v>1.7707019526891514E-2</c:v>
                </c:pt>
                <c:pt idx="4">
                  <c:v>1.1019608356572711E-2</c:v>
                </c:pt>
                <c:pt idx="5">
                  <c:v>1.2343416093137893E-2</c:v>
                </c:pt>
                <c:pt idx="6">
                  <c:v>2.5580038725013136E-2</c:v>
                </c:pt>
                <c:pt idx="7">
                  <c:v>3.4075683979453389E-2</c:v>
                </c:pt>
                <c:pt idx="8">
                  <c:v>4.0296125607533061E-2</c:v>
                </c:pt>
                <c:pt idx="9">
                  <c:v>4.9392575911645233E-2</c:v>
                </c:pt>
                <c:pt idx="10">
                  <c:v>5.9008366173948439E-2</c:v>
                </c:pt>
                <c:pt idx="11">
                  <c:v>6.5806337111276994E-2</c:v>
                </c:pt>
                <c:pt idx="12">
                  <c:v>6.961628487178699E-2</c:v>
                </c:pt>
                <c:pt idx="13">
                  <c:v>7.0810621302248578E-2</c:v>
                </c:pt>
                <c:pt idx="14">
                  <c:v>6.3430756854342005E-2</c:v>
                </c:pt>
                <c:pt idx="15">
                  <c:v>5.9984492537943079E-2</c:v>
                </c:pt>
                <c:pt idx="16">
                  <c:v>5.9744461464829542E-2</c:v>
                </c:pt>
                <c:pt idx="17">
                  <c:v>6.1751994076324035E-2</c:v>
                </c:pt>
                <c:pt idx="18">
                  <c:v>6.2588465997780104E-2</c:v>
                </c:pt>
                <c:pt idx="19">
                  <c:v>5.6621148046801677E-2</c:v>
                </c:pt>
                <c:pt idx="20">
                  <c:v>4.8215696286500992E-2</c:v>
                </c:pt>
                <c:pt idx="21">
                  <c:v>3.6075942922065452E-2</c:v>
                </c:pt>
                <c:pt idx="22">
                  <c:v>2.446280318470322E-2</c:v>
                </c:pt>
                <c:pt idx="23">
                  <c:v>1.0754846809259677E-2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120-4962-8ECF-4525A8493B5A}"/>
            </c:ext>
          </c:extLst>
        </c:ser>
        <c:ser>
          <c:idx val="4"/>
          <c:order val="4"/>
          <c:tx>
            <c:strRef>
              <c:f>'Gráf factor festivo'!$G$2</c:f>
              <c:strCache>
                <c:ptCount val="1"/>
                <c:pt idx="0">
                  <c:v>5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festivo'!$G$3:$G$26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C120-4962-8ECF-4525A8493B5A}"/>
            </c:ext>
          </c:extLst>
        </c:ser>
        <c:ser>
          <c:idx val="5"/>
          <c:order val="5"/>
          <c:tx>
            <c:strRef>
              <c:f>'Gráf factor festivo'!$H$2</c:f>
              <c:strCache>
                <c:ptCount val="1"/>
                <c:pt idx="0">
                  <c:v>6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festivo'!$H$3:$H$26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C120-4962-8ECF-4525A8493B5A}"/>
            </c:ext>
          </c:extLst>
        </c:ser>
        <c:ser>
          <c:idx val="6"/>
          <c:order val="6"/>
          <c:tx>
            <c:strRef>
              <c:f>'Gráf factor festivo'!$I$2</c:f>
              <c:strCache>
                <c:ptCount val="1"/>
                <c:pt idx="0">
                  <c:v>7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festivo'!$I$3:$I$26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C120-4962-8ECF-4525A8493B5A}"/>
            </c:ext>
          </c:extLst>
        </c:ser>
        <c:ser>
          <c:idx val="7"/>
          <c:order val="7"/>
          <c:tx>
            <c:strRef>
              <c:f>'Gráf factor festivo'!$J$2</c:f>
              <c:strCache>
                <c:ptCount val="1"/>
                <c:pt idx="0">
                  <c:v>8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festivo'!$J$3:$J$26</c:f>
              <c:numCache>
                <c:formatCode>General</c:formatCode>
                <c:ptCount val="24"/>
                <c:pt idx="0">
                  <c:v>1.9441728343955876E-2</c:v>
                </c:pt>
                <c:pt idx="1">
                  <c:v>1.6957983313230236E-2</c:v>
                </c:pt>
                <c:pt idx="2">
                  <c:v>1.6258537873543154E-2</c:v>
                </c:pt>
                <c:pt idx="3">
                  <c:v>1.6679632577028244E-2</c:v>
                </c:pt>
                <c:pt idx="4">
                  <c:v>1.4270828129126192E-2</c:v>
                </c:pt>
                <c:pt idx="5">
                  <c:v>2.2781937178380045E-2</c:v>
                </c:pt>
                <c:pt idx="6">
                  <c:v>3.0950460706154401E-2</c:v>
                </c:pt>
                <c:pt idx="7">
                  <c:v>3.5553953651033858E-2</c:v>
                </c:pt>
                <c:pt idx="8">
                  <c:v>4.030732776156052E-2</c:v>
                </c:pt>
                <c:pt idx="9">
                  <c:v>4.6716531892570932E-2</c:v>
                </c:pt>
                <c:pt idx="10">
                  <c:v>5.4788703242429314E-2</c:v>
                </c:pt>
                <c:pt idx="11">
                  <c:v>6.1590453283467926E-2</c:v>
                </c:pt>
                <c:pt idx="12">
                  <c:v>6.2932246575928885E-2</c:v>
                </c:pt>
                <c:pt idx="13">
                  <c:v>6.7000449643497065E-2</c:v>
                </c:pt>
                <c:pt idx="14">
                  <c:v>6.6058339459428725E-2</c:v>
                </c:pt>
                <c:pt idx="15">
                  <c:v>6.2686013232365598E-2</c:v>
                </c:pt>
                <c:pt idx="16">
                  <c:v>6.169751125893054E-2</c:v>
                </c:pt>
                <c:pt idx="17">
                  <c:v>6.1494101105551854E-2</c:v>
                </c:pt>
                <c:pt idx="18">
                  <c:v>5.9449293774221951E-2</c:v>
                </c:pt>
                <c:pt idx="19">
                  <c:v>5.5070622577813089E-2</c:v>
                </c:pt>
                <c:pt idx="20">
                  <c:v>4.811899137112724E-2</c:v>
                </c:pt>
                <c:pt idx="21">
                  <c:v>3.9047612250287293E-2</c:v>
                </c:pt>
                <c:pt idx="22">
                  <c:v>2.568320831340868E-2</c:v>
                </c:pt>
                <c:pt idx="23">
                  <c:v>1.4463532484958351E-2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C120-4962-8ECF-4525A8493B5A}"/>
            </c:ext>
          </c:extLst>
        </c:ser>
        <c:ser>
          <c:idx val="8"/>
          <c:order val="8"/>
          <c:tx>
            <c:strRef>
              <c:f>'Gráf factor festivo'!$K$2</c:f>
              <c:strCache>
                <c:ptCount val="1"/>
                <c:pt idx="0">
                  <c:v>9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festivo'!$K$3:$K$26</c:f>
              <c:numCache>
                <c:formatCode>General</c:formatCode>
                <c:ptCount val="24"/>
                <c:pt idx="0">
                  <c:v>2.4636819301673638E-2</c:v>
                </c:pt>
                <c:pt idx="1">
                  <c:v>2.0059468184521291E-2</c:v>
                </c:pt>
                <c:pt idx="2">
                  <c:v>1.9050208138645844E-2</c:v>
                </c:pt>
                <c:pt idx="3">
                  <c:v>1.9678871803585123E-2</c:v>
                </c:pt>
                <c:pt idx="4">
                  <c:v>1.5601053436411544E-2</c:v>
                </c:pt>
                <c:pt idx="5">
                  <c:v>2.1527482796703787E-2</c:v>
                </c:pt>
                <c:pt idx="6">
                  <c:v>3.2901197859145359E-2</c:v>
                </c:pt>
                <c:pt idx="7">
                  <c:v>3.5844023447455624E-2</c:v>
                </c:pt>
                <c:pt idx="8">
                  <c:v>3.6408121654914666E-2</c:v>
                </c:pt>
                <c:pt idx="9">
                  <c:v>4.1253929147905911E-2</c:v>
                </c:pt>
                <c:pt idx="10">
                  <c:v>4.5637583892617496E-2</c:v>
                </c:pt>
                <c:pt idx="11">
                  <c:v>4.8074080367003669E-2</c:v>
                </c:pt>
                <c:pt idx="12">
                  <c:v>4.8396907654404978E-2</c:v>
                </c:pt>
                <c:pt idx="13">
                  <c:v>5.1383909608359604E-2</c:v>
                </c:pt>
                <c:pt idx="14">
                  <c:v>6.644465211112037E-2</c:v>
                </c:pt>
                <c:pt idx="15">
                  <c:v>6.4235833828901495E-2</c:v>
                </c:pt>
                <c:pt idx="16">
                  <c:v>6.528587205844856E-2</c:v>
                </c:pt>
                <c:pt idx="17">
                  <c:v>6.9282134058278821E-2</c:v>
                </c:pt>
                <c:pt idx="18">
                  <c:v>6.4772746580579355E-2</c:v>
                </c:pt>
                <c:pt idx="19">
                  <c:v>6.2557131934414908E-2</c:v>
                </c:pt>
                <c:pt idx="20">
                  <c:v>5.7969586271344652E-2</c:v>
                </c:pt>
                <c:pt idx="21">
                  <c:v>4.4281709285532316E-2</c:v>
                </c:pt>
                <c:pt idx="22">
                  <c:v>2.8979695862713505E-2</c:v>
                </c:pt>
                <c:pt idx="23">
                  <c:v>1.5736980715317334E-2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C120-4962-8ECF-4525A8493B5A}"/>
            </c:ext>
          </c:extLst>
        </c:ser>
        <c:ser>
          <c:idx val="9"/>
          <c:order val="9"/>
          <c:tx>
            <c:strRef>
              <c:f>'Gráf factor festivo'!$L$2</c:f>
              <c:strCache>
                <c:ptCount val="1"/>
                <c:pt idx="0">
                  <c:v>10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festivo'!$L$3:$L$26</c:f>
              <c:numCache>
                <c:formatCode>General</c:formatCode>
                <c:ptCount val="24"/>
                <c:pt idx="0">
                  <c:v>2.4636819301673638E-2</c:v>
                </c:pt>
                <c:pt idx="1">
                  <c:v>2.0059468184521291E-2</c:v>
                </c:pt>
                <c:pt idx="2">
                  <c:v>1.9050208138645844E-2</c:v>
                </c:pt>
                <c:pt idx="3">
                  <c:v>1.9678871803585123E-2</c:v>
                </c:pt>
                <c:pt idx="4">
                  <c:v>1.5601053436411544E-2</c:v>
                </c:pt>
                <c:pt idx="5">
                  <c:v>2.1527482796703787E-2</c:v>
                </c:pt>
                <c:pt idx="6">
                  <c:v>3.2901197859145359E-2</c:v>
                </c:pt>
                <c:pt idx="7">
                  <c:v>3.5844023447455624E-2</c:v>
                </c:pt>
                <c:pt idx="8">
                  <c:v>3.6408121654914666E-2</c:v>
                </c:pt>
                <c:pt idx="9">
                  <c:v>4.1253929147905911E-2</c:v>
                </c:pt>
                <c:pt idx="10">
                  <c:v>4.5637583892617496E-2</c:v>
                </c:pt>
                <c:pt idx="11">
                  <c:v>4.8074080367003669E-2</c:v>
                </c:pt>
                <c:pt idx="12">
                  <c:v>4.8396907654404978E-2</c:v>
                </c:pt>
                <c:pt idx="13">
                  <c:v>5.1383909608359604E-2</c:v>
                </c:pt>
                <c:pt idx="14">
                  <c:v>6.644465211112037E-2</c:v>
                </c:pt>
                <c:pt idx="15">
                  <c:v>6.4235833828901495E-2</c:v>
                </c:pt>
                <c:pt idx="16">
                  <c:v>6.528587205844856E-2</c:v>
                </c:pt>
                <c:pt idx="17">
                  <c:v>6.9282134058278821E-2</c:v>
                </c:pt>
                <c:pt idx="18">
                  <c:v>6.4772746580579355E-2</c:v>
                </c:pt>
                <c:pt idx="19">
                  <c:v>6.2557131934414908E-2</c:v>
                </c:pt>
                <c:pt idx="20">
                  <c:v>5.7969586271344652E-2</c:v>
                </c:pt>
                <c:pt idx="21">
                  <c:v>4.4281709285532316E-2</c:v>
                </c:pt>
                <c:pt idx="22">
                  <c:v>2.8979695862713505E-2</c:v>
                </c:pt>
                <c:pt idx="23">
                  <c:v>1.5736980715317334E-2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C120-4962-8ECF-4525A8493B5A}"/>
            </c:ext>
          </c:extLst>
        </c:ser>
        <c:ser>
          <c:idx val="10"/>
          <c:order val="10"/>
          <c:tx>
            <c:strRef>
              <c:f>'Gráf factor festivo'!$M$2</c:f>
              <c:strCache>
                <c:ptCount val="1"/>
                <c:pt idx="0">
                  <c:v>11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festivo'!$M$3:$M$26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C120-4962-8ECF-4525A8493B5A}"/>
            </c:ext>
          </c:extLst>
        </c:ser>
        <c:ser>
          <c:idx val="11"/>
          <c:order val="11"/>
          <c:tx>
            <c:strRef>
              <c:f>'Gráf factor festivo'!$N$2</c:f>
              <c:strCache>
                <c:ptCount val="1"/>
                <c:pt idx="0">
                  <c:v>12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festivo'!$N$3:$N$26</c:f>
              <c:numCache>
                <c:formatCode>General</c:formatCode>
                <c:ptCount val="24"/>
                <c:pt idx="0">
                  <c:v>2.4636819301673638E-2</c:v>
                </c:pt>
                <c:pt idx="1">
                  <c:v>2.0059468184521291E-2</c:v>
                </c:pt>
                <c:pt idx="2">
                  <c:v>1.9050208138645844E-2</c:v>
                </c:pt>
                <c:pt idx="3">
                  <c:v>1.9678871803585123E-2</c:v>
                </c:pt>
                <c:pt idx="4">
                  <c:v>1.5601053436411544E-2</c:v>
                </c:pt>
                <c:pt idx="5">
                  <c:v>2.1527482796703787E-2</c:v>
                </c:pt>
                <c:pt idx="6">
                  <c:v>3.2901197859145359E-2</c:v>
                </c:pt>
                <c:pt idx="7">
                  <c:v>3.5844023447455624E-2</c:v>
                </c:pt>
                <c:pt idx="8">
                  <c:v>3.6408121654914666E-2</c:v>
                </c:pt>
                <c:pt idx="9">
                  <c:v>4.1253929147905911E-2</c:v>
                </c:pt>
                <c:pt idx="10">
                  <c:v>4.5637583892617496E-2</c:v>
                </c:pt>
                <c:pt idx="11">
                  <c:v>4.8074080367003669E-2</c:v>
                </c:pt>
                <c:pt idx="12">
                  <c:v>4.8396907654404978E-2</c:v>
                </c:pt>
                <c:pt idx="13">
                  <c:v>5.1383909608359604E-2</c:v>
                </c:pt>
                <c:pt idx="14">
                  <c:v>6.644465211112037E-2</c:v>
                </c:pt>
                <c:pt idx="15">
                  <c:v>6.4235833828901495E-2</c:v>
                </c:pt>
                <c:pt idx="16">
                  <c:v>6.528587205844856E-2</c:v>
                </c:pt>
                <c:pt idx="17">
                  <c:v>6.9282134058278821E-2</c:v>
                </c:pt>
                <c:pt idx="18">
                  <c:v>6.4772746580579355E-2</c:v>
                </c:pt>
                <c:pt idx="19">
                  <c:v>6.2557131934414908E-2</c:v>
                </c:pt>
                <c:pt idx="20">
                  <c:v>5.7969586271344652E-2</c:v>
                </c:pt>
                <c:pt idx="21">
                  <c:v>4.4281709285532316E-2</c:v>
                </c:pt>
                <c:pt idx="22">
                  <c:v>2.8979695862713505E-2</c:v>
                </c:pt>
                <c:pt idx="23">
                  <c:v>1.5736980715317334E-2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C120-4962-8ECF-4525A8493B5A}"/>
            </c:ext>
          </c:extLst>
        </c:ser>
        <c:ser>
          <c:idx val="12"/>
          <c:order val="12"/>
          <c:tx>
            <c:strRef>
              <c:f>'Gráf factor festivo'!$O$2</c:f>
              <c:strCache>
                <c:ptCount val="1"/>
                <c:pt idx="0">
                  <c:v>13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festivo'!$O$3:$O$26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C120-4962-8ECF-4525A8493B5A}"/>
            </c:ext>
          </c:extLst>
        </c:ser>
        <c:ser>
          <c:idx val="13"/>
          <c:order val="13"/>
          <c:tx>
            <c:strRef>
              <c:f>'Gráf factor festivo'!$P$2</c:f>
              <c:strCache>
                <c:ptCount val="1"/>
                <c:pt idx="0">
                  <c:v>14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festivo'!$P$3:$P$26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C120-4962-8ECF-4525A8493B5A}"/>
            </c:ext>
          </c:extLst>
        </c:ser>
        <c:ser>
          <c:idx val="14"/>
          <c:order val="14"/>
          <c:tx>
            <c:strRef>
              <c:f>'Gráf factor festivo'!$Q$2</c:f>
              <c:strCache>
                <c:ptCount val="1"/>
                <c:pt idx="0">
                  <c:v>15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festivo'!$Q$3:$Q$26</c:f>
              <c:numCache>
                <c:formatCode>General</c:formatCode>
                <c:ptCount val="24"/>
                <c:pt idx="0">
                  <c:v>2.0062908129621103E-2</c:v>
                </c:pt>
                <c:pt idx="1">
                  <c:v>1.6905830381475383E-2</c:v>
                </c:pt>
                <c:pt idx="2">
                  <c:v>1.4746645969619721E-2</c:v>
                </c:pt>
                <c:pt idx="3">
                  <c:v>1.5347716224811958E-2</c:v>
                </c:pt>
                <c:pt idx="4">
                  <c:v>1.5149304684263072E-2</c:v>
                </c:pt>
                <c:pt idx="5">
                  <c:v>2.5630102532081419E-2</c:v>
                </c:pt>
                <c:pt idx="6">
                  <c:v>3.9618116140778883E-2</c:v>
                </c:pt>
                <c:pt idx="7">
                  <c:v>4.5045255338145865E-2</c:v>
                </c:pt>
                <c:pt idx="8">
                  <c:v>4.0948640589165634E-2</c:v>
                </c:pt>
                <c:pt idx="9">
                  <c:v>4.8511621664206028E-2</c:v>
                </c:pt>
                <c:pt idx="10">
                  <c:v>4.9252747124491611E-2</c:v>
                </c:pt>
                <c:pt idx="11">
                  <c:v>5.3139279065831629E-2</c:v>
                </c:pt>
                <c:pt idx="12">
                  <c:v>5.1627849977532642E-2</c:v>
                </c:pt>
                <c:pt idx="13">
                  <c:v>5.4405611545217496E-2</c:v>
                </c:pt>
                <c:pt idx="14">
                  <c:v>6.8592036694463718E-2</c:v>
                </c:pt>
                <c:pt idx="15">
                  <c:v>6.2750567515362385E-2</c:v>
                </c:pt>
                <c:pt idx="16">
                  <c:v>6.0287930159137686E-2</c:v>
                </c:pt>
                <c:pt idx="17">
                  <c:v>6.3153226230005619E-2</c:v>
                </c:pt>
                <c:pt idx="18">
                  <c:v>6.1752674179072223E-2</c:v>
                </c:pt>
                <c:pt idx="19">
                  <c:v>5.7801950268730647E-2</c:v>
                </c:pt>
                <c:pt idx="20">
                  <c:v>5.2853333022099602E-2</c:v>
                </c:pt>
                <c:pt idx="21">
                  <c:v>4.131044986899006E-2</c:v>
                </c:pt>
                <c:pt idx="22">
                  <c:v>2.7509176533750426E-2</c:v>
                </c:pt>
                <c:pt idx="23">
                  <c:v>1.3597026161145196E-2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C120-4962-8ECF-4525A8493B5A}"/>
            </c:ext>
          </c:extLst>
        </c:ser>
        <c:ser>
          <c:idx val="15"/>
          <c:order val="15"/>
          <c:tx>
            <c:strRef>
              <c:f>'Gráf factor festivo'!$R$2</c:f>
              <c:strCache>
                <c:ptCount val="1"/>
                <c:pt idx="0">
                  <c:v>16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festivo'!$R$3:$R$26</c:f>
              <c:numCache>
                <c:formatCode>General</c:formatCode>
                <c:ptCount val="24"/>
                <c:pt idx="0">
                  <c:v>1.6348514291001922E-2</c:v>
                </c:pt>
                <c:pt idx="1">
                  <c:v>1.1800758775725709E-2</c:v>
                </c:pt>
                <c:pt idx="2">
                  <c:v>1.0785610476983622E-2</c:v>
                </c:pt>
                <c:pt idx="3">
                  <c:v>9.7949563731173483E-3</c:v>
                </c:pt>
                <c:pt idx="4">
                  <c:v>8.2137200150231068E-3</c:v>
                </c:pt>
                <c:pt idx="5">
                  <c:v>1.5333365992259835E-2</c:v>
                </c:pt>
                <c:pt idx="6">
                  <c:v>2.7436219838120588E-2</c:v>
                </c:pt>
                <c:pt idx="7">
                  <c:v>3.6251408416205361E-2</c:v>
                </c:pt>
                <c:pt idx="8">
                  <c:v>4.1476836656379107E-2</c:v>
                </c:pt>
                <c:pt idx="9">
                  <c:v>5.1429644507585033E-2</c:v>
                </c:pt>
                <c:pt idx="10">
                  <c:v>5.9248735827386684E-2</c:v>
                </c:pt>
                <c:pt idx="11">
                  <c:v>6.7301882787112785E-2</c:v>
                </c:pt>
                <c:pt idx="12">
                  <c:v>7.1210067658409398E-2</c:v>
                </c:pt>
                <c:pt idx="13">
                  <c:v>7.1947615081892263E-2</c:v>
                </c:pt>
                <c:pt idx="14">
                  <c:v>6.6871873588181821E-2</c:v>
                </c:pt>
                <c:pt idx="15">
                  <c:v>5.9580768246814395E-2</c:v>
                </c:pt>
                <c:pt idx="16">
                  <c:v>6.1254538229995048E-2</c:v>
                </c:pt>
                <c:pt idx="17">
                  <c:v>6.5151836792457965E-2</c:v>
                </c:pt>
                <c:pt idx="18">
                  <c:v>6.1725371087052366E-2</c:v>
                </c:pt>
                <c:pt idx="19">
                  <c:v>5.912354327579919E-2</c:v>
                </c:pt>
                <c:pt idx="20">
                  <c:v>5.2012062030187732E-2</c:v>
                </c:pt>
                <c:pt idx="21">
                  <c:v>3.834974444390013E-2</c:v>
                </c:pt>
                <c:pt idx="22">
                  <c:v>2.4339064974934273E-2</c:v>
                </c:pt>
                <c:pt idx="23">
                  <c:v>1.3011860633474311E-2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C120-4962-8ECF-4525A8493B5A}"/>
            </c:ext>
          </c:extLst>
        </c:ser>
        <c:ser>
          <c:idx val="16"/>
          <c:order val="16"/>
          <c:tx>
            <c:strRef>
              <c:f>'Gráf factor festivo'!$S$2</c:f>
              <c:strCache>
                <c:ptCount val="1"/>
                <c:pt idx="0">
                  <c:v>17</c:v>
                </c:pt>
              </c:strCache>
            </c:strRef>
          </c:tx>
          <c:spPr>
            <a:ln w="1905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festivo'!$S$3:$S$26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C120-4962-8ECF-4525A8493B5A}"/>
            </c:ext>
          </c:extLst>
        </c:ser>
        <c:ser>
          <c:idx val="17"/>
          <c:order val="17"/>
          <c:tx>
            <c:strRef>
              <c:f>'Gráf factor festivo'!$T$2</c:f>
              <c:strCache>
                <c:ptCount val="1"/>
                <c:pt idx="0">
                  <c:v>18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festivo'!$T$3:$T$26</c:f>
              <c:numCache>
                <c:formatCode>General</c:formatCode>
                <c:ptCount val="24"/>
                <c:pt idx="0">
                  <c:v>2.0062908129621103E-2</c:v>
                </c:pt>
                <c:pt idx="1">
                  <c:v>1.6905830381475383E-2</c:v>
                </c:pt>
                <c:pt idx="2">
                  <c:v>1.4746645969619721E-2</c:v>
                </c:pt>
                <c:pt idx="3">
                  <c:v>1.5347716224811958E-2</c:v>
                </c:pt>
                <c:pt idx="4">
                  <c:v>1.5149304684263072E-2</c:v>
                </c:pt>
                <c:pt idx="5">
                  <c:v>2.5630102532081419E-2</c:v>
                </c:pt>
                <c:pt idx="6">
                  <c:v>3.9618116140778883E-2</c:v>
                </c:pt>
                <c:pt idx="7">
                  <c:v>4.5045255338145865E-2</c:v>
                </c:pt>
                <c:pt idx="8">
                  <c:v>4.0948640589165634E-2</c:v>
                </c:pt>
                <c:pt idx="9">
                  <c:v>4.8511621664206028E-2</c:v>
                </c:pt>
                <c:pt idx="10">
                  <c:v>4.9252747124491611E-2</c:v>
                </c:pt>
                <c:pt idx="11">
                  <c:v>5.3139279065831629E-2</c:v>
                </c:pt>
                <c:pt idx="12">
                  <c:v>5.1627849977532642E-2</c:v>
                </c:pt>
                <c:pt idx="13">
                  <c:v>5.4405611545217496E-2</c:v>
                </c:pt>
                <c:pt idx="14">
                  <c:v>6.8592036694463718E-2</c:v>
                </c:pt>
                <c:pt idx="15">
                  <c:v>6.2750567515362385E-2</c:v>
                </c:pt>
                <c:pt idx="16">
                  <c:v>6.0287930159137686E-2</c:v>
                </c:pt>
                <c:pt idx="17">
                  <c:v>6.3153226230005619E-2</c:v>
                </c:pt>
                <c:pt idx="18">
                  <c:v>6.1752674179072223E-2</c:v>
                </c:pt>
                <c:pt idx="19">
                  <c:v>5.7801950268730647E-2</c:v>
                </c:pt>
                <c:pt idx="20">
                  <c:v>5.2853333022099602E-2</c:v>
                </c:pt>
                <c:pt idx="21">
                  <c:v>4.131044986899006E-2</c:v>
                </c:pt>
                <c:pt idx="22">
                  <c:v>2.7509176533750426E-2</c:v>
                </c:pt>
                <c:pt idx="23">
                  <c:v>1.3597026161145196E-2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C120-4962-8ECF-4525A8493B5A}"/>
            </c:ext>
          </c:extLst>
        </c:ser>
        <c:ser>
          <c:idx val="18"/>
          <c:order val="18"/>
          <c:tx>
            <c:strRef>
              <c:f>'Gráf factor festivo'!$U$2</c:f>
              <c:strCache>
                <c:ptCount val="1"/>
                <c:pt idx="0">
                  <c:v>19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festivo'!$U$3:$U$26</c:f>
              <c:numCache>
                <c:formatCode>General</c:formatCode>
                <c:ptCount val="24"/>
                <c:pt idx="0">
                  <c:v>1.8948767004065812E-2</c:v>
                </c:pt>
                <c:pt idx="1">
                  <c:v>1.5699229844243698E-2</c:v>
                </c:pt>
                <c:pt idx="2">
                  <c:v>1.7522266539294444E-2</c:v>
                </c:pt>
                <c:pt idx="3">
                  <c:v>1.6914587640944213E-2</c:v>
                </c:pt>
                <c:pt idx="4">
                  <c:v>1.0853248120959008E-2</c:v>
                </c:pt>
                <c:pt idx="5">
                  <c:v>1.4852084261374042E-2</c:v>
                </c:pt>
                <c:pt idx="6">
                  <c:v>2.8434737603736736E-2</c:v>
                </c:pt>
                <c:pt idx="7">
                  <c:v>3.5443644219454548E-2</c:v>
                </c:pt>
                <c:pt idx="8">
                  <c:v>3.9483678929249033E-2</c:v>
                </c:pt>
                <c:pt idx="9">
                  <c:v>5.051202097007193E-2</c:v>
                </c:pt>
                <c:pt idx="10">
                  <c:v>6.0811663314991438E-2</c:v>
                </c:pt>
                <c:pt idx="11">
                  <c:v>7.0163738564178499E-2</c:v>
                </c:pt>
                <c:pt idx="12">
                  <c:v>7.2470858449440331E-2</c:v>
                </c:pt>
                <c:pt idx="13">
                  <c:v>7.4821751814668089E-2</c:v>
                </c:pt>
                <c:pt idx="14">
                  <c:v>7.0905312813012544E-2</c:v>
                </c:pt>
                <c:pt idx="15">
                  <c:v>6.5755491640552721E-2</c:v>
                </c:pt>
                <c:pt idx="16">
                  <c:v>5.9467559988979304E-2</c:v>
                </c:pt>
                <c:pt idx="17">
                  <c:v>5.8334599331038156E-2</c:v>
                </c:pt>
                <c:pt idx="18">
                  <c:v>5.7453979910547529E-2</c:v>
                </c:pt>
                <c:pt idx="19">
                  <c:v>5.2476677747365037E-2</c:v>
                </c:pt>
                <c:pt idx="20">
                  <c:v>4.4854942412124836E-2</c:v>
                </c:pt>
                <c:pt idx="21">
                  <c:v>3.1117794434588324E-2</c:v>
                </c:pt>
                <c:pt idx="22">
                  <c:v>2.1500503395019657E-2</c:v>
                </c:pt>
                <c:pt idx="23">
                  <c:v>1.1200861050100062E-2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C120-4962-8ECF-4525A8493B5A}"/>
            </c:ext>
          </c:extLst>
        </c:ser>
        <c:ser>
          <c:idx val="19"/>
          <c:order val="19"/>
          <c:tx>
            <c:strRef>
              <c:f>'Gráf factor festivo'!$V$2</c:f>
              <c:strCache>
                <c:ptCount val="1"/>
                <c:pt idx="0">
                  <c:v>20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festivo'!$V$3:$V$26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3-C120-4962-8ECF-4525A8493B5A}"/>
            </c:ext>
          </c:extLst>
        </c:ser>
        <c:ser>
          <c:idx val="20"/>
          <c:order val="20"/>
          <c:tx>
            <c:strRef>
              <c:f>'Gráf factor festivo'!$W$2</c:f>
              <c:strCache>
                <c:ptCount val="1"/>
                <c:pt idx="0">
                  <c:v>21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festivo'!$W$3:$W$26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4-C120-4962-8ECF-4525A8493B5A}"/>
            </c:ext>
          </c:extLst>
        </c:ser>
        <c:ser>
          <c:idx val="21"/>
          <c:order val="21"/>
          <c:tx>
            <c:strRef>
              <c:f>'Gráf factor festivo'!$X$2</c:f>
              <c:strCache>
                <c:ptCount val="1"/>
                <c:pt idx="0">
                  <c:v>22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festivo'!$X$3:$X$26</c:f>
              <c:numCache>
                <c:formatCode>General</c:formatCode>
                <c:ptCount val="24"/>
                <c:pt idx="0">
                  <c:v>2.5602910498150725E-2</c:v>
                </c:pt>
                <c:pt idx="1">
                  <c:v>2.1047698711036317E-2</c:v>
                </c:pt>
                <c:pt idx="2">
                  <c:v>2.1017465004484637E-2</c:v>
                </c:pt>
                <c:pt idx="3">
                  <c:v>2.5260261823898754E-2</c:v>
                </c:pt>
                <c:pt idx="4">
                  <c:v>2.7089401070273224E-2</c:v>
                </c:pt>
                <c:pt idx="5">
                  <c:v>3.3362895179739359E-2</c:v>
                </c:pt>
                <c:pt idx="6">
                  <c:v>3.8996442500529069E-2</c:v>
                </c:pt>
                <c:pt idx="7">
                  <c:v>4.0079816985296328E-2</c:v>
                </c:pt>
                <c:pt idx="8">
                  <c:v>4.3506303727816005E-2</c:v>
                </c:pt>
                <c:pt idx="9">
                  <c:v>4.9160006852973517E-2</c:v>
                </c:pt>
                <c:pt idx="10">
                  <c:v>5.2581454644401185E-2</c:v>
                </c:pt>
                <c:pt idx="11">
                  <c:v>5.3080310802503347E-2</c:v>
                </c:pt>
                <c:pt idx="12">
                  <c:v>5.4904411097785856E-2</c:v>
                </c:pt>
                <c:pt idx="13">
                  <c:v>5.5962590827093407E-2</c:v>
                </c:pt>
                <c:pt idx="14">
                  <c:v>5.5000151168532713E-2</c:v>
                </c:pt>
                <c:pt idx="15">
                  <c:v>5.4586957178993603E-2</c:v>
                </c:pt>
                <c:pt idx="16">
                  <c:v>5.0722081691475115E-2</c:v>
                </c:pt>
                <c:pt idx="17">
                  <c:v>5.5065657532727991E-2</c:v>
                </c:pt>
                <c:pt idx="18">
                  <c:v>4.8938293004928114E-2</c:v>
                </c:pt>
                <c:pt idx="19">
                  <c:v>5.1331794773599899E-2</c:v>
                </c:pt>
                <c:pt idx="20">
                  <c:v>4.7214971731484333E-2</c:v>
                </c:pt>
                <c:pt idx="21">
                  <c:v>4.4357886462353953E-2</c:v>
                </c:pt>
                <c:pt idx="22">
                  <c:v>3.2234170135144687E-2</c:v>
                </c:pt>
                <c:pt idx="23">
                  <c:v>1.8896066594777598E-2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5-C120-4962-8ECF-4525A8493B5A}"/>
            </c:ext>
          </c:extLst>
        </c:ser>
        <c:ser>
          <c:idx val="22"/>
          <c:order val="22"/>
          <c:tx>
            <c:strRef>
              <c:f>'Gráf factor festivo'!$Y$2</c:f>
              <c:strCache>
                <c:ptCount val="1"/>
                <c:pt idx="0">
                  <c:v>23</c:v>
                </c:pt>
              </c:strCache>
            </c:strRef>
          </c:tx>
          <c:spPr>
            <a:ln w="19050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festivo'!$Y$3:$Y$26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6-C120-4962-8ECF-4525A8493B5A}"/>
            </c:ext>
          </c:extLst>
        </c:ser>
        <c:ser>
          <c:idx val="23"/>
          <c:order val="23"/>
          <c:tx>
            <c:strRef>
              <c:f>'Gráf factor festivo'!$Z$2</c:f>
              <c:strCache>
                <c:ptCount val="1"/>
                <c:pt idx="0">
                  <c:v>24</c:v>
                </c:pt>
              </c:strCache>
            </c:strRef>
          </c:tx>
          <c:spPr>
            <a:ln w="1905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festivo'!$Z$3:$Z$26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7-C120-4962-8ECF-4525A8493B5A}"/>
            </c:ext>
          </c:extLst>
        </c:ser>
        <c:ser>
          <c:idx val="24"/>
          <c:order val="24"/>
          <c:tx>
            <c:strRef>
              <c:f>'Gráf factor festivo'!$AA$2</c:f>
              <c:strCache>
                <c:ptCount val="1"/>
                <c:pt idx="0">
                  <c:v>25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festivo'!$AA$3:$AA$26</c:f>
              <c:numCache>
                <c:formatCode>General</c:formatCode>
                <c:ptCount val="24"/>
                <c:pt idx="0">
                  <c:v>2.5602910498150725E-2</c:v>
                </c:pt>
                <c:pt idx="1">
                  <c:v>2.1047698711036317E-2</c:v>
                </c:pt>
                <c:pt idx="2">
                  <c:v>2.1017465004484637E-2</c:v>
                </c:pt>
                <c:pt idx="3">
                  <c:v>2.5260261823898754E-2</c:v>
                </c:pt>
                <c:pt idx="4">
                  <c:v>2.7089401070273224E-2</c:v>
                </c:pt>
                <c:pt idx="5">
                  <c:v>3.3362895179739359E-2</c:v>
                </c:pt>
                <c:pt idx="6">
                  <c:v>3.8996442500529069E-2</c:v>
                </c:pt>
                <c:pt idx="7">
                  <c:v>4.0079816985296328E-2</c:v>
                </c:pt>
                <c:pt idx="8">
                  <c:v>4.3506303727816005E-2</c:v>
                </c:pt>
                <c:pt idx="9">
                  <c:v>4.9160006852973517E-2</c:v>
                </c:pt>
                <c:pt idx="10">
                  <c:v>5.2581454644401185E-2</c:v>
                </c:pt>
                <c:pt idx="11">
                  <c:v>5.3080310802503347E-2</c:v>
                </c:pt>
                <c:pt idx="12">
                  <c:v>5.4904411097785856E-2</c:v>
                </c:pt>
                <c:pt idx="13">
                  <c:v>5.5962590827093407E-2</c:v>
                </c:pt>
                <c:pt idx="14">
                  <c:v>5.5000151168532713E-2</c:v>
                </c:pt>
                <c:pt idx="15">
                  <c:v>5.4586957178993603E-2</c:v>
                </c:pt>
                <c:pt idx="16">
                  <c:v>5.0722081691475115E-2</c:v>
                </c:pt>
                <c:pt idx="17">
                  <c:v>5.5065657532727991E-2</c:v>
                </c:pt>
                <c:pt idx="18">
                  <c:v>4.8938293004928114E-2</c:v>
                </c:pt>
                <c:pt idx="19">
                  <c:v>5.1331794773599899E-2</c:v>
                </c:pt>
                <c:pt idx="20">
                  <c:v>4.7214971731484333E-2</c:v>
                </c:pt>
                <c:pt idx="21">
                  <c:v>4.4357886462353953E-2</c:v>
                </c:pt>
                <c:pt idx="22">
                  <c:v>3.2234170135144687E-2</c:v>
                </c:pt>
                <c:pt idx="23">
                  <c:v>1.8896066594777598E-2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8-C120-4962-8ECF-4525A8493B5A}"/>
            </c:ext>
          </c:extLst>
        </c:ser>
        <c:ser>
          <c:idx val="25"/>
          <c:order val="25"/>
          <c:tx>
            <c:strRef>
              <c:f>'Gráf factor festivo'!$AB$2</c:f>
              <c:strCache>
                <c:ptCount val="1"/>
                <c:pt idx="0">
                  <c:v>26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festivo'!$AB$3:$AB$26</c:f>
              <c:numCache>
                <c:formatCode>General</c:formatCode>
                <c:ptCount val="24"/>
                <c:pt idx="0">
                  <c:v>3.2384835859705106E-2</c:v>
                </c:pt>
                <c:pt idx="1">
                  <c:v>2.4502851402062497E-2</c:v>
                </c:pt>
                <c:pt idx="2">
                  <c:v>2.1001388765771328E-2</c:v>
                </c:pt>
                <c:pt idx="3">
                  <c:v>1.725615341429541E-2</c:v>
                </c:pt>
                <c:pt idx="4">
                  <c:v>1.6827704399728177E-2</c:v>
                </c:pt>
                <c:pt idx="5">
                  <c:v>2.5736489081937208E-2</c:v>
                </c:pt>
                <c:pt idx="6">
                  <c:v>4.4832018438081704E-2</c:v>
                </c:pt>
                <c:pt idx="7">
                  <c:v>5.1251366604615461E-2</c:v>
                </c:pt>
                <c:pt idx="8">
                  <c:v>4.9744408001654639E-2</c:v>
                </c:pt>
                <c:pt idx="9">
                  <c:v>5.5395502762757468E-2</c:v>
                </c:pt>
                <c:pt idx="10">
                  <c:v>6.4503737848299533E-2</c:v>
                </c:pt>
                <c:pt idx="11">
                  <c:v>6.8529681174836737E-2</c:v>
                </c:pt>
                <c:pt idx="12">
                  <c:v>7.2599946813225735E-2</c:v>
                </c:pt>
                <c:pt idx="13">
                  <c:v>7.1373696185326393E-2</c:v>
                </c:pt>
                <c:pt idx="14">
                  <c:v>6.3609904559288527E-2</c:v>
                </c:pt>
                <c:pt idx="15">
                  <c:v>5.7884939278432739E-2</c:v>
                </c:pt>
                <c:pt idx="16">
                  <c:v>4.9707472741778266E-2</c:v>
                </c:pt>
                <c:pt idx="17">
                  <c:v>4.7033359926720406E-2</c:v>
                </c:pt>
                <c:pt idx="18">
                  <c:v>4.1456135685370703E-2</c:v>
                </c:pt>
                <c:pt idx="19">
                  <c:v>3.3020122329580688E-2</c:v>
                </c:pt>
                <c:pt idx="20">
                  <c:v>2.9998818071683916E-2</c:v>
                </c:pt>
                <c:pt idx="21">
                  <c:v>2.6164938096504445E-2</c:v>
                </c:pt>
                <c:pt idx="22">
                  <c:v>1.9967201489229657E-2</c:v>
                </c:pt>
                <c:pt idx="23">
                  <c:v>1.5217327069113211E-2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9-C120-4962-8ECF-4525A8493B5A}"/>
            </c:ext>
          </c:extLst>
        </c:ser>
        <c:ser>
          <c:idx val="26"/>
          <c:order val="26"/>
          <c:tx>
            <c:strRef>
              <c:f>'Gráf factor festivo'!$AC$2</c:f>
              <c:strCache>
                <c:ptCount val="1"/>
                <c:pt idx="0">
                  <c:v>27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festivo'!$AC$3:$AC$26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A-C120-4962-8ECF-4525A8493B5A}"/>
            </c:ext>
          </c:extLst>
        </c:ser>
        <c:ser>
          <c:idx val="27"/>
          <c:order val="27"/>
          <c:tx>
            <c:strRef>
              <c:f>'Gráf factor festivo'!$AD$2</c:f>
              <c:strCache>
                <c:ptCount val="1"/>
                <c:pt idx="0">
                  <c:v>28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festivo'!$AD$3:$AD$26</c:f>
              <c:numCache>
                <c:formatCode>General</c:formatCode>
                <c:ptCount val="24"/>
                <c:pt idx="0">
                  <c:v>2.0062908129621103E-2</c:v>
                </c:pt>
                <c:pt idx="1">
                  <c:v>1.6905830381475383E-2</c:v>
                </c:pt>
                <c:pt idx="2">
                  <c:v>1.4746645969619721E-2</c:v>
                </c:pt>
                <c:pt idx="3">
                  <c:v>1.5347716224811958E-2</c:v>
                </c:pt>
                <c:pt idx="4">
                  <c:v>1.5149304684263072E-2</c:v>
                </c:pt>
                <c:pt idx="5">
                  <c:v>2.5630102532081419E-2</c:v>
                </c:pt>
                <c:pt idx="6">
                  <c:v>3.9618116140778883E-2</c:v>
                </c:pt>
                <c:pt idx="7">
                  <c:v>4.5045255338145865E-2</c:v>
                </c:pt>
                <c:pt idx="8">
                  <c:v>4.0948640589165634E-2</c:v>
                </c:pt>
                <c:pt idx="9">
                  <c:v>4.8511621664206028E-2</c:v>
                </c:pt>
                <c:pt idx="10">
                  <c:v>4.9252747124491611E-2</c:v>
                </c:pt>
                <c:pt idx="11">
                  <c:v>5.3139279065831629E-2</c:v>
                </c:pt>
                <c:pt idx="12">
                  <c:v>5.1627849977532642E-2</c:v>
                </c:pt>
                <c:pt idx="13">
                  <c:v>5.4405611545217496E-2</c:v>
                </c:pt>
                <c:pt idx="14">
                  <c:v>6.8592036694463718E-2</c:v>
                </c:pt>
                <c:pt idx="15">
                  <c:v>6.2750567515362385E-2</c:v>
                </c:pt>
                <c:pt idx="16">
                  <c:v>6.0287930159137686E-2</c:v>
                </c:pt>
                <c:pt idx="17">
                  <c:v>6.3153226230005619E-2</c:v>
                </c:pt>
                <c:pt idx="18">
                  <c:v>6.1752674179072223E-2</c:v>
                </c:pt>
                <c:pt idx="19">
                  <c:v>5.7801950268730647E-2</c:v>
                </c:pt>
                <c:pt idx="20">
                  <c:v>5.2853333022099602E-2</c:v>
                </c:pt>
                <c:pt idx="21">
                  <c:v>4.131044986899006E-2</c:v>
                </c:pt>
                <c:pt idx="22">
                  <c:v>2.7509176533750426E-2</c:v>
                </c:pt>
                <c:pt idx="23">
                  <c:v>1.3597026161145196E-2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B-C120-4962-8ECF-4525A8493B5A}"/>
            </c:ext>
          </c:extLst>
        </c:ser>
        <c:ser>
          <c:idx val="28"/>
          <c:order val="28"/>
          <c:tx>
            <c:strRef>
              <c:f>'Gráf factor festivo'!$AE$2</c:f>
              <c:strCache>
                <c:ptCount val="1"/>
                <c:pt idx="0">
                  <c:v>29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festivo'!$AE$3:$AE$26</c:f>
              <c:numCache>
                <c:formatCode>General</c:formatCode>
                <c:ptCount val="24"/>
                <c:pt idx="0">
                  <c:v>1.9441728343955876E-2</c:v>
                </c:pt>
                <c:pt idx="1">
                  <c:v>1.6957983313230236E-2</c:v>
                </c:pt>
                <c:pt idx="2">
                  <c:v>1.6258537873543154E-2</c:v>
                </c:pt>
                <c:pt idx="3">
                  <c:v>1.6679632577028244E-2</c:v>
                </c:pt>
                <c:pt idx="4">
                  <c:v>1.4270828129126192E-2</c:v>
                </c:pt>
                <c:pt idx="5">
                  <c:v>2.2781937178380045E-2</c:v>
                </c:pt>
                <c:pt idx="6">
                  <c:v>3.0950460706154401E-2</c:v>
                </c:pt>
                <c:pt idx="7">
                  <c:v>3.5553953651033858E-2</c:v>
                </c:pt>
                <c:pt idx="8">
                  <c:v>4.030732776156052E-2</c:v>
                </c:pt>
                <c:pt idx="9">
                  <c:v>4.6716531892570932E-2</c:v>
                </c:pt>
                <c:pt idx="10">
                  <c:v>5.4788703242429314E-2</c:v>
                </c:pt>
                <c:pt idx="11">
                  <c:v>6.1590453283467926E-2</c:v>
                </c:pt>
                <c:pt idx="12">
                  <c:v>6.2932246575928885E-2</c:v>
                </c:pt>
                <c:pt idx="13">
                  <c:v>6.7000449643497065E-2</c:v>
                </c:pt>
                <c:pt idx="14">
                  <c:v>6.6058339459428725E-2</c:v>
                </c:pt>
                <c:pt idx="15">
                  <c:v>6.2686013232365598E-2</c:v>
                </c:pt>
                <c:pt idx="16">
                  <c:v>6.169751125893054E-2</c:v>
                </c:pt>
                <c:pt idx="17">
                  <c:v>6.1494101105551854E-2</c:v>
                </c:pt>
                <c:pt idx="18">
                  <c:v>5.9449293774221951E-2</c:v>
                </c:pt>
                <c:pt idx="19">
                  <c:v>5.5070622577813089E-2</c:v>
                </c:pt>
                <c:pt idx="20">
                  <c:v>4.811899137112724E-2</c:v>
                </c:pt>
                <c:pt idx="21">
                  <c:v>3.9047612250287293E-2</c:v>
                </c:pt>
                <c:pt idx="22">
                  <c:v>2.568320831340868E-2</c:v>
                </c:pt>
                <c:pt idx="23">
                  <c:v>1.4463532484958351E-2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C-C120-4962-8ECF-4525A8493B5A}"/>
            </c:ext>
          </c:extLst>
        </c:ser>
        <c:ser>
          <c:idx val="29"/>
          <c:order val="29"/>
          <c:tx>
            <c:strRef>
              <c:f>'Gráf factor festivo'!$AF$2</c:f>
              <c:strCache>
                <c:ptCount val="1"/>
                <c:pt idx="0">
                  <c:v>30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festivo'!$AF$3:$AF$26</c:f>
              <c:numCache>
                <c:formatCode>General</c:formatCode>
                <c:ptCount val="24"/>
                <c:pt idx="0">
                  <c:v>1.9441728343955876E-2</c:v>
                </c:pt>
                <c:pt idx="1">
                  <c:v>1.6957983313230236E-2</c:v>
                </c:pt>
                <c:pt idx="2">
                  <c:v>1.6258537873543154E-2</c:v>
                </c:pt>
                <c:pt idx="3">
                  <c:v>1.6679632577028244E-2</c:v>
                </c:pt>
                <c:pt idx="4">
                  <c:v>1.4270828129126192E-2</c:v>
                </c:pt>
                <c:pt idx="5">
                  <c:v>2.2781937178380045E-2</c:v>
                </c:pt>
                <c:pt idx="6">
                  <c:v>3.0950460706154401E-2</c:v>
                </c:pt>
                <c:pt idx="7">
                  <c:v>3.5553953651033858E-2</c:v>
                </c:pt>
                <c:pt idx="8">
                  <c:v>4.030732776156052E-2</c:v>
                </c:pt>
                <c:pt idx="9">
                  <c:v>4.6716531892570932E-2</c:v>
                </c:pt>
                <c:pt idx="10">
                  <c:v>5.4788703242429314E-2</c:v>
                </c:pt>
                <c:pt idx="11">
                  <c:v>6.1590453283467926E-2</c:v>
                </c:pt>
                <c:pt idx="12">
                  <c:v>6.2932246575928885E-2</c:v>
                </c:pt>
                <c:pt idx="13">
                  <c:v>6.7000449643497065E-2</c:v>
                </c:pt>
                <c:pt idx="14">
                  <c:v>6.6058339459428725E-2</c:v>
                </c:pt>
                <c:pt idx="15">
                  <c:v>6.2686013232365598E-2</c:v>
                </c:pt>
                <c:pt idx="16">
                  <c:v>6.169751125893054E-2</c:v>
                </c:pt>
                <c:pt idx="17">
                  <c:v>6.1494101105551854E-2</c:v>
                </c:pt>
                <c:pt idx="18">
                  <c:v>5.9449293774221951E-2</c:v>
                </c:pt>
                <c:pt idx="19">
                  <c:v>5.5070622577813089E-2</c:v>
                </c:pt>
                <c:pt idx="20">
                  <c:v>4.811899137112724E-2</c:v>
                </c:pt>
                <c:pt idx="21">
                  <c:v>3.9047612250287293E-2</c:v>
                </c:pt>
                <c:pt idx="22">
                  <c:v>2.568320831340868E-2</c:v>
                </c:pt>
                <c:pt idx="23">
                  <c:v>1.4463532484958351E-2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D-C120-4962-8ECF-4525A8493B5A}"/>
            </c:ext>
          </c:extLst>
        </c:ser>
        <c:ser>
          <c:idx val="30"/>
          <c:order val="30"/>
          <c:tx>
            <c:strRef>
              <c:f>'Gráf factor festivo'!$AG$2</c:f>
              <c:strCache>
                <c:ptCount val="1"/>
                <c:pt idx="0">
                  <c:v>31</c:v>
                </c:pt>
              </c:strCache>
            </c:strRef>
          </c:tx>
          <c:spPr>
            <a:ln w="1905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festivo'!$AG$3:$AG$26</c:f>
              <c:numCache>
                <c:formatCode>General</c:formatCode>
                <c:ptCount val="24"/>
                <c:pt idx="0">
                  <c:v>2.6719690799035346E-2</c:v>
                </c:pt>
                <c:pt idx="1">
                  <c:v>2.3844888441697409E-2</c:v>
                </c:pt>
                <c:pt idx="2">
                  <c:v>2.4371935540542698E-2</c:v>
                </c:pt>
                <c:pt idx="3">
                  <c:v>2.4875025953076838E-2</c:v>
                </c:pt>
                <c:pt idx="4">
                  <c:v>2.1832526791560856E-2</c:v>
                </c:pt>
                <c:pt idx="5">
                  <c:v>2.8452557775541822E-2</c:v>
                </c:pt>
                <c:pt idx="6">
                  <c:v>4.2211681280245314E-2</c:v>
                </c:pt>
                <c:pt idx="7">
                  <c:v>5.0684362672288499E-2</c:v>
                </c:pt>
                <c:pt idx="8">
                  <c:v>5.0077459952406048E-2</c:v>
                </c:pt>
                <c:pt idx="9">
                  <c:v>5.3846645265360225E-2</c:v>
                </c:pt>
                <c:pt idx="10">
                  <c:v>5.4605273665213297E-2</c:v>
                </c:pt>
                <c:pt idx="11">
                  <c:v>5.6665548687972148E-2</c:v>
                </c:pt>
                <c:pt idx="12">
                  <c:v>5.8526184658138088E-2</c:v>
                </c:pt>
                <c:pt idx="13">
                  <c:v>5.7671729513040421E-2</c:v>
                </c:pt>
                <c:pt idx="14">
                  <c:v>5.6641592001660995E-2</c:v>
                </c:pt>
                <c:pt idx="15">
                  <c:v>5.5132320764058579E-2</c:v>
                </c:pt>
                <c:pt idx="16">
                  <c:v>5.3447367160174404E-2</c:v>
                </c:pt>
                <c:pt idx="17">
                  <c:v>4.9414658297797585E-2</c:v>
                </c:pt>
                <c:pt idx="18">
                  <c:v>4.730646990241643E-2</c:v>
                </c:pt>
                <c:pt idx="19">
                  <c:v>4.5741299730088003E-2</c:v>
                </c:pt>
                <c:pt idx="20">
                  <c:v>3.9752128152300642E-2</c:v>
                </c:pt>
                <c:pt idx="21">
                  <c:v>3.321993835146056E-2</c:v>
                </c:pt>
                <c:pt idx="22">
                  <c:v>2.7654001565170172E-2</c:v>
                </c:pt>
                <c:pt idx="23">
                  <c:v>1.7304713078753614E-2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E-C120-4962-8ECF-4525A8493B5A}"/>
            </c:ext>
          </c:extLst>
        </c:ser>
        <c:ser>
          <c:idx val="31"/>
          <c:order val="31"/>
          <c:tx>
            <c:strRef>
              <c:f>'Gráf factor festivo'!$AH$2</c:f>
              <c:strCache>
                <c:ptCount val="1"/>
                <c:pt idx="0">
                  <c:v>32</c:v>
                </c:pt>
              </c:strCache>
            </c:strRef>
          </c:tx>
          <c:spPr>
            <a:ln w="1905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festivo'!$AH$3:$AH$26</c:f>
              <c:numCache>
                <c:formatCode>General</c:formatCode>
                <c:ptCount val="24"/>
                <c:pt idx="0">
                  <c:v>2.6719690799035346E-2</c:v>
                </c:pt>
                <c:pt idx="1">
                  <c:v>2.3844888441697409E-2</c:v>
                </c:pt>
                <c:pt idx="2">
                  <c:v>2.4371935540542698E-2</c:v>
                </c:pt>
                <c:pt idx="3">
                  <c:v>2.4875025953076838E-2</c:v>
                </c:pt>
                <c:pt idx="4">
                  <c:v>2.1832526791560856E-2</c:v>
                </c:pt>
                <c:pt idx="5">
                  <c:v>2.8452557775541822E-2</c:v>
                </c:pt>
                <c:pt idx="6">
                  <c:v>4.2211681280245314E-2</c:v>
                </c:pt>
                <c:pt idx="7">
                  <c:v>5.0684362672288499E-2</c:v>
                </c:pt>
                <c:pt idx="8">
                  <c:v>5.0077459952406048E-2</c:v>
                </c:pt>
                <c:pt idx="9">
                  <c:v>5.3846645265360225E-2</c:v>
                </c:pt>
                <c:pt idx="10">
                  <c:v>5.4605273665213297E-2</c:v>
                </c:pt>
                <c:pt idx="11">
                  <c:v>5.6665548687972148E-2</c:v>
                </c:pt>
                <c:pt idx="12">
                  <c:v>5.8526184658138088E-2</c:v>
                </c:pt>
                <c:pt idx="13">
                  <c:v>5.7671729513040421E-2</c:v>
                </c:pt>
                <c:pt idx="14">
                  <c:v>5.6641592001660995E-2</c:v>
                </c:pt>
                <c:pt idx="15">
                  <c:v>5.5132320764058579E-2</c:v>
                </c:pt>
                <c:pt idx="16">
                  <c:v>5.3447367160174404E-2</c:v>
                </c:pt>
                <c:pt idx="17">
                  <c:v>4.9414658297797585E-2</c:v>
                </c:pt>
                <c:pt idx="18">
                  <c:v>4.730646990241643E-2</c:v>
                </c:pt>
                <c:pt idx="19">
                  <c:v>4.5741299730088003E-2</c:v>
                </c:pt>
                <c:pt idx="20">
                  <c:v>3.9752128152300642E-2</c:v>
                </c:pt>
                <c:pt idx="21">
                  <c:v>3.321993835146056E-2</c:v>
                </c:pt>
                <c:pt idx="22">
                  <c:v>2.7654001565170172E-2</c:v>
                </c:pt>
                <c:pt idx="23">
                  <c:v>1.7304713078753614E-2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F-C120-4962-8ECF-4525A8493B5A}"/>
            </c:ext>
          </c:extLst>
        </c:ser>
        <c:ser>
          <c:idx val="32"/>
          <c:order val="32"/>
          <c:tx>
            <c:strRef>
              <c:f>'Gráf factor festivo'!$AI$2</c:f>
              <c:strCache>
                <c:ptCount val="1"/>
                <c:pt idx="0">
                  <c:v>33</c:v>
                </c:pt>
              </c:strCache>
            </c:strRef>
          </c:tx>
          <c:spPr>
            <a:ln w="1905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festivo'!$AI$3:$AI$26</c:f>
              <c:numCache>
                <c:formatCode>General</c:formatCode>
                <c:ptCount val="24"/>
                <c:pt idx="0">
                  <c:v>2.6533725330813857E-2</c:v>
                </c:pt>
                <c:pt idx="1">
                  <c:v>2.3641248409929431E-2</c:v>
                </c:pt>
                <c:pt idx="2">
                  <c:v>2.4163794423008918E-2</c:v>
                </c:pt>
                <c:pt idx="3">
                  <c:v>2.466258834458479E-2</c:v>
                </c:pt>
                <c:pt idx="4">
                  <c:v>2.1667185693851374E-2</c:v>
                </c:pt>
                <c:pt idx="5">
                  <c:v>2.8431253529824712E-2</c:v>
                </c:pt>
                <c:pt idx="6">
                  <c:v>4.2183714510416616E-2</c:v>
                </c:pt>
                <c:pt idx="7">
                  <c:v>5.0705437117657307E-2</c:v>
                </c:pt>
                <c:pt idx="8">
                  <c:v>5.017233461946511E-2</c:v>
                </c:pt>
                <c:pt idx="9">
                  <c:v>5.3856547923803295E-2</c:v>
                </c:pt>
                <c:pt idx="10">
                  <c:v>5.4635088700866162E-2</c:v>
                </c:pt>
                <c:pt idx="11">
                  <c:v>5.6683046812733236E-2</c:v>
                </c:pt>
                <c:pt idx="12">
                  <c:v>5.8485566645729653E-2</c:v>
                </c:pt>
                <c:pt idx="13">
                  <c:v>5.7691191140997695E-2</c:v>
                </c:pt>
                <c:pt idx="14">
                  <c:v>5.6601234053109684E-2</c:v>
                </c:pt>
                <c:pt idx="15">
                  <c:v>5.5147078228832934E-2</c:v>
                </c:pt>
                <c:pt idx="16">
                  <c:v>5.3476514459745488E-2</c:v>
                </c:pt>
                <c:pt idx="17">
                  <c:v>4.9504636936085769E-2</c:v>
                </c:pt>
                <c:pt idx="18">
                  <c:v>4.7498904764669558E-2</c:v>
                </c:pt>
                <c:pt idx="19">
                  <c:v>4.602099684888919E-2</c:v>
                </c:pt>
                <c:pt idx="20">
                  <c:v>4.0014356819753301E-2</c:v>
                </c:pt>
                <c:pt idx="21">
                  <c:v>3.3405997139192539E-2</c:v>
                </c:pt>
                <c:pt idx="22">
                  <c:v>2.7613125933589153E-2</c:v>
                </c:pt>
                <c:pt idx="23">
                  <c:v>1.7204431612450319E-2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0-C120-4962-8ECF-4525A8493B5A}"/>
            </c:ext>
          </c:extLst>
        </c:ser>
        <c:ser>
          <c:idx val="33"/>
          <c:order val="33"/>
          <c:tx>
            <c:strRef>
              <c:f>'Gráf factor festivo'!$AJ$2</c:f>
              <c:strCache>
                <c:ptCount val="1"/>
                <c:pt idx="0">
                  <c:v>34</c:v>
                </c:pt>
              </c:strCache>
            </c:strRef>
          </c:tx>
          <c:spPr>
            <a:ln w="19050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festivo'!$AJ$3:$AJ$26</c:f>
              <c:numCache>
                <c:formatCode>General</c:formatCode>
                <c:ptCount val="24"/>
                <c:pt idx="0">
                  <c:v>2.3239498377619943E-2</c:v>
                </c:pt>
                <c:pt idx="1">
                  <c:v>1.8481978426729821E-2</c:v>
                </c:pt>
                <c:pt idx="2">
                  <c:v>1.9939928089099376E-2</c:v>
                </c:pt>
                <c:pt idx="3">
                  <c:v>2.030167499780761E-2</c:v>
                </c:pt>
                <c:pt idx="4">
                  <c:v>2.0575725686222939E-2</c:v>
                </c:pt>
                <c:pt idx="5">
                  <c:v>2.9919027156596233E-2</c:v>
                </c:pt>
                <c:pt idx="6">
                  <c:v>3.5977374375164385E-2</c:v>
                </c:pt>
                <c:pt idx="7">
                  <c:v>3.9236750562717436E-2</c:v>
                </c:pt>
                <c:pt idx="8">
                  <c:v>4.1399923996609099E-2</c:v>
                </c:pt>
                <c:pt idx="9">
                  <c:v>4.1772632932853923E-2</c:v>
                </c:pt>
                <c:pt idx="10">
                  <c:v>4.7757899967844679E-2</c:v>
                </c:pt>
                <c:pt idx="11">
                  <c:v>4.814522494080508E-2</c:v>
                </c:pt>
                <c:pt idx="12">
                  <c:v>4.7450963196819511E-2</c:v>
                </c:pt>
                <c:pt idx="13">
                  <c:v>5.4671285334268752E-2</c:v>
                </c:pt>
                <c:pt idx="14">
                  <c:v>5.4897833903358728E-2</c:v>
                </c:pt>
                <c:pt idx="15">
                  <c:v>5.7850273319886569E-2</c:v>
                </c:pt>
                <c:pt idx="16">
                  <c:v>6.4917127071823191E-2</c:v>
                </c:pt>
                <c:pt idx="17">
                  <c:v>6.5523692595515742E-2</c:v>
                </c:pt>
                <c:pt idx="18">
                  <c:v>6.326551492297347E-2</c:v>
                </c:pt>
                <c:pt idx="19">
                  <c:v>6.0386155690023084E-2</c:v>
                </c:pt>
                <c:pt idx="20">
                  <c:v>5.3326609956444247E-2</c:v>
                </c:pt>
                <c:pt idx="21">
                  <c:v>4.122818556520217E-2</c:v>
                </c:pt>
                <c:pt idx="22">
                  <c:v>3.0605980882224E-2</c:v>
                </c:pt>
                <c:pt idx="23">
                  <c:v>1.9128738051389999E-2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1-C120-4962-8ECF-4525A8493B5A}"/>
            </c:ext>
          </c:extLst>
        </c:ser>
        <c:ser>
          <c:idx val="34"/>
          <c:order val="34"/>
          <c:tx>
            <c:strRef>
              <c:f>'Gráf factor festivo'!$AK$2</c:f>
              <c:strCache>
                <c:ptCount val="1"/>
                <c:pt idx="0">
                  <c:v>35</c:v>
                </c:pt>
              </c:strCache>
            </c:strRef>
          </c:tx>
          <c:spPr>
            <a:ln w="1905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festivo'!$AK$3:$AK$26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2-C120-4962-8ECF-4525A8493B5A}"/>
            </c:ext>
          </c:extLst>
        </c:ser>
        <c:ser>
          <c:idx val="35"/>
          <c:order val="35"/>
          <c:tx>
            <c:strRef>
              <c:f>'Gráf factor festivo'!$AL$2</c:f>
              <c:strCache>
                <c:ptCount val="1"/>
                <c:pt idx="0">
                  <c:v>36</c:v>
                </c:pt>
              </c:strCache>
            </c:strRef>
          </c:tx>
          <c:spPr>
            <a:ln w="190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festivo'!$AL$3:$AL$26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3-C120-4962-8ECF-4525A8493B5A}"/>
            </c:ext>
          </c:extLst>
        </c:ser>
        <c:ser>
          <c:idx val="36"/>
          <c:order val="36"/>
          <c:tx>
            <c:strRef>
              <c:f>'Gráf factor festivo'!$AM$2</c:f>
              <c:strCache>
                <c:ptCount val="1"/>
                <c:pt idx="0">
                  <c:v>37</c:v>
                </c:pt>
              </c:strCache>
            </c:strRef>
          </c:tx>
          <c:spPr>
            <a:ln w="19050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festivo'!$AM$3:$AM$26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4-C120-4962-8ECF-4525A8493B5A}"/>
            </c:ext>
          </c:extLst>
        </c:ser>
        <c:ser>
          <c:idx val="37"/>
          <c:order val="37"/>
          <c:tx>
            <c:strRef>
              <c:f>'Gráf factor festivo'!$AN$2</c:f>
              <c:strCache>
                <c:ptCount val="1"/>
                <c:pt idx="0">
                  <c:v>38</c:v>
                </c:pt>
              </c:strCache>
            </c:strRef>
          </c:tx>
          <c:spPr>
            <a:ln w="19050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festivo'!$AN$3:$AN$26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5-C120-4962-8ECF-4525A8493B5A}"/>
            </c:ext>
          </c:extLst>
        </c:ser>
        <c:ser>
          <c:idx val="38"/>
          <c:order val="38"/>
          <c:tx>
            <c:strRef>
              <c:f>'Gráf factor festivo'!$AO$2</c:f>
              <c:strCache>
                <c:ptCount val="1"/>
                <c:pt idx="0">
                  <c:v>39</c:v>
                </c:pt>
              </c:strCache>
            </c:strRef>
          </c:tx>
          <c:spPr>
            <a:ln w="19050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festivo'!$AO$3:$AO$26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6-C120-4962-8ECF-4525A8493B5A}"/>
            </c:ext>
          </c:extLst>
        </c:ser>
        <c:ser>
          <c:idx val="39"/>
          <c:order val="39"/>
          <c:tx>
            <c:strRef>
              <c:f>'Gráf factor festivo'!$AP$2</c:f>
              <c:strCache>
                <c:ptCount val="1"/>
                <c:pt idx="0">
                  <c:v>40</c:v>
                </c:pt>
              </c:strCache>
            </c:strRef>
          </c:tx>
          <c:spPr>
            <a:ln w="19050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numRef>
              <c:f>'Gráf factor festivo'!$B$3:$B$26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'Gráf factor festivo'!$AP$3:$AP$26</c:f>
              <c:numCache>
                <c:formatCode>General</c:formatCode>
                <c:ptCount val="24"/>
                <c:pt idx="0">
                  <c:v>1.7905297648389176E-2</c:v>
                </c:pt>
                <c:pt idx="1">
                  <c:v>1.4063270217763222E-2</c:v>
                </c:pt>
                <c:pt idx="2">
                  <c:v>1.4628700669817618E-2</c:v>
                </c:pt>
                <c:pt idx="3">
                  <c:v>1.4490967610983854E-2</c:v>
                </c:pt>
                <c:pt idx="4">
                  <c:v>1.1569576942036135E-2</c:v>
                </c:pt>
                <c:pt idx="5">
                  <c:v>2.0978919592890079E-2</c:v>
                </c:pt>
                <c:pt idx="6">
                  <c:v>3.6405022182271589E-2</c:v>
                </c:pt>
                <c:pt idx="7">
                  <c:v>4.4103575260242993E-2</c:v>
                </c:pt>
                <c:pt idx="8">
                  <c:v>5.0395801316438088E-2</c:v>
                </c:pt>
                <c:pt idx="9">
                  <c:v>5.6680778264273514E-2</c:v>
                </c:pt>
                <c:pt idx="10">
                  <c:v>6.2574303360686562E-2</c:v>
                </c:pt>
                <c:pt idx="11">
                  <c:v>7.0765795807115756E-2</c:v>
                </c:pt>
                <c:pt idx="12">
                  <c:v>7.2520080030156309E-2</c:v>
                </c:pt>
                <c:pt idx="13">
                  <c:v>7.0055383187867859E-2</c:v>
                </c:pt>
                <c:pt idx="14">
                  <c:v>6.9323223243541066E-2</c:v>
                </c:pt>
                <c:pt idx="15">
                  <c:v>5.8862759880534715E-2</c:v>
                </c:pt>
                <c:pt idx="16">
                  <c:v>5.4368312697538217E-2</c:v>
                </c:pt>
                <c:pt idx="17">
                  <c:v>5.9435439440948791E-2</c:v>
                </c:pt>
                <c:pt idx="18">
                  <c:v>5.8188592803085248E-2</c:v>
                </c:pt>
                <c:pt idx="19">
                  <c:v>4.8837243019108662E-2</c:v>
                </c:pt>
                <c:pt idx="20">
                  <c:v>4.0971960448864794E-2</c:v>
                </c:pt>
                <c:pt idx="21">
                  <c:v>2.7060921506654685E-2</c:v>
                </c:pt>
                <c:pt idx="22">
                  <c:v>1.6701945660683743E-2</c:v>
                </c:pt>
                <c:pt idx="23">
                  <c:v>9.1121292081074064E-3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7-C120-4962-8ECF-4525A8493B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2846288"/>
        <c:axId val="232847856"/>
      </c:scatterChart>
      <c:valAx>
        <c:axId val="232846288"/>
        <c:scaling>
          <c:orientation val="minMax"/>
          <c:max val="2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CO"/>
                  <a:t>Hora del día festivo</a:t>
                </a:r>
              </a:p>
            </c:rich>
          </c:tx>
          <c:layout>
            <c:manualLayout>
              <c:xMode val="edge"/>
              <c:yMode val="edge"/>
              <c:x val="0.41557763110936435"/>
              <c:y val="0.943454975104856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CO"/>
          </a:p>
        </c:txPr>
        <c:crossAx val="232847856"/>
        <c:crosses val="autoZero"/>
        <c:crossBetween val="midCat"/>
        <c:majorUnit val="1"/>
      </c:valAx>
      <c:valAx>
        <c:axId val="23284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CO"/>
                  <a:t>factor de distribución de flujo</a:t>
                </a:r>
              </a:p>
            </c:rich>
          </c:tx>
          <c:layout>
            <c:manualLayout>
              <c:xMode val="edge"/>
              <c:yMode val="edge"/>
              <c:x val="2.2948938611589212E-3"/>
              <c:y val="0.2266736425388686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CO"/>
          </a:p>
        </c:txPr>
        <c:crossAx val="2328462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2"/>
      </a:solidFill>
      <a:round/>
    </a:ln>
    <a:effectLst/>
  </c:spPr>
  <c:txPr>
    <a:bodyPr/>
    <a:lstStyle/>
    <a:p>
      <a:pPr>
        <a:defRPr sz="700">
          <a:latin typeface="+mn-lt"/>
        </a:defRPr>
      </a:pPr>
      <a:endParaRPr lang="es-CO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498661067770486E-2"/>
          <c:y val="0.15661397489041831"/>
          <c:w val="0.50701191197254181"/>
          <c:h val="0.73050582782945583"/>
        </c:manualLayout>
      </c:layout>
      <c:doughnutChart>
        <c:varyColors val="1"/>
        <c:ser>
          <c:idx val="0"/>
          <c:order val="0"/>
          <c:tx>
            <c:strRef>
              <c:f>'[Inventario de vehiculos 2014 con actividad.xlsx]TOTAL VEHICULOS'!$D$4</c:f>
              <c:strCache>
                <c:ptCount val="1"/>
                <c:pt idx="0">
                  <c:v>N° Vehiculos</c:v>
                </c:pt>
              </c:strCache>
            </c:strRef>
          </c:tx>
          <c:dPt>
            <c:idx val="0"/>
            <c:bubble3D val="0"/>
            <c:spPr>
              <a:solidFill>
                <a:srgbClr val="FFCC00"/>
              </a:solidFill>
            </c:spPr>
            <c:extLst>
              <c:ext xmlns:c16="http://schemas.microsoft.com/office/drawing/2014/chart" uri="{C3380CC4-5D6E-409C-BE32-E72D297353CC}">
                <c16:uniqueId val="{00000001-29A1-4240-8DAC-2695B1A15116}"/>
              </c:ext>
            </c:extLst>
          </c:dPt>
          <c:dPt>
            <c:idx val="1"/>
            <c:bubble3D val="0"/>
            <c:spPr>
              <a:solidFill>
                <a:srgbClr val="FFCC00"/>
              </a:solidFill>
            </c:spPr>
            <c:extLst>
              <c:ext xmlns:c16="http://schemas.microsoft.com/office/drawing/2014/chart" uri="{C3380CC4-5D6E-409C-BE32-E72D297353CC}">
                <c16:uniqueId val="{00000003-29A1-4240-8DAC-2695B1A15116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29A1-4240-8DAC-2695B1A15116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7-29A1-4240-8DAC-2695B1A15116}"/>
              </c:ext>
            </c:extLst>
          </c:dPt>
          <c:dPt>
            <c:idx val="5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9-29A1-4240-8DAC-2695B1A15116}"/>
              </c:ext>
            </c:extLst>
          </c:dPt>
          <c:dPt>
            <c:idx val="6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B-29A1-4240-8DAC-2695B1A15116}"/>
              </c:ext>
            </c:extLst>
          </c:dPt>
          <c:dPt>
            <c:idx val="7"/>
            <c:bubble3D val="0"/>
            <c:spPr>
              <a:solidFill>
                <a:srgbClr val="00359E"/>
              </a:solidFill>
            </c:spPr>
            <c:extLst>
              <c:ext xmlns:c16="http://schemas.microsoft.com/office/drawing/2014/chart" uri="{C3380CC4-5D6E-409C-BE32-E72D297353CC}">
                <c16:uniqueId val="{0000000D-29A1-4240-8DAC-2695B1A15116}"/>
              </c:ext>
            </c:extLst>
          </c:dPt>
          <c:dLbls>
            <c:dLbl>
              <c:idx val="0"/>
              <c:layout>
                <c:manualLayout>
                  <c:x val="1.8648018648018697E-2"/>
                  <c:y val="-0.12426532325776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>
                      <a:solidFill>
                        <a:sysClr val="windowText" lastClr="000000"/>
                      </a:solidFill>
                    </a:defRPr>
                  </a:pPr>
                  <a:endParaRPr lang="es-CO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A1-4240-8DAC-2695B1A1511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A1-4240-8DAC-2695B1A15116}"/>
                </c:ext>
              </c:extLst>
            </c:dLbl>
            <c:dLbl>
              <c:idx val="2"/>
              <c:layout>
                <c:manualLayout>
                  <c:x val="1.3986013986013988E-2"/>
                  <c:y val="-3.694374475230899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9A1-4240-8DAC-2695B1A15116}"/>
                </c:ext>
              </c:extLst>
            </c:dLbl>
            <c:dLbl>
              <c:idx val="4"/>
              <c:layout>
                <c:manualLayout>
                  <c:x val="9.4244076133839956E-3"/>
                  <c:y val="-1.456064843279980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9A1-4240-8DAC-2695B1A15116}"/>
                </c:ext>
              </c:extLst>
            </c:dLbl>
            <c:dLbl>
              <c:idx val="7"/>
              <c:layout>
                <c:manualLayout>
                  <c:x val="-2.3311858744929611E-3"/>
                  <c:y val="-6.318676160442163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9A1-4240-8DAC-2695B1A151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'[Inventario de vehiculos 2014 con actividad.xlsx]TOTAL VEHICULOS'!$C$19:$C$26</c:f>
              <c:strCache>
                <c:ptCount val="8"/>
                <c:pt idx="0">
                  <c:v>SITP</c:v>
                </c:pt>
                <c:pt idx="1">
                  <c:v>Transit</c:v>
                </c:pt>
                <c:pt idx="2">
                  <c:v>Freight</c:v>
                </c:pt>
                <c:pt idx="3">
                  <c:v>Motorcycle</c:v>
                </c:pt>
                <c:pt idx="4">
                  <c:v>Taxi</c:v>
                </c:pt>
                <c:pt idx="5">
                  <c:v>Passenger</c:v>
                </c:pt>
                <c:pt idx="6">
                  <c:v>Pick-up</c:v>
                </c:pt>
                <c:pt idx="7">
                  <c:v>Tourism</c:v>
                </c:pt>
              </c:strCache>
            </c:strRef>
          </c:cat>
          <c:val>
            <c:numRef>
              <c:f>'[Inventario de vehiculos 2014 con actividad.xlsx]TOTAL VEHICULOS'!$D$19:$D$26</c:f>
              <c:numCache>
                <c:formatCode>#,##0.0</c:formatCode>
                <c:ptCount val="8"/>
                <c:pt idx="0">
                  <c:v>8994</c:v>
                </c:pt>
                <c:pt idx="1">
                  <c:v>6648</c:v>
                </c:pt>
                <c:pt idx="2">
                  <c:v>105333.39</c:v>
                </c:pt>
                <c:pt idx="3">
                  <c:v>422242</c:v>
                </c:pt>
                <c:pt idx="4">
                  <c:v>52179</c:v>
                </c:pt>
                <c:pt idx="5">
                  <c:v>949134.156751337</c:v>
                </c:pt>
                <c:pt idx="6">
                  <c:v>429704</c:v>
                </c:pt>
                <c:pt idx="7">
                  <c:v>42827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9A1-4240-8DAC-2695B1A15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3956929610550806"/>
          <c:y val="5.3017783796109906E-2"/>
          <c:w val="0.2923141590510368"/>
          <c:h val="0.93517972416394768"/>
        </c:manualLayout>
      </c:layout>
      <c:overlay val="0"/>
      <c:txPr>
        <a:bodyPr/>
        <a:lstStyle/>
        <a:p>
          <a:pPr rtl="0">
            <a:defRPr sz="1200"/>
          </a:pPr>
          <a:endParaRPr lang="es-CO"/>
        </a:p>
      </c:txPr>
    </c:legend>
    <c:plotVisOnly val="1"/>
    <c:dispBlanksAs val="zero"/>
    <c:showDLblsOverMax val="0"/>
  </c:chart>
  <c:txPr>
    <a:bodyPr/>
    <a:lstStyle/>
    <a:p>
      <a:pPr>
        <a:defRPr sz="1000"/>
      </a:pPr>
      <a:endParaRPr lang="es-CO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2014</a:t>
            </a:r>
          </a:p>
        </c:rich>
      </c:tx>
      <c:layout>
        <c:manualLayout>
          <c:xMode val="edge"/>
          <c:yMode val="edge"/>
          <c:x val="0.48435376938749586"/>
          <c:y val="0.8059560447017513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8377065927983611E-2"/>
          <c:y val="3.6268022011578846E-2"/>
          <c:w val="0.88381882388016808"/>
          <c:h val="0.6681879529457893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'Top-Down 2014'!$R$91</c:f>
              <c:strCache>
                <c:ptCount val="1"/>
                <c:pt idx="0">
                  <c:v>VP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'Top-Down 2014'!$S$90:$X$90</c:f>
              <c:strCache>
                <c:ptCount val="6"/>
                <c:pt idx="0">
                  <c:v>CO2</c:v>
                </c:pt>
                <c:pt idx="1">
                  <c:v>CO</c:v>
                </c:pt>
                <c:pt idx="2">
                  <c:v>NOx</c:v>
                </c:pt>
                <c:pt idx="3">
                  <c:v>VOC</c:v>
                </c:pt>
                <c:pt idx="4">
                  <c:v>PM2.5</c:v>
                </c:pt>
                <c:pt idx="5">
                  <c:v>SO2</c:v>
                </c:pt>
              </c:strCache>
            </c:strRef>
          </c:cat>
          <c:val>
            <c:numRef>
              <c:f>'Top-Down 2014'!$S$91:$X$91</c:f>
              <c:numCache>
                <c:formatCode>0%</c:formatCode>
                <c:ptCount val="6"/>
                <c:pt idx="0">
                  <c:v>0.36856034993143438</c:v>
                </c:pt>
                <c:pt idx="1">
                  <c:v>0.18434250596837279</c:v>
                </c:pt>
                <c:pt idx="2">
                  <c:v>9.05872725204033E-2</c:v>
                </c:pt>
                <c:pt idx="3">
                  <c:v>0.10084699751102559</c:v>
                </c:pt>
                <c:pt idx="4">
                  <c:v>6.330719244669003E-2</c:v>
                </c:pt>
                <c:pt idx="5">
                  <c:v>0.47067269483131102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D7-421F-8BB3-48433235A94C}"/>
            </c:ext>
          </c:extLst>
        </c:ser>
        <c:ser>
          <c:idx val="1"/>
          <c:order val="1"/>
          <c:tx>
            <c:strRef>
              <c:f>'Top-Down 2014'!$R$92</c:f>
              <c:strCache>
                <c:ptCount val="1"/>
                <c:pt idx="0">
                  <c:v>CC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'Top-Down 2014'!$S$90:$X$90</c:f>
              <c:strCache>
                <c:ptCount val="6"/>
                <c:pt idx="0">
                  <c:v>CO2</c:v>
                </c:pt>
                <c:pt idx="1">
                  <c:v>CO</c:v>
                </c:pt>
                <c:pt idx="2">
                  <c:v>NOx</c:v>
                </c:pt>
                <c:pt idx="3">
                  <c:v>VOC</c:v>
                </c:pt>
                <c:pt idx="4">
                  <c:v>PM2.5</c:v>
                </c:pt>
                <c:pt idx="5">
                  <c:v>SO2</c:v>
                </c:pt>
              </c:strCache>
            </c:strRef>
          </c:cat>
          <c:val>
            <c:numRef>
              <c:f>'Top-Down 2014'!$S$92:$X$92</c:f>
              <c:numCache>
                <c:formatCode>0%</c:formatCode>
                <c:ptCount val="6"/>
                <c:pt idx="0">
                  <c:v>0.21230205956730677</c:v>
                </c:pt>
                <c:pt idx="1">
                  <c:v>0.13106205896029069</c:v>
                </c:pt>
                <c:pt idx="2">
                  <c:v>9.3895034028047844E-2</c:v>
                </c:pt>
                <c:pt idx="3">
                  <c:v>9.192425794119248E-2</c:v>
                </c:pt>
                <c:pt idx="4">
                  <c:v>7.9853146586564283E-2</c:v>
                </c:pt>
                <c:pt idx="5">
                  <c:v>0.22555573753489636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D7-421F-8BB3-48433235A94C}"/>
            </c:ext>
          </c:extLst>
        </c:ser>
        <c:ser>
          <c:idx val="2"/>
          <c:order val="2"/>
          <c:tx>
            <c:strRef>
              <c:f>'Top-Down 2014'!$R$93</c:f>
              <c:strCache>
                <c:ptCount val="1"/>
                <c:pt idx="0">
                  <c:v>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'Top-Down 2014'!$S$90:$X$90</c:f>
              <c:strCache>
                <c:ptCount val="6"/>
                <c:pt idx="0">
                  <c:v>CO2</c:v>
                </c:pt>
                <c:pt idx="1">
                  <c:v>CO</c:v>
                </c:pt>
                <c:pt idx="2">
                  <c:v>NOx</c:v>
                </c:pt>
                <c:pt idx="3">
                  <c:v>VOC</c:v>
                </c:pt>
                <c:pt idx="4">
                  <c:v>PM2.5</c:v>
                </c:pt>
                <c:pt idx="5">
                  <c:v>SO2</c:v>
                </c:pt>
              </c:strCache>
            </c:strRef>
          </c:cat>
          <c:val>
            <c:numRef>
              <c:f>'Top-Down 2014'!$S$93:$X$93</c:f>
              <c:numCache>
                <c:formatCode>0%</c:formatCode>
                <c:ptCount val="6"/>
                <c:pt idx="0">
                  <c:v>8.0714055297216994E-2</c:v>
                </c:pt>
                <c:pt idx="1">
                  <c:v>0.13630186919065146</c:v>
                </c:pt>
                <c:pt idx="2">
                  <c:v>0.20407017239007808</c:v>
                </c:pt>
                <c:pt idx="3">
                  <c:v>0.36553349335599433</c:v>
                </c:pt>
                <c:pt idx="4">
                  <c:v>1.9873337238213988E-2</c:v>
                </c:pt>
                <c:pt idx="5">
                  <c:v>4.5274563406348077E-2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D7-421F-8BB3-48433235A94C}"/>
            </c:ext>
          </c:extLst>
        </c:ser>
        <c:ser>
          <c:idx val="3"/>
          <c:order val="3"/>
          <c:tx>
            <c:strRef>
              <c:f>'Top-Down 2014'!$R$94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'Top-Down 2014'!$S$90:$X$90</c:f>
              <c:strCache>
                <c:ptCount val="6"/>
                <c:pt idx="0">
                  <c:v>CO2</c:v>
                </c:pt>
                <c:pt idx="1">
                  <c:v>CO</c:v>
                </c:pt>
                <c:pt idx="2">
                  <c:v>NOx</c:v>
                </c:pt>
                <c:pt idx="3">
                  <c:v>VOC</c:v>
                </c:pt>
                <c:pt idx="4">
                  <c:v>PM2.5</c:v>
                </c:pt>
                <c:pt idx="5">
                  <c:v>SO2</c:v>
                </c:pt>
              </c:strCache>
            </c:strRef>
          </c:cat>
          <c:val>
            <c:numRef>
              <c:f>'Top-Down 2014'!$S$94:$X$94</c:f>
              <c:numCache>
                <c:formatCode>0%</c:formatCode>
                <c:ptCount val="6"/>
                <c:pt idx="0">
                  <c:v>0.15281348066611894</c:v>
                </c:pt>
                <c:pt idx="1">
                  <c:v>0.40915079024618345</c:v>
                </c:pt>
                <c:pt idx="2">
                  <c:v>7.8360914770464293E-2</c:v>
                </c:pt>
                <c:pt idx="3">
                  <c:v>0.30412662761289522</c:v>
                </c:pt>
                <c:pt idx="4">
                  <c:v>0.1225724568269148</c:v>
                </c:pt>
                <c:pt idx="5">
                  <c:v>0.19806353946167798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D7-421F-8BB3-48433235A94C}"/>
            </c:ext>
          </c:extLst>
        </c:ser>
        <c:ser>
          <c:idx val="4"/>
          <c:order val="4"/>
          <c:tx>
            <c:strRef>
              <c:f>'Top-Down 2014'!$R$95</c:f>
              <c:strCache>
                <c:ptCount val="1"/>
                <c:pt idx="0">
                  <c:v>MB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'Top-Down 2014'!$S$90:$X$90</c:f>
              <c:strCache>
                <c:ptCount val="6"/>
                <c:pt idx="0">
                  <c:v>CO2</c:v>
                </c:pt>
                <c:pt idx="1">
                  <c:v>CO</c:v>
                </c:pt>
                <c:pt idx="2">
                  <c:v>NOx</c:v>
                </c:pt>
                <c:pt idx="3">
                  <c:v>VOC</c:v>
                </c:pt>
                <c:pt idx="4">
                  <c:v>PM2.5</c:v>
                </c:pt>
                <c:pt idx="5">
                  <c:v>SO2</c:v>
                </c:pt>
              </c:strCache>
            </c:strRef>
          </c:cat>
          <c:val>
            <c:numRef>
              <c:f>'Top-Down 2014'!$S$95:$X$95</c:f>
              <c:numCache>
                <c:formatCode>0%</c:formatCode>
                <c:ptCount val="6"/>
                <c:pt idx="0">
                  <c:v>3.3162408028474408E-2</c:v>
                </c:pt>
                <c:pt idx="1">
                  <c:v>2.9953857905785555E-2</c:v>
                </c:pt>
                <c:pt idx="2">
                  <c:v>0.10623379247525107</c:v>
                </c:pt>
                <c:pt idx="3">
                  <c:v>3.5817078485306332E-2</c:v>
                </c:pt>
                <c:pt idx="4">
                  <c:v>0.22005462213131569</c:v>
                </c:pt>
                <c:pt idx="5">
                  <c:v>1.1789551598505726E-2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D7-421F-8BB3-48433235A94C}"/>
            </c:ext>
          </c:extLst>
        </c:ser>
        <c:ser>
          <c:idx val="5"/>
          <c:order val="5"/>
          <c:tx>
            <c:strRef>
              <c:f>'Top-Down 2014'!$R$96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'Top-Down 2014'!$S$90:$X$90</c:f>
              <c:strCache>
                <c:ptCount val="6"/>
                <c:pt idx="0">
                  <c:v>CO2</c:v>
                </c:pt>
                <c:pt idx="1">
                  <c:v>CO</c:v>
                </c:pt>
                <c:pt idx="2">
                  <c:v>NOx</c:v>
                </c:pt>
                <c:pt idx="3">
                  <c:v>VOC</c:v>
                </c:pt>
                <c:pt idx="4">
                  <c:v>PM2.5</c:v>
                </c:pt>
                <c:pt idx="5">
                  <c:v>SO2</c:v>
                </c:pt>
              </c:strCache>
            </c:strRef>
          </c:cat>
          <c:val>
            <c:numRef>
              <c:f>'Top-Down 2014'!$S$96:$X$96</c:f>
              <c:numCache>
                <c:formatCode>0%</c:formatCode>
                <c:ptCount val="6"/>
                <c:pt idx="0">
                  <c:v>4.531400108618986E-2</c:v>
                </c:pt>
                <c:pt idx="1">
                  <c:v>1.043428200221236E-2</c:v>
                </c:pt>
                <c:pt idx="2">
                  <c:v>0.17349278924623993</c:v>
                </c:pt>
                <c:pt idx="3">
                  <c:v>2.0516702629843765E-2</c:v>
                </c:pt>
                <c:pt idx="4">
                  <c:v>0.13864276202733444</c:v>
                </c:pt>
                <c:pt idx="5">
                  <c:v>9.4146956951339407E-3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3D7-421F-8BB3-48433235A94C}"/>
            </c:ext>
          </c:extLst>
        </c:ser>
        <c:ser>
          <c:idx val="6"/>
          <c:order val="6"/>
          <c:tx>
            <c:strRef>
              <c:f>'Top-Down 2014'!$R$97</c:f>
              <c:strCache>
                <c:ptCount val="1"/>
                <c:pt idx="0">
                  <c:v>TM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'Top-Down 2014'!$S$90:$X$90</c:f>
              <c:strCache>
                <c:ptCount val="6"/>
                <c:pt idx="0">
                  <c:v>CO2</c:v>
                </c:pt>
                <c:pt idx="1">
                  <c:v>CO</c:v>
                </c:pt>
                <c:pt idx="2">
                  <c:v>NOx</c:v>
                </c:pt>
                <c:pt idx="3">
                  <c:v>VOC</c:v>
                </c:pt>
                <c:pt idx="4">
                  <c:v>PM2.5</c:v>
                </c:pt>
                <c:pt idx="5">
                  <c:v>SO2</c:v>
                </c:pt>
              </c:strCache>
            </c:strRef>
          </c:cat>
          <c:val>
            <c:numRef>
              <c:f>'Top-Down 2014'!$S$97:$X$97</c:f>
              <c:numCache>
                <c:formatCode>0%</c:formatCode>
                <c:ptCount val="6"/>
                <c:pt idx="0">
                  <c:v>9.9310252920415711E-3</c:v>
                </c:pt>
                <c:pt idx="1">
                  <c:v>2.4322326980682741E-3</c:v>
                </c:pt>
                <c:pt idx="2">
                  <c:v>4.0140762375613315E-2</c:v>
                </c:pt>
                <c:pt idx="3">
                  <c:v>4.7959102062181385E-3</c:v>
                </c:pt>
                <c:pt idx="4">
                  <c:v>3.2233212804290597E-2</c:v>
                </c:pt>
                <c:pt idx="5">
                  <c:v>2.0712334934157987E-3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3D7-421F-8BB3-48433235A94C}"/>
            </c:ext>
          </c:extLst>
        </c:ser>
        <c:ser>
          <c:idx val="7"/>
          <c:order val="7"/>
          <c:tx>
            <c:strRef>
              <c:f>'Top-Down 2014'!$R$98</c:f>
              <c:strCache>
                <c:ptCount val="1"/>
                <c:pt idx="0">
                  <c:v>ESP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'Top-Down 2014'!$S$90:$X$90</c:f>
              <c:strCache>
                <c:ptCount val="6"/>
                <c:pt idx="0">
                  <c:v>CO2</c:v>
                </c:pt>
                <c:pt idx="1">
                  <c:v>CO</c:v>
                </c:pt>
                <c:pt idx="2">
                  <c:v>NOx</c:v>
                </c:pt>
                <c:pt idx="3">
                  <c:v>VOC</c:v>
                </c:pt>
                <c:pt idx="4">
                  <c:v>PM2.5</c:v>
                </c:pt>
                <c:pt idx="5">
                  <c:v>SO2</c:v>
                </c:pt>
              </c:strCache>
            </c:strRef>
          </c:cat>
          <c:val>
            <c:numRef>
              <c:f>'Top-Down 2014'!$S$98:$X$98</c:f>
              <c:numCache>
                <c:formatCode>0%</c:formatCode>
                <c:ptCount val="6"/>
                <c:pt idx="0">
                  <c:v>1.0403969943861203E-2</c:v>
                </c:pt>
                <c:pt idx="1">
                  <c:v>5.7968749583366501E-3</c:v>
                </c:pt>
                <c:pt idx="2">
                  <c:v>5.4844747830151461E-2</c:v>
                </c:pt>
                <c:pt idx="3">
                  <c:v>7.3887841501877024E-3</c:v>
                </c:pt>
                <c:pt idx="4">
                  <c:v>4.3870526891352263E-2</c:v>
                </c:pt>
                <c:pt idx="5">
                  <c:v>2.7310615275085112E-3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3D7-421F-8BB3-48433235A94C}"/>
            </c:ext>
          </c:extLst>
        </c:ser>
        <c:ser>
          <c:idx val="8"/>
          <c:order val="8"/>
          <c:tx>
            <c:strRef>
              <c:f>'Top-Down 2014'!$R$99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'Top-Down 2014'!$S$90:$X$90</c:f>
              <c:strCache>
                <c:ptCount val="6"/>
                <c:pt idx="0">
                  <c:v>CO2</c:v>
                </c:pt>
                <c:pt idx="1">
                  <c:v>CO</c:v>
                </c:pt>
                <c:pt idx="2">
                  <c:v>NOx</c:v>
                </c:pt>
                <c:pt idx="3">
                  <c:v>VOC</c:v>
                </c:pt>
                <c:pt idx="4">
                  <c:v>PM2.5</c:v>
                </c:pt>
                <c:pt idx="5">
                  <c:v>SO2</c:v>
                </c:pt>
              </c:strCache>
            </c:strRef>
          </c:cat>
          <c:val>
            <c:numRef>
              <c:f>'Top-Down 2014'!$S$99:$X$99</c:f>
              <c:numCache>
                <c:formatCode>0%</c:formatCode>
                <c:ptCount val="6"/>
                <c:pt idx="0">
                  <c:v>8.6798650187356052E-2</c:v>
                </c:pt>
                <c:pt idx="1">
                  <c:v>9.0525528070098824E-2</c:v>
                </c:pt>
                <c:pt idx="2">
                  <c:v>0.15837451436375052</c:v>
                </c:pt>
                <c:pt idx="3">
                  <c:v>6.9050148107336964E-2</c:v>
                </c:pt>
                <c:pt idx="4">
                  <c:v>0.27959274304732334</c:v>
                </c:pt>
                <c:pt idx="5">
                  <c:v>3.4426922451202685E-2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D7-421F-8BB3-48433235A9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2373928"/>
        <c:axId val="232375888"/>
      </c:barChart>
      <c:catAx>
        <c:axId val="232373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CO"/>
          </a:p>
        </c:txPr>
        <c:crossAx val="232375888"/>
        <c:crosses val="autoZero"/>
        <c:auto val="1"/>
        <c:lblAlgn val="ctr"/>
        <c:lblOffset val="100"/>
        <c:noMultiLvlLbl val="0"/>
      </c:catAx>
      <c:valAx>
        <c:axId val="23237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CO"/>
          </a:p>
        </c:txPr>
        <c:crossAx val="232373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457863771401928E-2"/>
          <c:y val="0.90149681700697915"/>
          <c:w val="0.8557379512343567"/>
          <c:h val="5.2148915699472491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CO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PM2.5</a:t>
            </a:r>
          </a:p>
        </c:rich>
      </c:tx>
      <c:layout>
        <c:manualLayout>
          <c:xMode val="edge"/>
          <c:yMode val="edge"/>
          <c:x val="0.38247298635071481"/>
          <c:y val="3.481599305995113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1792827086079"/>
          <c:y val="0.28225516216067398"/>
          <c:w val="0.42013508785375597"/>
          <c:h val="0.66185280839895"/>
        </c:manualLayout>
      </c:layout>
      <c:pieChart>
        <c:varyColors val="1"/>
        <c:ser>
          <c:idx val="0"/>
          <c:order val="0"/>
          <c:tx>
            <c:v>PM2.5</c:v>
          </c:tx>
          <c:dPt>
            <c:idx val="0"/>
            <c:bubble3D val="0"/>
            <c:spPr>
              <a:solidFill>
                <a:srgbClr val="71087E"/>
              </a:solidFill>
            </c:spPr>
            <c:extLst>
              <c:ext xmlns:c16="http://schemas.microsoft.com/office/drawing/2014/chart" uri="{C3380CC4-5D6E-409C-BE32-E72D297353CC}">
                <c16:uniqueId val="{00000001-CF83-4EB4-8A25-AD4D0227F274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3-CF83-4EB4-8A25-AD4D0227F274}"/>
              </c:ext>
            </c:extLst>
          </c:dPt>
          <c:dPt>
            <c:idx val="2"/>
            <c:bubble3D val="0"/>
            <c:spPr>
              <a:solidFill>
                <a:srgbClr val="78B015"/>
              </a:solidFill>
            </c:spPr>
            <c:extLst>
              <c:ext xmlns:c16="http://schemas.microsoft.com/office/drawing/2014/chart" uri="{C3380CC4-5D6E-409C-BE32-E72D297353CC}">
                <c16:uniqueId val="{00000005-CF83-4EB4-8A25-AD4D0227F274}"/>
              </c:ext>
            </c:extLst>
          </c:dPt>
          <c:dPt>
            <c:idx val="3"/>
            <c:bubble3D val="0"/>
            <c:spPr>
              <a:solidFill>
                <a:srgbClr val="FF08EB"/>
              </a:solidFill>
            </c:spPr>
            <c:extLst>
              <c:ext xmlns:c16="http://schemas.microsoft.com/office/drawing/2014/chart" uri="{C3380CC4-5D6E-409C-BE32-E72D297353CC}">
                <c16:uniqueId val="{00000007-CF83-4EB4-8A25-AD4D0227F274}"/>
              </c:ext>
            </c:extLst>
          </c:dPt>
          <c:dPt>
            <c:idx val="4"/>
            <c:bubble3D val="0"/>
            <c:spPr>
              <a:solidFill>
                <a:srgbClr val="0AB8FF"/>
              </a:solidFill>
            </c:spPr>
            <c:extLst>
              <c:ext xmlns:c16="http://schemas.microsoft.com/office/drawing/2014/chart" uri="{C3380CC4-5D6E-409C-BE32-E72D297353CC}">
                <c16:uniqueId val="{00000009-CF83-4EB4-8A25-AD4D0227F274}"/>
              </c:ext>
            </c:extLst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CF83-4EB4-8A25-AD4D0227F274}"/>
              </c:ext>
            </c:extLst>
          </c:dPt>
          <c:dPt>
            <c:idx val="7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CF83-4EB4-8A25-AD4D0227F274}"/>
              </c:ext>
            </c:extLst>
          </c:dPt>
          <c:dPt>
            <c:idx val="8"/>
            <c:bubble3D val="0"/>
            <c:spPr>
              <a:solidFill>
                <a:srgbClr val="0F32FF"/>
              </a:solidFill>
            </c:spPr>
            <c:extLst>
              <c:ext xmlns:c16="http://schemas.microsoft.com/office/drawing/2014/chart" uri="{C3380CC4-5D6E-409C-BE32-E72D297353CC}">
                <c16:uniqueId val="{0000000F-CF83-4EB4-8A25-AD4D0227F274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11-CF83-4EB4-8A25-AD4D0227F274}"/>
              </c:ext>
            </c:extLst>
          </c:dPt>
          <c:dLbls>
            <c:dLbl>
              <c:idx val="4"/>
              <c:layout>
                <c:manualLayout>
                  <c:x val="9.5352831213491404E-2"/>
                  <c:y val="-0.200853543307086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F83-4EB4-8A25-AD4D0227F274}"/>
                </c:ext>
              </c:extLst>
            </c:dLbl>
            <c:dLbl>
              <c:idx val="5"/>
              <c:layout>
                <c:manualLayout>
                  <c:x val="-7.3767712735324897E-2"/>
                  <c:y val="2.5792755905511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F83-4EB4-8A25-AD4D0227F27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('Resultados &amp; Imagenes'!$C$3:$C$6,'Resultados &amp; Imagenes'!$C$8:$C$12)</c:f>
              <c:strCache>
                <c:ptCount val="9"/>
                <c:pt idx="0">
                  <c:v>On road</c:v>
                </c:pt>
                <c:pt idx="1">
                  <c:v>Off road</c:v>
                </c:pt>
                <c:pt idx="2">
                  <c:v>Comerciales</c:v>
                </c:pt>
                <c:pt idx="3">
                  <c:v>Industriales</c:v>
                </c:pt>
                <c:pt idx="4">
                  <c:v>Vias</c:v>
                </c:pt>
                <c:pt idx="5">
                  <c:v>Const. Edificaciones</c:v>
                </c:pt>
                <c:pt idx="6">
                  <c:v>Const &amp; Mantenimiento vias</c:v>
                </c:pt>
                <c:pt idx="7">
                  <c:v>Canteras</c:v>
                </c:pt>
                <c:pt idx="8">
                  <c:v>Desgaste de frenos y llantas</c:v>
                </c:pt>
              </c:strCache>
            </c:strRef>
          </c:cat>
          <c:val>
            <c:numRef>
              <c:f>('Resultados &amp; Imagenes'!$L$3:$L$6,'Resultados &amp; Imagenes'!$L$8:$L$12)</c:f>
              <c:numCache>
                <c:formatCode>0.00%</c:formatCode>
                <c:ptCount val="9"/>
                <c:pt idx="0">
                  <c:v>0.12543385421386999</c:v>
                </c:pt>
                <c:pt idx="1">
                  <c:v>7.51998012322225E-3</c:v>
                </c:pt>
                <c:pt idx="2">
                  <c:v>6.1802284631647499E-3</c:v>
                </c:pt>
                <c:pt idx="3">
                  <c:v>2.8069163960185901E-2</c:v>
                </c:pt>
                <c:pt idx="4">
                  <c:v>0.75250438726386903</c:v>
                </c:pt>
                <c:pt idx="5">
                  <c:v>2.9895678081585698E-2</c:v>
                </c:pt>
                <c:pt idx="6">
                  <c:v>9.1424091992616799E-4</c:v>
                </c:pt>
                <c:pt idx="7">
                  <c:v>3.9403783648817803E-2</c:v>
                </c:pt>
                <c:pt idx="8">
                  <c:v>1.00786833253581E-2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CF83-4EB4-8A25-AD4D0227F2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8138831108722098"/>
          <c:y val="4.7079568708128669E-2"/>
          <c:w val="0.31581340948547298"/>
          <c:h val="0.95272209973753297"/>
        </c:manualLayout>
      </c:layout>
      <c:overlay val="0"/>
      <c:txPr>
        <a:bodyPr/>
        <a:lstStyle/>
        <a:p>
          <a:pPr rtl="0">
            <a:defRPr/>
          </a:pPr>
          <a:endParaRPr lang="es-CO"/>
        </a:p>
      </c:txPr>
    </c:legend>
    <c:plotVisOnly val="1"/>
    <c:dispBlanksAs val="gap"/>
    <c:showDLblsOverMax val="0"/>
  </c:chart>
  <c:txPr>
    <a:bodyPr/>
    <a:lstStyle/>
    <a:p>
      <a:pPr>
        <a:defRPr sz="1100"/>
      </a:pPr>
      <a:endParaRPr lang="es-CO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A5-4763-84CC-1EDB600F9D0F}"/>
              </c:ext>
            </c:extLst>
          </c:dPt>
          <c:dPt>
            <c:idx val="1"/>
            <c:bubble3D val="0"/>
            <c:spPr>
              <a:solidFill>
                <a:srgbClr val="F040C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A5-4763-84CC-1EDB600F9D0F}"/>
              </c:ext>
            </c:extLst>
          </c:dPt>
          <c:dLbls>
            <c:dLbl>
              <c:idx val="0"/>
              <c:layout>
                <c:manualLayout>
                  <c:x val="-5.0352799650043745E-2"/>
                  <c:y val="-0.2735677311169437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A5-4763-84CC-1EDB600F9D0F}"/>
                </c:ext>
              </c:extLst>
            </c:dLbl>
            <c:dLbl>
              <c:idx val="1"/>
              <c:layout>
                <c:manualLayout>
                  <c:x val="7.3635170603674541E-3"/>
                  <c:y val="-0.1643482064741907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A5-4763-84CC-1EDB600F9D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Hoja1!$B$2:$C$2</c:f>
              <c:strCache>
                <c:ptCount val="2"/>
                <c:pt idx="0">
                  <c:v>Mobile</c:v>
                </c:pt>
                <c:pt idx="1">
                  <c:v>Point</c:v>
                </c:pt>
              </c:strCache>
            </c:strRef>
          </c:cat>
          <c:val>
            <c:numRef>
              <c:f>Hoja1!$B$6:$C$6</c:f>
              <c:numCache>
                <c:formatCode>General</c:formatCode>
                <c:ptCount val="2"/>
                <c:pt idx="0" formatCode="0">
                  <c:v>1520.9141074685608</c:v>
                </c:pt>
                <c:pt idx="1">
                  <c:v>1468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A5-4763-84CC-1EDB600F9D0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0.2535</cdr:x>
      <cdr:y>0.45088</cdr:y>
    </cdr:from>
    <cdr:to>
      <cdr:x>0.41783</cdr:x>
      <cdr:y>0.59194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381126" y="1704976"/>
          <a:ext cx="89535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s-CO" sz="1400" b="1">
              <a:latin typeface="Arial Narrow" pitchFamily="34" charset="0"/>
            </a:rPr>
            <a:t>2.017.061 </a:t>
          </a:r>
        </a:p>
        <a:p xmlns:a="http://schemas.openxmlformats.org/drawingml/2006/main">
          <a:pPr algn="ctr"/>
          <a:r>
            <a:rPr lang="es-CO" sz="1400" b="1">
              <a:latin typeface="Arial Narrow" pitchFamily="34" charset="0"/>
            </a:rPr>
            <a:t>vehicles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56414-ACD2-450F-811D-2E4F80AA2D05}" type="datetimeFigureOut">
              <a:rPr lang="es-CO" smtClean="0"/>
              <a:t>24/10/2016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EA61F-07AD-46EF-BC37-F1CBB25EF0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134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/>
              <a:t>Jhonathan</a:t>
            </a:r>
            <a:r>
              <a:rPr lang="es-CO" dirty="0"/>
              <a:t>, por favor señalar donde encuentro los archivos para editar la grafica en Excel, verificar que</a:t>
            </a:r>
            <a:r>
              <a:rPr lang="es-CO" baseline="0" dirty="0"/>
              <a:t> éstas sean las emisiones 2014. incluir PM2.5 en la tabla y totalizar 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EA61F-07AD-46EF-BC37-F1CBB25EF071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0994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S" dirty="0" err="1"/>
              <a:t>Robbie</a:t>
            </a:r>
            <a:r>
              <a:rPr lang="es-US" dirty="0"/>
              <a:t>,</a:t>
            </a:r>
          </a:p>
          <a:p>
            <a:r>
              <a:rPr lang="es-US" dirty="0"/>
              <a:t>Add</a:t>
            </a:r>
            <a:r>
              <a:rPr lang="es-US" baseline="0" dirty="0"/>
              <a:t> spatial plot for 2014</a:t>
            </a:r>
            <a:endParaRPr lang="es-US" dirty="0"/>
          </a:p>
          <a:p>
            <a:r>
              <a:rPr lang="es-US" baseline="0" dirty="0"/>
              <a:t>Answer: Spatial plots added.</a:t>
            </a:r>
            <a:endParaRPr lang="es-US" dirty="0"/>
          </a:p>
          <a:p>
            <a:r>
              <a:rPr lang="es-US" dirty="0"/>
              <a:t>Q-Q</a:t>
            </a:r>
            <a:r>
              <a:rPr lang="es-US" baseline="0" dirty="0"/>
              <a:t> plot for PM10 only for January and October, update with JFM and OND. Do these results include three-layer modeling average?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 baseline="0" dirty="0"/>
              <a:t>Answer: I updated the QQ plots wth full JFM and OND. Yes, they include the 3-layer averaging</a:t>
            </a:r>
          </a:p>
          <a:p>
            <a:r>
              <a:rPr lang="es-US" baseline="0" dirty="0"/>
              <a:t>MAX in spatial plots differ from MAX Q-Q plots??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 baseline="0" dirty="0"/>
              <a:t>Answer: The maxes differ because the spatial plots are time means and the QQ plots have all of the mda8 values for each day. </a:t>
            </a:r>
            <a:endParaRPr lang="es-US" dirty="0"/>
          </a:p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766A-A950-413F-90E8-C21F441216C2}" type="slidenum">
              <a:rPr lang="es-US" smtClean="0"/>
              <a:t>20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375017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/>
              <a:t>MaPaula</a:t>
            </a:r>
            <a:r>
              <a:rPr lang="es-CO" dirty="0"/>
              <a:t>, por</a:t>
            </a:r>
            <a:r>
              <a:rPr lang="es-CO" baseline="0" dirty="0"/>
              <a:t> favor completar este cuadro y la información restante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EA61F-07AD-46EF-BC37-F1CBB25EF071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2564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Jhonathan, por favor señalar donde encuentro los archivos para editar la grafica en Excel, incluir PM10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Profe:</a:t>
            </a:r>
            <a:r>
              <a:rPr lang="es-CO" baseline="0" dirty="0"/>
              <a:t> En el Dropbox en noveno entregable </a:t>
            </a:r>
            <a:r>
              <a:rPr lang="es-CO" baseline="0" dirty="0" err="1"/>
              <a:t>subi</a:t>
            </a:r>
            <a:r>
              <a:rPr lang="es-CO" baseline="0" dirty="0"/>
              <a:t> un Excel “graficas total emisiones todas las fuentes”</a:t>
            </a: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A2F19-0501-4733-AABB-52D0D7C03A88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0353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Jhonathan,</a:t>
            </a:r>
            <a:r>
              <a:rPr lang="en-US" baseline="0" dirty="0"/>
              <a:t> Luisa, l</a:t>
            </a:r>
            <a:r>
              <a:rPr lang="en-US" dirty="0"/>
              <a:t>a </a:t>
            </a:r>
            <a:r>
              <a:rPr lang="en-US" dirty="0" err="1"/>
              <a:t>animacion</a:t>
            </a:r>
            <a:r>
              <a:rPr lang="en-US" baseline="0" dirty="0"/>
              <a:t> de las </a:t>
            </a:r>
            <a:r>
              <a:rPr lang="en-US" baseline="0" dirty="0" err="1"/>
              <a:t>emisiones</a:t>
            </a:r>
            <a:r>
              <a:rPr lang="en-US" baseline="0" dirty="0"/>
              <a:t> </a:t>
            </a:r>
            <a:r>
              <a:rPr lang="en-US" baseline="0" dirty="0" err="1"/>
              <a:t>es</a:t>
            </a:r>
            <a:r>
              <a:rPr lang="en-US" baseline="0" dirty="0"/>
              <a:t> mucho mas </a:t>
            </a:r>
            <a:r>
              <a:rPr lang="en-US" baseline="0" dirty="0" err="1"/>
              <a:t>rapida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mobiles que resuspendido, </a:t>
            </a:r>
            <a:r>
              <a:rPr lang="en-US" baseline="0" dirty="0" err="1"/>
              <a:t>homogenizarlas</a:t>
            </a:r>
            <a:endParaRPr lang="en-US" baseline="0" dirty="0"/>
          </a:p>
          <a:p>
            <a:r>
              <a:rPr lang="en-US" baseline="0" dirty="0" err="1"/>
              <a:t>Ya</a:t>
            </a:r>
            <a:r>
              <a:rPr lang="en-US" baseline="0" dirty="0"/>
              <a:t> </a:t>
            </a:r>
            <a:r>
              <a:rPr lang="en-US" baseline="0" dirty="0" err="1"/>
              <a:t>estan</a:t>
            </a:r>
            <a:r>
              <a:rPr lang="en-US" baseline="0" dirty="0"/>
              <a:t> </a:t>
            </a:r>
            <a:r>
              <a:rPr lang="en-US" baseline="0" dirty="0" err="1"/>
              <a:t>homogeneizadas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D5210-02D0-1B4E-B5D9-C0D02D3ABE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09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MaPaula</a:t>
            </a:r>
            <a:r>
              <a:rPr lang="es-ES" dirty="0"/>
              <a:t>, verificar</a:t>
            </a:r>
            <a:r>
              <a:rPr lang="es-ES" baseline="0" dirty="0"/>
              <a:t> que la información sea correcta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EA61F-07AD-46EF-BC37-F1CBB25EF071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8358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/>
              <a:t>Barron</a:t>
            </a:r>
            <a:r>
              <a:rPr lang="es-CO" dirty="0"/>
              <a:t>, do </a:t>
            </a:r>
            <a:r>
              <a:rPr lang="es-CO" dirty="0" err="1"/>
              <a:t>we</a:t>
            </a:r>
            <a:r>
              <a:rPr lang="es-CO" dirty="0"/>
              <a:t> </a:t>
            </a:r>
            <a:r>
              <a:rPr lang="es-CO" dirty="0" err="1"/>
              <a:t>have</a:t>
            </a:r>
            <a:r>
              <a:rPr lang="es-CO" dirty="0"/>
              <a:t> a </a:t>
            </a:r>
            <a:r>
              <a:rPr lang="es-CO" dirty="0" err="1"/>
              <a:t>graph</a:t>
            </a:r>
            <a:r>
              <a:rPr lang="es-CO" dirty="0"/>
              <a:t> </a:t>
            </a:r>
            <a:r>
              <a:rPr lang="es-CO" dirty="0" err="1"/>
              <a:t>that</a:t>
            </a:r>
            <a:r>
              <a:rPr lang="es-CO" baseline="0" dirty="0"/>
              <a:t> shows PM </a:t>
            </a:r>
            <a:r>
              <a:rPr lang="es-CO" baseline="0" dirty="0" err="1"/>
              <a:t>concentrations</a:t>
            </a:r>
            <a:r>
              <a:rPr lang="es-CO" baseline="0" dirty="0"/>
              <a:t> </a:t>
            </a:r>
            <a:r>
              <a:rPr lang="es-CO" baseline="0" dirty="0" err="1"/>
              <a:t>modeled</a:t>
            </a:r>
            <a:r>
              <a:rPr lang="es-CO" baseline="0" dirty="0"/>
              <a:t> </a:t>
            </a:r>
            <a:r>
              <a:rPr lang="es-CO" baseline="0" dirty="0" err="1"/>
              <a:t>without</a:t>
            </a:r>
            <a:r>
              <a:rPr lang="es-CO" baseline="0" dirty="0"/>
              <a:t> RPM? So </a:t>
            </a:r>
            <a:r>
              <a:rPr lang="es-CO" baseline="0" dirty="0" err="1"/>
              <a:t>that</a:t>
            </a:r>
            <a:r>
              <a:rPr lang="es-CO" baseline="0" dirty="0"/>
              <a:t> </a:t>
            </a:r>
            <a:r>
              <a:rPr lang="es-CO" baseline="0" dirty="0" err="1"/>
              <a:t>we</a:t>
            </a:r>
            <a:r>
              <a:rPr lang="es-CO" baseline="0" dirty="0"/>
              <a:t> can show </a:t>
            </a:r>
            <a:r>
              <a:rPr lang="es-CO" baseline="0" dirty="0" err="1"/>
              <a:t>low</a:t>
            </a:r>
            <a:r>
              <a:rPr lang="es-CO" baseline="0" dirty="0"/>
              <a:t> </a:t>
            </a:r>
            <a:r>
              <a:rPr lang="es-CO" baseline="0" dirty="0" err="1"/>
              <a:t>levels</a:t>
            </a:r>
            <a:r>
              <a:rPr lang="es-CO" baseline="0" dirty="0"/>
              <a:t> of </a:t>
            </a:r>
            <a:r>
              <a:rPr lang="es-CO" baseline="0" dirty="0" err="1"/>
              <a:t>ambient</a:t>
            </a:r>
            <a:r>
              <a:rPr lang="es-CO" baseline="0" dirty="0"/>
              <a:t> PM?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EA61F-07AD-46EF-BC37-F1CBB25EF071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2282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Problema con el perfil nocturno </a:t>
            </a:r>
            <a:r>
              <a:rPr lang="es-CO" dirty="0" err="1"/>
              <a:t>night</a:t>
            </a:r>
            <a:r>
              <a:rPr lang="es-CO" dirty="0"/>
              <a:t> </a:t>
            </a:r>
            <a:r>
              <a:rPr lang="es-CO" dirty="0" err="1"/>
              <a:t>bias</a:t>
            </a:r>
            <a:r>
              <a:rPr lang="es-CO" dirty="0"/>
              <a:t>, no se hizo el promedio</a:t>
            </a:r>
            <a:r>
              <a:rPr lang="es-CO" baseline="0" dirty="0"/>
              <a:t> de 3 capas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EA61F-07AD-46EF-BC37-F1CBB25EF071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4402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/>
              <a:t>MaPaula</a:t>
            </a:r>
            <a:r>
              <a:rPr lang="es-CO" dirty="0"/>
              <a:t>, </a:t>
            </a:r>
            <a:r>
              <a:rPr lang="es-CO" dirty="0" err="1"/>
              <a:t>reemplzar</a:t>
            </a:r>
            <a:r>
              <a:rPr lang="es-CO" dirty="0"/>
              <a:t> la figura de la derecha,</a:t>
            </a:r>
            <a:r>
              <a:rPr lang="es-CO" baseline="0" dirty="0"/>
              <a:t> creo tu tienes una donde no se ve el corte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EA61F-07AD-46EF-BC37-F1CBB25EF071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7992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S" dirty="0" err="1"/>
              <a:t>Robbie</a:t>
            </a:r>
            <a:r>
              <a:rPr lang="es-US" dirty="0"/>
              <a:t>,</a:t>
            </a:r>
          </a:p>
          <a:p>
            <a:r>
              <a:rPr lang="es-US" dirty="0"/>
              <a:t>Q-Q</a:t>
            </a:r>
            <a:r>
              <a:rPr lang="es-US" baseline="0" dirty="0"/>
              <a:t> </a:t>
            </a:r>
            <a:r>
              <a:rPr lang="es-US" baseline="0" dirty="0" err="1"/>
              <a:t>plot</a:t>
            </a:r>
            <a:r>
              <a:rPr lang="es-US" baseline="0" dirty="0"/>
              <a:t> </a:t>
            </a:r>
            <a:r>
              <a:rPr lang="es-US" baseline="0" dirty="0" err="1"/>
              <a:t>for</a:t>
            </a:r>
            <a:r>
              <a:rPr lang="es-US" baseline="0" dirty="0"/>
              <a:t> PM10 </a:t>
            </a:r>
            <a:r>
              <a:rPr lang="es-US" baseline="0" dirty="0" err="1"/>
              <a:t>only</a:t>
            </a:r>
            <a:r>
              <a:rPr lang="es-US" baseline="0" dirty="0"/>
              <a:t> </a:t>
            </a:r>
            <a:r>
              <a:rPr lang="es-US" baseline="0" dirty="0" err="1"/>
              <a:t>for</a:t>
            </a:r>
            <a:r>
              <a:rPr lang="es-US" baseline="0" dirty="0"/>
              <a:t> </a:t>
            </a:r>
            <a:r>
              <a:rPr lang="es-US" baseline="0" dirty="0" err="1"/>
              <a:t>January</a:t>
            </a:r>
            <a:r>
              <a:rPr lang="es-US" baseline="0" dirty="0"/>
              <a:t> and </a:t>
            </a:r>
            <a:r>
              <a:rPr lang="es-US" baseline="0" dirty="0" err="1"/>
              <a:t>October</a:t>
            </a:r>
            <a:r>
              <a:rPr lang="es-US" baseline="0" dirty="0"/>
              <a:t>, </a:t>
            </a:r>
            <a:r>
              <a:rPr lang="es-US" baseline="0" dirty="0" err="1"/>
              <a:t>update</a:t>
            </a:r>
            <a:r>
              <a:rPr lang="es-US" baseline="0" dirty="0"/>
              <a:t> </a:t>
            </a:r>
            <a:r>
              <a:rPr lang="es-US" baseline="0" dirty="0" err="1"/>
              <a:t>with</a:t>
            </a:r>
            <a:r>
              <a:rPr lang="es-US" baseline="0" dirty="0"/>
              <a:t> JFM and OND. Do these results include three-layer modeling average?</a:t>
            </a:r>
          </a:p>
          <a:p>
            <a:r>
              <a:rPr lang="es-US" baseline="0" dirty="0"/>
              <a:t>Answer: I updated the QQ plots wth full JFM and OND. Yes, they include the 3-layer averaging</a:t>
            </a:r>
          </a:p>
          <a:p>
            <a:r>
              <a:rPr lang="es-US" baseline="0" dirty="0"/>
              <a:t>MAX in spatial plots differ from MAX Q-Q plots??</a:t>
            </a:r>
          </a:p>
          <a:p>
            <a:r>
              <a:rPr lang="es-US" baseline="0" dirty="0"/>
              <a:t>Answer: The maxes differ because the spatial plots are time means and the QQ plots have all of the a24 values for each day.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766A-A950-413F-90E8-C21F441216C2}" type="slidenum">
              <a:rPr lang="es-US" smtClean="0"/>
              <a:t>18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983750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S" dirty="0" err="1"/>
              <a:t>Robbie</a:t>
            </a:r>
            <a:r>
              <a:rPr lang="es-US" dirty="0"/>
              <a:t>,</a:t>
            </a:r>
          </a:p>
          <a:p>
            <a:r>
              <a:rPr lang="es-US" dirty="0"/>
              <a:t>Add</a:t>
            </a:r>
            <a:r>
              <a:rPr lang="es-US" baseline="0" dirty="0"/>
              <a:t> spatial plot for 2014</a:t>
            </a:r>
          </a:p>
          <a:p>
            <a:r>
              <a:rPr lang="es-US" baseline="0" dirty="0"/>
              <a:t>Answer: Spatial plots added.</a:t>
            </a:r>
            <a:endParaRPr lang="es-US" dirty="0"/>
          </a:p>
          <a:p>
            <a:r>
              <a:rPr lang="es-US" dirty="0"/>
              <a:t>Q-Q</a:t>
            </a:r>
            <a:r>
              <a:rPr lang="es-US" baseline="0" dirty="0"/>
              <a:t> </a:t>
            </a:r>
            <a:r>
              <a:rPr lang="es-US" baseline="0" dirty="0" err="1"/>
              <a:t>plot</a:t>
            </a:r>
            <a:r>
              <a:rPr lang="es-US" baseline="0" dirty="0"/>
              <a:t> </a:t>
            </a:r>
            <a:r>
              <a:rPr lang="es-US" baseline="0" dirty="0" err="1"/>
              <a:t>for</a:t>
            </a:r>
            <a:r>
              <a:rPr lang="es-US" baseline="0" dirty="0"/>
              <a:t> PM10 </a:t>
            </a:r>
            <a:r>
              <a:rPr lang="es-US" baseline="0" dirty="0" err="1"/>
              <a:t>only</a:t>
            </a:r>
            <a:r>
              <a:rPr lang="es-US" baseline="0" dirty="0"/>
              <a:t> </a:t>
            </a:r>
            <a:r>
              <a:rPr lang="es-US" baseline="0" dirty="0" err="1"/>
              <a:t>for</a:t>
            </a:r>
            <a:r>
              <a:rPr lang="es-US" baseline="0" dirty="0"/>
              <a:t> </a:t>
            </a:r>
            <a:r>
              <a:rPr lang="es-US" baseline="0" dirty="0" err="1"/>
              <a:t>January</a:t>
            </a:r>
            <a:r>
              <a:rPr lang="es-US" baseline="0" dirty="0"/>
              <a:t> and </a:t>
            </a:r>
            <a:r>
              <a:rPr lang="es-US" baseline="0" dirty="0" err="1"/>
              <a:t>October</a:t>
            </a:r>
            <a:r>
              <a:rPr lang="es-US" baseline="0" dirty="0"/>
              <a:t>, </a:t>
            </a:r>
            <a:r>
              <a:rPr lang="es-US" baseline="0" dirty="0" err="1"/>
              <a:t>update</a:t>
            </a:r>
            <a:r>
              <a:rPr lang="es-US" baseline="0" dirty="0"/>
              <a:t> </a:t>
            </a:r>
            <a:r>
              <a:rPr lang="es-US" baseline="0" dirty="0" err="1"/>
              <a:t>with</a:t>
            </a:r>
            <a:r>
              <a:rPr lang="es-US" baseline="0" dirty="0"/>
              <a:t> JFM and OND. Do these results include three-layer modeling average?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 baseline="0" dirty="0"/>
              <a:t>Answer: I updated the QQ plots wth full JFM and OND. Yes, they include the 3-layer averaging</a:t>
            </a:r>
          </a:p>
          <a:p>
            <a:r>
              <a:rPr lang="es-US" baseline="0" dirty="0"/>
              <a:t>MAX in spatial plots differ from MAX Q-Q plots??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 baseline="0" dirty="0"/>
              <a:t>Answer: The maxes differ because the spatial plots are time means and the QQ plots have all of the a24 values for each day. </a:t>
            </a:r>
            <a:endParaRPr lang="es-US" dirty="0"/>
          </a:p>
          <a:p>
            <a:endParaRPr lang="es-US" dirty="0"/>
          </a:p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2766A-A950-413F-90E8-C21F441216C2}" type="slidenum">
              <a:rPr lang="es-US" smtClean="0"/>
              <a:t>19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324330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AC3D-3D44-4175-AC6B-B021AC6016C1}" type="datetimeFigureOut">
              <a:rPr lang="es-CO" smtClean="0"/>
              <a:t>24/10/2016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43FA-04FE-4A69-8BE4-5DF3FE498F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853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AC3D-3D44-4175-AC6B-B021AC6016C1}" type="datetimeFigureOut">
              <a:rPr lang="es-CO" smtClean="0"/>
              <a:t>24/10/2016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43FA-04FE-4A69-8BE4-5DF3FE498F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993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AC3D-3D44-4175-AC6B-B021AC6016C1}" type="datetimeFigureOut">
              <a:rPr lang="es-CO" smtClean="0"/>
              <a:t>24/10/2016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43FA-04FE-4A69-8BE4-5DF3FE498F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042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AC3D-3D44-4175-AC6B-B021AC6016C1}" type="datetimeFigureOut">
              <a:rPr lang="es-CO" smtClean="0"/>
              <a:t>24/10/2016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43FA-04FE-4A69-8BE4-5DF3FE498F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0448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AC3D-3D44-4175-AC6B-B021AC6016C1}" type="datetimeFigureOut">
              <a:rPr lang="es-CO" smtClean="0"/>
              <a:t>24/10/2016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43FA-04FE-4A69-8BE4-5DF3FE498F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9120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AC3D-3D44-4175-AC6B-B021AC6016C1}" type="datetimeFigureOut">
              <a:rPr lang="es-CO" smtClean="0"/>
              <a:t>24/10/2016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43FA-04FE-4A69-8BE4-5DF3FE498F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5924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AC3D-3D44-4175-AC6B-B021AC6016C1}" type="datetimeFigureOut">
              <a:rPr lang="es-CO" smtClean="0"/>
              <a:t>24/10/2016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43FA-04FE-4A69-8BE4-5DF3FE498F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837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AC3D-3D44-4175-AC6B-B021AC6016C1}" type="datetimeFigureOut">
              <a:rPr lang="es-CO" smtClean="0"/>
              <a:t>24/10/2016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43FA-04FE-4A69-8BE4-5DF3FE498F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9621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AC3D-3D44-4175-AC6B-B021AC6016C1}" type="datetimeFigureOut">
              <a:rPr lang="es-CO" smtClean="0"/>
              <a:t>24/10/2016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43FA-04FE-4A69-8BE4-5DF3FE498F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750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AC3D-3D44-4175-AC6B-B021AC6016C1}" type="datetimeFigureOut">
              <a:rPr lang="es-CO" smtClean="0"/>
              <a:t>24/10/2016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43FA-04FE-4A69-8BE4-5DF3FE498F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302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AC3D-3D44-4175-AC6B-B021AC6016C1}" type="datetimeFigureOut">
              <a:rPr lang="es-CO" smtClean="0"/>
              <a:t>24/10/2016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143FA-04FE-4A69-8BE4-5DF3FE498F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4353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AC3D-3D44-4175-AC6B-B021AC6016C1}" type="datetimeFigureOut">
              <a:rPr lang="es-CO" smtClean="0"/>
              <a:t>24/10/2016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143FA-04FE-4A69-8BE4-5DF3FE498F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671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6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59.png"/><Relationship Id="rId7" Type="http://schemas.openxmlformats.org/officeDocument/2006/relationships/image" Target="../media/image54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5" Type="http://schemas.openxmlformats.org/officeDocument/2006/relationships/image" Target="../media/image520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chart" Target="../charts/char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21.emf"/><Relationship Id="rId4" Type="http://schemas.openxmlformats.org/officeDocument/2006/relationships/image" Target="../media/image22.jpg"/><Relationship Id="rId9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032" y="670515"/>
            <a:ext cx="8640417" cy="1748323"/>
          </a:xfrm>
        </p:spPr>
        <p:txBody>
          <a:bodyPr>
            <a:normAutofit/>
          </a:bodyPr>
          <a:lstStyle/>
          <a:p>
            <a:r>
              <a:rPr lang="en-US" sz="3600" b="1" dirty="0"/>
              <a:t>IMPROVING AIR QUALITY MODELING PERFORMANCE AND CAPABILITIES </a:t>
            </a:r>
            <a:br>
              <a:rPr lang="en-US" sz="3600" b="1" dirty="0"/>
            </a:br>
            <a:r>
              <a:rPr lang="en-US" sz="3600" b="1" dirty="0"/>
              <a:t>IN BOGOTÁ, COLOMBIA</a:t>
            </a:r>
            <a:endParaRPr lang="es-CO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4556" y="2979683"/>
            <a:ext cx="8507893" cy="2042252"/>
          </a:xfrm>
        </p:spPr>
        <p:txBody>
          <a:bodyPr>
            <a:noAutofit/>
          </a:bodyPr>
          <a:lstStyle/>
          <a:p>
            <a:r>
              <a:rPr lang="en-US" sz="1600" dirty="0"/>
              <a:t>Jorge E. </a:t>
            </a:r>
            <a:r>
              <a:rPr lang="en-US" sz="1600" dirty="0" err="1"/>
              <a:t>Pachón</a:t>
            </a:r>
            <a:r>
              <a:rPr lang="en-US" sz="1600" dirty="0"/>
              <a:t>*, Boris </a:t>
            </a:r>
            <a:r>
              <a:rPr lang="en-US" sz="1600" dirty="0" err="1"/>
              <a:t>Galvis</a:t>
            </a:r>
            <a:r>
              <a:rPr lang="en-US" sz="1600" dirty="0"/>
              <a:t>, </a:t>
            </a:r>
            <a:r>
              <a:rPr lang="en-US" sz="1600" dirty="0" err="1"/>
              <a:t>María</a:t>
            </a:r>
            <a:r>
              <a:rPr lang="en-US" sz="1600" dirty="0"/>
              <a:t> Paula Pérez, </a:t>
            </a:r>
          </a:p>
          <a:p>
            <a:r>
              <a:rPr lang="en-US" sz="1600" dirty="0" err="1"/>
              <a:t>Jhonathan</a:t>
            </a:r>
            <a:r>
              <a:rPr lang="en-US" sz="1600" dirty="0"/>
              <a:t> </a:t>
            </a:r>
            <a:r>
              <a:rPr lang="en-US" sz="1600" dirty="0" err="1"/>
              <a:t>Ramírez</a:t>
            </a:r>
            <a:r>
              <a:rPr lang="en-US" sz="1600" dirty="0"/>
              <a:t>, Luisa Castro, Cesar Palacios</a:t>
            </a:r>
            <a:endParaRPr lang="es-CO" sz="1600" dirty="0"/>
          </a:p>
          <a:p>
            <a:pPr>
              <a:spcBef>
                <a:spcPts val="600"/>
              </a:spcBef>
            </a:pPr>
            <a:r>
              <a:rPr lang="en-US" sz="1600" b="1" dirty="0"/>
              <a:t>Universidad de La Salle, Centro </a:t>
            </a:r>
            <a:r>
              <a:rPr lang="en-US" sz="1600" b="1" dirty="0" err="1"/>
              <a:t>Lasallista</a:t>
            </a:r>
            <a:r>
              <a:rPr lang="en-US" sz="1600" b="1" dirty="0"/>
              <a:t> de </a:t>
            </a:r>
            <a:r>
              <a:rPr lang="en-US" sz="1600" b="1" dirty="0" err="1"/>
              <a:t>Investigación</a:t>
            </a:r>
            <a:r>
              <a:rPr lang="en-US" sz="1600" b="1" dirty="0"/>
              <a:t> y </a:t>
            </a:r>
            <a:r>
              <a:rPr lang="en-US" sz="1600" b="1" dirty="0" err="1"/>
              <a:t>Modelación</a:t>
            </a:r>
            <a:r>
              <a:rPr lang="en-US" sz="1600" b="1" dirty="0"/>
              <a:t> </a:t>
            </a:r>
            <a:r>
              <a:rPr lang="en-US" sz="1600" b="1" dirty="0" err="1"/>
              <a:t>Ambiental</a:t>
            </a:r>
            <a:r>
              <a:rPr lang="en-US" sz="1600" b="1" dirty="0"/>
              <a:t> CLIMA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Bogotá, Colombia</a:t>
            </a:r>
            <a:endParaRPr lang="es-CO" sz="1600" b="1" dirty="0"/>
          </a:p>
          <a:p>
            <a:r>
              <a:rPr lang="en-US" sz="1600" dirty="0"/>
              <a:t>Barron Henderson, Robert </a:t>
            </a:r>
            <a:r>
              <a:rPr lang="en-US" sz="1600" dirty="0" err="1"/>
              <a:t>Nedbor</a:t>
            </a:r>
            <a:r>
              <a:rPr lang="en-US" sz="1600" dirty="0"/>
              <a:t>-Gross</a:t>
            </a:r>
            <a:endParaRPr lang="es-CO" sz="1600" dirty="0"/>
          </a:p>
          <a:p>
            <a:r>
              <a:rPr lang="en-US" sz="1600" b="1" dirty="0"/>
              <a:t>University of Florida, Gainesville, FL, USA</a:t>
            </a:r>
            <a:endParaRPr lang="es-CO" sz="1600" b="1" dirty="0"/>
          </a:p>
          <a:p>
            <a:endParaRPr lang="es-CO" sz="1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600197" y="5359788"/>
            <a:ext cx="5864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i="1" dirty="0"/>
              <a:t>15</a:t>
            </a:r>
            <a:r>
              <a:rPr lang="es-CO" sz="1600" i="1" baseline="30000" dirty="0"/>
              <a:t>th</a:t>
            </a:r>
            <a:r>
              <a:rPr lang="es-CO" sz="1600" i="1" dirty="0"/>
              <a:t> </a:t>
            </a:r>
            <a:r>
              <a:rPr lang="es-CO" sz="1600" i="1" dirty="0" err="1"/>
              <a:t>Annual</a:t>
            </a:r>
            <a:r>
              <a:rPr lang="es-CO" sz="1600" i="1" dirty="0"/>
              <a:t> CMAS </a:t>
            </a:r>
            <a:r>
              <a:rPr lang="es-CO" sz="1600" i="1" dirty="0" err="1"/>
              <a:t>Conference</a:t>
            </a:r>
            <a:r>
              <a:rPr lang="es-CO" sz="1600" i="1" dirty="0"/>
              <a:t>, </a:t>
            </a:r>
            <a:r>
              <a:rPr lang="en-US" sz="1600" i="1" dirty="0"/>
              <a:t>Chapel Hill, NC, October 24-26, 2016</a:t>
            </a:r>
            <a:r>
              <a:rPr lang="es-CO" sz="1600" dirty="0"/>
              <a:t> 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0" y="6143625"/>
            <a:ext cx="9088432" cy="714375"/>
            <a:chOff x="0" y="6143625"/>
            <a:chExt cx="9088432" cy="714375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43625"/>
              <a:ext cx="1990725" cy="714375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8335" y="6167203"/>
              <a:ext cx="1288472" cy="630844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0355" y="6298211"/>
              <a:ext cx="1898077" cy="518484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067" y="6298211"/>
              <a:ext cx="2217436" cy="406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0003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2555" y="79003"/>
            <a:ext cx="8229600" cy="884238"/>
          </a:xfrm>
        </p:spPr>
        <p:txBody>
          <a:bodyPr>
            <a:normAutofit/>
          </a:bodyPr>
          <a:lstStyle/>
          <a:p>
            <a:pPr algn="ctr"/>
            <a:r>
              <a:rPr lang="es-CO" sz="3600" dirty="0"/>
              <a:t>MODELING DOMAIN</a:t>
            </a:r>
          </a:p>
        </p:txBody>
      </p:sp>
      <p:pic>
        <p:nvPicPr>
          <p:cNvPr id="4" name="Picture 8" descr="Macintosh HD:Users:robertnedbor-gross:Desktop:Bogota:images:domains:wrf_overlay_doms_v3.pd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2" b="15591"/>
          <a:stretch/>
        </p:blipFill>
        <p:spPr bwMode="auto">
          <a:xfrm>
            <a:off x="214604" y="896270"/>
            <a:ext cx="4085990" cy="37639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680678"/>
              </p:ext>
            </p:extLst>
          </p:nvPr>
        </p:nvGraphicFramePr>
        <p:xfrm>
          <a:off x="914400" y="4953000"/>
          <a:ext cx="7525105" cy="1717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5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50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5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50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50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8272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Equatorial Mercator </a:t>
                      </a:r>
                      <a:r>
                        <a:rPr lang="es-ES" sz="1400" dirty="0" err="1">
                          <a:effectLst/>
                        </a:rPr>
                        <a:t>Projection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effectLst/>
                        </a:rPr>
                        <a:t>Origin</a:t>
                      </a:r>
                      <a:r>
                        <a:rPr lang="es-ES" sz="1400" dirty="0">
                          <a:effectLst/>
                        </a:rPr>
                        <a:t> (km)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effectLst/>
                        </a:rPr>
                        <a:t>Resolution</a:t>
                      </a:r>
                      <a:r>
                        <a:rPr lang="es-ES" sz="1400" dirty="0">
                          <a:effectLst/>
                        </a:rPr>
                        <a:t>(km)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#</a:t>
                      </a:r>
                      <a:r>
                        <a:rPr lang="es-ES" sz="1400" dirty="0" err="1">
                          <a:effectLst/>
                        </a:rPr>
                        <a:t>Cells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effectLst/>
                        </a:rPr>
                        <a:t>Domain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X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Y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Δx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Δy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X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Y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d01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251759.250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-1578187.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27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27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179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154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d02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2123759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158812.062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9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9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94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76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d03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2522759.5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413813.469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82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67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8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d04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2622759.250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483812.062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64</a:t>
                      </a:r>
                      <a:endParaRPr lang="es-CO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64</a:t>
                      </a:r>
                      <a:endParaRPr lang="es-CO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09" marR="6270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4300594" y="896270"/>
            <a:ext cx="4563487" cy="2656729"/>
          </a:xfrm>
        </p:spPr>
        <p:txBody>
          <a:bodyPr>
            <a:normAutofit fontScale="77500" lnSpcReduction="20000"/>
          </a:bodyPr>
          <a:lstStyle/>
          <a:p>
            <a:r>
              <a:rPr lang="es-CO" dirty="0" err="1"/>
              <a:t>Emissions</a:t>
            </a:r>
            <a:r>
              <a:rPr lang="es-CO" dirty="0"/>
              <a:t>: d04 </a:t>
            </a:r>
            <a:r>
              <a:rPr lang="es-CO" dirty="0" err="1"/>
              <a:t>from</a:t>
            </a:r>
            <a:r>
              <a:rPr lang="es-CO" dirty="0"/>
              <a:t> local </a:t>
            </a:r>
            <a:r>
              <a:rPr lang="es-CO" dirty="0" err="1"/>
              <a:t>estimation</a:t>
            </a:r>
            <a:r>
              <a:rPr lang="es-CO" dirty="0"/>
              <a:t>; d01, d02 and d03 </a:t>
            </a:r>
            <a:r>
              <a:rPr lang="es-CO" dirty="0" err="1"/>
              <a:t>from</a:t>
            </a:r>
            <a:r>
              <a:rPr lang="es-CO" dirty="0"/>
              <a:t> EDGAR</a:t>
            </a:r>
          </a:p>
          <a:p>
            <a:r>
              <a:rPr lang="es-CO" dirty="0"/>
              <a:t>WRF - </a:t>
            </a:r>
            <a:r>
              <a:rPr lang="es-CO" dirty="0" err="1"/>
              <a:t>ICs</a:t>
            </a:r>
            <a:r>
              <a:rPr lang="es-CO" dirty="0"/>
              <a:t>, </a:t>
            </a:r>
            <a:r>
              <a:rPr lang="es-CO" dirty="0" err="1"/>
              <a:t>BCs</a:t>
            </a:r>
            <a:r>
              <a:rPr lang="es-CO" dirty="0"/>
              <a:t> </a:t>
            </a:r>
            <a:r>
              <a:rPr lang="es-CO" dirty="0" err="1"/>
              <a:t>from</a:t>
            </a:r>
            <a:r>
              <a:rPr lang="es-CO" dirty="0"/>
              <a:t> GFS-NCEP, </a:t>
            </a:r>
            <a:r>
              <a:rPr lang="es-CO" dirty="0" err="1"/>
              <a:t>using</a:t>
            </a:r>
            <a:r>
              <a:rPr lang="es-CO" dirty="0"/>
              <a:t> t</a:t>
            </a:r>
            <a:r>
              <a:rPr lang="en-US" dirty="0"/>
              <a:t>he default physics options for WRF </a:t>
            </a:r>
          </a:p>
          <a:p>
            <a:r>
              <a:rPr lang="es-CO" dirty="0"/>
              <a:t>CMAQ – d01: </a:t>
            </a:r>
            <a:r>
              <a:rPr lang="es-CO" dirty="0" err="1"/>
              <a:t>ICs</a:t>
            </a:r>
            <a:r>
              <a:rPr lang="es-CO" dirty="0"/>
              <a:t>, </a:t>
            </a:r>
            <a:r>
              <a:rPr lang="es-CO" dirty="0" err="1"/>
              <a:t>BCs</a:t>
            </a:r>
            <a:r>
              <a:rPr lang="es-CO" dirty="0"/>
              <a:t> </a:t>
            </a:r>
            <a:r>
              <a:rPr lang="es-CO" dirty="0" err="1"/>
              <a:t>from</a:t>
            </a:r>
            <a:r>
              <a:rPr lang="es-CO" dirty="0"/>
              <a:t> GEOS-</a:t>
            </a:r>
            <a:r>
              <a:rPr lang="es-CO" dirty="0" err="1"/>
              <a:t>Chem</a:t>
            </a:r>
            <a:r>
              <a:rPr lang="es-CO" dirty="0"/>
              <a:t>; d02,d03,d04: </a:t>
            </a:r>
            <a:r>
              <a:rPr lang="es-CO" dirty="0" err="1"/>
              <a:t>ICs</a:t>
            </a:r>
            <a:r>
              <a:rPr lang="es-CO" dirty="0"/>
              <a:t> </a:t>
            </a:r>
            <a:r>
              <a:rPr lang="es-CO" dirty="0" err="1"/>
              <a:t>from</a:t>
            </a:r>
            <a:r>
              <a:rPr lang="es-CO" dirty="0"/>
              <a:t> GEOS-</a:t>
            </a:r>
            <a:r>
              <a:rPr lang="es-CO" dirty="0" err="1"/>
              <a:t>Chem</a:t>
            </a:r>
            <a:r>
              <a:rPr lang="es-CO" dirty="0"/>
              <a:t>; </a:t>
            </a:r>
            <a:r>
              <a:rPr lang="es-CO" dirty="0" err="1"/>
              <a:t>BCs</a:t>
            </a:r>
            <a:r>
              <a:rPr lang="es-CO" dirty="0"/>
              <a:t> </a:t>
            </a:r>
            <a:r>
              <a:rPr lang="es-CO" dirty="0" err="1"/>
              <a:t>from</a:t>
            </a:r>
            <a:r>
              <a:rPr lang="es-CO" dirty="0"/>
              <a:t> </a:t>
            </a:r>
            <a:r>
              <a:rPr lang="es-CO" dirty="0" err="1"/>
              <a:t>parent</a:t>
            </a:r>
            <a:r>
              <a:rPr lang="es-CO" dirty="0"/>
              <a:t> </a:t>
            </a:r>
            <a:r>
              <a:rPr lang="es-CO" dirty="0" err="1"/>
              <a:t>domain</a:t>
            </a:r>
            <a:endParaRPr lang="es-CO" dirty="0"/>
          </a:p>
          <a:p>
            <a:r>
              <a:rPr lang="es-CO" dirty="0"/>
              <a:t>Vertical </a:t>
            </a:r>
            <a:r>
              <a:rPr lang="es-CO" dirty="0" err="1"/>
              <a:t>structure</a:t>
            </a:r>
            <a:r>
              <a:rPr lang="es-CO" dirty="0"/>
              <a:t>: 29 </a:t>
            </a:r>
            <a:r>
              <a:rPr lang="es-CO" dirty="0" err="1"/>
              <a:t>layers</a:t>
            </a:r>
            <a:endParaRPr lang="es-CO" dirty="0"/>
          </a:p>
        </p:txBody>
      </p:sp>
      <p:pic>
        <p:nvPicPr>
          <p:cNvPr id="7" name="1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43" y="3618855"/>
            <a:ext cx="1956728" cy="1269229"/>
          </a:xfrm>
          <a:prstGeom prst="rect">
            <a:avLst/>
          </a:prstGeom>
        </p:spPr>
      </p:pic>
      <p:pic>
        <p:nvPicPr>
          <p:cNvPr id="8" name="3 Marcador de conten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327" y="3617915"/>
            <a:ext cx="1958178" cy="127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63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r="13921"/>
          <a:stretch/>
        </p:blipFill>
        <p:spPr>
          <a:xfrm>
            <a:off x="4762919" y="1800886"/>
            <a:ext cx="4164564" cy="4042171"/>
          </a:xfrm>
        </p:spPr>
      </p:pic>
      <p:pic>
        <p:nvPicPr>
          <p:cNvPr id="19" name="Content Placeholder 1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" y="1184474"/>
            <a:ext cx="5131512" cy="55591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393" y="103558"/>
            <a:ext cx="7886700" cy="822116"/>
          </a:xfrm>
        </p:spPr>
        <p:txBody>
          <a:bodyPr>
            <a:normAutofit/>
          </a:bodyPr>
          <a:lstStyle/>
          <a:p>
            <a:r>
              <a:rPr lang="en-US" dirty="0"/>
              <a:t>Modeling results in 2012 - Ozone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-914400" y="1165244"/>
            <a:ext cx="5386917" cy="3892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Ozone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3"/>
          </p:nvPr>
        </p:nvSpPr>
        <p:spPr>
          <a:xfrm>
            <a:off x="4669369" y="1165244"/>
            <a:ext cx="5389033" cy="3892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Good Agreement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0796" y="993884"/>
            <a:ext cx="1526634" cy="705553"/>
            <a:chOff x="1481667" y="84669"/>
            <a:chExt cx="1526634" cy="705553"/>
          </a:xfrm>
          <a:effectLst/>
        </p:grpSpPr>
        <p:sp>
          <p:nvSpPr>
            <p:cNvPr id="12" name="Rectangle 11"/>
            <p:cNvSpPr/>
            <p:nvPr/>
          </p:nvSpPr>
          <p:spPr>
            <a:xfrm>
              <a:off x="1481667" y="211667"/>
              <a:ext cx="635000" cy="5785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552222" y="282223"/>
              <a:ext cx="465667" cy="409222"/>
            </a:xfrm>
            <a:prstGeom prst="ellipse">
              <a:avLst/>
            </a:prstGeom>
            <a:solidFill>
              <a:srgbClr val="00B0F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690512" y="395109"/>
              <a:ext cx="200378" cy="180623"/>
            </a:xfrm>
            <a:prstGeom prst="ellipse">
              <a:avLst/>
            </a:prstGeom>
            <a:solidFill>
              <a:srgbClr val="0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15446" y="84669"/>
              <a:ext cx="792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Model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69069" y="406401"/>
              <a:ext cx="549061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B0F0"/>
                  </a:solidFill>
                </a:rPr>
                <a:t>Obs</a:t>
              </a:r>
              <a:endParaRPr lang="en-US" dirty="0">
                <a:solidFill>
                  <a:srgbClr val="00B0F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04184" y="6033647"/>
            <a:ext cx="476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United States NAAQS: 70 ppb</a:t>
            </a:r>
          </a:p>
        </p:txBody>
      </p:sp>
      <p:sp>
        <p:nvSpPr>
          <p:cNvPr id="7" name="Oval 6"/>
          <p:cNvSpPr/>
          <p:nvPr/>
        </p:nvSpPr>
        <p:spPr>
          <a:xfrm>
            <a:off x="8455211" y="5186174"/>
            <a:ext cx="472272" cy="656883"/>
          </a:xfrm>
          <a:prstGeom prst="ellips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099480" y="1800886"/>
            <a:ext cx="472272" cy="656883"/>
          </a:xfrm>
          <a:prstGeom prst="ellips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ángulo 2"/>
          <p:cNvSpPr/>
          <p:nvPr/>
        </p:nvSpPr>
        <p:spPr>
          <a:xfrm>
            <a:off x="6716683" y="4262844"/>
            <a:ext cx="19271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Ozone is well predicted, but not a problem.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4064788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882"/>
            <a:ext cx="5207675" cy="564164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r="14709"/>
          <a:stretch/>
        </p:blipFill>
        <p:spPr>
          <a:xfrm>
            <a:off x="4669368" y="1509445"/>
            <a:ext cx="4273665" cy="431406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652" y="177426"/>
            <a:ext cx="7886700" cy="920668"/>
          </a:xfrm>
        </p:spPr>
        <p:txBody>
          <a:bodyPr>
            <a:normAutofit/>
          </a:bodyPr>
          <a:lstStyle/>
          <a:p>
            <a:r>
              <a:rPr lang="en-US" dirty="0"/>
              <a:t>Modeling results in 2012 – PM10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-914400" y="1165244"/>
            <a:ext cx="5386917" cy="3892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PM10 “Fixed”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3"/>
          </p:nvPr>
        </p:nvSpPr>
        <p:spPr>
          <a:xfrm>
            <a:off x="5722524" y="1124965"/>
            <a:ext cx="2601460" cy="67720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/>
              <a:t>PM10 “Fixed”</a:t>
            </a:r>
          </a:p>
          <a:p>
            <a:pPr algn="ctr"/>
            <a:r>
              <a:rPr lang="en-US" dirty="0"/>
              <a:t>Use of adjustment factors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0796" y="993884"/>
            <a:ext cx="1526634" cy="705553"/>
            <a:chOff x="1481667" y="84669"/>
            <a:chExt cx="1526634" cy="705553"/>
          </a:xfrm>
          <a:effectLst/>
        </p:grpSpPr>
        <p:sp>
          <p:nvSpPr>
            <p:cNvPr id="12" name="Rectangle 11"/>
            <p:cNvSpPr/>
            <p:nvPr/>
          </p:nvSpPr>
          <p:spPr>
            <a:xfrm>
              <a:off x="1481667" y="211667"/>
              <a:ext cx="635000" cy="5785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552222" y="282223"/>
              <a:ext cx="465667" cy="409222"/>
            </a:xfrm>
            <a:prstGeom prst="ellipse">
              <a:avLst/>
            </a:prstGeom>
            <a:solidFill>
              <a:srgbClr val="00B0F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690512" y="395109"/>
              <a:ext cx="200378" cy="180623"/>
            </a:xfrm>
            <a:prstGeom prst="ellipse">
              <a:avLst/>
            </a:prstGeom>
            <a:solidFill>
              <a:srgbClr val="00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15446" y="84669"/>
              <a:ext cx="792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Model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69069" y="406401"/>
              <a:ext cx="549061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B0F0"/>
                  </a:solidFill>
                </a:rPr>
                <a:t>Obs</a:t>
              </a:r>
              <a:endParaRPr lang="en-US" dirty="0">
                <a:solidFill>
                  <a:srgbClr val="00B0F0"/>
                </a:solidFill>
              </a:endParaRPr>
            </a:p>
          </p:txBody>
        </p:sp>
      </p:grpSp>
      <p:sp>
        <p:nvSpPr>
          <p:cNvPr id="8" name="Rectángulo 7"/>
          <p:cNvSpPr/>
          <p:nvPr/>
        </p:nvSpPr>
        <p:spPr>
          <a:xfrm>
            <a:off x="6662571" y="4555776"/>
            <a:ext cx="1960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Coarse particles needs refinement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777668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3600531"/>
              </p:ext>
            </p:extLst>
          </p:nvPr>
        </p:nvGraphicFramePr>
        <p:xfrm>
          <a:off x="3437563" y="3157070"/>
          <a:ext cx="5569962" cy="3282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3662" y="234497"/>
            <a:ext cx="8236676" cy="749571"/>
          </a:xfrm>
        </p:spPr>
        <p:txBody>
          <a:bodyPr>
            <a:normAutofit/>
          </a:bodyPr>
          <a:lstStyle/>
          <a:p>
            <a:pPr algn="ctr"/>
            <a:r>
              <a:rPr lang="es-CO" sz="3600" dirty="0" err="1"/>
              <a:t>What</a:t>
            </a:r>
            <a:r>
              <a:rPr lang="es-CO" sz="3600" dirty="0"/>
              <a:t> </a:t>
            </a:r>
            <a:r>
              <a:rPr lang="es-CO" sz="3600" dirty="0" err="1"/>
              <a:t>did</a:t>
            </a:r>
            <a:r>
              <a:rPr lang="es-CO" sz="3600" dirty="0"/>
              <a:t> </a:t>
            </a:r>
            <a:r>
              <a:rPr lang="es-CO" sz="3600" dirty="0" err="1"/>
              <a:t>we</a:t>
            </a:r>
            <a:r>
              <a:rPr lang="es-CO" sz="3600" dirty="0"/>
              <a:t> </a:t>
            </a:r>
            <a:r>
              <a:rPr lang="es-CO" sz="3600" dirty="0" err="1"/>
              <a:t>learn</a:t>
            </a:r>
            <a:r>
              <a:rPr lang="es-CO" sz="3600" dirty="0"/>
              <a:t> </a:t>
            </a:r>
            <a:r>
              <a:rPr lang="es-CO" sz="3600" dirty="0" err="1"/>
              <a:t>from</a:t>
            </a:r>
            <a:r>
              <a:rPr lang="es-CO" sz="3600" dirty="0"/>
              <a:t> AQ </a:t>
            </a:r>
            <a:r>
              <a:rPr lang="es-CO" sz="3600" dirty="0" err="1"/>
              <a:t>modeling</a:t>
            </a:r>
            <a:r>
              <a:rPr lang="es-CO" sz="3600" dirty="0"/>
              <a:t>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3662" y="1050562"/>
            <a:ext cx="7886700" cy="2839050"/>
          </a:xfrm>
        </p:spPr>
        <p:txBody>
          <a:bodyPr>
            <a:normAutofit/>
          </a:bodyPr>
          <a:lstStyle/>
          <a:p>
            <a:r>
              <a:rPr lang="es-CO" sz="2400" dirty="0"/>
              <a:t>PM </a:t>
            </a:r>
            <a:r>
              <a:rPr lang="es-CO" sz="2400" dirty="0" err="1"/>
              <a:t>emissions</a:t>
            </a:r>
            <a:r>
              <a:rPr lang="es-CO" sz="2400" dirty="0"/>
              <a:t> </a:t>
            </a:r>
            <a:r>
              <a:rPr lang="es-CO" sz="2400" dirty="0" err="1"/>
              <a:t>from</a:t>
            </a:r>
            <a:r>
              <a:rPr lang="es-CO" sz="2400" dirty="0"/>
              <a:t> </a:t>
            </a:r>
            <a:r>
              <a:rPr lang="es-CO" sz="2400" dirty="0" err="1"/>
              <a:t>mobile</a:t>
            </a:r>
            <a:r>
              <a:rPr lang="es-CO" sz="2400" dirty="0"/>
              <a:t> and </a:t>
            </a:r>
            <a:r>
              <a:rPr lang="es-CO" sz="2400" dirty="0" err="1"/>
              <a:t>point</a:t>
            </a:r>
            <a:r>
              <a:rPr lang="es-CO" sz="2400" dirty="0"/>
              <a:t> </a:t>
            </a:r>
            <a:r>
              <a:rPr lang="es-CO" sz="2400" dirty="0" err="1"/>
              <a:t>sources</a:t>
            </a:r>
            <a:r>
              <a:rPr lang="es-CO" sz="2400" dirty="0"/>
              <a:t> are </a:t>
            </a:r>
            <a:r>
              <a:rPr lang="es-CO" sz="2400" dirty="0" err="1"/>
              <a:t>not</a:t>
            </a:r>
            <a:r>
              <a:rPr lang="es-CO" sz="2400" dirty="0"/>
              <a:t> </a:t>
            </a:r>
            <a:r>
              <a:rPr lang="es-CO" sz="2400" dirty="0" err="1"/>
              <a:t>enough</a:t>
            </a:r>
            <a:r>
              <a:rPr lang="es-CO" sz="2400" dirty="0"/>
              <a:t> to </a:t>
            </a:r>
            <a:r>
              <a:rPr lang="es-CO" sz="2400" dirty="0" err="1"/>
              <a:t>explain</a:t>
            </a:r>
            <a:r>
              <a:rPr lang="es-CO" sz="2400" dirty="0"/>
              <a:t> </a:t>
            </a:r>
            <a:r>
              <a:rPr lang="es-CO" sz="2400" dirty="0" err="1"/>
              <a:t>ambient</a:t>
            </a:r>
            <a:r>
              <a:rPr lang="es-CO" sz="2400" dirty="0"/>
              <a:t> PM </a:t>
            </a:r>
            <a:r>
              <a:rPr lang="es-CO" sz="2400" dirty="0" err="1"/>
              <a:t>concentrations</a:t>
            </a:r>
            <a:r>
              <a:rPr lang="es-CO" sz="2400" dirty="0"/>
              <a:t> </a:t>
            </a:r>
            <a:r>
              <a:rPr lang="es-CO" sz="2400" dirty="0" err="1"/>
              <a:t>observed</a:t>
            </a:r>
            <a:r>
              <a:rPr lang="es-CO" sz="2400" dirty="0"/>
              <a:t> in </a:t>
            </a:r>
            <a:r>
              <a:rPr lang="es-CO" sz="2400" dirty="0" err="1"/>
              <a:t>the</a:t>
            </a:r>
            <a:r>
              <a:rPr lang="es-CO" sz="2400" dirty="0"/>
              <a:t> </a:t>
            </a:r>
            <a:r>
              <a:rPr lang="es-CO" sz="2400" dirty="0" err="1"/>
              <a:t>city</a:t>
            </a:r>
            <a:r>
              <a:rPr lang="es-CO" sz="2400" dirty="0"/>
              <a:t> (PM10 </a:t>
            </a:r>
            <a:r>
              <a:rPr lang="es-CO" sz="2400" dirty="0" err="1"/>
              <a:t>average</a:t>
            </a:r>
            <a:r>
              <a:rPr lang="es-CO" sz="2400" dirty="0"/>
              <a:t> 52 </a:t>
            </a:r>
            <a:r>
              <a:rPr lang="es-CO" sz="2400" dirty="0" err="1"/>
              <a:t>ug</a:t>
            </a:r>
            <a:r>
              <a:rPr lang="es-CO" sz="2400" dirty="0"/>
              <a:t>/m</a:t>
            </a:r>
            <a:r>
              <a:rPr lang="es-CO" sz="2400" baseline="30000" dirty="0"/>
              <a:t>3</a:t>
            </a:r>
            <a:r>
              <a:rPr lang="es-CO" sz="2400" dirty="0"/>
              <a:t>, PM2.5 </a:t>
            </a:r>
            <a:r>
              <a:rPr lang="es-CO" sz="2400" dirty="0" err="1"/>
              <a:t>average</a:t>
            </a:r>
            <a:r>
              <a:rPr lang="es-CO" sz="2400" dirty="0"/>
              <a:t> 20 </a:t>
            </a:r>
            <a:r>
              <a:rPr lang="es-CO" sz="2400" dirty="0" err="1"/>
              <a:t>ug</a:t>
            </a:r>
            <a:r>
              <a:rPr lang="es-CO" sz="2400" dirty="0"/>
              <a:t>/m</a:t>
            </a:r>
            <a:r>
              <a:rPr lang="es-CO" sz="2400" baseline="30000" dirty="0"/>
              <a:t>3</a:t>
            </a:r>
            <a:r>
              <a:rPr lang="es-CO" sz="2400" dirty="0"/>
              <a:t> </a:t>
            </a:r>
            <a:r>
              <a:rPr lang="es-CO" sz="2400" dirty="0" err="1"/>
              <a:t>for</a:t>
            </a:r>
            <a:r>
              <a:rPr lang="es-CO" sz="2400" dirty="0"/>
              <a:t> 2014).</a:t>
            </a:r>
          </a:p>
          <a:p>
            <a:r>
              <a:rPr lang="es-CO" sz="2400" dirty="0" err="1"/>
              <a:t>Resuspended</a:t>
            </a:r>
            <a:r>
              <a:rPr lang="es-CO" sz="2400" dirty="0"/>
              <a:t> </a:t>
            </a:r>
            <a:r>
              <a:rPr lang="es-CO" sz="2400" dirty="0" err="1"/>
              <a:t>dust</a:t>
            </a:r>
            <a:r>
              <a:rPr lang="es-CO" sz="2400" dirty="0"/>
              <a:t> </a:t>
            </a:r>
            <a:r>
              <a:rPr lang="es-CO" sz="2400" dirty="0" err="1"/>
              <a:t>emissions</a:t>
            </a:r>
            <a:r>
              <a:rPr lang="es-CO" sz="2400" dirty="0"/>
              <a:t> </a:t>
            </a:r>
            <a:r>
              <a:rPr lang="es-CO" sz="2400" dirty="0" err="1"/>
              <a:t>might</a:t>
            </a:r>
            <a:r>
              <a:rPr lang="es-CO" sz="2400" dirty="0"/>
              <a:t> </a:t>
            </a:r>
            <a:r>
              <a:rPr lang="es-CO" sz="2400" dirty="0" err="1"/>
              <a:t>account</a:t>
            </a:r>
            <a:r>
              <a:rPr lang="es-CO" sz="2400" dirty="0"/>
              <a:t> </a:t>
            </a:r>
            <a:r>
              <a:rPr lang="es-CO" sz="2400" dirty="0" err="1"/>
              <a:t>for</a:t>
            </a:r>
            <a:r>
              <a:rPr lang="es-CO" sz="2400" dirty="0"/>
              <a:t> </a:t>
            </a:r>
            <a:r>
              <a:rPr lang="es-CO" sz="2400" dirty="0" err="1"/>
              <a:t>such</a:t>
            </a:r>
            <a:r>
              <a:rPr lang="es-CO" sz="2400" dirty="0"/>
              <a:t> </a:t>
            </a:r>
            <a:r>
              <a:rPr lang="es-CO" sz="2400" dirty="0" err="1"/>
              <a:t>missing</a:t>
            </a:r>
            <a:r>
              <a:rPr lang="es-CO" sz="2400" dirty="0"/>
              <a:t> PM </a:t>
            </a:r>
            <a:r>
              <a:rPr lang="es-CO" sz="2400" dirty="0" err="1"/>
              <a:t>fraction</a:t>
            </a:r>
            <a:r>
              <a:rPr lang="es-CO" sz="2400" dirty="0"/>
              <a:t>. Prior to 2012 no </a:t>
            </a:r>
            <a:r>
              <a:rPr lang="es-CO" sz="2400" dirty="0" err="1"/>
              <a:t>emission</a:t>
            </a:r>
            <a:r>
              <a:rPr lang="es-CO" sz="2400" dirty="0"/>
              <a:t> </a:t>
            </a:r>
            <a:r>
              <a:rPr lang="es-CO" sz="2400" dirty="0" err="1"/>
              <a:t>inventory</a:t>
            </a:r>
            <a:r>
              <a:rPr lang="es-CO" sz="2400" dirty="0"/>
              <a:t> in </a:t>
            </a:r>
            <a:r>
              <a:rPr lang="es-CO" sz="2400" dirty="0" err="1"/>
              <a:t>the</a:t>
            </a:r>
            <a:r>
              <a:rPr lang="es-CO" sz="2400" dirty="0"/>
              <a:t> </a:t>
            </a:r>
            <a:r>
              <a:rPr lang="es-CO" sz="2400" dirty="0" err="1"/>
              <a:t>city</a:t>
            </a:r>
            <a:r>
              <a:rPr lang="es-CO" sz="2400" dirty="0"/>
              <a:t> </a:t>
            </a:r>
            <a:r>
              <a:rPr lang="es-CO" sz="2400" dirty="0" err="1"/>
              <a:t>had</a:t>
            </a:r>
            <a:r>
              <a:rPr lang="es-CO" sz="2400" dirty="0"/>
              <a:t> </a:t>
            </a:r>
            <a:r>
              <a:rPr lang="es-CO" sz="2400" dirty="0" err="1"/>
              <a:t>accounted</a:t>
            </a:r>
            <a:r>
              <a:rPr lang="es-CO" sz="2400" dirty="0"/>
              <a:t> </a:t>
            </a:r>
            <a:r>
              <a:rPr lang="es-CO" sz="2400" dirty="0" err="1"/>
              <a:t>for</a:t>
            </a:r>
            <a:r>
              <a:rPr lang="es-CO" sz="2400" dirty="0"/>
              <a:t> </a:t>
            </a:r>
            <a:r>
              <a:rPr lang="es-CO" sz="2400" dirty="0" err="1"/>
              <a:t>resuspended</a:t>
            </a:r>
            <a:r>
              <a:rPr lang="es-CO" sz="2400" dirty="0"/>
              <a:t> </a:t>
            </a:r>
            <a:r>
              <a:rPr lang="es-CO" sz="2400" dirty="0" err="1"/>
              <a:t>dust</a:t>
            </a:r>
            <a:r>
              <a:rPr lang="es-CO" sz="2400" dirty="0"/>
              <a:t>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572000" y="6209211"/>
            <a:ext cx="1992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10,938 ton/</a:t>
            </a:r>
            <a:r>
              <a:rPr lang="es-CO" sz="2400" dirty="0" err="1"/>
              <a:t>yr</a:t>
            </a:r>
            <a:endParaRPr lang="es-CO" sz="2400" dirty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9A3818B8-35C9-4F9C-B919-D8012271C25E}"/>
              </a:ext>
            </a:extLst>
          </p:cNvPr>
          <p:cNvGraphicFramePr>
            <a:graphicFrameLocks/>
          </p:cNvGraphicFramePr>
          <p:nvPr/>
        </p:nvGraphicFramePr>
        <p:xfrm>
          <a:off x="95535" y="372591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289713" y="6209210"/>
            <a:ext cx="1992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3,000 ton/</a:t>
            </a:r>
            <a:r>
              <a:rPr lang="es-CO" sz="2400" dirty="0" err="1"/>
              <a:t>yr</a:t>
            </a:r>
            <a:endParaRPr lang="es-CO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7397086" y="4661208"/>
            <a:ext cx="144666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1200" dirty="0" err="1"/>
              <a:t>Resuspended</a:t>
            </a:r>
            <a:r>
              <a:rPr lang="es-CO" sz="1200" dirty="0"/>
              <a:t> </a:t>
            </a:r>
            <a:r>
              <a:rPr lang="es-CO" sz="1200" dirty="0" err="1"/>
              <a:t>roads</a:t>
            </a:r>
            <a:endParaRPr lang="es-CO" sz="12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7397086" y="5026328"/>
            <a:ext cx="15831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1200" dirty="0" err="1"/>
              <a:t>Resuspended</a:t>
            </a:r>
            <a:r>
              <a:rPr lang="es-CO" sz="1200" dirty="0"/>
              <a:t> </a:t>
            </a:r>
            <a:r>
              <a:rPr lang="es-CO" sz="1200" dirty="0" err="1"/>
              <a:t>building</a:t>
            </a:r>
            <a:endParaRPr lang="es-CO" sz="12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373559" y="6039083"/>
            <a:ext cx="15831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1200" dirty="0"/>
              <a:t>Tire and break </a:t>
            </a:r>
            <a:r>
              <a:rPr lang="es-CO" sz="1200" dirty="0" err="1"/>
              <a:t>wear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2015680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2849" y="155946"/>
            <a:ext cx="8236676" cy="749571"/>
          </a:xfrm>
        </p:spPr>
        <p:txBody>
          <a:bodyPr>
            <a:normAutofit fontScale="90000"/>
          </a:bodyPr>
          <a:lstStyle/>
          <a:p>
            <a:r>
              <a:rPr lang="es-CO" sz="3600" dirty="0" err="1"/>
              <a:t>What</a:t>
            </a:r>
            <a:r>
              <a:rPr lang="es-CO" sz="3600" dirty="0"/>
              <a:t> </a:t>
            </a:r>
            <a:r>
              <a:rPr lang="es-CO" sz="3600" dirty="0" err="1"/>
              <a:t>did</a:t>
            </a:r>
            <a:r>
              <a:rPr lang="es-CO" sz="3600" dirty="0"/>
              <a:t> </a:t>
            </a:r>
            <a:r>
              <a:rPr lang="es-CO" sz="3600" dirty="0" err="1"/>
              <a:t>we</a:t>
            </a:r>
            <a:r>
              <a:rPr lang="es-CO" sz="3600" dirty="0"/>
              <a:t> </a:t>
            </a:r>
            <a:r>
              <a:rPr lang="es-CO" sz="3600" dirty="0" err="1"/>
              <a:t>learn</a:t>
            </a:r>
            <a:r>
              <a:rPr lang="es-CO" sz="3600" dirty="0"/>
              <a:t> </a:t>
            </a:r>
            <a:r>
              <a:rPr lang="es-CO" sz="3600" dirty="0" err="1"/>
              <a:t>from</a:t>
            </a:r>
            <a:r>
              <a:rPr lang="es-CO" sz="3600" dirty="0"/>
              <a:t> AQ </a:t>
            </a:r>
            <a:r>
              <a:rPr lang="es-CO" sz="3600" dirty="0" err="1"/>
              <a:t>modeling</a:t>
            </a:r>
            <a:r>
              <a:rPr lang="es-CO" sz="3600" dirty="0"/>
              <a:t> in 2012?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2849" y="1125402"/>
            <a:ext cx="8158299" cy="4351338"/>
          </a:xfrm>
        </p:spPr>
        <p:txBody>
          <a:bodyPr>
            <a:normAutofit/>
          </a:bodyPr>
          <a:lstStyle/>
          <a:p>
            <a:r>
              <a:rPr lang="es-CO" sz="2400" dirty="0" err="1"/>
              <a:t>The</a:t>
            </a:r>
            <a:r>
              <a:rPr lang="es-CO" sz="2400" dirty="0"/>
              <a:t> </a:t>
            </a:r>
            <a:r>
              <a:rPr lang="es-CO" sz="2400" dirty="0" err="1"/>
              <a:t>first</a:t>
            </a:r>
            <a:r>
              <a:rPr lang="es-CO" sz="2400" dirty="0"/>
              <a:t> </a:t>
            </a:r>
            <a:r>
              <a:rPr lang="es-CO" sz="2400" dirty="0" err="1"/>
              <a:t>inventory</a:t>
            </a:r>
            <a:r>
              <a:rPr lang="es-CO" sz="2400" dirty="0"/>
              <a:t> of </a:t>
            </a:r>
            <a:r>
              <a:rPr lang="es-CO" sz="2400" dirty="0" err="1"/>
              <a:t>resuspended</a:t>
            </a:r>
            <a:r>
              <a:rPr lang="es-CO" sz="2400" dirty="0"/>
              <a:t> </a:t>
            </a:r>
            <a:r>
              <a:rPr lang="es-CO" sz="2400" dirty="0" err="1"/>
              <a:t>dust</a:t>
            </a:r>
            <a:r>
              <a:rPr lang="es-CO" sz="2400" dirty="0"/>
              <a:t> </a:t>
            </a:r>
            <a:r>
              <a:rPr lang="es-CO" sz="2400" dirty="0" err="1"/>
              <a:t>emissions</a:t>
            </a:r>
            <a:r>
              <a:rPr lang="es-CO" sz="2400" dirty="0"/>
              <a:t> </a:t>
            </a:r>
            <a:r>
              <a:rPr lang="es-CO" sz="2400" dirty="0" err="1"/>
              <a:t>resulted</a:t>
            </a:r>
            <a:r>
              <a:rPr lang="es-CO" sz="2400" dirty="0"/>
              <a:t> in </a:t>
            </a:r>
            <a:r>
              <a:rPr lang="es-CO" sz="2400" dirty="0" err="1"/>
              <a:t>overestimation</a:t>
            </a:r>
            <a:r>
              <a:rPr lang="es-CO" sz="2400" dirty="0"/>
              <a:t> of PM </a:t>
            </a:r>
            <a:r>
              <a:rPr lang="es-CO" sz="2400" dirty="0" err="1"/>
              <a:t>concentrations</a:t>
            </a:r>
            <a:r>
              <a:rPr lang="es-CO" sz="2400" dirty="0"/>
              <a:t> </a:t>
            </a:r>
            <a:r>
              <a:rPr lang="es-CO" sz="2400" dirty="0" err="1"/>
              <a:t>for</a:t>
            </a:r>
            <a:r>
              <a:rPr lang="es-CO" sz="2400" dirty="0"/>
              <a:t> </a:t>
            </a:r>
            <a:r>
              <a:rPr lang="es-CO" sz="2400" dirty="0" err="1"/>
              <a:t>the</a:t>
            </a:r>
            <a:r>
              <a:rPr lang="es-CO" sz="2400" dirty="0"/>
              <a:t> 2012 </a:t>
            </a:r>
            <a:r>
              <a:rPr lang="es-CO" sz="2400" dirty="0" err="1"/>
              <a:t>modeling</a:t>
            </a:r>
            <a:r>
              <a:rPr lang="es-CO" sz="2400" dirty="0"/>
              <a:t> </a:t>
            </a:r>
            <a:r>
              <a:rPr lang="es-CO" sz="2400" dirty="0" err="1"/>
              <a:t>year</a:t>
            </a:r>
            <a:r>
              <a:rPr lang="es-CO" sz="2400" dirty="0"/>
              <a:t>.</a:t>
            </a:r>
          </a:p>
          <a:p>
            <a:r>
              <a:rPr lang="es-CO" sz="2400" dirty="0"/>
              <a:t>SO</a:t>
            </a:r>
            <a:r>
              <a:rPr lang="es-CO" sz="2400" baseline="-25000" dirty="0"/>
              <a:t>2</a:t>
            </a:r>
            <a:r>
              <a:rPr lang="es-CO" sz="2400" dirty="0"/>
              <a:t>, CO and NO</a:t>
            </a:r>
            <a:r>
              <a:rPr lang="es-CO" sz="2400" baseline="-25000" dirty="0"/>
              <a:t>2</a:t>
            </a:r>
            <a:r>
              <a:rPr lang="es-CO" sz="2400" dirty="0"/>
              <a:t> </a:t>
            </a:r>
            <a:r>
              <a:rPr lang="es-CO" sz="2400" dirty="0" err="1"/>
              <a:t>emission</a:t>
            </a:r>
            <a:r>
              <a:rPr lang="es-CO" sz="2400" dirty="0"/>
              <a:t> </a:t>
            </a:r>
            <a:r>
              <a:rPr lang="es-CO" sz="2400" dirty="0" err="1"/>
              <a:t>inventories</a:t>
            </a:r>
            <a:r>
              <a:rPr lang="es-CO" sz="2400" dirty="0"/>
              <a:t> </a:t>
            </a:r>
            <a:r>
              <a:rPr lang="es-CO" sz="2400" dirty="0" err="1"/>
              <a:t>also</a:t>
            </a:r>
            <a:r>
              <a:rPr lang="es-CO" sz="2400" dirty="0"/>
              <a:t> </a:t>
            </a:r>
            <a:r>
              <a:rPr lang="es-CO" sz="2400" dirty="0" err="1"/>
              <a:t>resulted</a:t>
            </a:r>
            <a:r>
              <a:rPr lang="es-CO" sz="2400" dirty="0"/>
              <a:t> in </a:t>
            </a:r>
            <a:r>
              <a:rPr lang="es-CO" sz="2400" dirty="0" err="1"/>
              <a:t>overestimation</a:t>
            </a:r>
            <a:r>
              <a:rPr lang="es-CO" sz="2400" dirty="0"/>
              <a:t> of </a:t>
            </a:r>
            <a:r>
              <a:rPr lang="es-CO" sz="2400" dirty="0" err="1"/>
              <a:t>ambient</a:t>
            </a:r>
            <a:r>
              <a:rPr lang="es-CO" sz="2400" dirty="0"/>
              <a:t> </a:t>
            </a:r>
            <a:r>
              <a:rPr lang="es-CO" sz="2400" dirty="0" err="1"/>
              <a:t>concentrations</a:t>
            </a:r>
            <a:r>
              <a:rPr lang="es-CO" sz="2400" dirty="0"/>
              <a:t> in 2012. </a:t>
            </a:r>
          </a:p>
          <a:p>
            <a:endParaRPr lang="es-CO" sz="2400" dirty="0"/>
          </a:p>
        </p:txBody>
      </p:sp>
      <p:pic>
        <p:nvPicPr>
          <p:cNvPr id="5" name="17 Imagen" descr="http://data.as.essie.ufl.edu/bogota/All_d04_2012-10_PM10STD-a24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t="1" b="4568"/>
          <a:stretch/>
        </p:blipFill>
        <p:spPr bwMode="auto">
          <a:xfrm>
            <a:off x="1461672" y="3162571"/>
            <a:ext cx="2848987" cy="15786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17 Imagen" descr="http://data.as.essie.ufl.edu/bogota/All_d04_2012-10_SO2-a24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/>
          <a:stretch/>
        </p:blipFill>
        <p:spPr bwMode="auto">
          <a:xfrm>
            <a:off x="4326791" y="3193800"/>
            <a:ext cx="2865121" cy="16595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6118176" y="3635088"/>
            <a:ext cx="766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/>
              <a:t>SO</a:t>
            </a:r>
            <a:r>
              <a:rPr lang="es-CO" sz="1200" baseline="-25000" dirty="0"/>
              <a:t>2</a:t>
            </a:r>
            <a:r>
              <a:rPr lang="es-CO" sz="1200" dirty="0"/>
              <a:t> OCT</a:t>
            </a:r>
          </a:p>
        </p:txBody>
      </p:sp>
      <p:pic>
        <p:nvPicPr>
          <p:cNvPr id="8" name="16 Imagen" descr="http://data.as.essie.ufl.edu/bogota/All_d04_2012-10_CO-mda8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/>
          <a:stretch/>
        </p:blipFill>
        <p:spPr bwMode="auto">
          <a:xfrm>
            <a:off x="1499325" y="4938439"/>
            <a:ext cx="2773680" cy="164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/>
          <p:cNvSpPr txBox="1"/>
          <p:nvPr/>
        </p:nvSpPr>
        <p:spPr>
          <a:xfrm>
            <a:off x="2829224" y="3359776"/>
            <a:ext cx="858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/>
              <a:t>PM10 OCT</a:t>
            </a:r>
          </a:p>
        </p:txBody>
      </p:sp>
      <p:pic>
        <p:nvPicPr>
          <p:cNvPr id="12" name="17 Imagen" descr="http://data.as.essie.ufl.edu/bogota/All_d04_2012-10_NO2-a24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/>
          <a:stretch/>
        </p:blipFill>
        <p:spPr bwMode="auto">
          <a:xfrm>
            <a:off x="4399496" y="4991810"/>
            <a:ext cx="2812870" cy="167177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/>
          <p:cNvSpPr txBox="1"/>
          <p:nvPr/>
        </p:nvSpPr>
        <p:spPr>
          <a:xfrm>
            <a:off x="3469181" y="6083075"/>
            <a:ext cx="766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/>
              <a:t>NO</a:t>
            </a:r>
            <a:r>
              <a:rPr lang="es-CO" sz="1200" baseline="-25000" dirty="0"/>
              <a:t>2</a:t>
            </a:r>
            <a:r>
              <a:rPr lang="es-CO" sz="1200" dirty="0"/>
              <a:t> OCT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118176" y="6083076"/>
            <a:ext cx="766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/>
              <a:t>CO OCT</a:t>
            </a:r>
          </a:p>
        </p:txBody>
      </p:sp>
    </p:spTree>
    <p:extLst>
      <p:ext uri="{BB962C8B-B14F-4D97-AF65-F5344CB8AC3E}">
        <p14:creationId xmlns:p14="http://schemas.microsoft.com/office/powerpoint/2010/main" val="374989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53451" y="1082047"/>
            <a:ext cx="1763027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PM </a:t>
            </a:r>
            <a:r>
              <a:rPr lang="es-CO" sz="1600" b="1" dirty="0" err="1"/>
              <a:t>underestimation</a:t>
            </a:r>
            <a:endParaRPr lang="es-CO" sz="14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553452" y="2071581"/>
            <a:ext cx="1763027" cy="58477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PM </a:t>
            </a:r>
          </a:p>
          <a:p>
            <a:pPr algn="ctr"/>
            <a:r>
              <a:rPr lang="es-CO" sz="1600" b="1" dirty="0" err="1"/>
              <a:t>overestimation</a:t>
            </a:r>
            <a:endParaRPr lang="es-CO" sz="1600" b="1" dirty="0"/>
          </a:p>
        </p:txBody>
      </p:sp>
      <p:cxnSp>
        <p:nvCxnSpPr>
          <p:cNvPr id="7" name="Conector recto de flecha 6"/>
          <p:cNvCxnSpPr/>
          <p:nvPr/>
        </p:nvCxnSpPr>
        <p:spPr>
          <a:xfrm flipV="1">
            <a:off x="2540721" y="1367246"/>
            <a:ext cx="646616" cy="5007"/>
          </a:xfrm>
          <a:prstGeom prst="straightConnector1">
            <a:avLst/>
          </a:prstGeom>
          <a:ln>
            <a:solidFill>
              <a:schemeClr val="tx1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3436331" y="1045977"/>
            <a:ext cx="1812401" cy="830997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 err="1"/>
              <a:t>Include</a:t>
            </a:r>
            <a:r>
              <a:rPr lang="es-CO" sz="1600" dirty="0"/>
              <a:t> </a:t>
            </a:r>
            <a:r>
              <a:rPr lang="es-CO" sz="1600" dirty="0" err="1"/>
              <a:t>resuspended</a:t>
            </a:r>
            <a:r>
              <a:rPr lang="es-CO" sz="1600" dirty="0"/>
              <a:t> </a:t>
            </a:r>
            <a:r>
              <a:rPr lang="es-CO" sz="1600" dirty="0" err="1"/>
              <a:t>dust</a:t>
            </a:r>
            <a:r>
              <a:rPr lang="es-CO" sz="1600" dirty="0"/>
              <a:t> </a:t>
            </a:r>
            <a:r>
              <a:rPr lang="es-CO" sz="1600" dirty="0" err="1"/>
              <a:t>emissions</a:t>
            </a:r>
            <a:endParaRPr lang="es-CO" sz="1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3436331" y="2056164"/>
            <a:ext cx="1852461" cy="830997"/>
          </a:xfrm>
          <a:prstGeom prst="rect">
            <a:avLst/>
          </a:prstGeom>
          <a:solidFill>
            <a:srgbClr val="FF5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 err="1"/>
              <a:t>Adjust</a:t>
            </a:r>
            <a:r>
              <a:rPr lang="es-CO" sz="1600" dirty="0"/>
              <a:t> </a:t>
            </a:r>
          </a:p>
          <a:p>
            <a:pPr algn="ctr"/>
            <a:r>
              <a:rPr lang="es-CO" sz="1600" dirty="0" err="1"/>
              <a:t>resuspended</a:t>
            </a:r>
            <a:r>
              <a:rPr lang="es-CO" sz="1600" dirty="0"/>
              <a:t> </a:t>
            </a:r>
            <a:r>
              <a:rPr lang="es-CO" sz="1600" dirty="0" err="1"/>
              <a:t>dust</a:t>
            </a:r>
            <a:r>
              <a:rPr lang="es-CO" sz="1600" dirty="0"/>
              <a:t> </a:t>
            </a:r>
            <a:r>
              <a:rPr lang="es-CO" sz="1600" dirty="0" err="1"/>
              <a:t>emissions</a:t>
            </a:r>
            <a:endParaRPr lang="es-CO" sz="1600" dirty="0"/>
          </a:p>
        </p:txBody>
      </p:sp>
      <p:cxnSp>
        <p:nvCxnSpPr>
          <p:cNvPr id="10" name="Conector recto de flecha 9"/>
          <p:cNvCxnSpPr/>
          <p:nvPr/>
        </p:nvCxnSpPr>
        <p:spPr>
          <a:xfrm flipV="1">
            <a:off x="2562035" y="2350434"/>
            <a:ext cx="694971" cy="2"/>
          </a:xfrm>
          <a:prstGeom prst="straightConnector1">
            <a:avLst/>
          </a:prstGeom>
          <a:ln>
            <a:solidFill>
              <a:schemeClr val="tx1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550821" y="3132211"/>
            <a:ext cx="1763027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SO</a:t>
            </a:r>
            <a:r>
              <a:rPr lang="es-CO" sz="1600" b="1" baseline="-25000" dirty="0"/>
              <a:t>2</a:t>
            </a:r>
            <a:r>
              <a:rPr lang="es-CO" sz="1600" b="1" dirty="0"/>
              <a:t> </a:t>
            </a:r>
            <a:r>
              <a:rPr lang="es-CO" sz="1600" b="1" dirty="0" err="1"/>
              <a:t>overestimation</a:t>
            </a:r>
            <a:endParaRPr lang="es-CO" sz="1600" b="1" dirty="0"/>
          </a:p>
          <a:p>
            <a:pPr algn="ctr"/>
            <a:endParaRPr lang="es-CO" sz="16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53453" y="4235901"/>
            <a:ext cx="1763027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CO </a:t>
            </a:r>
          </a:p>
          <a:p>
            <a:pPr algn="ctr"/>
            <a:r>
              <a:rPr lang="es-CO" sz="1600" b="1" dirty="0" err="1"/>
              <a:t>Overestimation</a:t>
            </a:r>
            <a:endParaRPr lang="es-CO" sz="1600" b="1" dirty="0"/>
          </a:p>
          <a:p>
            <a:pPr algn="ctr"/>
            <a:endParaRPr lang="es-CO" sz="16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53453" y="5355293"/>
            <a:ext cx="1763027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NO</a:t>
            </a:r>
            <a:r>
              <a:rPr lang="es-CO" sz="1600" b="1" baseline="-25000" dirty="0"/>
              <a:t>2</a:t>
            </a:r>
            <a:r>
              <a:rPr lang="es-CO" sz="1600" b="1" dirty="0"/>
              <a:t> </a:t>
            </a:r>
            <a:r>
              <a:rPr lang="es-CO" sz="1600" b="1" dirty="0" err="1"/>
              <a:t>overestimation</a:t>
            </a:r>
            <a:endParaRPr lang="es-CO" sz="1600" b="1" dirty="0"/>
          </a:p>
          <a:p>
            <a:pPr algn="ctr"/>
            <a:endParaRPr lang="es-CO" sz="1600" b="1" dirty="0"/>
          </a:p>
        </p:txBody>
      </p:sp>
      <p:cxnSp>
        <p:nvCxnSpPr>
          <p:cNvPr id="14" name="Conector recto de flecha 13"/>
          <p:cNvCxnSpPr/>
          <p:nvPr/>
        </p:nvCxnSpPr>
        <p:spPr>
          <a:xfrm flipV="1">
            <a:off x="2578076" y="3532007"/>
            <a:ext cx="687638" cy="11558"/>
          </a:xfrm>
          <a:prstGeom prst="straightConnector1">
            <a:avLst/>
          </a:prstGeom>
          <a:ln>
            <a:solidFill>
              <a:schemeClr val="tx1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2562035" y="4654031"/>
            <a:ext cx="686262" cy="0"/>
          </a:xfrm>
          <a:prstGeom prst="straightConnector1">
            <a:avLst/>
          </a:prstGeom>
          <a:ln>
            <a:solidFill>
              <a:schemeClr val="tx1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2497868" y="5746254"/>
            <a:ext cx="689469" cy="0"/>
          </a:xfrm>
          <a:prstGeom prst="straightConnector1">
            <a:avLst/>
          </a:prstGeom>
          <a:ln>
            <a:solidFill>
              <a:schemeClr val="tx1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3433284" y="3128066"/>
            <a:ext cx="181240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CO" sz="1600" dirty="0"/>
          </a:p>
          <a:p>
            <a:pPr algn="ctr"/>
            <a:r>
              <a:rPr lang="es-CO" sz="1600" dirty="0" err="1"/>
              <a:t>Adjust</a:t>
            </a:r>
            <a:r>
              <a:rPr lang="es-CO" sz="1600" dirty="0"/>
              <a:t> </a:t>
            </a:r>
            <a:r>
              <a:rPr lang="es-CO" sz="1600" dirty="0" err="1"/>
              <a:t>EFs</a:t>
            </a:r>
            <a:r>
              <a:rPr lang="es-CO" sz="1600" dirty="0"/>
              <a:t> </a:t>
            </a:r>
            <a:r>
              <a:rPr lang="es-CO" sz="1600" dirty="0" err="1"/>
              <a:t>for</a:t>
            </a:r>
            <a:r>
              <a:rPr lang="es-CO" sz="1600" dirty="0"/>
              <a:t> SO</a:t>
            </a:r>
            <a:r>
              <a:rPr lang="es-CO" sz="1600" baseline="-25000" dirty="0"/>
              <a:t>2</a:t>
            </a:r>
          </a:p>
          <a:p>
            <a:endParaRPr lang="es-CO" sz="16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436331" y="4235900"/>
            <a:ext cx="181240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CO" sz="1600" dirty="0"/>
          </a:p>
          <a:p>
            <a:pPr algn="ctr"/>
            <a:r>
              <a:rPr lang="es-CO" sz="1600" dirty="0" err="1"/>
              <a:t>Adjust</a:t>
            </a:r>
            <a:r>
              <a:rPr lang="es-CO" sz="1600" dirty="0"/>
              <a:t> </a:t>
            </a:r>
            <a:r>
              <a:rPr lang="es-CO" sz="1600" dirty="0" err="1"/>
              <a:t>EFs</a:t>
            </a:r>
            <a:r>
              <a:rPr lang="es-CO" sz="1600" dirty="0"/>
              <a:t> </a:t>
            </a:r>
            <a:r>
              <a:rPr lang="es-CO" sz="1600" dirty="0" err="1"/>
              <a:t>for</a:t>
            </a:r>
            <a:r>
              <a:rPr lang="es-CO" sz="1600" dirty="0"/>
              <a:t> CO</a:t>
            </a:r>
          </a:p>
          <a:p>
            <a:endParaRPr lang="es-CO" sz="16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3433285" y="5330755"/>
            <a:ext cx="181240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CO" sz="1600" dirty="0"/>
          </a:p>
          <a:p>
            <a:pPr algn="ctr"/>
            <a:r>
              <a:rPr lang="es-CO" sz="1600" dirty="0" err="1"/>
              <a:t>Adjust</a:t>
            </a:r>
            <a:r>
              <a:rPr lang="es-CO" sz="1600" dirty="0"/>
              <a:t> </a:t>
            </a:r>
            <a:r>
              <a:rPr lang="es-CO" sz="1600" dirty="0" err="1"/>
              <a:t>EFs</a:t>
            </a:r>
            <a:r>
              <a:rPr lang="es-CO" sz="1600" dirty="0"/>
              <a:t> </a:t>
            </a:r>
            <a:r>
              <a:rPr lang="es-CO" sz="1600" dirty="0" err="1"/>
              <a:t>for</a:t>
            </a:r>
            <a:r>
              <a:rPr lang="es-CO" sz="1600" dirty="0"/>
              <a:t> NO</a:t>
            </a:r>
            <a:r>
              <a:rPr lang="es-CO" sz="1600" baseline="-25000" dirty="0"/>
              <a:t>2</a:t>
            </a:r>
          </a:p>
          <a:p>
            <a:endParaRPr lang="es-CO" sz="16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3451" y="184919"/>
            <a:ext cx="8088630" cy="614233"/>
          </a:xfrm>
        </p:spPr>
        <p:txBody>
          <a:bodyPr>
            <a:normAutofit/>
          </a:bodyPr>
          <a:lstStyle/>
          <a:p>
            <a:pPr algn="ctr"/>
            <a:r>
              <a:rPr lang="es-CO" sz="3600" dirty="0"/>
              <a:t>IMPROVING EMISSION ESTIMATES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590901" y="861310"/>
            <a:ext cx="3396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400" dirty="0"/>
              <a:t>Determine </a:t>
            </a:r>
            <a:r>
              <a:rPr lang="es-CO" sz="1400" dirty="0" err="1"/>
              <a:t>dust</a:t>
            </a:r>
            <a:r>
              <a:rPr lang="es-CO" sz="1400" dirty="0"/>
              <a:t> </a:t>
            </a:r>
            <a:r>
              <a:rPr lang="es-CO" sz="1400" dirty="0" err="1"/>
              <a:t>loadings</a:t>
            </a:r>
            <a:r>
              <a:rPr lang="es-CO" sz="1400" dirty="0"/>
              <a:t> (Cs)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400" dirty="0" err="1"/>
              <a:t>Interpolate</a:t>
            </a:r>
            <a:r>
              <a:rPr lang="es-CO" sz="1400" dirty="0"/>
              <a:t> Cs to </a:t>
            </a:r>
            <a:r>
              <a:rPr lang="es-CO" sz="1400" dirty="0" err="1"/>
              <a:t>all</a:t>
            </a:r>
            <a:r>
              <a:rPr lang="es-CO" sz="1400" dirty="0"/>
              <a:t> </a:t>
            </a:r>
            <a:r>
              <a:rPr lang="es-CO" sz="1400" dirty="0" err="1"/>
              <a:t>roads</a:t>
            </a:r>
            <a:endParaRPr lang="es-CO" sz="1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400" dirty="0" err="1"/>
              <a:t>Estimate</a:t>
            </a:r>
            <a:r>
              <a:rPr lang="es-CO" sz="1400" dirty="0"/>
              <a:t> </a:t>
            </a:r>
            <a:r>
              <a:rPr lang="es-CO" sz="1400" dirty="0" err="1"/>
              <a:t>EFs</a:t>
            </a:r>
            <a:r>
              <a:rPr lang="es-CO" sz="1400" dirty="0"/>
              <a:t> </a:t>
            </a:r>
            <a:r>
              <a:rPr lang="es-CO" sz="1400" dirty="0" err="1"/>
              <a:t>from</a:t>
            </a:r>
            <a:r>
              <a:rPr lang="es-CO" sz="1400" dirty="0"/>
              <a:t> EPA AP-42, </a:t>
            </a:r>
            <a:r>
              <a:rPr lang="es-CO" sz="1400" dirty="0" err="1"/>
              <a:t>Chap</a:t>
            </a:r>
            <a:r>
              <a:rPr lang="es-CO" sz="1400" dirty="0"/>
              <a:t>. 13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400" dirty="0" err="1"/>
              <a:t>Construct</a:t>
            </a:r>
            <a:r>
              <a:rPr lang="es-CO" sz="1400" dirty="0"/>
              <a:t> </a:t>
            </a:r>
            <a:r>
              <a:rPr lang="es-CO" sz="1400" dirty="0" err="1"/>
              <a:t>dust</a:t>
            </a:r>
            <a:r>
              <a:rPr lang="es-CO" sz="1400" dirty="0"/>
              <a:t> </a:t>
            </a:r>
            <a:r>
              <a:rPr lang="es-CO" sz="1400" dirty="0" err="1"/>
              <a:t>emission</a:t>
            </a:r>
            <a:r>
              <a:rPr lang="es-CO" sz="1400" dirty="0"/>
              <a:t> </a:t>
            </a:r>
            <a:r>
              <a:rPr lang="es-CO" sz="1400" dirty="0" err="1"/>
              <a:t>inventories</a:t>
            </a:r>
            <a:endParaRPr lang="es-CO" sz="14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5590901" y="2012145"/>
            <a:ext cx="33963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400" dirty="0"/>
              <a:t>Revise Cs </a:t>
            </a:r>
            <a:r>
              <a:rPr lang="es-CO" sz="1400" dirty="0" err="1"/>
              <a:t>interpolation</a:t>
            </a:r>
            <a:endParaRPr lang="es-CO" sz="1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400" dirty="0" err="1"/>
              <a:t>Assign</a:t>
            </a:r>
            <a:r>
              <a:rPr lang="es-CO" sz="1400" dirty="0"/>
              <a:t> temporal </a:t>
            </a:r>
            <a:r>
              <a:rPr lang="es-CO" sz="1400" dirty="0" err="1"/>
              <a:t>variabilty</a:t>
            </a:r>
            <a:r>
              <a:rPr lang="es-CO" sz="1400" dirty="0"/>
              <a:t> to RPM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400" dirty="0" err="1"/>
              <a:t>Apply</a:t>
            </a:r>
            <a:r>
              <a:rPr lang="es-CO" sz="1400" dirty="0"/>
              <a:t> </a:t>
            </a:r>
            <a:r>
              <a:rPr lang="es-CO" sz="1400" dirty="0" err="1"/>
              <a:t>mitigation</a:t>
            </a:r>
            <a:r>
              <a:rPr lang="es-CO" sz="1400" dirty="0"/>
              <a:t> </a:t>
            </a:r>
            <a:r>
              <a:rPr lang="es-CO" sz="1400" dirty="0" err="1"/>
              <a:t>factors</a:t>
            </a:r>
            <a:endParaRPr lang="es-CO" sz="1400" dirty="0"/>
          </a:p>
        </p:txBody>
      </p:sp>
      <p:sp>
        <p:nvSpPr>
          <p:cNvPr id="45" name="CuadroTexto 44"/>
          <p:cNvSpPr txBox="1"/>
          <p:nvPr/>
        </p:nvSpPr>
        <p:spPr>
          <a:xfrm>
            <a:off x="5721531" y="3116509"/>
            <a:ext cx="696024" cy="30697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es-CO" sz="2800" b="1" dirty="0"/>
              <a:t>MOVES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6561909" y="3959063"/>
            <a:ext cx="22598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400" dirty="0"/>
              <a:t>Vehicular </a:t>
            </a:r>
            <a:r>
              <a:rPr lang="es-CO" sz="1400" dirty="0" err="1"/>
              <a:t>fleet</a:t>
            </a:r>
            <a:r>
              <a:rPr lang="es-CO" sz="1400" dirty="0"/>
              <a:t> </a:t>
            </a:r>
            <a:r>
              <a:rPr lang="es-CO" sz="1400" dirty="0" err="1"/>
              <a:t>age</a:t>
            </a:r>
            <a:r>
              <a:rPr lang="es-CO" sz="1400" dirty="0"/>
              <a:t> and </a:t>
            </a:r>
            <a:r>
              <a:rPr lang="es-CO" sz="1400" dirty="0" err="1"/>
              <a:t>activity</a:t>
            </a:r>
            <a:r>
              <a:rPr lang="es-CO" sz="1400" dirty="0"/>
              <a:t> (AADT)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400" dirty="0" err="1"/>
              <a:t>Speed</a:t>
            </a:r>
            <a:r>
              <a:rPr lang="es-CO" sz="1400" dirty="0"/>
              <a:t> </a:t>
            </a:r>
            <a:r>
              <a:rPr lang="es-CO" sz="1400" dirty="0" err="1"/>
              <a:t>bins</a:t>
            </a:r>
            <a:endParaRPr lang="es-CO" sz="1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400" dirty="0" err="1"/>
              <a:t>Passenger</a:t>
            </a:r>
            <a:r>
              <a:rPr lang="es-CO" sz="1400" dirty="0"/>
              <a:t> </a:t>
            </a:r>
            <a:r>
              <a:rPr lang="es-CO" sz="1400" dirty="0" err="1"/>
              <a:t>vehicles</a:t>
            </a:r>
            <a:r>
              <a:rPr lang="es-CO" sz="1400" dirty="0"/>
              <a:t> and </a:t>
            </a:r>
            <a:r>
              <a:rPr lang="es-CO" sz="1400" dirty="0" err="1"/>
              <a:t>public</a:t>
            </a:r>
            <a:r>
              <a:rPr lang="es-CO" sz="1400" dirty="0"/>
              <a:t> buses </a:t>
            </a:r>
            <a:r>
              <a:rPr lang="es-CO" sz="1400" dirty="0" err="1"/>
              <a:t>renovation</a:t>
            </a:r>
            <a:endParaRPr lang="es-CO" sz="1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400" dirty="0" err="1"/>
              <a:t>Lower</a:t>
            </a:r>
            <a:r>
              <a:rPr lang="es-CO" sz="1400" dirty="0"/>
              <a:t> </a:t>
            </a:r>
            <a:r>
              <a:rPr lang="es-CO" sz="1400" dirty="0" err="1"/>
              <a:t>sulfur</a:t>
            </a:r>
            <a:r>
              <a:rPr lang="es-CO" sz="1400" dirty="0"/>
              <a:t> </a:t>
            </a:r>
            <a:r>
              <a:rPr lang="es-CO" sz="1400" dirty="0" err="1"/>
              <a:t>content</a:t>
            </a:r>
            <a:r>
              <a:rPr lang="es-CO" sz="1400" dirty="0"/>
              <a:t> in </a:t>
            </a:r>
            <a:r>
              <a:rPr lang="es-CO" sz="1400" dirty="0" err="1"/>
              <a:t>fuels</a:t>
            </a:r>
            <a:endParaRPr lang="es-CO" sz="1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400" dirty="0" err="1"/>
              <a:t>Stricter</a:t>
            </a:r>
            <a:r>
              <a:rPr lang="es-CO" sz="1400" dirty="0"/>
              <a:t> </a:t>
            </a:r>
            <a:r>
              <a:rPr lang="es-CO" sz="1400" dirty="0" err="1"/>
              <a:t>controls</a:t>
            </a:r>
            <a:r>
              <a:rPr lang="es-CO" sz="1400" dirty="0"/>
              <a:t> </a:t>
            </a:r>
            <a:r>
              <a:rPr lang="es-CO" sz="1400" dirty="0" err="1"/>
              <a:t>for</a:t>
            </a:r>
            <a:r>
              <a:rPr lang="es-CO" sz="1400" dirty="0"/>
              <a:t> VOC </a:t>
            </a:r>
            <a:r>
              <a:rPr lang="es-CO" sz="1400" dirty="0" err="1"/>
              <a:t>emissions</a:t>
            </a:r>
            <a:endParaRPr lang="es-CO" sz="1400" dirty="0"/>
          </a:p>
        </p:txBody>
      </p:sp>
      <p:sp>
        <p:nvSpPr>
          <p:cNvPr id="48" name="CuadroTexto 47"/>
          <p:cNvSpPr txBox="1"/>
          <p:nvPr/>
        </p:nvSpPr>
        <p:spPr>
          <a:xfrm>
            <a:off x="6561909" y="3196246"/>
            <a:ext cx="2259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New </a:t>
            </a:r>
            <a:r>
              <a:rPr lang="es-CO" dirty="0" err="1"/>
              <a:t>EFs</a:t>
            </a:r>
            <a:r>
              <a:rPr lang="es-CO" dirty="0"/>
              <a:t> </a:t>
            </a:r>
            <a:r>
              <a:rPr lang="es-CO" dirty="0" err="1"/>
              <a:t>estimated</a:t>
            </a:r>
            <a:r>
              <a:rPr lang="es-CO" dirty="0"/>
              <a:t> </a:t>
            </a:r>
            <a:r>
              <a:rPr lang="es-CO" dirty="0" err="1"/>
              <a:t>considering</a:t>
            </a:r>
            <a:r>
              <a:rPr lang="es-CO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47912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94113" y="173787"/>
            <a:ext cx="7886700" cy="925918"/>
          </a:xfrm>
        </p:spPr>
        <p:txBody>
          <a:bodyPr>
            <a:normAutofit fontScale="90000"/>
          </a:bodyPr>
          <a:lstStyle/>
          <a:p>
            <a:pPr algn="ctr"/>
            <a:r>
              <a:rPr lang="es-CO" dirty="0"/>
              <a:t>RESUSPENDED DUST ADJUSTMENT</a:t>
            </a:r>
          </a:p>
        </p:txBody>
      </p:sp>
      <p:pic>
        <p:nvPicPr>
          <p:cNvPr id="6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6"/>
          <a:stretch/>
        </p:blipFill>
        <p:spPr>
          <a:xfrm>
            <a:off x="3112237" y="2645283"/>
            <a:ext cx="3046959" cy="3018469"/>
          </a:xfrm>
        </p:spPr>
      </p:pic>
      <p:sp>
        <p:nvSpPr>
          <p:cNvPr id="7" name="CuadroTexto 6"/>
          <p:cNvSpPr txBox="1"/>
          <p:nvPr/>
        </p:nvSpPr>
        <p:spPr>
          <a:xfrm>
            <a:off x="3781789" y="3651678"/>
            <a:ext cx="638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 err="1"/>
              <a:t>Avg</a:t>
            </a:r>
            <a:endParaRPr lang="es-CO" sz="2000" dirty="0"/>
          </a:p>
          <a:p>
            <a:r>
              <a:rPr lang="es-CO" sz="2000" dirty="0"/>
              <a:t>0.59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3741575" y="3347587"/>
                <a:ext cx="718745" cy="4077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s-CO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CO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O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s-CO" sz="2000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575" y="3347587"/>
                <a:ext cx="718745" cy="407740"/>
              </a:xfrm>
              <a:prstGeom prst="rect">
                <a:avLst/>
              </a:prstGeom>
              <a:blipFill>
                <a:blip r:embed="rId4"/>
                <a:stretch>
                  <a:fillRect r="-17797" b="-14925"/>
                </a:stretch>
              </a:blipFill>
            </p:spPr>
            <p:txBody>
              <a:bodyPr/>
              <a:lstStyle/>
              <a:p>
                <a:r>
                  <a:rPr lang="es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9"/>
          <p:cNvSpPr txBox="1"/>
          <p:nvPr/>
        </p:nvSpPr>
        <p:spPr>
          <a:xfrm>
            <a:off x="88309" y="1037028"/>
            <a:ext cx="3653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Natural mitigation factor adjustment for re-suspended particulate </a:t>
            </a:r>
          </a:p>
          <a:p>
            <a:pPr algn="ctr"/>
            <a:r>
              <a:rPr lang="en-US" sz="2000" dirty="0"/>
              <a:t>matter emission inventory </a:t>
            </a:r>
            <a:endParaRPr lang="es-CO" sz="2000" dirty="0"/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/>
          </p:nvPr>
        </p:nvGraphicFramePr>
        <p:xfrm>
          <a:off x="3842032" y="1037028"/>
          <a:ext cx="5031762" cy="161794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719061">
                  <a:extLst>
                    <a:ext uri="{9D8B030D-6E8A-4147-A177-3AD203B41FA5}">
                      <a16:colId xmlns:a16="http://schemas.microsoft.com/office/drawing/2014/main" val="3163316558"/>
                    </a:ext>
                  </a:extLst>
                </a:gridCol>
                <a:gridCol w="719061">
                  <a:extLst>
                    <a:ext uri="{9D8B030D-6E8A-4147-A177-3AD203B41FA5}">
                      <a16:colId xmlns:a16="http://schemas.microsoft.com/office/drawing/2014/main" val="2220559898"/>
                    </a:ext>
                  </a:extLst>
                </a:gridCol>
                <a:gridCol w="843963">
                  <a:extLst>
                    <a:ext uri="{9D8B030D-6E8A-4147-A177-3AD203B41FA5}">
                      <a16:colId xmlns:a16="http://schemas.microsoft.com/office/drawing/2014/main" val="3626402265"/>
                    </a:ext>
                  </a:extLst>
                </a:gridCol>
                <a:gridCol w="774976">
                  <a:extLst>
                    <a:ext uri="{9D8B030D-6E8A-4147-A177-3AD203B41FA5}">
                      <a16:colId xmlns:a16="http://schemas.microsoft.com/office/drawing/2014/main" val="2516633685"/>
                    </a:ext>
                  </a:extLst>
                </a:gridCol>
                <a:gridCol w="809660">
                  <a:extLst>
                    <a:ext uri="{9D8B030D-6E8A-4147-A177-3AD203B41FA5}">
                      <a16:colId xmlns:a16="http://schemas.microsoft.com/office/drawing/2014/main" val="1976084748"/>
                    </a:ext>
                  </a:extLst>
                </a:gridCol>
                <a:gridCol w="1165041">
                  <a:extLst>
                    <a:ext uri="{9D8B030D-6E8A-4147-A177-3AD203B41FA5}">
                      <a16:colId xmlns:a16="http://schemas.microsoft.com/office/drawing/2014/main" val="2224950719"/>
                    </a:ext>
                  </a:extLst>
                </a:gridCol>
              </a:tblGrid>
              <a:tr h="29311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Source</a:t>
                      </a:r>
                      <a:endParaRPr lang="es-CO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43" marR="5744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Period</a:t>
                      </a:r>
                      <a:endParaRPr lang="es-CO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43" marR="57443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2014 Hourly based fractions</a:t>
                      </a:r>
                      <a:endParaRPr lang="es-CO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43" marR="57443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Time invariant</a:t>
                      </a:r>
                      <a:endParaRPr lang="es-CO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43" marR="5744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 err="1">
                          <a:effectLst/>
                        </a:rPr>
                        <a:t>Effective</a:t>
                      </a:r>
                      <a:r>
                        <a:rPr lang="es-CO" sz="1000" dirty="0">
                          <a:effectLst/>
                        </a:rPr>
                        <a:t> </a:t>
                      </a:r>
                      <a:r>
                        <a:rPr lang="es-CO" sz="1000" dirty="0" err="1">
                          <a:effectLst/>
                        </a:rPr>
                        <a:t>reduction</a:t>
                      </a:r>
                      <a:endParaRPr lang="es-CO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43" marR="57443" marT="0" marB="0" anchor="ctr"/>
                </a:tc>
                <a:extLst>
                  <a:ext uri="{0D108BD9-81ED-4DB2-BD59-A6C34878D82A}">
                    <a16:rowId xmlns:a16="http://schemas.microsoft.com/office/drawing/2014/main" val="3881625283"/>
                  </a:ext>
                </a:extLst>
              </a:tr>
              <a:tr h="27658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s-CO" sz="1400" i="1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s-CO" sz="1400" i="1" kern="1200" baseline="-250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x,t</a:t>
                      </a:r>
                      <a:r>
                        <a:rPr lang="es-CO" sz="1400" i="1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7443" marR="574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s-CO" sz="1400" i="1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s-CO" sz="1400" i="1" kern="1200" baseline="-250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x,t</a:t>
                      </a:r>
                      <a:r>
                        <a:rPr lang="es-CO" sz="1400" i="1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7443" marR="574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i="1" dirty="0" err="1"/>
                        <a:t>f</a:t>
                      </a:r>
                      <a:r>
                        <a:rPr lang="es-CO" sz="1400" i="1" baseline="-25000" dirty="0" err="1"/>
                        <a:t>x</a:t>
                      </a:r>
                      <a:r>
                        <a:rPr lang="es-CO" sz="1400" i="1" baseline="-25000" dirty="0"/>
                        <a:t> 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43" marR="57443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3313924"/>
                  </a:ext>
                </a:extLst>
              </a:tr>
              <a:tr h="25380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Paved Roads</a:t>
                      </a:r>
                      <a:endParaRPr lang="es-CO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43" marR="574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+mj-lt"/>
                        </a:rPr>
                        <a:t>JFM</a:t>
                      </a:r>
                      <a:endParaRPr lang="es-CO" sz="105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43" marR="5744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0" u="none" strike="noStrike" dirty="0">
                          <a:effectLst/>
                          <a:latin typeface="+mj-lt"/>
                        </a:rPr>
                        <a:t>0.87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43" marR="5744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57443" marR="57443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+mj-lt"/>
                        </a:rPr>
                        <a:t>0.62</a:t>
                      </a:r>
                      <a:endParaRPr lang="es-CO" sz="1200" b="0" dirty="0">
                        <a:effectLst/>
                        <a:latin typeface="+mj-lt"/>
                      </a:endParaRPr>
                    </a:p>
                  </a:txBody>
                  <a:tcPr marL="57443" marR="57443" marT="0" marB="0" anchor="ctr"/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s-CO" sz="12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0.41</a:t>
                      </a:r>
                    </a:p>
                    <a:p>
                      <a:pPr algn="ctr" fontAlgn="b"/>
                      <a:r>
                        <a:rPr lang="es-CO" sz="105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Emission</a:t>
                      </a:r>
                      <a:r>
                        <a:rPr lang="es-CO" sz="105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CO" sz="105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reduction</a:t>
                      </a:r>
                      <a:r>
                        <a:rPr lang="es-CO" sz="105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CO" sz="1050" kern="1200" baseline="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</a:t>
                      </a:r>
                      <a:r>
                        <a:rPr lang="es-CO" sz="105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CO" sz="1050" kern="1200" baseline="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s-CO" sz="105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CO" sz="1050" kern="1200" baseline="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  <a:r>
                        <a:rPr lang="es-CO" sz="105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CO" sz="1050" kern="1200" baseline="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</a:t>
                      </a:r>
                      <a:r>
                        <a:rPr lang="es-CO" sz="105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CO" sz="1050" kern="1200" baseline="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both</a:t>
                      </a:r>
                      <a:r>
                        <a:rPr lang="es-CO" sz="105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CO" sz="1050" kern="1200" baseline="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sources</a:t>
                      </a:r>
                      <a:endParaRPr lang="es-CO" sz="105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78" marR="7978" marT="7978" marB="0" anchor="ctr"/>
                </a:tc>
                <a:extLst>
                  <a:ext uri="{0D108BD9-81ED-4DB2-BD59-A6C34878D82A}">
                    <a16:rowId xmlns:a16="http://schemas.microsoft.com/office/drawing/2014/main" val="1417901174"/>
                  </a:ext>
                </a:extLst>
              </a:tr>
              <a:tr h="25380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+mj-lt"/>
                        </a:rPr>
                        <a:t>OND</a:t>
                      </a:r>
                      <a:endParaRPr lang="es-CO" sz="105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43" marR="5744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0" u="none" strike="noStrike" dirty="0">
                          <a:effectLst/>
                          <a:latin typeface="+mj-lt"/>
                        </a:rPr>
                        <a:t>0.86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43" marR="57443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s-CO" sz="24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3635760"/>
                  </a:ext>
                </a:extLst>
              </a:tr>
              <a:tr h="25380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Unpaved Roads</a:t>
                      </a:r>
                      <a:endParaRPr lang="es-CO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43" marR="574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+mj-lt"/>
                        </a:rPr>
                        <a:t>JFM</a:t>
                      </a:r>
                      <a:endParaRPr lang="es-CO" sz="105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43" marR="5744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0.91</a:t>
                      </a:r>
                    </a:p>
                  </a:txBody>
                  <a:tcPr marL="57443" marR="5744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0.96</a:t>
                      </a:r>
                    </a:p>
                  </a:txBody>
                  <a:tcPr marL="57443" marR="57443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s-CO" sz="24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0829006"/>
                  </a:ext>
                </a:extLst>
              </a:tr>
              <a:tr h="25380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+mj-lt"/>
                        </a:rPr>
                        <a:t>OND</a:t>
                      </a:r>
                      <a:endParaRPr lang="es-CO" sz="105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443" marR="5744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0.91</a:t>
                      </a:r>
                    </a:p>
                  </a:txBody>
                  <a:tcPr marL="57443" marR="5744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0.93</a:t>
                      </a:r>
                    </a:p>
                  </a:txBody>
                  <a:tcPr marL="57443" marR="57443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2000" dirty="0">
                        <a:effectLst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s-CO" sz="24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9491176"/>
                  </a:ext>
                </a:extLst>
              </a:tr>
            </a:tbl>
          </a:graphicData>
        </a:graphic>
      </p:graphicFrame>
      <p:pic>
        <p:nvPicPr>
          <p:cNvPr id="12" name="Content Placeholder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5" y="2679586"/>
            <a:ext cx="2959100" cy="3205691"/>
          </a:xfrm>
          <a:prstGeom prst="rect">
            <a:avLst/>
          </a:prstGeom>
        </p:spPr>
      </p:pic>
      <p:pic>
        <p:nvPicPr>
          <p:cNvPr id="13" name="Content Placeholder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33" y="2701057"/>
            <a:ext cx="2959099" cy="3205690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774697" y="5586866"/>
            <a:ext cx="20548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00" dirty="0"/>
              <a:t>2012 project 60% adjustment factors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3651556" y="5686091"/>
            <a:ext cx="2054888" cy="816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Recently Published International Database (~60%)</a:t>
            </a: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6666437" y="5599506"/>
            <a:ext cx="1828490" cy="6397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/>
              <a:t>This Project Local Database (~60%)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88309" y="6433298"/>
            <a:ext cx="524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see more at Perez et al., APR, 2016</a:t>
            </a:r>
            <a:endParaRPr lang="es-C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18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91386"/>
            <a:ext cx="7886700" cy="606168"/>
          </a:xfrm>
        </p:spPr>
        <p:txBody>
          <a:bodyPr>
            <a:normAutofit fontScale="90000"/>
          </a:bodyPr>
          <a:lstStyle/>
          <a:p>
            <a:pPr algn="ctr"/>
            <a:r>
              <a:rPr lang="es-CO" b="1" dirty="0"/>
              <a:t>MOVES IMPLEMENTATION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978830" y="877876"/>
            <a:ext cx="2158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/>
              <a:t>MAIN RESULTS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295535" y="927153"/>
            <a:ext cx="271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/>
              <a:t>MAIN</a:t>
            </a:r>
            <a:r>
              <a:rPr lang="es-CO" sz="2000" b="1" dirty="0"/>
              <a:t> </a:t>
            </a:r>
            <a:r>
              <a:rPr lang="es-CO" sz="2400" b="1" dirty="0"/>
              <a:t>CHALLENGES</a:t>
            </a:r>
            <a:endParaRPr lang="es-CO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229611" y="1434007"/>
            <a:ext cx="4287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v"/>
            </a:pPr>
            <a:r>
              <a:rPr lang="es-CO" sz="2000" dirty="0" err="1"/>
              <a:t>Fleet</a:t>
            </a:r>
            <a:r>
              <a:rPr lang="es-CO" sz="2000" dirty="0"/>
              <a:t> </a:t>
            </a:r>
            <a:r>
              <a:rPr lang="es-CO" sz="2000" dirty="0" err="1"/>
              <a:t>equivalence</a:t>
            </a:r>
            <a:r>
              <a:rPr lang="es-CO" sz="2000" dirty="0"/>
              <a:t> </a:t>
            </a:r>
            <a:r>
              <a:rPr lang="es-CO" sz="2000" dirty="0" err="1"/>
              <a:t>between</a:t>
            </a:r>
            <a:r>
              <a:rPr lang="es-CO" sz="2000" dirty="0"/>
              <a:t> Colombia and US (</a:t>
            </a:r>
            <a:r>
              <a:rPr lang="es-CO" sz="2000" dirty="0" err="1"/>
              <a:t>type</a:t>
            </a:r>
            <a:r>
              <a:rPr lang="es-CO" sz="2000" dirty="0"/>
              <a:t>, </a:t>
            </a:r>
            <a:r>
              <a:rPr lang="es-CO" sz="2000" dirty="0" err="1"/>
              <a:t>size</a:t>
            </a:r>
            <a:r>
              <a:rPr lang="es-CO" sz="2000" dirty="0"/>
              <a:t>, </a:t>
            </a:r>
            <a:r>
              <a:rPr lang="es-CO" sz="2000" dirty="0" err="1"/>
              <a:t>power</a:t>
            </a:r>
            <a:r>
              <a:rPr lang="es-CO" sz="2000" dirty="0"/>
              <a:t>, </a:t>
            </a:r>
            <a:r>
              <a:rPr lang="es-CO" sz="2000" dirty="0" err="1"/>
              <a:t>emission</a:t>
            </a:r>
            <a:r>
              <a:rPr lang="es-CO" sz="2000" dirty="0"/>
              <a:t> control </a:t>
            </a:r>
            <a:r>
              <a:rPr lang="es-CO" sz="2000" dirty="0" err="1"/>
              <a:t>technologies</a:t>
            </a:r>
            <a:r>
              <a:rPr lang="es-CO" sz="2000" dirty="0"/>
              <a:t>, </a:t>
            </a:r>
            <a:r>
              <a:rPr lang="es-CO" sz="2000" dirty="0" err="1"/>
              <a:t>driving</a:t>
            </a:r>
            <a:r>
              <a:rPr lang="es-CO" sz="2000" dirty="0"/>
              <a:t> </a:t>
            </a:r>
            <a:r>
              <a:rPr lang="es-CO" sz="2000" dirty="0" err="1"/>
              <a:t>patterns</a:t>
            </a:r>
            <a:r>
              <a:rPr lang="es-CO" sz="2000" dirty="0"/>
              <a:t>).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735773" y="1419863"/>
            <a:ext cx="4181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v"/>
            </a:pPr>
            <a:r>
              <a:rPr lang="es-CO" sz="2000" dirty="0"/>
              <a:t>New </a:t>
            </a:r>
            <a:r>
              <a:rPr lang="es-CO" sz="2000" dirty="0" err="1"/>
              <a:t>EFs</a:t>
            </a:r>
            <a:r>
              <a:rPr lang="es-CO" sz="2000" dirty="0"/>
              <a:t> </a:t>
            </a:r>
            <a:r>
              <a:rPr lang="es-CO" sz="2000" dirty="0" err="1"/>
              <a:t>reflect</a:t>
            </a:r>
            <a:r>
              <a:rPr lang="es-CO" sz="2000" dirty="0"/>
              <a:t> </a:t>
            </a:r>
            <a:r>
              <a:rPr lang="es-CO" sz="2000" dirty="0" err="1"/>
              <a:t>reflect</a:t>
            </a:r>
            <a:r>
              <a:rPr lang="es-CO" sz="2000" dirty="0"/>
              <a:t> </a:t>
            </a:r>
            <a:r>
              <a:rPr lang="es-CO" sz="2000" dirty="0" err="1"/>
              <a:t>changes</a:t>
            </a:r>
            <a:r>
              <a:rPr lang="es-CO" sz="2000" dirty="0"/>
              <a:t> in fuel </a:t>
            </a:r>
            <a:r>
              <a:rPr lang="es-CO" sz="2000" dirty="0" err="1"/>
              <a:t>quality</a:t>
            </a:r>
            <a:r>
              <a:rPr lang="es-CO" sz="2000" dirty="0"/>
              <a:t> and </a:t>
            </a:r>
            <a:r>
              <a:rPr lang="es-CO" sz="2000" dirty="0" err="1"/>
              <a:t>fleet</a:t>
            </a:r>
            <a:r>
              <a:rPr lang="es-CO" sz="2000" dirty="0"/>
              <a:t> </a:t>
            </a:r>
            <a:r>
              <a:rPr lang="es-CO" sz="2000" dirty="0" err="1"/>
              <a:t>turnover</a:t>
            </a:r>
            <a:r>
              <a:rPr lang="es-CO" sz="2000" dirty="0"/>
              <a:t>.</a:t>
            </a:r>
          </a:p>
          <a:p>
            <a:pPr marL="285750" indent="-285750">
              <a:buSzPct val="80000"/>
              <a:buFont typeface="Wingdings" panose="05000000000000000000" pitchFamily="2" charset="2"/>
              <a:buChar char="v"/>
            </a:pPr>
            <a:r>
              <a:rPr lang="es-CO" sz="2000" dirty="0"/>
              <a:t>Tire and break </a:t>
            </a:r>
            <a:r>
              <a:rPr lang="es-CO" sz="2000" dirty="0" err="1"/>
              <a:t>wear</a:t>
            </a:r>
            <a:r>
              <a:rPr lang="es-CO" sz="2000" dirty="0"/>
              <a:t> </a:t>
            </a:r>
            <a:r>
              <a:rPr lang="es-CO" sz="2000" dirty="0" err="1"/>
              <a:t>emissions</a:t>
            </a:r>
            <a:endParaRPr lang="es-CO" sz="2000" dirty="0"/>
          </a:p>
          <a:p>
            <a:pPr marL="285750" indent="-285750">
              <a:buSzPct val="80000"/>
              <a:buFont typeface="Wingdings" panose="05000000000000000000" pitchFamily="2" charset="2"/>
              <a:buChar char="v"/>
            </a:pPr>
            <a:r>
              <a:rPr lang="es-CO" sz="2000" dirty="0"/>
              <a:t>PM </a:t>
            </a:r>
            <a:r>
              <a:rPr lang="es-CO" sz="2000" dirty="0" err="1"/>
              <a:t>EFs</a:t>
            </a:r>
            <a:r>
              <a:rPr lang="es-CO" sz="2000" dirty="0"/>
              <a:t> </a:t>
            </a:r>
            <a:r>
              <a:rPr lang="es-CO" sz="2000" dirty="0" err="1"/>
              <a:t>take</a:t>
            </a:r>
            <a:r>
              <a:rPr lang="es-CO" sz="2000" dirty="0"/>
              <a:t> </a:t>
            </a:r>
            <a:r>
              <a:rPr lang="es-CO" sz="2000" dirty="0" err="1"/>
              <a:t>into</a:t>
            </a:r>
            <a:r>
              <a:rPr lang="es-CO" sz="2000" dirty="0"/>
              <a:t> </a:t>
            </a:r>
            <a:r>
              <a:rPr lang="es-CO" sz="2000" dirty="0" err="1"/>
              <a:t>account</a:t>
            </a:r>
            <a:r>
              <a:rPr lang="es-CO" sz="2000" dirty="0"/>
              <a:t> </a:t>
            </a:r>
            <a:r>
              <a:rPr lang="es-CO" sz="2000" dirty="0" err="1"/>
              <a:t>vehicle</a:t>
            </a:r>
            <a:r>
              <a:rPr lang="es-CO" sz="2000" dirty="0"/>
              <a:t> </a:t>
            </a:r>
            <a:r>
              <a:rPr lang="es-CO" sz="2000" dirty="0" err="1"/>
              <a:t>age</a:t>
            </a:r>
            <a:endParaRPr lang="es-CO" sz="2000" dirty="0"/>
          </a:p>
          <a:p>
            <a:endParaRPr lang="es-CO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9486" r="17068" b="27068"/>
          <a:stretch/>
        </p:blipFill>
        <p:spPr>
          <a:xfrm>
            <a:off x="628650" y="2946624"/>
            <a:ext cx="3383792" cy="16437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5" r="11853" b="22781"/>
          <a:stretch/>
        </p:blipFill>
        <p:spPr>
          <a:xfrm>
            <a:off x="226358" y="4755542"/>
            <a:ext cx="2444958" cy="13930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2" r="40814" b="75124"/>
          <a:stretch/>
        </p:blipFill>
        <p:spPr>
          <a:xfrm>
            <a:off x="2798268" y="4687302"/>
            <a:ext cx="1391595" cy="17059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CuadroTexto 9"/>
          <p:cNvSpPr txBox="1"/>
          <p:nvPr/>
        </p:nvSpPr>
        <p:spPr>
          <a:xfrm>
            <a:off x="49054" y="6481140"/>
            <a:ext cx="524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see more at Ramirez´s poster on 10/24 at 4.10pm</a:t>
            </a:r>
            <a:endParaRPr lang="es-CO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2265720"/>
              </p:ext>
            </p:extLst>
          </p:nvPr>
        </p:nvGraphicFramePr>
        <p:xfrm>
          <a:off x="4398908" y="3089969"/>
          <a:ext cx="4572853" cy="2789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4790363" y="5967599"/>
            <a:ext cx="4181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v"/>
            </a:pPr>
            <a:r>
              <a:rPr lang="es-CO" sz="2000" dirty="0"/>
              <a:t>CO and SO</a:t>
            </a:r>
            <a:r>
              <a:rPr lang="es-CO" sz="2000" baseline="-25000" dirty="0"/>
              <a:t>2</a:t>
            </a:r>
            <a:r>
              <a:rPr lang="es-CO" sz="2000" dirty="0"/>
              <a:t> </a:t>
            </a:r>
            <a:r>
              <a:rPr lang="es-CO" sz="2000" dirty="0" err="1"/>
              <a:t>chages</a:t>
            </a:r>
            <a:r>
              <a:rPr lang="es-CO" sz="2000" dirty="0"/>
              <a:t> </a:t>
            </a:r>
            <a:r>
              <a:rPr lang="es-CO" sz="2000" dirty="0" err="1"/>
              <a:t>due</a:t>
            </a:r>
            <a:r>
              <a:rPr lang="es-CO" sz="2000" dirty="0"/>
              <a:t> to new </a:t>
            </a:r>
            <a:r>
              <a:rPr lang="es-CO" sz="2000" dirty="0" err="1"/>
              <a:t>EFs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64668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OND_bc2014c_d04_qqa24_3lm_PM10ST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188" y="721926"/>
            <a:ext cx="3572941" cy="2679706"/>
          </a:xfrm>
          <a:prstGeom prst="rect">
            <a:avLst/>
          </a:prstGeom>
        </p:spPr>
      </p:pic>
      <p:pic>
        <p:nvPicPr>
          <p:cNvPr id="4" name="Picture 3" descr="postpdata3lm_PM10STD_OND_bc2014_d04.tmp_timmean-a2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r="21115"/>
          <a:stretch/>
        </p:blipFill>
        <p:spPr>
          <a:xfrm>
            <a:off x="0" y="681709"/>
            <a:ext cx="2662804" cy="2739399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549002" y="967530"/>
            <a:ext cx="174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AVG 66.9 </a:t>
            </a:r>
            <a:r>
              <a:rPr lang="es-CO" b="1" dirty="0" err="1"/>
              <a:t>ug</a:t>
            </a:r>
            <a:r>
              <a:rPr lang="es-CO" b="1" dirty="0"/>
              <a:t>/m</a:t>
            </a:r>
            <a:r>
              <a:rPr lang="es-CO" b="1" baseline="30000" dirty="0"/>
              <a:t>3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28598" y="6148784"/>
            <a:ext cx="34471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/>
              <a:t>AVG of </a:t>
            </a:r>
            <a:r>
              <a:rPr lang="es-CO" sz="1100" dirty="0" err="1"/>
              <a:t>modeling</a:t>
            </a:r>
            <a:r>
              <a:rPr lang="es-CO" sz="1100" dirty="0"/>
              <a:t> </a:t>
            </a:r>
            <a:r>
              <a:rPr lang="es-CO" sz="1100" dirty="0" err="1"/>
              <a:t>values</a:t>
            </a:r>
            <a:r>
              <a:rPr lang="es-CO" sz="1100" dirty="0"/>
              <a:t> </a:t>
            </a:r>
            <a:r>
              <a:rPr lang="es-CO" sz="1100" dirty="0" err="1"/>
              <a:t>observed</a:t>
            </a:r>
            <a:r>
              <a:rPr lang="es-CO" sz="1100" dirty="0"/>
              <a:t> at air </a:t>
            </a:r>
            <a:r>
              <a:rPr lang="es-CO" sz="1100" dirty="0" err="1"/>
              <a:t>quality</a:t>
            </a:r>
            <a:r>
              <a:rPr lang="es-CO" sz="1100" dirty="0"/>
              <a:t> </a:t>
            </a:r>
            <a:r>
              <a:rPr lang="es-CO" sz="1100" dirty="0" err="1"/>
              <a:t>stations</a:t>
            </a:r>
            <a:r>
              <a:rPr lang="es-CO" sz="1100" dirty="0"/>
              <a:t>; MAX of </a:t>
            </a:r>
            <a:r>
              <a:rPr lang="es-CO" sz="1100" dirty="0" err="1"/>
              <a:t>modeling</a:t>
            </a:r>
            <a:r>
              <a:rPr lang="es-CO" sz="1100" dirty="0"/>
              <a:t> </a:t>
            </a:r>
            <a:r>
              <a:rPr lang="es-CO" sz="1100" dirty="0" err="1"/>
              <a:t>values</a:t>
            </a:r>
            <a:r>
              <a:rPr lang="es-CO" sz="1100" dirty="0"/>
              <a:t> </a:t>
            </a:r>
            <a:r>
              <a:rPr lang="es-CO" sz="1100" dirty="0" err="1"/>
              <a:t>across</a:t>
            </a:r>
            <a:r>
              <a:rPr lang="es-CO" sz="1100" dirty="0"/>
              <a:t> </a:t>
            </a:r>
            <a:r>
              <a:rPr lang="es-CO" sz="1100" dirty="0" err="1"/>
              <a:t>the</a:t>
            </a:r>
            <a:r>
              <a:rPr lang="es-CO" sz="1100" dirty="0"/>
              <a:t> </a:t>
            </a:r>
            <a:r>
              <a:rPr lang="es-CO" sz="1100" dirty="0" err="1"/>
              <a:t>whole</a:t>
            </a:r>
            <a:r>
              <a:rPr lang="es-CO" sz="1100" dirty="0"/>
              <a:t> </a:t>
            </a:r>
            <a:r>
              <a:rPr lang="es-CO" sz="1100" dirty="0" err="1"/>
              <a:t>domain</a:t>
            </a:r>
            <a:endParaRPr lang="es-CO" sz="11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558559" y="2717556"/>
            <a:ext cx="187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MAX 128 </a:t>
            </a:r>
            <a:r>
              <a:rPr lang="es-CO" b="1" dirty="0" err="1"/>
              <a:t>ug</a:t>
            </a:r>
            <a:r>
              <a:rPr lang="es-CO" b="1" dirty="0"/>
              <a:t>/m</a:t>
            </a:r>
            <a:r>
              <a:rPr lang="es-CO" b="1" baseline="30000" dirty="0"/>
              <a:t>3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993030" y="849514"/>
            <a:ext cx="1897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/>
              <a:t>PM10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0960" y="34306"/>
            <a:ext cx="7886700" cy="722329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/>
              <a:t>MODELING RESULTS – 2014</a:t>
            </a:r>
            <a:endParaRPr lang="es-CO" sz="4000" b="1" dirty="0"/>
          </a:p>
        </p:txBody>
      </p:sp>
      <p:pic>
        <p:nvPicPr>
          <p:cNvPr id="24" name="Picture 15" descr="postpdata3lm_PM25STD_JFM_bc2014_d04.tmp_timmean-a2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5"/>
          <a:stretch/>
        </p:blipFill>
        <p:spPr>
          <a:xfrm>
            <a:off x="2616186" y="668017"/>
            <a:ext cx="832891" cy="2781861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3677879" y="1021707"/>
            <a:ext cx="112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OND</a:t>
            </a:r>
            <a:endParaRPr lang="es-US" sz="28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3675793" y="6148784"/>
            <a:ext cx="34471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Quantile-quantile plots for a24 PM10 with observations on the x-axis and model concentrations on the y-axis </a:t>
            </a:r>
            <a:endParaRPr lang="es-CO" sz="11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7047159" y="1777228"/>
            <a:ext cx="1935275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2000" dirty="0"/>
              <a:t>PM10 </a:t>
            </a:r>
            <a:r>
              <a:rPr lang="es-CO" sz="2000" dirty="0" err="1"/>
              <a:t>slightly</a:t>
            </a:r>
            <a:r>
              <a:rPr lang="es-CO" sz="2000" dirty="0"/>
              <a:t> </a:t>
            </a:r>
            <a:r>
              <a:rPr lang="es-CO" sz="2000" dirty="0" err="1"/>
              <a:t>high</a:t>
            </a:r>
            <a:r>
              <a:rPr lang="es-CO" sz="2000" dirty="0"/>
              <a:t> </a:t>
            </a:r>
            <a:r>
              <a:rPr lang="es-CO" sz="2000" dirty="0" err="1"/>
              <a:t>biased</a:t>
            </a:r>
            <a:r>
              <a:rPr lang="es-CO" sz="2000" dirty="0"/>
              <a:t> in OND</a:t>
            </a:r>
          </a:p>
        </p:txBody>
      </p:sp>
      <p:pic>
        <p:nvPicPr>
          <p:cNvPr id="21" name="Picture 3" descr="OND_d04_qqa24_3lm_PM25ST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74" y="3509221"/>
            <a:ext cx="3481909" cy="2611432"/>
          </a:xfrm>
          <a:prstGeom prst="rect">
            <a:avLst/>
          </a:prstGeom>
        </p:spPr>
      </p:pic>
      <p:pic>
        <p:nvPicPr>
          <p:cNvPr id="23" name="Picture 12" descr="postpdata3lm_PM25STD_OND_bc2014_d04.tmp_timmean-a24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r="21621"/>
          <a:stretch/>
        </p:blipFill>
        <p:spPr>
          <a:xfrm>
            <a:off x="239923" y="3426502"/>
            <a:ext cx="2498940" cy="2783231"/>
          </a:xfrm>
          <a:prstGeom prst="rect">
            <a:avLst/>
          </a:prstGeom>
        </p:spPr>
      </p:pic>
      <p:pic>
        <p:nvPicPr>
          <p:cNvPr id="25" name="Picture 15" descr="postpdata3lm_PM25STD_JFM_bc2014_d04.tmp_timmean-a2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5"/>
          <a:stretch/>
        </p:blipFill>
        <p:spPr>
          <a:xfrm>
            <a:off x="2648982" y="3448419"/>
            <a:ext cx="832891" cy="2781861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614662" y="3705212"/>
            <a:ext cx="174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AVG 31.8 </a:t>
            </a:r>
            <a:r>
              <a:rPr lang="es-CO" b="1" dirty="0" err="1"/>
              <a:t>ug</a:t>
            </a:r>
            <a:r>
              <a:rPr lang="es-CO" b="1" dirty="0"/>
              <a:t>/m</a:t>
            </a:r>
            <a:r>
              <a:rPr lang="es-CO" b="1" baseline="30000" dirty="0"/>
              <a:t>3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773877" y="5557034"/>
            <a:ext cx="187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MAX 67.5 </a:t>
            </a:r>
            <a:r>
              <a:rPr lang="es-CO" b="1" dirty="0" err="1"/>
              <a:t>ug</a:t>
            </a:r>
            <a:r>
              <a:rPr lang="es-CO" b="1" dirty="0"/>
              <a:t>/m</a:t>
            </a:r>
            <a:r>
              <a:rPr lang="es-CO" b="1" baseline="30000" dirty="0"/>
              <a:t>3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3675175" y="3727209"/>
            <a:ext cx="112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OND</a:t>
            </a:r>
            <a:endParaRPr lang="es-US" sz="2800" dirty="0"/>
          </a:p>
        </p:txBody>
      </p:sp>
      <p:sp>
        <p:nvSpPr>
          <p:cNvPr id="31" name="Elipse 30"/>
          <p:cNvSpPr/>
          <p:nvPr/>
        </p:nvSpPr>
        <p:spPr>
          <a:xfrm>
            <a:off x="4613968" y="3630135"/>
            <a:ext cx="1352550" cy="1352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CuadroTexto 31"/>
          <p:cNvSpPr txBox="1"/>
          <p:nvPr/>
        </p:nvSpPr>
        <p:spPr>
          <a:xfrm>
            <a:off x="6905311" y="3401632"/>
            <a:ext cx="1897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/>
              <a:t>PM2.5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6905311" y="4172040"/>
            <a:ext cx="2022389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PM2.5 is slightly high biased for low concentrations, but the bias increases for higher concentrations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82543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ostpdata3lm_SO2_OND_bc2014_d04.tmp_timmean-a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/>
          <a:stretch/>
        </p:blipFill>
        <p:spPr>
          <a:xfrm>
            <a:off x="0" y="698974"/>
            <a:ext cx="3499555" cy="2870200"/>
          </a:xfrm>
          <a:prstGeom prst="rect">
            <a:avLst/>
          </a:prstGeom>
        </p:spPr>
      </p:pic>
      <p:pic>
        <p:nvPicPr>
          <p:cNvPr id="7" name="Picture 6" descr="OND_d04_qqa24_3lm_S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09" y="756635"/>
            <a:ext cx="3616675" cy="2712507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614662" y="975186"/>
            <a:ext cx="174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FFFF"/>
                </a:solidFill>
              </a:rPr>
              <a:t>AVG 1.64 </a:t>
            </a:r>
            <a:r>
              <a:rPr lang="es-CO" b="1" dirty="0" err="1">
                <a:solidFill>
                  <a:srgbClr val="FFFFFF"/>
                </a:solidFill>
              </a:rPr>
              <a:t>ppb</a:t>
            </a:r>
            <a:endParaRPr lang="es-CO" b="1" baseline="30000" dirty="0">
              <a:solidFill>
                <a:srgbClr val="FFFFFF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73877" y="2827008"/>
            <a:ext cx="187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FFFF"/>
                </a:solidFill>
              </a:rPr>
              <a:t>MAX 15.9 ppb</a:t>
            </a:r>
            <a:endParaRPr lang="es-CO" b="1" baseline="30000" dirty="0">
              <a:solidFill>
                <a:srgbClr val="FFFFFF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781418" y="888752"/>
            <a:ext cx="1897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/>
              <a:t>SO</a:t>
            </a:r>
            <a:r>
              <a:rPr lang="es-CO" sz="4400" b="1" baseline="-25000" dirty="0"/>
              <a:t>2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0960" y="34306"/>
            <a:ext cx="7886700" cy="722329"/>
          </a:xfrm>
        </p:spPr>
        <p:txBody>
          <a:bodyPr/>
          <a:lstStyle/>
          <a:p>
            <a:pPr algn="ctr"/>
            <a:r>
              <a:rPr lang="es-ES" b="1" dirty="0"/>
              <a:t>MODELING RESULTS</a:t>
            </a:r>
            <a:endParaRPr lang="es-CO" b="1" baseline="-250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675175" y="997183"/>
            <a:ext cx="112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OND</a:t>
            </a:r>
            <a:endParaRPr lang="es-US" sz="28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6898984" y="1941478"/>
            <a:ext cx="202238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SO</a:t>
            </a:r>
            <a:r>
              <a:rPr lang="en-US" sz="2000" baseline="-25000" dirty="0"/>
              <a:t>2</a:t>
            </a:r>
            <a:r>
              <a:rPr lang="en-US" sz="2000" dirty="0"/>
              <a:t> is slightly low biased</a:t>
            </a:r>
            <a:endParaRPr lang="es-CO" sz="2000" dirty="0"/>
          </a:p>
        </p:txBody>
      </p:sp>
      <p:pic>
        <p:nvPicPr>
          <p:cNvPr id="18" name="Picture 12" descr="OND_d04_qqa24_3lm_NO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78" y="3635858"/>
            <a:ext cx="3683000" cy="2762250"/>
          </a:xfrm>
          <a:prstGeom prst="rect">
            <a:avLst/>
          </a:prstGeom>
        </p:spPr>
      </p:pic>
      <p:pic>
        <p:nvPicPr>
          <p:cNvPr id="20" name="Picture 9" descr="postpdata3lm_NOx_OND_bc2014_d04.tmp_timmean-a2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/>
          <a:stretch/>
        </p:blipFill>
        <p:spPr>
          <a:xfrm>
            <a:off x="0" y="3651146"/>
            <a:ext cx="3461927" cy="2906889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163106" y="3964987"/>
            <a:ext cx="174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FFFF"/>
                </a:solidFill>
              </a:rPr>
              <a:t>AVG 14.3 ppb</a:t>
            </a:r>
            <a:endParaRPr lang="es-CO" b="1" baseline="30000" dirty="0">
              <a:solidFill>
                <a:srgbClr val="FFFFFF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773877" y="5802698"/>
            <a:ext cx="187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FFFFFF"/>
                </a:solidFill>
              </a:rPr>
              <a:t>MAX 178 ppb</a:t>
            </a:r>
            <a:endParaRPr lang="es-CO" b="1" baseline="30000" dirty="0">
              <a:solidFill>
                <a:srgbClr val="FFFFFF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675175" y="3972873"/>
            <a:ext cx="112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OND</a:t>
            </a:r>
            <a:endParaRPr lang="es-US" sz="28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209548" y="6442073"/>
            <a:ext cx="34471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/>
              <a:t>AVG of </a:t>
            </a:r>
            <a:r>
              <a:rPr lang="es-CO" sz="1100" dirty="0" err="1"/>
              <a:t>modeling</a:t>
            </a:r>
            <a:r>
              <a:rPr lang="es-CO" sz="1100" dirty="0"/>
              <a:t> </a:t>
            </a:r>
            <a:r>
              <a:rPr lang="es-CO" sz="1100" dirty="0" err="1"/>
              <a:t>values</a:t>
            </a:r>
            <a:r>
              <a:rPr lang="es-CO" sz="1100" dirty="0"/>
              <a:t> </a:t>
            </a:r>
            <a:r>
              <a:rPr lang="es-CO" sz="1100" dirty="0" err="1"/>
              <a:t>observed</a:t>
            </a:r>
            <a:r>
              <a:rPr lang="es-CO" sz="1100" dirty="0"/>
              <a:t> at air </a:t>
            </a:r>
            <a:r>
              <a:rPr lang="es-CO" sz="1100" dirty="0" err="1"/>
              <a:t>quality</a:t>
            </a:r>
            <a:r>
              <a:rPr lang="es-CO" sz="1100" dirty="0"/>
              <a:t> </a:t>
            </a:r>
            <a:r>
              <a:rPr lang="es-CO" sz="1100" dirty="0" err="1"/>
              <a:t>stations</a:t>
            </a:r>
            <a:r>
              <a:rPr lang="es-CO" sz="1100" dirty="0"/>
              <a:t>; MAX of </a:t>
            </a:r>
            <a:r>
              <a:rPr lang="es-CO" sz="1100" dirty="0" err="1"/>
              <a:t>modeling</a:t>
            </a:r>
            <a:r>
              <a:rPr lang="es-CO" sz="1100" dirty="0"/>
              <a:t> </a:t>
            </a:r>
            <a:r>
              <a:rPr lang="es-CO" sz="1100" dirty="0" err="1"/>
              <a:t>values</a:t>
            </a:r>
            <a:r>
              <a:rPr lang="es-CO" sz="1100" dirty="0"/>
              <a:t> </a:t>
            </a:r>
            <a:r>
              <a:rPr lang="es-CO" sz="1100" dirty="0" err="1"/>
              <a:t>across</a:t>
            </a:r>
            <a:r>
              <a:rPr lang="es-CO" sz="1100" dirty="0"/>
              <a:t> </a:t>
            </a:r>
            <a:r>
              <a:rPr lang="es-CO" sz="1100" dirty="0" err="1"/>
              <a:t>the</a:t>
            </a:r>
            <a:r>
              <a:rPr lang="es-CO" sz="1100" dirty="0"/>
              <a:t> </a:t>
            </a:r>
            <a:r>
              <a:rPr lang="es-CO" sz="1100" dirty="0" err="1"/>
              <a:t>whole</a:t>
            </a:r>
            <a:r>
              <a:rPr lang="es-CO" sz="1100" dirty="0"/>
              <a:t> </a:t>
            </a:r>
            <a:r>
              <a:rPr lang="es-CO" sz="1100" dirty="0" err="1"/>
              <a:t>domain</a:t>
            </a:r>
            <a:endParaRPr lang="es-CO" sz="11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3480516" y="6452876"/>
            <a:ext cx="34471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Quantile-quantile plots for a24 NOx with observations on the x-axis and model concentrations on the y-axis </a:t>
            </a:r>
            <a:endParaRPr lang="es-CO" sz="1100" dirty="0"/>
          </a:p>
        </p:txBody>
      </p:sp>
      <p:sp>
        <p:nvSpPr>
          <p:cNvPr id="40" name="CuadroTexto 39"/>
          <p:cNvSpPr txBox="1"/>
          <p:nvPr/>
        </p:nvSpPr>
        <p:spPr>
          <a:xfrm>
            <a:off x="6781418" y="3875985"/>
            <a:ext cx="1897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 err="1"/>
              <a:t>NO</a:t>
            </a:r>
            <a:r>
              <a:rPr lang="es-CO" sz="4400" b="1" baseline="-25000" dirty="0" err="1"/>
              <a:t>x</a:t>
            </a:r>
            <a:endParaRPr lang="es-CO" sz="4400" b="1" baseline="-25000" dirty="0"/>
          </a:p>
        </p:txBody>
      </p:sp>
      <p:sp>
        <p:nvSpPr>
          <p:cNvPr id="41" name="CuadroTexto 40"/>
          <p:cNvSpPr txBox="1"/>
          <p:nvPr/>
        </p:nvSpPr>
        <p:spPr>
          <a:xfrm>
            <a:off x="6898983" y="4733888"/>
            <a:ext cx="2022389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High bias for </a:t>
            </a:r>
            <a:r>
              <a:rPr lang="en-US" sz="2000" dirty="0" err="1"/>
              <a:t>Nox</a:t>
            </a:r>
            <a:endParaRPr lang="en-US" sz="2000" dirty="0"/>
          </a:p>
          <a:p>
            <a:r>
              <a:rPr lang="en-US" sz="2000" dirty="0"/>
              <a:t>probably overestimation of emissions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3553930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8" y="163353"/>
            <a:ext cx="8229600" cy="735883"/>
          </a:xfrm>
        </p:spPr>
        <p:txBody>
          <a:bodyPr/>
          <a:lstStyle/>
          <a:p>
            <a:pPr algn="ctr"/>
            <a:r>
              <a:rPr lang="es-CO" dirty="0"/>
              <a:t>INFORMATION ABOUT BOGOTA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8903" y="879093"/>
            <a:ext cx="3553518" cy="2696418"/>
          </a:xfrm>
        </p:spPr>
        <p:txBody>
          <a:bodyPr>
            <a:noAutofit/>
          </a:bodyPr>
          <a:lstStyle/>
          <a:p>
            <a:r>
              <a:rPr lang="es-CO" sz="2000" dirty="0" err="1"/>
              <a:t>Population</a:t>
            </a:r>
            <a:r>
              <a:rPr lang="es-CO" sz="2000" dirty="0"/>
              <a:t> (2014) </a:t>
            </a:r>
            <a:r>
              <a:rPr lang="es-CO" sz="2000" dirty="0" err="1"/>
              <a:t>approximately</a:t>
            </a:r>
            <a:r>
              <a:rPr lang="es-CO" sz="2000" dirty="0"/>
              <a:t> 8 </a:t>
            </a:r>
            <a:r>
              <a:rPr lang="es-CO" sz="2000" dirty="0" err="1"/>
              <a:t>million</a:t>
            </a:r>
            <a:endParaRPr lang="es-CO" sz="2000" dirty="0"/>
          </a:p>
          <a:p>
            <a:r>
              <a:rPr lang="es-CO" sz="2000" dirty="0" err="1"/>
              <a:t>Area</a:t>
            </a:r>
            <a:r>
              <a:rPr lang="es-CO" sz="2000" dirty="0"/>
              <a:t>: 1587 km</a:t>
            </a:r>
            <a:r>
              <a:rPr lang="es-CO" sz="2000" baseline="30000" dirty="0"/>
              <a:t>2</a:t>
            </a:r>
          </a:p>
          <a:p>
            <a:r>
              <a:rPr lang="es-CO" sz="2000" dirty="0"/>
              <a:t>2,600 </a:t>
            </a:r>
            <a:r>
              <a:rPr lang="es-CO" sz="2000" dirty="0" err="1"/>
              <a:t>m.a.s.l</a:t>
            </a:r>
            <a:r>
              <a:rPr lang="es-CO" sz="2000" dirty="0"/>
              <a:t>.</a:t>
            </a:r>
          </a:p>
          <a:p>
            <a:r>
              <a:rPr lang="es-CO" sz="2000" dirty="0" err="1"/>
              <a:t>Motorization</a:t>
            </a:r>
            <a:r>
              <a:rPr lang="es-CO" sz="2000" dirty="0"/>
              <a:t> </a:t>
            </a:r>
            <a:r>
              <a:rPr lang="es-CO" sz="2000" dirty="0" err="1"/>
              <a:t>rate</a:t>
            </a:r>
            <a:r>
              <a:rPr lang="es-CO" sz="2000" dirty="0"/>
              <a:t> (</a:t>
            </a:r>
            <a:r>
              <a:rPr lang="es-CO" sz="2000" dirty="0" err="1"/>
              <a:t>avg</a:t>
            </a:r>
            <a:r>
              <a:rPr lang="es-CO" sz="2000" dirty="0"/>
              <a:t>): 130 </a:t>
            </a:r>
            <a:r>
              <a:rPr lang="es-CO" sz="2000" dirty="0" err="1"/>
              <a:t>vehicles</a:t>
            </a:r>
            <a:r>
              <a:rPr lang="es-CO" sz="2000" dirty="0"/>
              <a:t> per 1000 </a:t>
            </a:r>
            <a:r>
              <a:rPr lang="es-CO" sz="2000" dirty="0" err="1"/>
              <a:t>inhabitants</a:t>
            </a:r>
            <a:r>
              <a:rPr lang="es-CO" sz="2000" dirty="0"/>
              <a:t>.</a:t>
            </a:r>
          </a:p>
        </p:txBody>
      </p:sp>
      <p:pic>
        <p:nvPicPr>
          <p:cNvPr id="4" name="6 Imagen" descr="colombi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2919" y="947205"/>
            <a:ext cx="1719157" cy="23173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94" y="4020406"/>
            <a:ext cx="3044215" cy="182652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3" y="5080650"/>
            <a:ext cx="2444672" cy="13751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50" y="3412193"/>
            <a:ext cx="2444672" cy="13751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Picture 434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7761" y="1595067"/>
            <a:ext cx="4340293" cy="331636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5568489" y="5543407"/>
            <a:ext cx="3158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Air </a:t>
            </a:r>
            <a:r>
              <a:rPr lang="es-CO" dirty="0" err="1"/>
              <a:t>quality</a:t>
            </a:r>
            <a:r>
              <a:rPr lang="es-CO" dirty="0"/>
              <a:t> </a:t>
            </a:r>
            <a:r>
              <a:rPr lang="es-CO" dirty="0" err="1"/>
              <a:t>monitoring</a:t>
            </a:r>
            <a:r>
              <a:rPr lang="es-CO" dirty="0"/>
              <a:t> </a:t>
            </a:r>
            <a:r>
              <a:rPr lang="es-CO" dirty="0" err="1"/>
              <a:t>network</a:t>
            </a:r>
            <a:r>
              <a:rPr lang="es-CO" dirty="0"/>
              <a:t> </a:t>
            </a:r>
            <a:r>
              <a:rPr lang="es-CO" dirty="0" err="1"/>
              <a:t>operates</a:t>
            </a:r>
            <a:r>
              <a:rPr lang="es-CO" dirty="0"/>
              <a:t> </a:t>
            </a:r>
            <a:r>
              <a:rPr lang="es-CO" dirty="0" err="1"/>
              <a:t>since</a:t>
            </a:r>
            <a:r>
              <a:rPr lang="es-CO" dirty="0"/>
              <a:t> 1997. Records of PM10, PM2.5, CO, </a:t>
            </a:r>
            <a:r>
              <a:rPr lang="es-CO" dirty="0" err="1"/>
              <a:t>NOx</a:t>
            </a:r>
            <a:r>
              <a:rPr lang="es-CO" dirty="0"/>
              <a:t>, SO</a:t>
            </a:r>
            <a:r>
              <a:rPr lang="es-CO" baseline="-25000" dirty="0"/>
              <a:t>2</a:t>
            </a:r>
            <a:r>
              <a:rPr lang="es-CO" dirty="0"/>
              <a:t>, O</a:t>
            </a:r>
            <a:r>
              <a:rPr lang="es-CO" baseline="-25000" dirty="0"/>
              <a:t>3</a:t>
            </a:r>
            <a:r>
              <a:rPr lang="es-CO" dirty="0"/>
              <a:t>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685643" y="3698715"/>
            <a:ext cx="2307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>
                <a:solidFill>
                  <a:srgbClr val="FFFF00"/>
                </a:solidFill>
              </a:rPr>
              <a:t>frequent</a:t>
            </a:r>
            <a:r>
              <a:rPr lang="es-CO" sz="1400" dirty="0">
                <a:solidFill>
                  <a:srgbClr val="FFFF00"/>
                </a:solidFill>
              </a:rPr>
              <a:t> </a:t>
            </a:r>
            <a:r>
              <a:rPr lang="es-CO" sz="1400" dirty="0" err="1">
                <a:solidFill>
                  <a:srgbClr val="FFFF00"/>
                </a:solidFill>
              </a:rPr>
              <a:t>thermal</a:t>
            </a:r>
            <a:r>
              <a:rPr lang="es-CO" sz="1400" dirty="0">
                <a:solidFill>
                  <a:srgbClr val="FFFF00"/>
                </a:solidFill>
              </a:rPr>
              <a:t> </a:t>
            </a:r>
            <a:r>
              <a:rPr lang="es-CO" sz="1400" dirty="0" err="1">
                <a:solidFill>
                  <a:srgbClr val="FFFF00"/>
                </a:solidFill>
              </a:rPr>
              <a:t>inversions</a:t>
            </a:r>
            <a:r>
              <a:rPr lang="es-CO" sz="1400" dirty="0">
                <a:solidFill>
                  <a:srgbClr val="FFFF00"/>
                </a:solidFill>
              </a:rPr>
              <a:t> led to </a:t>
            </a:r>
            <a:r>
              <a:rPr lang="es-CO" sz="1400" dirty="0" err="1">
                <a:solidFill>
                  <a:srgbClr val="FFFF00"/>
                </a:solidFill>
              </a:rPr>
              <a:t>bad</a:t>
            </a:r>
            <a:r>
              <a:rPr lang="es-CO" sz="1400" dirty="0">
                <a:solidFill>
                  <a:srgbClr val="FFFF00"/>
                </a:solidFill>
              </a:rPr>
              <a:t> air </a:t>
            </a:r>
            <a:r>
              <a:rPr lang="es-CO" sz="1400" dirty="0" err="1">
                <a:solidFill>
                  <a:srgbClr val="FFFF00"/>
                </a:solidFill>
              </a:rPr>
              <a:t>quality</a:t>
            </a:r>
            <a:endParaRPr lang="es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20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FM_d04_qqmda8_3lm_O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694971"/>
            <a:ext cx="3739446" cy="2804585"/>
          </a:xfrm>
          <a:prstGeom prst="rect">
            <a:avLst/>
          </a:prstGeom>
        </p:spPr>
      </p:pic>
      <p:pic>
        <p:nvPicPr>
          <p:cNvPr id="6" name="Picture 5" descr="OND_d04_qqmda8_3lm_O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80" y="3446638"/>
            <a:ext cx="3664186" cy="2748140"/>
          </a:xfrm>
          <a:prstGeom prst="rect">
            <a:avLst/>
          </a:prstGeom>
        </p:spPr>
      </p:pic>
      <p:pic>
        <p:nvPicPr>
          <p:cNvPr id="5" name="Picture 4" descr="postpdata3lm_O3_JFM_bc2014_d04.tmp_timmean-a2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/>
          <a:stretch/>
        </p:blipFill>
        <p:spPr>
          <a:xfrm>
            <a:off x="0" y="747888"/>
            <a:ext cx="3444052" cy="2822224"/>
          </a:xfrm>
          <a:prstGeom prst="rect">
            <a:avLst/>
          </a:prstGeom>
        </p:spPr>
      </p:pic>
      <p:pic>
        <p:nvPicPr>
          <p:cNvPr id="24" name="Picture 23" descr="postpdata3lm_O3_OND_bc2014_d04.tmp_timmean-a2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/>
          <a:stretch/>
        </p:blipFill>
        <p:spPr>
          <a:xfrm>
            <a:off x="0" y="3471333"/>
            <a:ext cx="3358444" cy="2772833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3675175" y="1049657"/>
            <a:ext cx="112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JFM</a:t>
            </a:r>
            <a:endParaRPr lang="es-US" sz="28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20000" y="1141960"/>
            <a:ext cx="174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AVG 34.6 ppb </a:t>
            </a:r>
            <a:endParaRPr lang="es-CO" b="1" baseline="300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614662" y="3705212"/>
            <a:ext cx="174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AVG 27.8 ppb</a:t>
            </a:r>
            <a:endParaRPr lang="es-CO" b="1" baseline="300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549898" y="2938907"/>
            <a:ext cx="187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MAX 37.5 ppb </a:t>
            </a:r>
            <a:endParaRPr lang="es-CO" b="1" baseline="300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773877" y="5557034"/>
            <a:ext cx="187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MAX 28.1 ppb</a:t>
            </a:r>
            <a:endParaRPr lang="es-CO" b="1" baseline="30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537237" y="914655"/>
            <a:ext cx="1897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/>
              <a:t>2014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0960" y="34306"/>
            <a:ext cx="7886700" cy="722329"/>
          </a:xfrm>
        </p:spPr>
        <p:txBody>
          <a:bodyPr/>
          <a:lstStyle/>
          <a:p>
            <a:pPr algn="ctr"/>
            <a:r>
              <a:rPr lang="es-ES" b="1" dirty="0"/>
              <a:t>MODELING RESULTS – O</a:t>
            </a:r>
            <a:r>
              <a:rPr lang="es-ES" b="1" baseline="-25000" dirty="0"/>
              <a:t>3</a:t>
            </a:r>
            <a:endParaRPr lang="es-CO" b="1" baseline="-250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675175" y="3727209"/>
            <a:ext cx="112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OND</a:t>
            </a:r>
            <a:endParaRPr lang="es-US" sz="28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6889387" y="4472512"/>
            <a:ext cx="193527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err="1"/>
              <a:t>Larger</a:t>
            </a:r>
            <a:r>
              <a:rPr lang="es-CO" dirty="0"/>
              <a:t> O</a:t>
            </a:r>
            <a:r>
              <a:rPr lang="es-CO" baseline="-25000" dirty="0"/>
              <a:t>3</a:t>
            </a:r>
            <a:r>
              <a:rPr lang="es-CO" dirty="0"/>
              <a:t> </a:t>
            </a:r>
            <a:r>
              <a:rPr lang="es-CO" dirty="0" err="1"/>
              <a:t>concentrations</a:t>
            </a:r>
            <a:r>
              <a:rPr lang="es-CO" dirty="0"/>
              <a:t> in JFM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209548" y="6196409"/>
            <a:ext cx="34471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/>
              <a:t>AVG of </a:t>
            </a:r>
            <a:r>
              <a:rPr lang="es-CO" sz="1100" dirty="0" err="1"/>
              <a:t>modeling</a:t>
            </a:r>
            <a:r>
              <a:rPr lang="es-CO" sz="1100" dirty="0"/>
              <a:t> </a:t>
            </a:r>
            <a:r>
              <a:rPr lang="es-CO" sz="1100" dirty="0" err="1"/>
              <a:t>values</a:t>
            </a:r>
            <a:r>
              <a:rPr lang="es-CO" sz="1100" dirty="0"/>
              <a:t> </a:t>
            </a:r>
            <a:r>
              <a:rPr lang="es-CO" sz="1100" dirty="0" err="1"/>
              <a:t>observed</a:t>
            </a:r>
            <a:r>
              <a:rPr lang="es-CO" sz="1100" dirty="0"/>
              <a:t> at air </a:t>
            </a:r>
            <a:r>
              <a:rPr lang="es-CO" sz="1100" dirty="0" err="1"/>
              <a:t>quality</a:t>
            </a:r>
            <a:r>
              <a:rPr lang="es-CO" sz="1100" dirty="0"/>
              <a:t> </a:t>
            </a:r>
            <a:r>
              <a:rPr lang="es-CO" sz="1100" dirty="0" err="1"/>
              <a:t>stations</a:t>
            </a:r>
            <a:r>
              <a:rPr lang="es-CO" sz="1100" dirty="0"/>
              <a:t>; MAX of </a:t>
            </a:r>
            <a:r>
              <a:rPr lang="es-CO" sz="1100" dirty="0" err="1"/>
              <a:t>modeling</a:t>
            </a:r>
            <a:r>
              <a:rPr lang="es-CO" sz="1100" dirty="0"/>
              <a:t> </a:t>
            </a:r>
            <a:r>
              <a:rPr lang="es-CO" sz="1100" dirty="0" err="1"/>
              <a:t>values</a:t>
            </a:r>
            <a:r>
              <a:rPr lang="es-CO" sz="1100" dirty="0"/>
              <a:t> </a:t>
            </a:r>
            <a:r>
              <a:rPr lang="es-CO" sz="1100" dirty="0" err="1"/>
              <a:t>across</a:t>
            </a:r>
            <a:r>
              <a:rPr lang="es-CO" sz="1100" dirty="0"/>
              <a:t> </a:t>
            </a:r>
            <a:r>
              <a:rPr lang="es-CO" sz="1100" dirty="0" err="1"/>
              <a:t>the</a:t>
            </a:r>
            <a:r>
              <a:rPr lang="es-CO" sz="1100" dirty="0"/>
              <a:t> </a:t>
            </a:r>
            <a:r>
              <a:rPr lang="es-CO" sz="1100" dirty="0" err="1"/>
              <a:t>whole</a:t>
            </a:r>
            <a:r>
              <a:rPr lang="es-CO" sz="1100" dirty="0"/>
              <a:t> </a:t>
            </a:r>
            <a:r>
              <a:rPr lang="es-CO" sz="1100" dirty="0" err="1"/>
              <a:t>domain</a:t>
            </a:r>
            <a:endParaRPr lang="es-CO" sz="11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3441919" y="6184780"/>
            <a:ext cx="34471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Quantile-quantile plots for mda8 O</a:t>
            </a:r>
            <a:r>
              <a:rPr lang="en-US" sz="1100" baseline="-25000" dirty="0"/>
              <a:t>3</a:t>
            </a:r>
            <a:r>
              <a:rPr lang="en-US" sz="1100" dirty="0"/>
              <a:t> with observations on the x-axis and model concentrations on the y-axis </a:t>
            </a:r>
            <a:endParaRPr lang="es-CO" sz="11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6889114" y="1684096"/>
            <a:ext cx="2022389" cy="25853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simulation shows strong performance for both periods, with a slight high bias for the both periods. Bias increase for large concentrations.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46838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3746858" y="6292605"/>
            <a:ext cx="399527" cy="422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6" name="Rectángulo 5"/>
          <p:cNvSpPr/>
          <p:nvPr/>
        </p:nvSpPr>
        <p:spPr>
          <a:xfrm>
            <a:off x="7759658" y="6262394"/>
            <a:ext cx="399527" cy="422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5" name="Imagen 4" descr="C:\Users\mp.perez\Documents\ULSA\population_gridded2014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10413" r="6460" b="5730"/>
          <a:stretch/>
        </p:blipFill>
        <p:spPr bwMode="auto">
          <a:xfrm>
            <a:off x="4062134" y="2514600"/>
            <a:ext cx="3091070" cy="4025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CuadroTexto 6"/>
          <p:cNvSpPr txBox="1"/>
          <p:nvPr/>
        </p:nvSpPr>
        <p:spPr>
          <a:xfrm>
            <a:off x="3813602" y="4326703"/>
            <a:ext cx="3337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X</a:t>
            </a:r>
            <a:endParaRPr lang="en-US" sz="825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5" t="8153" r="12969" b="7315"/>
          <a:stretch/>
        </p:blipFill>
        <p:spPr>
          <a:xfrm>
            <a:off x="191904" y="2514600"/>
            <a:ext cx="3621698" cy="4025955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3963756" y="1611106"/>
                <a:ext cx="3783343" cy="44659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2100" b="1" i="1">
                              <a:latin typeface="Cambria Math" panose="02040503050406030204" pitchFamily="18" charset="0"/>
                            </a:rPr>
                            <m:t>𝒑𝒐</m:t>
                          </m:r>
                          <m:r>
                            <a:rPr lang="es-CO" sz="2100" b="1" i="1" smtClean="0">
                              <a:latin typeface="Cambria Math" panose="02040503050406030204" pitchFamily="18" charset="0"/>
                            </a:rPr>
                            <m:t>𝒑𝒖𝒍𝒂𝒕𝒊𝒐𝒏</m:t>
                          </m:r>
                        </m:e>
                        <m:sub>
                          <m:r>
                            <a:rPr lang="en-US" sz="2100" b="1" i="1">
                              <a:latin typeface="Cambria Math" panose="02040503050406030204" pitchFamily="18" charset="0"/>
                            </a:rPr>
                            <m:t>𝑮𝑹𝑰𝑫</m:t>
                          </m:r>
                          <m:r>
                            <a:rPr lang="en-US" sz="21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00" b="1" i="1">
                              <a:latin typeface="Cambria Math" panose="02040503050406030204" pitchFamily="18" charset="0"/>
                            </a:rPr>
                            <m:t>𝑼𝑷𝒁</m:t>
                          </m:r>
                          <m:r>
                            <a:rPr lang="en-US" sz="2100" b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00" b="1" i="1">
                              <a:latin typeface="Cambria Math" panose="02040503050406030204" pitchFamily="18" charset="0"/>
                            </a:rPr>
                            <m:t>𝑳𝑶𝑪𝑨𝑳𝑰𝑻𝒀</m:t>
                          </m:r>
                          <m:r>
                            <a:rPr lang="en-US" sz="21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756" y="1611106"/>
                <a:ext cx="3783343" cy="446597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1007546" y="1611106"/>
                <a:ext cx="1718676" cy="44659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100" b="1" i="1">
                              <a:latin typeface="Cambria Math" panose="02040503050406030204" pitchFamily="18" charset="0"/>
                            </a:rPr>
                            <m:t>𝑶</m:t>
                          </m:r>
                          <m:r>
                            <a:rPr lang="en-US" sz="2100" b="1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100" b="1" i="1">
                              <a:latin typeface="Cambria Math" panose="02040503050406030204" pitchFamily="18" charset="0"/>
                            </a:rPr>
                            <m:t>𝑳𝑶𝑪𝑨𝑳𝑰𝑻𝒀</m:t>
                          </m:r>
                          <m:r>
                            <a:rPr lang="en-US" sz="21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46" y="1611106"/>
                <a:ext cx="1718676" cy="446597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1461181" y="2068136"/>
                <a:ext cx="652358" cy="40055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𝑑𝑒𝑎𝑡h𝑠</m:t>
                              </m:r>
                            </m:num>
                            <m:den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h𝑎𝑏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181" y="2068136"/>
                <a:ext cx="652358" cy="4005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5288783" y="2152990"/>
                <a:ext cx="535146" cy="25391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h𝑎𝑏</m:t>
                          </m:r>
                        </m:e>
                      </m:d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783" y="2152990"/>
                <a:ext cx="535146" cy="2539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uadroTexto 13"/>
          <p:cNvSpPr txBox="1"/>
          <p:nvPr/>
        </p:nvSpPr>
        <p:spPr>
          <a:xfrm>
            <a:off x="4062134" y="2493833"/>
            <a:ext cx="131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 pop: 7’759,974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416066" y="1642221"/>
            <a:ext cx="3337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X</a:t>
            </a:r>
            <a:endParaRPr lang="en-US" sz="825" b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10174" y="6582544"/>
            <a:ext cx="279276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Fuente(SDP, 2010) – </a:t>
            </a:r>
            <a:r>
              <a:rPr lang="en-US" sz="800" dirty="0" err="1"/>
              <a:t>Tasas</a:t>
            </a:r>
            <a:r>
              <a:rPr lang="en-US" sz="800" dirty="0"/>
              <a:t> </a:t>
            </a:r>
            <a:r>
              <a:rPr lang="en-US" sz="800" dirty="0" err="1"/>
              <a:t>brutas</a:t>
            </a:r>
            <a:r>
              <a:rPr lang="en-US" sz="800" dirty="0"/>
              <a:t> de </a:t>
            </a:r>
            <a:r>
              <a:rPr lang="en-US" sz="800" dirty="0" err="1"/>
              <a:t>mortalidad</a:t>
            </a:r>
            <a:r>
              <a:rPr lang="en-US" sz="800" dirty="0"/>
              <a:t> 2005-2010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039781" y="6595065"/>
            <a:ext cx="274603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Fuente (SDP, 2010) – </a:t>
            </a:r>
            <a:r>
              <a:rPr lang="en-US" sz="800" dirty="0" err="1"/>
              <a:t>Proyección</a:t>
            </a:r>
            <a:r>
              <a:rPr lang="en-US" sz="800" dirty="0"/>
              <a:t> de </a:t>
            </a:r>
            <a:r>
              <a:rPr lang="en-US" sz="800" dirty="0" err="1"/>
              <a:t>población</a:t>
            </a:r>
            <a:r>
              <a:rPr lang="en-US" sz="800" dirty="0"/>
              <a:t> </a:t>
            </a:r>
            <a:r>
              <a:rPr lang="en-US" sz="800" dirty="0" err="1"/>
              <a:t>por</a:t>
            </a:r>
            <a:r>
              <a:rPr lang="en-US" sz="800" dirty="0"/>
              <a:t> UPZ 2014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ángulo 22"/>
              <p:cNvSpPr/>
              <p:nvPr/>
            </p:nvSpPr>
            <p:spPr>
              <a:xfrm>
                <a:off x="293057" y="824015"/>
                <a:ext cx="7866128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𝑀𝑜𝑟𝑡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𝑝𝑜𝑝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𝑝𝑒𝑜𝑝𝑙𝑒𝑎𝑏𝑜𝑣𝑒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×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Rectá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57" y="824015"/>
                <a:ext cx="7866128" cy="5091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uadroTexto 23"/>
          <p:cNvSpPr txBox="1"/>
          <p:nvPr/>
        </p:nvSpPr>
        <p:spPr>
          <a:xfrm>
            <a:off x="4062134" y="3018370"/>
            <a:ext cx="102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52% pop&gt;30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7581991" y="2447238"/>
            <a:ext cx="144378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/>
              <a:t>RR</a:t>
            </a:r>
          </a:p>
          <a:p>
            <a:pPr algn="ctr"/>
            <a:r>
              <a:rPr lang="es-CO" sz="2000" dirty="0" err="1"/>
              <a:t>All</a:t>
            </a:r>
            <a:r>
              <a:rPr lang="es-CO" sz="2000" dirty="0"/>
              <a:t>-cause </a:t>
            </a:r>
            <a:r>
              <a:rPr lang="es-CO" sz="2000" dirty="0" err="1"/>
              <a:t>mortality</a:t>
            </a:r>
            <a:r>
              <a:rPr lang="es-CO" sz="2000" dirty="0"/>
              <a:t> </a:t>
            </a:r>
          </a:p>
          <a:p>
            <a:pPr algn="ctr"/>
            <a:r>
              <a:rPr lang="es-CO" sz="2000" dirty="0"/>
              <a:t>6% (4-8%)</a:t>
            </a:r>
          </a:p>
          <a:p>
            <a:pPr algn="ctr"/>
            <a:r>
              <a:rPr lang="es-CO" sz="2000" dirty="0"/>
              <a:t> </a:t>
            </a:r>
            <a:r>
              <a:rPr lang="es-CO" sz="2000" dirty="0" err="1"/>
              <a:t>increase</a:t>
            </a:r>
            <a:r>
              <a:rPr lang="es-CO" sz="2000" dirty="0"/>
              <a:t> </a:t>
            </a:r>
          </a:p>
          <a:p>
            <a:pPr algn="ctr"/>
            <a:r>
              <a:rPr lang="es-CO" sz="2000" dirty="0"/>
              <a:t>10 </a:t>
            </a:r>
            <a:r>
              <a:rPr lang="es-CO" sz="2000" dirty="0" err="1"/>
              <a:t>ug</a:t>
            </a:r>
            <a:r>
              <a:rPr lang="es-CO" sz="2000" dirty="0"/>
              <a:t>/m</a:t>
            </a:r>
            <a:r>
              <a:rPr lang="es-CO" sz="2000" baseline="30000" dirty="0"/>
              <a:t>3</a:t>
            </a:r>
            <a:r>
              <a:rPr lang="es-CO" sz="2000" dirty="0"/>
              <a:t> PM2.5</a:t>
            </a:r>
          </a:p>
          <a:p>
            <a:pPr algn="ctr"/>
            <a:r>
              <a:rPr lang="es-CO" sz="1200" dirty="0"/>
              <a:t>(</a:t>
            </a:r>
            <a:r>
              <a:rPr lang="en-US" sz="1200" dirty="0" err="1"/>
              <a:t>Krewski</a:t>
            </a:r>
            <a:r>
              <a:rPr lang="en-US" sz="1200" dirty="0"/>
              <a:t> et al, 2009)</a:t>
            </a:r>
            <a:endParaRPr lang="es-CO" sz="1200" dirty="0"/>
          </a:p>
          <a:p>
            <a:pPr algn="ctr"/>
            <a:endParaRPr lang="es-CO" sz="20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7175303" y="4337852"/>
            <a:ext cx="2931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X</a:t>
            </a:r>
            <a:endParaRPr lang="en-US" sz="825" b="1" dirty="0"/>
          </a:p>
        </p:txBody>
      </p:sp>
      <p:sp>
        <p:nvSpPr>
          <p:cNvPr id="27" name="CuadroTexto 26"/>
          <p:cNvSpPr txBox="1"/>
          <p:nvPr/>
        </p:nvSpPr>
        <p:spPr>
          <a:xfrm>
            <a:off x="7551593" y="4837145"/>
            <a:ext cx="1443789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RR</a:t>
            </a:r>
          </a:p>
          <a:p>
            <a:pPr algn="ctr"/>
            <a:r>
              <a:rPr lang="es-CO" sz="1600" dirty="0" err="1"/>
              <a:t>Respiratory</a:t>
            </a:r>
            <a:r>
              <a:rPr lang="es-CO" sz="1600" dirty="0"/>
              <a:t> </a:t>
            </a:r>
            <a:r>
              <a:rPr lang="es-CO" sz="1600" dirty="0" err="1"/>
              <a:t>diseases</a:t>
            </a:r>
            <a:endParaRPr lang="es-CO" sz="1600" dirty="0"/>
          </a:p>
          <a:p>
            <a:pPr algn="ctr"/>
            <a:r>
              <a:rPr lang="es-CO" sz="1600" dirty="0"/>
              <a:t>4% (1.3-6.7%)</a:t>
            </a:r>
          </a:p>
          <a:p>
            <a:pPr algn="ctr"/>
            <a:r>
              <a:rPr lang="es-CO" sz="1600" dirty="0"/>
              <a:t> </a:t>
            </a:r>
            <a:r>
              <a:rPr lang="es-CO" sz="1600" dirty="0" err="1"/>
              <a:t>increase</a:t>
            </a:r>
            <a:r>
              <a:rPr lang="es-CO" sz="1600" dirty="0"/>
              <a:t> </a:t>
            </a:r>
          </a:p>
          <a:p>
            <a:pPr algn="ctr"/>
            <a:r>
              <a:rPr lang="es-CO" sz="1600" dirty="0"/>
              <a:t>10 </a:t>
            </a:r>
            <a:r>
              <a:rPr lang="es-CO" sz="1600" dirty="0" err="1"/>
              <a:t>ppb</a:t>
            </a:r>
            <a:r>
              <a:rPr lang="es-CO" sz="1600" dirty="0"/>
              <a:t> O</a:t>
            </a:r>
            <a:r>
              <a:rPr lang="es-CO" sz="1600" baseline="-25000" dirty="0"/>
              <a:t>3</a:t>
            </a:r>
          </a:p>
          <a:p>
            <a:pPr algn="ctr"/>
            <a:r>
              <a:rPr lang="es-CO" sz="1050" dirty="0"/>
              <a:t>(</a:t>
            </a:r>
            <a:r>
              <a:rPr lang="es-CO" sz="1050" dirty="0" err="1"/>
              <a:t>Jerrett</a:t>
            </a:r>
            <a:r>
              <a:rPr lang="es-CO" sz="1050" dirty="0"/>
              <a:t> et al, 2009) </a:t>
            </a:r>
            <a:endParaRPr lang="es-CO" sz="1600" dirty="0"/>
          </a:p>
        </p:txBody>
      </p:sp>
      <p:sp>
        <p:nvSpPr>
          <p:cNvPr id="28" name="Título 1"/>
          <p:cNvSpPr>
            <a:spLocks noGrp="1"/>
          </p:cNvSpPr>
          <p:nvPr>
            <p:ph type="title"/>
          </p:nvPr>
        </p:nvSpPr>
        <p:spPr>
          <a:xfrm>
            <a:off x="670960" y="34306"/>
            <a:ext cx="7886700" cy="722329"/>
          </a:xfrm>
        </p:spPr>
        <p:txBody>
          <a:bodyPr/>
          <a:lstStyle/>
          <a:p>
            <a:pPr algn="ctr"/>
            <a:r>
              <a:rPr lang="es-ES" b="1" dirty="0"/>
              <a:t>HEALTH IMPACT ESTIMATION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976806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6709" y="373008"/>
            <a:ext cx="8514336" cy="745629"/>
          </a:xfrm>
        </p:spPr>
        <p:txBody>
          <a:bodyPr>
            <a:normAutofit/>
          </a:bodyPr>
          <a:lstStyle/>
          <a:p>
            <a:pPr algn="ctr"/>
            <a:r>
              <a:rPr lang="es-CO" b="1" dirty="0" err="1"/>
              <a:t>Cost</a:t>
            </a:r>
            <a:r>
              <a:rPr lang="es-CO" b="1" dirty="0"/>
              <a:t> of air </a:t>
            </a:r>
            <a:r>
              <a:rPr lang="es-CO" b="1" dirty="0" err="1"/>
              <a:t>pollution</a:t>
            </a:r>
            <a:r>
              <a:rPr lang="es-CO" b="1" dirty="0"/>
              <a:t> in </a:t>
            </a:r>
            <a:r>
              <a:rPr lang="es-CO" b="1" dirty="0" err="1"/>
              <a:t>Bogota</a:t>
            </a:r>
            <a:r>
              <a:rPr lang="es-CO" b="1" dirty="0"/>
              <a:t> in 2014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6493" y="5052446"/>
            <a:ext cx="8674768" cy="1113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Deaths from all cause by PM2.5 represent 1.1% of the Bogota's GDP. </a:t>
            </a:r>
          </a:p>
          <a:p>
            <a:pPr marL="0" indent="0">
              <a:buNone/>
            </a:pPr>
            <a:r>
              <a:rPr lang="en-US" sz="1800" dirty="0"/>
              <a:t>VSL for Colombia expressed as WTP per person: $574,321.51 USD projected from (Castillo et al., 2010).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F6440-B67C-4B37-A6F1-B0F65A1C6120}" type="slidenum">
              <a:rPr lang="es-CO" smtClean="0"/>
              <a:t>22</a:t>
            </a:fld>
            <a:endParaRPr lang="es-CO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058028"/>
              </p:ext>
            </p:extLst>
          </p:nvPr>
        </p:nvGraphicFramePr>
        <p:xfrm>
          <a:off x="276493" y="1213718"/>
          <a:ext cx="8674768" cy="3648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213">
                  <a:extLst>
                    <a:ext uri="{9D8B030D-6E8A-4147-A177-3AD203B41FA5}">
                      <a16:colId xmlns:a16="http://schemas.microsoft.com/office/drawing/2014/main" val="2851452456"/>
                    </a:ext>
                  </a:extLst>
                </a:gridCol>
                <a:gridCol w="1538815">
                  <a:extLst>
                    <a:ext uri="{9D8B030D-6E8A-4147-A177-3AD203B41FA5}">
                      <a16:colId xmlns:a16="http://schemas.microsoft.com/office/drawing/2014/main" val="2254456087"/>
                    </a:ext>
                  </a:extLst>
                </a:gridCol>
                <a:gridCol w="2045368">
                  <a:extLst>
                    <a:ext uri="{9D8B030D-6E8A-4147-A177-3AD203B41FA5}">
                      <a16:colId xmlns:a16="http://schemas.microsoft.com/office/drawing/2014/main" val="7262024"/>
                    </a:ext>
                  </a:extLst>
                </a:gridCol>
                <a:gridCol w="4038372">
                  <a:extLst>
                    <a:ext uri="{9D8B030D-6E8A-4147-A177-3AD203B41FA5}">
                      <a16:colId xmlns:a16="http://schemas.microsoft.com/office/drawing/2014/main" val="4175938308"/>
                    </a:ext>
                  </a:extLst>
                </a:gridCol>
              </a:tblGrid>
              <a:tr h="467651">
                <a:tc gridSpan="2">
                  <a:txBody>
                    <a:bodyPr/>
                    <a:lstStyle/>
                    <a:p>
                      <a:pPr algn="ctr"/>
                      <a:r>
                        <a:rPr lang="es-CO" sz="1600" noProof="0" dirty="0" err="1">
                          <a:solidFill>
                            <a:schemeClr val="tx1"/>
                          </a:solidFill>
                        </a:rPr>
                        <a:t>Pollutant</a:t>
                      </a:r>
                      <a:endParaRPr lang="es-CO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noProof="0" dirty="0" err="1">
                          <a:solidFill>
                            <a:schemeClr val="tx1"/>
                          </a:solidFill>
                          <a:effectLst/>
                        </a:rPr>
                        <a:t>Estimated</a:t>
                      </a:r>
                      <a:r>
                        <a:rPr lang="es-CO" sz="1600" b="1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CO" sz="1600" b="1" noProof="0" dirty="0" err="1">
                          <a:solidFill>
                            <a:schemeClr val="tx1"/>
                          </a:solidFill>
                          <a:effectLst/>
                        </a:rPr>
                        <a:t>mortalities</a:t>
                      </a:r>
                      <a:endParaRPr lang="es-CO" sz="1600" b="1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(WTP USD in million)</a:t>
                      </a:r>
                      <a:endParaRPr lang="en-US" sz="1600" b="1" dirty="0"/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357484564"/>
                  </a:ext>
                </a:extLst>
              </a:tr>
              <a:tr h="681461">
                <a:tc rowSpan="3">
                  <a:txBody>
                    <a:bodyPr/>
                    <a:lstStyle/>
                    <a:p>
                      <a:pPr algn="ctr"/>
                      <a:endParaRPr lang="es-CO" sz="2400" b="1" noProof="0" dirty="0"/>
                    </a:p>
                    <a:p>
                      <a:pPr algn="ctr"/>
                      <a:r>
                        <a:rPr lang="es-CO" sz="2400" b="1" noProof="0" dirty="0"/>
                        <a:t>PM2.5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dirty="0"/>
                        <a:t>(</a:t>
                      </a:r>
                      <a:r>
                        <a:rPr lang="en-US" sz="1400" dirty="0" err="1"/>
                        <a:t>Krewski</a:t>
                      </a:r>
                      <a:r>
                        <a:rPr lang="en-US" sz="1400" dirty="0"/>
                        <a:t> et al, 2009)</a:t>
                      </a:r>
                      <a:endParaRPr lang="es-CO" sz="1400" dirty="0"/>
                    </a:p>
                    <a:p>
                      <a:pPr algn="ctr"/>
                      <a:endParaRPr lang="es-CO" sz="2400" b="1" noProof="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aseline="0" noProof="0" dirty="0" err="1"/>
                        <a:t>All</a:t>
                      </a:r>
                      <a:r>
                        <a:rPr lang="es-CO" sz="1600" baseline="0" noProof="0" dirty="0"/>
                        <a:t>-cause </a:t>
                      </a:r>
                      <a:r>
                        <a:rPr lang="es-CO" sz="1600" baseline="0" noProof="0" dirty="0" err="1"/>
                        <a:t>mortality</a:t>
                      </a:r>
                      <a:endParaRPr lang="es-CO" sz="1600" noProof="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1746 (1195-2270)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$1,002.765 ($686.314 - $1,303.710)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098650625"/>
                  </a:ext>
                </a:extLst>
              </a:tr>
              <a:tr h="64381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noProof="0" dirty="0" err="1"/>
                        <a:t>Respiratory</a:t>
                      </a:r>
                      <a:endParaRPr lang="es-CO" sz="1600" noProof="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629 (298-934)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$361.248 ($171.148 - $536.416)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507996329"/>
                  </a:ext>
                </a:extLst>
              </a:tr>
              <a:tr h="767615">
                <a:tc vMerge="1">
                  <a:txBody>
                    <a:bodyPr/>
                    <a:lstStyle/>
                    <a:p>
                      <a:endParaRPr lang="es-CO" sz="1800" noProof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noProof="0" dirty="0"/>
                        <a:t>Cardiovascular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1050 (838 -1248)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0" dirty="0"/>
                        <a:t>$603.038 ($481.281 - $716.753)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3529800251"/>
                  </a:ext>
                </a:extLst>
              </a:tr>
              <a:tr h="936029">
                <a:tc>
                  <a:txBody>
                    <a:bodyPr/>
                    <a:lstStyle/>
                    <a:p>
                      <a:pPr algn="ctr"/>
                      <a:r>
                        <a:rPr lang="es-CO" sz="2400" b="1" noProof="0" dirty="0"/>
                        <a:t>O</a:t>
                      </a:r>
                      <a:r>
                        <a:rPr lang="es-CO" sz="2400" b="1" baseline="-25000" noProof="0" dirty="0"/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dirty="0"/>
                        <a:t>(</a:t>
                      </a:r>
                      <a:r>
                        <a:rPr lang="es-CO" sz="1400" dirty="0" err="1"/>
                        <a:t>Jerrett</a:t>
                      </a:r>
                      <a:r>
                        <a:rPr lang="es-CO" sz="1400" dirty="0"/>
                        <a:t> et al, 2009) </a:t>
                      </a:r>
                      <a:endParaRPr lang="es-CO" sz="2400" dirty="0"/>
                    </a:p>
                    <a:p>
                      <a:pPr algn="ctr"/>
                      <a:endParaRPr lang="es-CO" sz="2400" b="1" baseline="-25000" noProof="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noProof="0" dirty="0" err="1"/>
                        <a:t>Respiratory</a:t>
                      </a:r>
                      <a:endParaRPr lang="es-CO" sz="1600" noProof="0" dirty="0"/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 (51-249)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$87.297 ($29.290 - $143.006)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45708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562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9467" y="80627"/>
            <a:ext cx="7886700" cy="928048"/>
          </a:xfrm>
        </p:spPr>
        <p:txBody>
          <a:bodyPr/>
          <a:lstStyle/>
          <a:p>
            <a:pPr algn="ctr"/>
            <a:r>
              <a:rPr lang="es-CO" b="1" dirty="0"/>
              <a:t>CONCLUSIONS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97730" y="942090"/>
            <a:ext cx="7886700" cy="4351338"/>
          </a:xfrm>
        </p:spPr>
        <p:txBody>
          <a:bodyPr>
            <a:noAutofit/>
          </a:bodyPr>
          <a:lstStyle/>
          <a:p>
            <a:r>
              <a:rPr lang="es-CO" sz="3200" dirty="0"/>
              <a:t>In </a:t>
            </a:r>
            <a:r>
              <a:rPr lang="es-CO" sz="3200" dirty="0" err="1"/>
              <a:t>the</a:t>
            </a:r>
            <a:r>
              <a:rPr lang="es-CO" sz="3200" dirty="0"/>
              <a:t> </a:t>
            </a:r>
            <a:r>
              <a:rPr lang="es-CO" sz="3200" dirty="0" err="1"/>
              <a:t>last</a:t>
            </a:r>
            <a:r>
              <a:rPr lang="es-CO" sz="3200" dirty="0"/>
              <a:t> </a:t>
            </a:r>
            <a:r>
              <a:rPr lang="es-CO" sz="3200" dirty="0" err="1"/>
              <a:t>years</a:t>
            </a:r>
            <a:r>
              <a:rPr lang="es-CO" sz="3200" dirty="0"/>
              <a:t>, </a:t>
            </a:r>
            <a:r>
              <a:rPr lang="es-CO" sz="3200" dirty="0" err="1"/>
              <a:t>we</a:t>
            </a:r>
            <a:r>
              <a:rPr lang="es-CO" sz="3200" dirty="0"/>
              <a:t> </a:t>
            </a:r>
            <a:r>
              <a:rPr lang="es-CO" sz="3200" dirty="0" err="1"/>
              <a:t>have</a:t>
            </a:r>
            <a:r>
              <a:rPr lang="es-CO" sz="3200" dirty="0"/>
              <a:t> </a:t>
            </a:r>
            <a:r>
              <a:rPr lang="es-CO" sz="3200" dirty="0" err="1"/>
              <a:t>significantly</a:t>
            </a:r>
            <a:r>
              <a:rPr lang="es-CO" sz="3200" dirty="0"/>
              <a:t> </a:t>
            </a:r>
            <a:r>
              <a:rPr lang="es-CO" sz="3200" dirty="0" err="1"/>
              <a:t>improved</a:t>
            </a:r>
            <a:r>
              <a:rPr lang="es-CO" sz="3200" dirty="0"/>
              <a:t> </a:t>
            </a:r>
            <a:r>
              <a:rPr lang="es-CO" sz="3200" dirty="0" err="1"/>
              <a:t>Bogota’s</a:t>
            </a:r>
            <a:r>
              <a:rPr lang="es-CO" sz="3200" dirty="0"/>
              <a:t> air </a:t>
            </a:r>
            <a:r>
              <a:rPr lang="es-CO" sz="3200" dirty="0" err="1"/>
              <a:t>pollutant</a:t>
            </a:r>
            <a:r>
              <a:rPr lang="es-CO" sz="3200" dirty="0"/>
              <a:t> </a:t>
            </a:r>
            <a:r>
              <a:rPr lang="es-CO" sz="3200" dirty="0" err="1"/>
              <a:t>emission</a:t>
            </a:r>
            <a:r>
              <a:rPr lang="es-CO" sz="3200" dirty="0"/>
              <a:t> </a:t>
            </a:r>
            <a:r>
              <a:rPr lang="es-CO" sz="3200" dirty="0" err="1"/>
              <a:t>estimates</a:t>
            </a:r>
            <a:r>
              <a:rPr lang="es-CO" sz="3200" dirty="0"/>
              <a:t> </a:t>
            </a:r>
            <a:r>
              <a:rPr lang="es-CO" sz="3200" dirty="0" err="1"/>
              <a:t>considering</a:t>
            </a:r>
            <a:r>
              <a:rPr lang="es-CO" sz="3200" dirty="0"/>
              <a:t> </a:t>
            </a:r>
            <a:r>
              <a:rPr lang="es-CO" sz="3200" dirty="0" err="1"/>
              <a:t>resuspended</a:t>
            </a:r>
            <a:r>
              <a:rPr lang="es-CO" sz="3200" dirty="0"/>
              <a:t> </a:t>
            </a:r>
            <a:r>
              <a:rPr lang="es-CO" sz="3200" dirty="0" err="1"/>
              <a:t>dust</a:t>
            </a:r>
            <a:r>
              <a:rPr lang="es-CO" sz="3200" dirty="0"/>
              <a:t> and </a:t>
            </a:r>
            <a:r>
              <a:rPr lang="es-CO" sz="3200" dirty="0" err="1"/>
              <a:t>changes</a:t>
            </a:r>
            <a:r>
              <a:rPr lang="es-CO" sz="3200" dirty="0"/>
              <a:t> in fuel </a:t>
            </a:r>
            <a:r>
              <a:rPr lang="es-CO" sz="3200" dirty="0" err="1"/>
              <a:t>quality</a:t>
            </a:r>
            <a:r>
              <a:rPr lang="es-CO" sz="3200" dirty="0"/>
              <a:t> and </a:t>
            </a:r>
            <a:r>
              <a:rPr lang="es-CO" sz="3200" dirty="0" err="1"/>
              <a:t>vehicle</a:t>
            </a:r>
            <a:r>
              <a:rPr lang="es-CO" sz="3200" dirty="0"/>
              <a:t> </a:t>
            </a:r>
            <a:r>
              <a:rPr lang="es-CO" sz="3200" dirty="0" err="1"/>
              <a:t>fleet</a:t>
            </a:r>
            <a:r>
              <a:rPr lang="es-CO" sz="3200" dirty="0"/>
              <a:t> </a:t>
            </a:r>
            <a:r>
              <a:rPr lang="es-CO" sz="3200" dirty="0" err="1"/>
              <a:t>renovation</a:t>
            </a:r>
            <a:r>
              <a:rPr lang="es-CO" sz="3200" dirty="0"/>
              <a:t>.</a:t>
            </a:r>
          </a:p>
          <a:p>
            <a:r>
              <a:rPr lang="es-CO" sz="3200" dirty="0" err="1"/>
              <a:t>The</a:t>
            </a:r>
            <a:r>
              <a:rPr lang="es-CO" sz="3200" dirty="0"/>
              <a:t> </a:t>
            </a:r>
            <a:r>
              <a:rPr lang="es-CO" sz="3200" dirty="0" err="1"/>
              <a:t>implementation</a:t>
            </a:r>
            <a:r>
              <a:rPr lang="es-CO" sz="3200" dirty="0"/>
              <a:t> of CMAQ </a:t>
            </a:r>
            <a:r>
              <a:rPr lang="es-CO" sz="3200" dirty="0" err="1"/>
              <a:t>have</a:t>
            </a:r>
            <a:r>
              <a:rPr lang="es-CO" sz="3200" dirty="0"/>
              <a:t> </a:t>
            </a:r>
            <a:r>
              <a:rPr lang="es-CO" sz="3200" dirty="0" err="1"/>
              <a:t>become</a:t>
            </a:r>
            <a:r>
              <a:rPr lang="es-CO" sz="3200" dirty="0"/>
              <a:t> a </a:t>
            </a:r>
            <a:r>
              <a:rPr lang="es-CO" sz="3200" dirty="0" err="1"/>
              <a:t>great</a:t>
            </a:r>
            <a:r>
              <a:rPr lang="es-CO" sz="3200" dirty="0"/>
              <a:t> </a:t>
            </a:r>
            <a:r>
              <a:rPr lang="es-CO" sz="3200" dirty="0" err="1"/>
              <a:t>opportunity</a:t>
            </a:r>
            <a:r>
              <a:rPr lang="es-CO" sz="3200" dirty="0"/>
              <a:t> to revise </a:t>
            </a:r>
            <a:r>
              <a:rPr lang="es-CO" sz="3200" dirty="0" err="1"/>
              <a:t>emission</a:t>
            </a:r>
            <a:r>
              <a:rPr lang="es-CO" sz="3200" dirty="0"/>
              <a:t> </a:t>
            </a:r>
            <a:r>
              <a:rPr lang="es-CO" sz="3200" dirty="0" err="1"/>
              <a:t>estimates</a:t>
            </a:r>
            <a:r>
              <a:rPr lang="es-CO" sz="3200" dirty="0"/>
              <a:t> and </a:t>
            </a:r>
            <a:r>
              <a:rPr lang="es-CO" sz="3200" dirty="0" err="1"/>
              <a:t>adjust</a:t>
            </a:r>
            <a:r>
              <a:rPr lang="es-CO" sz="3200" dirty="0"/>
              <a:t> </a:t>
            </a:r>
            <a:r>
              <a:rPr lang="es-CO" sz="3200" dirty="0" err="1"/>
              <a:t>them</a:t>
            </a:r>
            <a:r>
              <a:rPr lang="es-CO" sz="3200" dirty="0"/>
              <a:t> to </a:t>
            </a:r>
            <a:r>
              <a:rPr lang="es-CO" sz="3200" dirty="0" err="1"/>
              <a:t>the</a:t>
            </a:r>
            <a:r>
              <a:rPr lang="es-CO" sz="3200" dirty="0"/>
              <a:t> </a:t>
            </a:r>
            <a:r>
              <a:rPr lang="es-CO" sz="3200" dirty="0" err="1"/>
              <a:t>proper</a:t>
            </a:r>
            <a:r>
              <a:rPr lang="es-CO" sz="3200" dirty="0"/>
              <a:t> </a:t>
            </a:r>
            <a:r>
              <a:rPr lang="es-CO" sz="3200" dirty="0" err="1"/>
              <a:t>level</a:t>
            </a:r>
            <a:r>
              <a:rPr lang="es-CO" sz="3200" dirty="0"/>
              <a:t>.</a:t>
            </a:r>
          </a:p>
          <a:p>
            <a:r>
              <a:rPr lang="es-CO" sz="3200" dirty="0"/>
              <a:t>CMAQ </a:t>
            </a:r>
            <a:r>
              <a:rPr lang="es-CO" sz="3200" dirty="0" err="1"/>
              <a:t>represents</a:t>
            </a:r>
            <a:r>
              <a:rPr lang="es-CO" sz="3200" dirty="0"/>
              <a:t> a </a:t>
            </a:r>
            <a:r>
              <a:rPr lang="es-CO" sz="3200" dirty="0" err="1"/>
              <a:t>great</a:t>
            </a:r>
            <a:r>
              <a:rPr lang="es-CO" sz="3200" dirty="0"/>
              <a:t> </a:t>
            </a:r>
            <a:r>
              <a:rPr lang="es-CO" sz="3200" dirty="0" err="1"/>
              <a:t>potential</a:t>
            </a:r>
            <a:r>
              <a:rPr lang="es-CO" sz="3200" dirty="0"/>
              <a:t> to </a:t>
            </a:r>
            <a:r>
              <a:rPr lang="es-CO" sz="3200" dirty="0" err="1"/>
              <a:t>optimize</a:t>
            </a:r>
            <a:r>
              <a:rPr lang="es-CO" sz="3200" dirty="0"/>
              <a:t> </a:t>
            </a:r>
            <a:r>
              <a:rPr lang="es-CO" sz="3200" dirty="0" err="1"/>
              <a:t>costs</a:t>
            </a:r>
            <a:r>
              <a:rPr lang="es-CO" sz="3200" dirty="0"/>
              <a:t> / </a:t>
            </a:r>
            <a:r>
              <a:rPr lang="es-CO" sz="3200" dirty="0" err="1"/>
              <a:t>benefits</a:t>
            </a:r>
            <a:r>
              <a:rPr lang="es-CO" sz="3200" dirty="0"/>
              <a:t> </a:t>
            </a:r>
            <a:r>
              <a:rPr lang="es-CO" sz="3200" dirty="0" err="1"/>
              <a:t>related</a:t>
            </a:r>
            <a:r>
              <a:rPr lang="es-CO" sz="3200" dirty="0"/>
              <a:t> </a:t>
            </a:r>
            <a:r>
              <a:rPr lang="es-CO" sz="3200" dirty="0" err="1"/>
              <a:t>with</a:t>
            </a:r>
            <a:r>
              <a:rPr lang="es-CO" sz="3200" dirty="0"/>
              <a:t> air </a:t>
            </a:r>
            <a:r>
              <a:rPr lang="es-CO" sz="3200" dirty="0" err="1"/>
              <a:t>pollution</a:t>
            </a:r>
            <a:r>
              <a:rPr lang="es-CO" sz="3200" dirty="0"/>
              <a:t> in </a:t>
            </a:r>
            <a:r>
              <a:rPr lang="es-CO" sz="3200" dirty="0" err="1"/>
              <a:t>Bogota</a:t>
            </a:r>
            <a:r>
              <a:rPr lang="es-CO" sz="3200" dirty="0"/>
              <a:t>.</a:t>
            </a:r>
          </a:p>
          <a:p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1460588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6098" y="336992"/>
            <a:ext cx="8079252" cy="900966"/>
          </a:xfrm>
        </p:spPr>
        <p:txBody>
          <a:bodyPr/>
          <a:lstStyle/>
          <a:p>
            <a:pPr algn="ctr"/>
            <a:r>
              <a:rPr lang="es-CO" b="1" dirty="0"/>
              <a:t>RESEARCH NEEDS IN BOGOTA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2374" y="1347323"/>
            <a:ext cx="7886700" cy="4351338"/>
          </a:xfrm>
        </p:spPr>
        <p:txBody>
          <a:bodyPr/>
          <a:lstStyle/>
          <a:p>
            <a:r>
              <a:rPr lang="es-CO" dirty="0" err="1"/>
              <a:t>Chemical</a:t>
            </a:r>
            <a:r>
              <a:rPr lang="es-CO" dirty="0"/>
              <a:t> </a:t>
            </a:r>
            <a:r>
              <a:rPr lang="es-CO" dirty="0" err="1"/>
              <a:t>compostion</a:t>
            </a:r>
            <a:r>
              <a:rPr lang="es-CO" dirty="0"/>
              <a:t> of </a:t>
            </a:r>
            <a:r>
              <a:rPr lang="es-CO" dirty="0" err="1"/>
              <a:t>ambient</a:t>
            </a:r>
            <a:r>
              <a:rPr lang="es-CO" dirty="0"/>
              <a:t> and </a:t>
            </a:r>
            <a:r>
              <a:rPr lang="es-CO" dirty="0" err="1"/>
              <a:t>resuspended</a:t>
            </a:r>
            <a:r>
              <a:rPr lang="es-CO" dirty="0"/>
              <a:t> PM. </a:t>
            </a:r>
            <a:r>
              <a:rPr lang="es-CO" dirty="0" err="1"/>
              <a:t>Unknown</a:t>
            </a:r>
            <a:r>
              <a:rPr lang="es-CO" dirty="0"/>
              <a:t> </a:t>
            </a:r>
            <a:r>
              <a:rPr lang="es-CO" dirty="0" err="1"/>
              <a:t>sources</a:t>
            </a:r>
            <a:r>
              <a:rPr lang="es-CO" dirty="0"/>
              <a:t>: </a:t>
            </a:r>
            <a:r>
              <a:rPr lang="es-CO" dirty="0" err="1"/>
              <a:t>erosion</a:t>
            </a:r>
            <a:r>
              <a:rPr lang="es-CO" dirty="0"/>
              <a:t>, break and tire </a:t>
            </a:r>
            <a:r>
              <a:rPr lang="es-CO" dirty="0" err="1"/>
              <a:t>wear</a:t>
            </a:r>
            <a:r>
              <a:rPr lang="es-CO" dirty="0"/>
              <a:t>, </a:t>
            </a:r>
            <a:r>
              <a:rPr lang="es-CO" dirty="0" err="1"/>
              <a:t>surface</a:t>
            </a:r>
            <a:r>
              <a:rPr lang="es-CO" dirty="0"/>
              <a:t> </a:t>
            </a:r>
            <a:r>
              <a:rPr lang="es-CO" dirty="0" err="1"/>
              <a:t>abrassion</a:t>
            </a:r>
            <a:r>
              <a:rPr lang="es-CO" dirty="0"/>
              <a:t>, </a:t>
            </a:r>
            <a:r>
              <a:rPr lang="es-CO" dirty="0" err="1"/>
              <a:t>dust</a:t>
            </a:r>
            <a:r>
              <a:rPr lang="es-CO" dirty="0"/>
              <a:t>.</a:t>
            </a:r>
          </a:p>
          <a:p>
            <a:r>
              <a:rPr lang="es-CO" dirty="0" err="1"/>
              <a:t>Reconciliation</a:t>
            </a:r>
            <a:r>
              <a:rPr lang="es-CO" dirty="0"/>
              <a:t> of </a:t>
            </a:r>
            <a:r>
              <a:rPr lang="es-CO" dirty="0" err="1"/>
              <a:t>high</a:t>
            </a:r>
            <a:r>
              <a:rPr lang="es-CO" dirty="0"/>
              <a:t> and </a:t>
            </a:r>
            <a:r>
              <a:rPr lang="es-CO" dirty="0" err="1"/>
              <a:t>low</a:t>
            </a:r>
            <a:r>
              <a:rPr lang="es-CO" dirty="0"/>
              <a:t> </a:t>
            </a:r>
            <a:r>
              <a:rPr lang="es-CO" dirty="0" err="1"/>
              <a:t>resolution</a:t>
            </a:r>
            <a:r>
              <a:rPr lang="es-CO" dirty="0"/>
              <a:t> </a:t>
            </a:r>
            <a:r>
              <a:rPr lang="es-CO" dirty="0" err="1"/>
              <a:t>emission</a:t>
            </a:r>
            <a:r>
              <a:rPr lang="es-CO" dirty="0"/>
              <a:t> </a:t>
            </a:r>
            <a:r>
              <a:rPr lang="es-CO" dirty="0" err="1"/>
              <a:t>inventories</a:t>
            </a:r>
            <a:r>
              <a:rPr lang="es-CO" dirty="0"/>
              <a:t>, </a:t>
            </a:r>
            <a:r>
              <a:rPr lang="es-CO" dirty="0" err="1"/>
              <a:t>especially</a:t>
            </a:r>
            <a:r>
              <a:rPr lang="es-CO" dirty="0"/>
              <a:t> </a:t>
            </a:r>
            <a:r>
              <a:rPr lang="es-CO" dirty="0" err="1"/>
              <a:t>NOx</a:t>
            </a:r>
            <a:r>
              <a:rPr lang="es-CO" dirty="0"/>
              <a:t> and CO.</a:t>
            </a:r>
          </a:p>
          <a:p>
            <a:r>
              <a:rPr lang="es-CO" dirty="0" err="1"/>
              <a:t>Determination</a:t>
            </a:r>
            <a:r>
              <a:rPr lang="es-CO" dirty="0"/>
              <a:t> of </a:t>
            </a:r>
            <a:r>
              <a:rPr lang="es-CO" dirty="0" err="1"/>
              <a:t>the</a:t>
            </a:r>
            <a:r>
              <a:rPr lang="es-CO" dirty="0"/>
              <a:t> PBL </a:t>
            </a:r>
            <a:r>
              <a:rPr lang="es-CO" dirty="0" err="1"/>
              <a:t>mixing</a:t>
            </a:r>
            <a:r>
              <a:rPr lang="es-CO" dirty="0"/>
              <a:t> </a:t>
            </a:r>
            <a:r>
              <a:rPr lang="es-CO" dirty="0" err="1"/>
              <a:t>depth</a:t>
            </a:r>
            <a:r>
              <a:rPr lang="es-CO" dirty="0"/>
              <a:t> to </a:t>
            </a:r>
            <a:r>
              <a:rPr lang="es-CO" dirty="0" err="1"/>
              <a:t>solve</a:t>
            </a:r>
            <a:r>
              <a:rPr lang="es-CO" dirty="0"/>
              <a:t> </a:t>
            </a:r>
            <a:r>
              <a:rPr lang="es-CO" dirty="0" err="1"/>
              <a:t>night</a:t>
            </a:r>
            <a:r>
              <a:rPr lang="es-CO" dirty="0"/>
              <a:t>-time </a:t>
            </a:r>
            <a:r>
              <a:rPr lang="es-CO" dirty="0" err="1"/>
              <a:t>biases</a:t>
            </a:r>
            <a:r>
              <a:rPr lang="es-CO" dirty="0"/>
              <a:t>.</a:t>
            </a:r>
          </a:p>
          <a:p>
            <a:r>
              <a:rPr lang="es-CO" dirty="0"/>
              <a:t>PM </a:t>
            </a:r>
            <a:r>
              <a:rPr lang="es-CO" dirty="0" err="1"/>
              <a:t>forecasting</a:t>
            </a:r>
            <a:r>
              <a:rPr lang="es-CO" dirty="0"/>
              <a:t> </a:t>
            </a:r>
            <a:r>
              <a:rPr lang="es-CO" dirty="0" err="1"/>
              <a:t>system</a:t>
            </a:r>
            <a:r>
              <a:rPr lang="es-CO" dirty="0"/>
              <a:t> and set up </a:t>
            </a:r>
            <a:r>
              <a:rPr lang="es-CO" dirty="0" err="1"/>
              <a:t>early</a:t>
            </a:r>
            <a:r>
              <a:rPr lang="es-CO" dirty="0"/>
              <a:t> </a:t>
            </a:r>
            <a:r>
              <a:rPr lang="es-CO" dirty="0" err="1"/>
              <a:t>warnings</a:t>
            </a:r>
            <a:r>
              <a:rPr lang="es-CO" dirty="0"/>
              <a:t> to </a:t>
            </a:r>
            <a:r>
              <a:rPr lang="es-CO" dirty="0" err="1"/>
              <a:t>protect</a:t>
            </a:r>
            <a:r>
              <a:rPr lang="es-CO" dirty="0"/>
              <a:t> </a:t>
            </a:r>
            <a:r>
              <a:rPr lang="es-CO" dirty="0" err="1"/>
              <a:t>public</a:t>
            </a:r>
            <a:r>
              <a:rPr lang="es-CO" dirty="0"/>
              <a:t> </a:t>
            </a:r>
            <a:r>
              <a:rPr lang="es-CO" dirty="0" err="1"/>
              <a:t>health</a:t>
            </a:r>
            <a:r>
              <a:rPr lang="es-CO" dirty="0"/>
              <a:t>.</a:t>
            </a: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02325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AKNOWLEDGMENTS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project has been funded under different contract and agreements awarded to Universidad de La Salle: contract 1467 of 2013 awarded by </a:t>
            </a:r>
            <a:r>
              <a:rPr lang="en-US" b="1" dirty="0" err="1"/>
              <a:t>Secretaría</a:t>
            </a:r>
            <a:r>
              <a:rPr lang="en-US" b="1" dirty="0"/>
              <a:t> de </a:t>
            </a:r>
            <a:r>
              <a:rPr lang="en-US" b="1" dirty="0" err="1"/>
              <a:t>Ambiente</a:t>
            </a:r>
            <a:r>
              <a:rPr lang="en-US" b="1" dirty="0"/>
              <a:t> de Bogotá</a:t>
            </a:r>
            <a:r>
              <a:rPr lang="en-US" dirty="0"/>
              <a:t>; contract 241 of 2015 awarded by </a:t>
            </a:r>
            <a:r>
              <a:rPr lang="en-US" b="1" dirty="0" err="1"/>
              <a:t>Colciencias</a:t>
            </a:r>
            <a:r>
              <a:rPr lang="en-US" dirty="0"/>
              <a:t>; collaboration agreement 5224377 of 2015 between </a:t>
            </a:r>
            <a:r>
              <a:rPr lang="en-US" b="1" dirty="0" err="1"/>
              <a:t>Ecopetrol</a:t>
            </a:r>
            <a:r>
              <a:rPr lang="en-US" b="1" dirty="0"/>
              <a:t> </a:t>
            </a:r>
            <a:r>
              <a:rPr lang="en-US" dirty="0"/>
              <a:t>and ULS.</a:t>
            </a:r>
          </a:p>
          <a:p>
            <a:pPr marL="0" indent="0">
              <a:buNone/>
            </a:pPr>
            <a:r>
              <a:rPr lang="en-US" dirty="0"/>
              <a:t>We thank all the organizations and people that have contributed in different ways to </a:t>
            </a:r>
            <a:r>
              <a:rPr lang="en-US"/>
              <a:t>this project.</a:t>
            </a:r>
            <a:endParaRPr lang="es-CO" dirty="0"/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45718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 descr="bogo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0080" cy="6143644"/>
          </a:xfrm>
          <a:prstGeom prst="rect">
            <a:avLst/>
          </a:prstGeom>
        </p:spPr>
      </p:pic>
      <p:sp>
        <p:nvSpPr>
          <p:cNvPr id="6" name="5 Título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1470025"/>
          </a:xfrm>
        </p:spPr>
        <p:txBody>
          <a:bodyPr>
            <a:normAutofit/>
          </a:bodyPr>
          <a:lstStyle/>
          <a:p>
            <a:r>
              <a:rPr lang="es-CO" sz="5400" dirty="0">
                <a:solidFill>
                  <a:schemeClr val="bg1"/>
                </a:solidFill>
              </a:rPr>
              <a:t>THANKS!</a:t>
            </a:r>
          </a:p>
        </p:txBody>
      </p:sp>
      <p:sp>
        <p:nvSpPr>
          <p:cNvPr id="7" name="6 Subtítulo"/>
          <p:cNvSpPr>
            <a:spLocks noGrp="1"/>
          </p:cNvSpPr>
          <p:nvPr>
            <p:ph type="subTitle" idx="1"/>
          </p:nvPr>
        </p:nvSpPr>
        <p:spPr>
          <a:xfrm>
            <a:off x="1357290" y="2571744"/>
            <a:ext cx="6400800" cy="928694"/>
          </a:xfrm>
        </p:spPr>
        <p:txBody>
          <a:bodyPr>
            <a:normAutofit/>
          </a:bodyPr>
          <a:lstStyle/>
          <a:p>
            <a:r>
              <a:rPr lang="es-CO" sz="4000" dirty="0">
                <a:solidFill>
                  <a:schemeClr val="bg1"/>
                </a:solidFill>
              </a:rPr>
              <a:t>QUESTIONS?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0" y="6143625"/>
            <a:ext cx="9088432" cy="714375"/>
            <a:chOff x="0" y="6143625"/>
            <a:chExt cx="9088432" cy="714375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43625"/>
              <a:ext cx="1990725" cy="714375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8335" y="6167203"/>
              <a:ext cx="1288472" cy="630844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0355" y="6298211"/>
              <a:ext cx="1898077" cy="518484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067" y="6298211"/>
              <a:ext cx="2217436" cy="406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1186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5275" y="-8311"/>
            <a:ext cx="7886700" cy="975794"/>
          </a:xfrm>
        </p:spPr>
        <p:txBody>
          <a:bodyPr>
            <a:normAutofit/>
          </a:bodyPr>
          <a:lstStyle/>
          <a:p>
            <a:pPr algn="ctr"/>
            <a:r>
              <a:rPr lang="es-CO" sz="4000" dirty="0"/>
              <a:t>AIR QUALITY IN BOGOTA</a:t>
            </a:r>
          </a:p>
        </p:txBody>
      </p:sp>
      <p:pic>
        <p:nvPicPr>
          <p:cNvPr id="4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07"/>
          <a:stretch/>
        </p:blipFill>
        <p:spPr>
          <a:xfrm>
            <a:off x="4279379" y="878633"/>
            <a:ext cx="4811788" cy="1789751"/>
          </a:xfrm>
          <a:prstGeom prst="rect">
            <a:avLst/>
          </a:prstGeom>
        </p:spPr>
      </p:pic>
      <p:pic>
        <p:nvPicPr>
          <p:cNvPr id="7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76"/>
          <a:stretch/>
        </p:blipFill>
        <p:spPr>
          <a:xfrm>
            <a:off x="4306673" y="2851264"/>
            <a:ext cx="4757199" cy="18204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368774" y="695753"/>
            <a:ext cx="1731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PM10 </a:t>
            </a:r>
            <a:r>
              <a:rPr lang="es-CO" sz="2000" dirty="0"/>
              <a:t>(</a:t>
            </a:r>
            <a:r>
              <a:rPr lang="es-CO" sz="2000" dirty="0" err="1"/>
              <a:t>ug</a:t>
            </a:r>
            <a:r>
              <a:rPr lang="es-CO" sz="2000" dirty="0"/>
              <a:t>/m</a:t>
            </a:r>
            <a:r>
              <a:rPr lang="es-CO" sz="2000" baseline="30000" dirty="0"/>
              <a:t>3</a:t>
            </a:r>
            <a:r>
              <a:rPr lang="es-CO" sz="2000" dirty="0"/>
              <a:t>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368774" y="2735359"/>
            <a:ext cx="1722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PM2.5 </a:t>
            </a:r>
            <a:r>
              <a:rPr lang="es-CO" dirty="0"/>
              <a:t>(</a:t>
            </a:r>
            <a:r>
              <a:rPr lang="es-CO" dirty="0" err="1"/>
              <a:t>ug</a:t>
            </a:r>
            <a:r>
              <a:rPr lang="es-CO" dirty="0"/>
              <a:t>/m</a:t>
            </a:r>
            <a:r>
              <a:rPr lang="es-CO" baseline="30000" dirty="0"/>
              <a:t>3</a:t>
            </a:r>
            <a:r>
              <a:rPr lang="es-CO" dirty="0"/>
              <a:t>)</a:t>
            </a:r>
            <a:endParaRPr lang="es-CO" b="1" dirty="0"/>
          </a:p>
        </p:txBody>
      </p:sp>
      <p:pic>
        <p:nvPicPr>
          <p:cNvPr id="10" name="2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18"/>
          <a:stretch/>
        </p:blipFill>
        <p:spPr>
          <a:xfrm>
            <a:off x="4405746" y="4854633"/>
            <a:ext cx="4604550" cy="179484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765576" y="4671753"/>
            <a:ext cx="122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/>
              <a:t>O</a:t>
            </a:r>
            <a:r>
              <a:rPr lang="es-CO" sz="2400" b="1" baseline="-25000" dirty="0"/>
              <a:t>3 </a:t>
            </a:r>
            <a:r>
              <a:rPr lang="es-CO" sz="2000" dirty="0"/>
              <a:t>(</a:t>
            </a:r>
            <a:r>
              <a:rPr lang="es-CO" sz="2000" dirty="0" err="1"/>
              <a:t>ppb</a:t>
            </a:r>
            <a:r>
              <a:rPr lang="es-CO" sz="2000" dirty="0"/>
              <a:t>)</a:t>
            </a:r>
            <a:endParaRPr lang="es-CO" sz="2400" baseline="-25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6123"/>
            <a:ext cx="1833563" cy="741877"/>
          </a:xfrm>
          <a:prstGeom prst="rect">
            <a:avLst/>
          </a:prstGeom>
        </p:spPr>
      </p:pic>
      <p:grpSp>
        <p:nvGrpSpPr>
          <p:cNvPr id="20" name="Grupo 19"/>
          <p:cNvGrpSpPr/>
          <p:nvPr/>
        </p:nvGrpSpPr>
        <p:grpSpPr>
          <a:xfrm>
            <a:off x="157940" y="2976465"/>
            <a:ext cx="4086844" cy="3026472"/>
            <a:chOff x="157940" y="2976465"/>
            <a:chExt cx="4086844" cy="3026472"/>
          </a:xfrm>
        </p:grpSpPr>
        <p:graphicFrame>
          <p:nvGraphicFramePr>
            <p:cNvPr id="12" name="Gráfico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97232763"/>
                </p:ext>
              </p:extLst>
            </p:nvPr>
          </p:nvGraphicFramePr>
          <p:xfrm>
            <a:off x="157940" y="2976465"/>
            <a:ext cx="4086844" cy="30264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cxnSp>
          <p:nvCxnSpPr>
            <p:cNvPr id="16" name="Conector recto 15"/>
            <p:cNvCxnSpPr/>
            <p:nvPr/>
          </p:nvCxnSpPr>
          <p:spPr>
            <a:xfrm>
              <a:off x="715160" y="4404049"/>
              <a:ext cx="3414949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0248006"/>
              </p:ext>
            </p:extLst>
          </p:nvPr>
        </p:nvGraphicFramePr>
        <p:xfrm>
          <a:off x="157940" y="779005"/>
          <a:ext cx="4121439" cy="2472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Elipse 2"/>
          <p:cNvSpPr/>
          <p:nvPr/>
        </p:nvSpPr>
        <p:spPr>
          <a:xfrm>
            <a:off x="715160" y="3916794"/>
            <a:ext cx="710608" cy="71060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/>
          <p:cNvSpPr/>
          <p:nvPr/>
        </p:nvSpPr>
        <p:spPr>
          <a:xfrm>
            <a:off x="1627684" y="3828146"/>
            <a:ext cx="710608" cy="71060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/>
          <p:cNvSpPr txBox="1"/>
          <p:nvPr/>
        </p:nvSpPr>
        <p:spPr>
          <a:xfrm>
            <a:off x="921083" y="3869907"/>
            <a:ext cx="1303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err="1"/>
              <a:t>only</a:t>
            </a:r>
            <a:r>
              <a:rPr lang="es-CO" sz="1600" dirty="0"/>
              <a:t> 1 </a:t>
            </a:r>
            <a:r>
              <a:rPr lang="es-CO" sz="1600" dirty="0" err="1"/>
              <a:t>station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2572352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7" y="163727"/>
            <a:ext cx="4303815" cy="32278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15" y="143477"/>
            <a:ext cx="4357816" cy="32683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9" y="3517557"/>
            <a:ext cx="4359653" cy="32697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15" y="3531632"/>
            <a:ext cx="4322119" cy="32415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150443" y="3591698"/>
            <a:ext cx="1729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02/02/16 11am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764886" y="3572478"/>
            <a:ext cx="1729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02/02/16 10am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269437" y="234779"/>
            <a:ext cx="1729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01/02/16 1pm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764886" y="234779"/>
            <a:ext cx="1729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01/01/16 9am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49800" y="3894528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FF00"/>
                </a:solidFill>
              </a:rPr>
              <a:t>haze produced by wildfires and strong stagnant conditions in January 2016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45476" y="460033"/>
            <a:ext cx="7772400" cy="64701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FF00"/>
                </a:solidFill>
              </a:rPr>
              <a:t>why are we interested in air pollution in Bogota?</a:t>
            </a:r>
          </a:p>
        </p:txBody>
      </p:sp>
    </p:spTree>
    <p:extLst>
      <p:ext uri="{BB962C8B-B14F-4D97-AF65-F5344CB8AC3E}">
        <p14:creationId xmlns:p14="http://schemas.microsoft.com/office/powerpoint/2010/main" val="1608675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8189"/>
            <a:ext cx="7886700" cy="976428"/>
          </a:xfrm>
        </p:spPr>
        <p:txBody>
          <a:bodyPr/>
          <a:lstStyle/>
          <a:p>
            <a:pPr algn="ctr"/>
            <a:r>
              <a:rPr lang="es-CO" b="1" dirty="0"/>
              <a:t>BACKGROUND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1309" y="1034617"/>
            <a:ext cx="8450429" cy="526643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 2012, Bogotá implemented a CMAQ based air quality (AQ) modeling system. </a:t>
            </a:r>
          </a:p>
          <a:p>
            <a:r>
              <a:rPr lang="en-US" dirty="0"/>
              <a:t>The model performed satisfactorily but needed adjustments on meteorology predictions and emission inventories.</a:t>
            </a:r>
          </a:p>
          <a:p>
            <a:r>
              <a:rPr lang="en-US" dirty="0"/>
              <a:t>In the last years, our efforts have focused on improving modeling results and capabilities with the following activities: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Updating emission inventories for mobile, point and area sources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Improving estimates of </a:t>
            </a:r>
            <a:r>
              <a:rPr lang="en-US" dirty="0" err="1"/>
              <a:t>resuspended</a:t>
            </a:r>
            <a:r>
              <a:rPr lang="en-US" dirty="0"/>
              <a:t> particle matter from paved and unpaved roads - </a:t>
            </a:r>
            <a:r>
              <a:rPr lang="en-US" dirty="0">
                <a:solidFill>
                  <a:srgbClr val="FF0000"/>
                </a:solidFill>
              </a:rPr>
              <a:t>see Perez et al., APR 2016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Adjusting mobile source emission factors to consider fleet turnover and changes in fuel characteristics – </a:t>
            </a:r>
            <a:r>
              <a:rPr lang="en-US" dirty="0">
                <a:solidFill>
                  <a:srgbClr val="FF0000"/>
                </a:solidFill>
              </a:rPr>
              <a:t>see Ramirez´s poster on 10/24 at 4.10pm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Using different terrain databases to improve meteorological performance – </a:t>
            </a:r>
            <a:r>
              <a:rPr lang="en-US" dirty="0">
                <a:solidFill>
                  <a:srgbClr val="FF0000"/>
                </a:solidFill>
              </a:rPr>
              <a:t>see </a:t>
            </a:r>
            <a:r>
              <a:rPr lang="en-US" dirty="0" err="1">
                <a:solidFill>
                  <a:srgbClr val="FF0000"/>
                </a:solidFill>
              </a:rPr>
              <a:t>Nedbor</a:t>
            </a:r>
            <a:r>
              <a:rPr lang="en-US" dirty="0">
                <a:solidFill>
                  <a:srgbClr val="FF0000"/>
                </a:solidFill>
              </a:rPr>
              <a:t>-Gross´ talk on 10/26 at 4.50pm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Developing an emission pre-processor compatible with the photochemical model – </a:t>
            </a:r>
            <a:r>
              <a:rPr lang="en-US" dirty="0">
                <a:solidFill>
                  <a:srgbClr val="FF0000"/>
                </a:solidFill>
              </a:rPr>
              <a:t>see Perez´s poster on 10/24 at 4.10pm</a:t>
            </a:r>
          </a:p>
          <a:p>
            <a:pPr lvl="1"/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816"/>
            <a:ext cx="1379913" cy="4951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43" y="6362816"/>
            <a:ext cx="888941" cy="4352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398" y="6387547"/>
            <a:ext cx="1571034" cy="4291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90" y="6486929"/>
            <a:ext cx="1797114" cy="32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97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106574"/>
            <a:ext cx="7239000" cy="1011737"/>
          </a:xfrm>
          <a:prstGeom prst="rect">
            <a:avLst/>
          </a:prstGeom>
          <a:gradFill rotWithShape="0">
            <a:gsLst>
              <a:gs pos="0">
                <a:srgbClr val="FFDA66"/>
              </a:gs>
              <a:gs pos="50000">
                <a:srgbClr val="FFF3CC"/>
              </a:gs>
              <a:gs pos="100000">
                <a:srgbClr val="FFDA66"/>
              </a:gs>
            </a:gsLst>
            <a:lin ang="18900000" scaled="1"/>
          </a:gradFill>
          <a:ln w="12700" algn="ctr">
            <a:solidFill>
              <a:srgbClr val="FFDA66"/>
            </a:solidFill>
            <a:bevel/>
            <a:headEnd/>
            <a:tailEnd/>
          </a:ln>
          <a:effectLst>
            <a:outerShdw dist="28398" dir="3806097" algn="ctr" rotWithShape="0">
              <a:srgbClr val="806000">
                <a:alpha val="50000"/>
              </a:srgb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UPDATING OF EMISSION INVENTORIES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Emission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from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mobile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point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and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area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sources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were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updated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from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base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year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(2008) to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modeling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years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(2012 - 2014).</a:t>
            </a:r>
            <a:endParaRPr kumimoji="0" lang="es-CO" altLang="es-CO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1" y="1359708"/>
            <a:ext cx="7238999" cy="1019858"/>
          </a:xfrm>
          <a:prstGeom prst="rect">
            <a:avLst/>
          </a:prstGeom>
          <a:gradFill rotWithShape="0">
            <a:gsLst>
              <a:gs pos="0">
                <a:srgbClr val="FFDA66"/>
              </a:gs>
              <a:gs pos="50000">
                <a:srgbClr val="FFF3CC"/>
              </a:gs>
              <a:gs pos="100000">
                <a:srgbClr val="FFDA66"/>
              </a:gs>
            </a:gsLst>
            <a:lin ang="18900000" scaled="1"/>
          </a:gradFill>
          <a:ln w="12700" algn="ctr">
            <a:solidFill>
              <a:srgbClr val="FFDA66"/>
            </a:solidFill>
            <a:miter lim="800000"/>
            <a:headEnd/>
            <a:tailEnd/>
          </a:ln>
          <a:effectLst>
            <a:outerShdw dist="28398" dir="3806097" algn="ctr" rotWithShape="0">
              <a:srgbClr val="806000">
                <a:alpha val="50000"/>
              </a:srgb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TEMPORAL AND SPATIAL DISAGREGGATION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Emissions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were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disaggregated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hourly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1x1 km in a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inner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domain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of 64x64 km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including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Bogota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surroundings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kumimoji="0" lang="es-CO" altLang="es-CO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2971" y="266577"/>
            <a:ext cx="803275" cy="704892"/>
          </a:xfrm>
          <a:prstGeom prst="rect">
            <a:avLst/>
          </a:prstGeom>
          <a:solidFill>
            <a:srgbClr val="FFC000"/>
          </a:solidFill>
          <a:ln w="127000" cmpd="dbl" algn="ctr">
            <a:solidFill>
              <a:srgbClr val="FFC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endParaRPr kumimoji="0" lang="es-CO" altLang="es-C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524001" y="2620963"/>
            <a:ext cx="7238999" cy="1341437"/>
          </a:xfrm>
          <a:prstGeom prst="rect">
            <a:avLst/>
          </a:prstGeom>
          <a:gradFill rotWithShape="0">
            <a:gsLst>
              <a:gs pos="0">
                <a:srgbClr val="FFDA66"/>
              </a:gs>
              <a:gs pos="50000">
                <a:srgbClr val="FFF3CC"/>
              </a:gs>
              <a:gs pos="100000">
                <a:srgbClr val="FFDA66"/>
              </a:gs>
            </a:gsLst>
            <a:lin ang="18900000" scaled="1"/>
          </a:gradFill>
          <a:ln w="12700" algn="ctr">
            <a:solidFill>
              <a:srgbClr val="FFDA66"/>
            </a:solidFill>
            <a:miter lim="800000"/>
            <a:headEnd/>
            <a:tailEnd/>
          </a:ln>
          <a:effectLst>
            <a:outerShdw dist="28398" dir="3806097" algn="ctr" rotWithShape="0">
              <a:srgbClr val="806000">
                <a:alpha val="50000"/>
              </a:srgb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SELECTION OF MODELING EPISODE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Based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analysis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of air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quality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records,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two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modeling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periods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were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chosen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Feb. 15 (</a:t>
            </a:r>
            <a:r>
              <a:rPr kumimoji="0" lang="es-CO" altLang="es-CO" sz="2000" b="0" i="0" u="none" strike="noStrike" cap="none" normalizeH="0" baseline="0" noProof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±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days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dry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period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 and Oct. 15 (</a:t>
            </a:r>
            <a:r>
              <a:rPr kumimoji="0" lang="es-CO" altLang="es-CO" sz="2000" b="0" i="0" u="none" strike="noStrike" cap="none" normalizeH="0" baseline="0" noProof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±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days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wet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period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 2012. </a:t>
            </a:r>
            <a:r>
              <a:rPr lang="es-CO" altLang="es-CO" sz="2000" dirty="0">
                <a:solidFill>
                  <a:srgbClr val="000000"/>
                </a:solidFill>
                <a:latin typeface="Calibri" panose="020F0502020204030204" pitchFamily="34" charset="0"/>
              </a:rPr>
              <a:t>JFM and OND in 2014.</a:t>
            </a:r>
            <a:endParaRPr kumimoji="0" lang="es-CO" altLang="es-CO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447800" y="5613357"/>
            <a:ext cx="7315200" cy="1092244"/>
          </a:xfrm>
          <a:prstGeom prst="rect">
            <a:avLst/>
          </a:prstGeom>
          <a:gradFill rotWithShape="0">
            <a:gsLst>
              <a:gs pos="0">
                <a:srgbClr val="FFDA66"/>
              </a:gs>
              <a:gs pos="50000">
                <a:srgbClr val="FFF3CC"/>
              </a:gs>
              <a:gs pos="100000">
                <a:srgbClr val="FFDA66"/>
              </a:gs>
            </a:gsLst>
            <a:lin ang="18900000" scaled="1"/>
          </a:gradFill>
          <a:ln w="12700" algn="ctr">
            <a:solidFill>
              <a:srgbClr val="FFDA66"/>
            </a:solidFill>
            <a:miter lim="800000"/>
            <a:headEnd/>
            <a:tailEnd/>
          </a:ln>
          <a:effectLst>
            <a:outerShdw dist="28398" dir="3806097" algn="ctr" rotWithShape="0">
              <a:srgbClr val="806000">
                <a:alpha val="50000"/>
              </a:srgb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EMISSION REDUCTION STRATEGIES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Emissions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reduction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strategies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 2020/2030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were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tested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mobile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point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area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sources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identy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most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cost-effective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program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kumimoji="0" lang="es-CO" altLang="es-CO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534888" y="4110705"/>
            <a:ext cx="7228112" cy="1354347"/>
          </a:xfrm>
          <a:prstGeom prst="rect">
            <a:avLst/>
          </a:prstGeom>
          <a:gradFill rotWithShape="0">
            <a:gsLst>
              <a:gs pos="0">
                <a:srgbClr val="FFDA66"/>
              </a:gs>
              <a:gs pos="50000">
                <a:srgbClr val="FFF3CC"/>
              </a:gs>
              <a:gs pos="100000">
                <a:srgbClr val="FFDA66"/>
              </a:gs>
            </a:gsLst>
            <a:lin ang="18900000" scaled="1"/>
          </a:gradFill>
          <a:ln w="12700" algn="ctr">
            <a:solidFill>
              <a:srgbClr val="FFDA66"/>
            </a:solidFill>
            <a:miter lim="800000"/>
            <a:headEnd/>
            <a:tailEnd/>
          </a:ln>
          <a:effectLst>
            <a:outerShdw dist="28398" dir="3806097" algn="ctr" rotWithShape="0">
              <a:srgbClr val="806000">
                <a:alpha val="50000"/>
              </a:srgb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IMPLEMENTATION OF </a:t>
            </a:r>
            <a:r>
              <a:rPr lang="es-CO" altLang="es-CO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WRF-CMAQ</a:t>
            </a:r>
            <a:endParaRPr kumimoji="0" lang="es-CO" altLang="es-CO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WRF and CMAQ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were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implemented</a:t>
            </a:r>
            <a:r>
              <a:rPr kumimoji="0" lang="es-CO" altLang="es-CO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kumimoji="0" lang="es-CO" altLang="es-CO" sz="20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kumimoji="0" lang="es-CO" altLang="es-CO" sz="20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modeling</a:t>
            </a:r>
            <a:r>
              <a:rPr kumimoji="0" lang="es-CO" altLang="es-CO" sz="20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episode</a:t>
            </a:r>
            <a:r>
              <a:rPr kumimoji="0" lang="es-CO" altLang="es-CO" sz="20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in </a:t>
            </a:r>
            <a:r>
              <a:rPr kumimoji="0" lang="es-CO" altLang="es-CO" sz="20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four</a:t>
            </a:r>
            <a:r>
              <a:rPr kumimoji="0" lang="es-CO" altLang="es-CO" sz="20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s-CO" altLang="es-CO" sz="20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domains</a:t>
            </a:r>
            <a:r>
              <a:rPr lang="es-CO" altLang="es-CO" sz="2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s-CO" altLang="es-CO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es-CO" altLang="es-CO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inner</a:t>
            </a:r>
            <a:r>
              <a:rPr lang="es-CO" altLang="es-CO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one</a:t>
            </a:r>
            <a:r>
              <a:rPr lang="es-CO" altLang="es-CO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including</a:t>
            </a:r>
            <a:r>
              <a:rPr lang="es-CO" altLang="es-CO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Bogota</a:t>
            </a:r>
            <a:r>
              <a:rPr lang="es-CO" altLang="es-CO" sz="2000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s-CO" altLang="es-CO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surroundings</a:t>
            </a:r>
            <a:r>
              <a:rPr lang="es-CO" altLang="es-CO" sz="200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es-CO" altLang="es-CO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ICs</a:t>
            </a:r>
            <a:r>
              <a:rPr lang="es-CO" altLang="es-CO" sz="2000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s-CO" altLang="es-CO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BCs</a:t>
            </a:r>
            <a:r>
              <a:rPr lang="es-CO" altLang="es-CO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CO" altLang="es-CO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from</a:t>
            </a:r>
            <a:r>
              <a:rPr lang="es-CO" altLang="es-CO" sz="2000" dirty="0">
                <a:solidFill>
                  <a:srgbClr val="000000"/>
                </a:solidFill>
                <a:latin typeface="Calibri" panose="020F0502020204030204" pitchFamily="34" charset="0"/>
              </a:rPr>
              <a:t> global </a:t>
            </a:r>
            <a:r>
              <a:rPr lang="es-CO" altLang="es-CO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models</a:t>
            </a:r>
            <a:r>
              <a:rPr lang="es-CO" altLang="es-CO" sz="20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kumimoji="0" lang="es-CO" altLang="es-CO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22314" y="1517191"/>
            <a:ext cx="803275" cy="704892"/>
          </a:xfrm>
          <a:prstGeom prst="rect">
            <a:avLst/>
          </a:prstGeom>
          <a:solidFill>
            <a:srgbClr val="FFC000"/>
          </a:solidFill>
          <a:ln w="127000" cmpd="dbl" algn="ctr">
            <a:solidFill>
              <a:srgbClr val="FFC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s-CO" sz="2400" dirty="0">
                <a:latin typeface="Arial" panose="020B0604020202020204" pitchFamily="34" charset="0"/>
              </a:rPr>
              <a:t>2</a:t>
            </a:r>
            <a:endParaRPr kumimoji="0" lang="es-CO" altLang="es-C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22314" y="2939235"/>
            <a:ext cx="803275" cy="704892"/>
          </a:xfrm>
          <a:prstGeom prst="rect">
            <a:avLst/>
          </a:prstGeom>
          <a:solidFill>
            <a:srgbClr val="FFC000"/>
          </a:solidFill>
          <a:ln w="127000" cmpd="dbl" algn="ctr">
            <a:solidFill>
              <a:srgbClr val="FFC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43923" y="4435432"/>
            <a:ext cx="803275" cy="704892"/>
          </a:xfrm>
          <a:prstGeom prst="rect">
            <a:avLst/>
          </a:prstGeom>
          <a:solidFill>
            <a:srgbClr val="FFC000"/>
          </a:solidFill>
          <a:ln w="127000" cmpd="dbl" algn="ctr">
            <a:solidFill>
              <a:srgbClr val="FFC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s-CO" sz="2400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endParaRPr kumimoji="0" lang="es-CO" altLang="es-C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43923" y="5790284"/>
            <a:ext cx="803275" cy="704892"/>
          </a:xfrm>
          <a:prstGeom prst="rect">
            <a:avLst/>
          </a:prstGeom>
          <a:solidFill>
            <a:srgbClr val="FFC000"/>
          </a:solidFill>
          <a:ln w="127000" cmpd="dbl" algn="ctr">
            <a:solidFill>
              <a:srgbClr val="FFC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s-CO" sz="2400" dirty="0">
                <a:solidFill>
                  <a:srgbClr val="000000"/>
                </a:solidFill>
                <a:latin typeface="Calibri" panose="020F0502020204030204" pitchFamily="34" charset="0"/>
              </a:rPr>
              <a:t>5</a:t>
            </a:r>
            <a:endParaRPr kumimoji="0" lang="es-CO" altLang="es-C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98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9" y="4153806"/>
            <a:ext cx="2081671" cy="149772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6" y="1159634"/>
            <a:ext cx="2046154" cy="144935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5791" y="47320"/>
            <a:ext cx="8229600" cy="1143000"/>
          </a:xfrm>
        </p:spPr>
        <p:txBody>
          <a:bodyPr>
            <a:normAutofit/>
          </a:bodyPr>
          <a:lstStyle/>
          <a:p>
            <a:r>
              <a:rPr lang="es-CO" dirty="0"/>
              <a:t>UPDATING EMISSION INVENTORIES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96853" y="1105179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FF00"/>
                </a:solidFill>
              </a:rPr>
              <a:t>MOBILE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96853" y="4144799"/>
            <a:ext cx="203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/>
              <a:t>RESUSPENDED</a:t>
            </a:r>
          </a:p>
          <a:p>
            <a:pPr algn="ctr"/>
            <a:r>
              <a:rPr lang="es-CO" sz="2000" dirty="0"/>
              <a:t> DUST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2678787"/>
            <a:ext cx="2043963" cy="14052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8378" y="256748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/>
              <a:t>AREA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3" y="5721321"/>
            <a:ext cx="2089877" cy="98269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174991" y="5660534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FF00"/>
                </a:solidFill>
              </a:rPr>
              <a:t>WILDFIRES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514014" y="6070970"/>
            <a:ext cx="641941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000" dirty="0"/>
              <a:t>Mobile </a:t>
            </a:r>
            <a:r>
              <a:rPr lang="es-CO" sz="2000" dirty="0" err="1"/>
              <a:t>sources</a:t>
            </a:r>
            <a:r>
              <a:rPr lang="es-CO" sz="2000" dirty="0"/>
              <a:t> </a:t>
            </a:r>
            <a:r>
              <a:rPr lang="es-CO" sz="2000" dirty="0" err="1"/>
              <a:t>contribute</a:t>
            </a:r>
            <a:r>
              <a:rPr lang="es-CO" sz="2000" dirty="0"/>
              <a:t> </a:t>
            </a:r>
            <a:r>
              <a:rPr lang="es-CO" sz="2000" dirty="0" err="1"/>
              <a:t>with</a:t>
            </a:r>
            <a:r>
              <a:rPr lang="es-CO" sz="2000" dirty="0"/>
              <a:t> &gt;90% of </a:t>
            </a:r>
            <a:r>
              <a:rPr lang="es-CO" sz="2000" dirty="0" err="1"/>
              <a:t>NOx</a:t>
            </a:r>
            <a:r>
              <a:rPr lang="es-CO" sz="2000" dirty="0"/>
              <a:t>, CO, CO</a:t>
            </a:r>
            <a:r>
              <a:rPr lang="es-CO" sz="2000" baseline="-25000" dirty="0"/>
              <a:t>2</a:t>
            </a:r>
            <a:r>
              <a:rPr lang="es-CO" sz="2000" dirty="0"/>
              <a:t> </a:t>
            </a:r>
          </a:p>
          <a:p>
            <a:pPr algn="ctr"/>
            <a:r>
              <a:rPr lang="es-CO" sz="2000" dirty="0" err="1"/>
              <a:t>emissions</a:t>
            </a:r>
            <a:r>
              <a:rPr lang="es-CO" sz="2000" dirty="0"/>
              <a:t> and </a:t>
            </a:r>
            <a:r>
              <a:rPr lang="es-CO" sz="2000" dirty="0" err="1"/>
              <a:t>direct</a:t>
            </a:r>
            <a:r>
              <a:rPr lang="es-CO" sz="2000" dirty="0"/>
              <a:t> and </a:t>
            </a:r>
            <a:r>
              <a:rPr lang="es-CO" sz="2000" dirty="0" err="1"/>
              <a:t>indirect</a:t>
            </a:r>
            <a:r>
              <a:rPr lang="es-CO" sz="2000" dirty="0"/>
              <a:t> PM10 </a:t>
            </a:r>
            <a:r>
              <a:rPr lang="es-CO" sz="2000" dirty="0" err="1"/>
              <a:t>emissions</a:t>
            </a:r>
            <a:r>
              <a:rPr lang="es-CO" sz="2000" dirty="0"/>
              <a:t>.</a:t>
            </a:r>
          </a:p>
        </p:txBody>
      </p:sp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4341455"/>
              </p:ext>
            </p:extLst>
          </p:nvPr>
        </p:nvGraphicFramePr>
        <p:xfrm>
          <a:off x="2855584" y="843673"/>
          <a:ext cx="5320885" cy="2964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209270"/>
              </p:ext>
            </p:extLst>
          </p:nvPr>
        </p:nvGraphicFramePr>
        <p:xfrm>
          <a:off x="2351749" y="3807725"/>
          <a:ext cx="6835374" cy="2118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Worksheet" r:id="rId9" imgW="7315298" imgH="2266871" progId="Excel.Sheet.12">
                  <p:embed/>
                </p:oleObj>
              </mc:Choice>
              <mc:Fallback>
                <p:oleObj name="Worksheet" r:id="rId9" imgW="7315298" imgH="226687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51749" y="3807725"/>
                        <a:ext cx="6835374" cy="2118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5194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143793"/>
            <a:ext cx="7886700" cy="610034"/>
          </a:xfrm>
        </p:spPr>
        <p:txBody>
          <a:bodyPr>
            <a:normAutofit fontScale="90000"/>
          </a:bodyPr>
          <a:lstStyle/>
          <a:p>
            <a:pPr algn="ctr"/>
            <a:r>
              <a:rPr lang="es-CO" dirty="0"/>
              <a:t>MOBILE SOURCE EMISSIONS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038599" y="3824992"/>
            <a:ext cx="49246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 dirty="0"/>
              <a:t>VP: </a:t>
            </a:r>
            <a:r>
              <a:rPr lang="es-CO" sz="1050" dirty="0" err="1"/>
              <a:t>passenger</a:t>
            </a:r>
            <a:r>
              <a:rPr lang="es-CO" sz="1050" dirty="0"/>
              <a:t> </a:t>
            </a:r>
            <a:r>
              <a:rPr lang="es-CO" sz="1050" dirty="0" err="1"/>
              <a:t>vehicles</a:t>
            </a:r>
            <a:r>
              <a:rPr lang="es-CO" sz="1050" dirty="0"/>
              <a:t>; CC: </a:t>
            </a:r>
            <a:r>
              <a:rPr lang="es-CO" sz="1050" dirty="0" err="1"/>
              <a:t>trucks</a:t>
            </a:r>
            <a:r>
              <a:rPr lang="es-CO" sz="1050" dirty="0"/>
              <a:t> and pick-ups; T: taxis; M: </a:t>
            </a:r>
            <a:r>
              <a:rPr lang="es-CO" sz="1050" dirty="0" err="1"/>
              <a:t>motorcycles</a:t>
            </a:r>
            <a:r>
              <a:rPr lang="es-CO" sz="1050" dirty="0"/>
              <a:t>; </a:t>
            </a:r>
          </a:p>
          <a:p>
            <a:pPr algn="ctr"/>
            <a:r>
              <a:rPr lang="es-CO" sz="1050" dirty="0"/>
              <a:t>MB: </a:t>
            </a:r>
            <a:r>
              <a:rPr lang="es-CO" sz="1050" dirty="0" err="1"/>
              <a:t>microbus</a:t>
            </a:r>
            <a:r>
              <a:rPr lang="es-CO" sz="1050" dirty="0"/>
              <a:t>; B: bus; TM: Transmilenio (BRT); ESP: </a:t>
            </a:r>
            <a:r>
              <a:rPr lang="es-CO" sz="1050" dirty="0" err="1"/>
              <a:t>school</a:t>
            </a:r>
            <a:r>
              <a:rPr lang="es-CO" sz="1050" dirty="0"/>
              <a:t> and </a:t>
            </a:r>
            <a:r>
              <a:rPr lang="es-CO" sz="1050" dirty="0" err="1"/>
              <a:t>tourism</a:t>
            </a:r>
            <a:r>
              <a:rPr lang="es-CO" sz="1050" dirty="0"/>
              <a:t> buses; C: </a:t>
            </a:r>
            <a:r>
              <a:rPr lang="es-CO" sz="1050" dirty="0" err="1"/>
              <a:t>trucks</a:t>
            </a:r>
            <a:endParaRPr lang="es-CO" sz="1050" dirty="0"/>
          </a:p>
        </p:txBody>
      </p:sp>
      <p:sp>
        <p:nvSpPr>
          <p:cNvPr id="7" name="CuadroTexto 6"/>
          <p:cNvSpPr txBox="1"/>
          <p:nvPr/>
        </p:nvSpPr>
        <p:spPr>
          <a:xfrm>
            <a:off x="224444" y="753827"/>
            <a:ext cx="381415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Buses and </a:t>
            </a:r>
            <a:r>
              <a:rPr lang="es-CO" dirty="0" err="1"/>
              <a:t>trucks</a:t>
            </a:r>
            <a:r>
              <a:rPr lang="es-CO" dirty="0"/>
              <a:t> </a:t>
            </a:r>
            <a:r>
              <a:rPr lang="es-CO" dirty="0" err="1"/>
              <a:t>contribute</a:t>
            </a:r>
            <a:r>
              <a:rPr lang="es-CO" dirty="0"/>
              <a:t> </a:t>
            </a:r>
            <a:r>
              <a:rPr lang="es-CO" dirty="0" err="1"/>
              <a:t>with</a:t>
            </a:r>
            <a:r>
              <a:rPr lang="es-CO" dirty="0"/>
              <a:t> more </a:t>
            </a:r>
            <a:r>
              <a:rPr lang="es-CO" dirty="0" err="1"/>
              <a:t>than</a:t>
            </a:r>
            <a:r>
              <a:rPr lang="es-CO" dirty="0"/>
              <a:t> 60% of PM </a:t>
            </a:r>
            <a:r>
              <a:rPr lang="es-CO" dirty="0" err="1"/>
              <a:t>emissions</a:t>
            </a:r>
            <a:r>
              <a:rPr lang="es-CO" dirty="0"/>
              <a:t>.</a:t>
            </a:r>
          </a:p>
        </p:txBody>
      </p:sp>
      <p:graphicFrame>
        <p:nvGraphicFramePr>
          <p:cNvPr id="15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513913"/>
              </p:ext>
            </p:extLst>
          </p:nvPr>
        </p:nvGraphicFramePr>
        <p:xfrm>
          <a:off x="417022" y="4439546"/>
          <a:ext cx="3429000" cy="1879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1303335625"/>
              </p:ext>
            </p:extLst>
          </p:nvPr>
        </p:nvGraphicFramePr>
        <p:xfrm>
          <a:off x="4038600" y="4435026"/>
          <a:ext cx="3486150" cy="1883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338328" y="6318772"/>
            <a:ext cx="370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Temporal </a:t>
            </a:r>
            <a:r>
              <a:rPr lang="es-CO" dirty="0" err="1"/>
              <a:t>mobile</a:t>
            </a:r>
            <a:r>
              <a:rPr lang="es-CO" dirty="0"/>
              <a:t> </a:t>
            </a:r>
            <a:r>
              <a:rPr lang="es-CO" dirty="0" err="1"/>
              <a:t>profiles</a:t>
            </a:r>
            <a:r>
              <a:rPr lang="es-CO" dirty="0"/>
              <a:t> - </a:t>
            </a:r>
            <a:r>
              <a:rPr lang="es-CO" dirty="0" err="1"/>
              <a:t>weekday</a:t>
            </a:r>
            <a:endParaRPr lang="es-CO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038600" y="6318772"/>
            <a:ext cx="3614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Temporal </a:t>
            </a:r>
            <a:r>
              <a:rPr lang="es-CO" dirty="0" err="1"/>
              <a:t>mobile</a:t>
            </a:r>
            <a:r>
              <a:rPr lang="es-CO" dirty="0"/>
              <a:t> </a:t>
            </a:r>
            <a:r>
              <a:rPr lang="es-CO" dirty="0" err="1"/>
              <a:t>profiles</a:t>
            </a:r>
            <a:r>
              <a:rPr lang="es-CO" dirty="0"/>
              <a:t> - </a:t>
            </a:r>
            <a:r>
              <a:rPr lang="es-CO" dirty="0" err="1"/>
              <a:t>weekend</a:t>
            </a:r>
            <a:endParaRPr lang="es-CO" dirty="0"/>
          </a:p>
        </p:txBody>
      </p:sp>
      <p:graphicFrame>
        <p:nvGraphicFramePr>
          <p:cNvPr id="19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8909015"/>
              </p:ext>
            </p:extLst>
          </p:nvPr>
        </p:nvGraphicFramePr>
        <p:xfrm>
          <a:off x="31649" y="1400158"/>
          <a:ext cx="4094321" cy="2841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Marcador de conteni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972542"/>
              </p:ext>
            </p:extLst>
          </p:nvPr>
        </p:nvGraphicFramePr>
        <p:xfrm>
          <a:off x="4213340" y="753538"/>
          <a:ext cx="4184419" cy="3082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11750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M 2014 vi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7" y="463345"/>
            <a:ext cx="4587001" cy="5935579"/>
          </a:xfrm>
          <a:prstGeom prst="rect">
            <a:avLst/>
          </a:prstGeom>
        </p:spPr>
      </p:pic>
      <p:sp>
        <p:nvSpPr>
          <p:cNvPr id="5" name="1 Rectángulo"/>
          <p:cNvSpPr/>
          <p:nvPr/>
        </p:nvSpPr>
        <p:spPr>
          <a:xfrm rot="16200000">
            <a:off x="-2449526" y="2907960"/>
            <a:ext cx="58544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/>
              <a:t>Spatial and temporal </a:t>
            </a:r>
            <a:r>
              <a:rPr lang="en-US" sz="2600" dirty="0" err="1"/>
              <a:t>desaggregation</a:t>
            </a:r>
            <a:r>
              <a:rPr lang="en-US" sz="2600" dirty="0"/>
              <a:t> - PM</a:t>
            </a:r>
            <a:endParaRPr lang="es-CO" sz="2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40863" y="382297"/>
            <a:ext cx="3613024" cy="6941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/>
              <a:t>Resuspended</a:t>
            </a:r>
            <a:r>
              <a:rPr lang="en-US" sz="3200" dirty="0"/>
              <a:t> PM10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13" y="882901"/>
            <a:ext cx="4225787" cy="551602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75149" y="223031"/>
            <a:ext cx="2667531" cy="99417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Mobile PM2.5 </a:t>
            </a:r>
          </a:p>
        </p:txBody>
      </p:sp>
    </p:spTree>
    <p:extLst>
      <p:ext uri="{BB962C8B-B14F-4D97-AF65-F5344CB8AC3E}">
        <p14:creationId xmlns:p14="http://schemas.microsoft.com/office/powerpoint/2010/main" val="15966951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5371</TotalTime>
  <Words>2297</Words>
  <Application>Microsoft Office PowerPoint</Application>
  <PresentationFormat>Presentación en pantalla (4:3)</PresentationFormat>
  <Paragraphs>384</Paragraphs>
  <Slides>26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5" baseType="lpstr">
      <vt:lpstr>Arial</vt:lpstr>
      <vt:lpstr>Arial Narrow</vt:lpstr>
      <vt:lpstr>Calibri</vt:lpstr>
      <vt:lpstr>Calibri Light</vt:lpstr>
      <vt:lpstr>Cambria Math</vt:lpstr>
      <vt:lpstr>Times New Roman</vt:lpstr>
      <vt:lpstr>Wingdings</vt:lpstr>
      <vt:lpstr>Tema de Office</vt:lpstr>
      <vt:lpstr>Worksheet</vt:lpstr>
      <vt:lpstr>IMPROVING AIR QUALITY MODELING PERFORMANCE AND CAPABILITIES  IN BOGOTÁ, COLOMBIA</vt:lpstr>
      <vt:lpstr>INFORMATION ABOUT BOGOTA</vt:lpstr>
      <vt:lpstr>AIR QUALITY IN BOGOTA</vt:lpstr>
      <vt:lpstr>Presentación de PowerPoint</vt:lpstr>
      <vt:lpstr>BACKGROUND</vt:lpstr>
      <vt:lpstr>Presentación de PowerPoint</vt:lpstr>
      <vt:lpstr>UPDATING EMISSION INVENTORIES</vt:lpstr>
      <vt:lpstr>MOBILE SOURCE EMISSIONS</vt:lpstr>
      <vt:lpstr>Mobile PM2.5 </vt:lpstr>
      <vt:lpstr>MODELING DOMAIN</vt:lpstr>
      <vt:lpstr>Modeling results in 2012 - Ozone</vt:lpstr>
      <vt:lpstr>Modeling results in 2012 – PM10</vt:lpstr>
      <vt:lpstr>What did we learn from AQ modeling?</vt:lpstr>
      <vt:lpstr>What did we learn from AQ modeling in 2012?</vt:lpstr>
      <vt:lpstr>IMPROVING EMISSION ESTIMATES</vt:lpstr>
      <vt:lpstr>RESUSPENDED DUST ADJUSTMENT</vt:lpstr>
      <vt:lpstr>MOVES IMPLEMENTATION</vt:lpstr>
      <vt:lpstr>MODELING RESULTS – 2014</vt:lpstr>
      <vt:lpstr>MODELING RESULTS</vt:lpstr>
      <vt:lpstr>MODELING RESULTS – O3</vt:lpstr>
      <vt:lpstr>HEALTH IMPACT ESTIMATION</vt:lpstr>
      <vt:lpstr>Cost of air pollution in Bogota in 2014</vt:lpstr>
      <vt:lpstr>CONCLUSIONS</vt:lpstr>
      <vt:lpstr>RESEARCH NEEDS IN BOGOTA</vt:lpstr>
      <vt:lpstr>AKNOWLEDGMENTS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AIR QUALITY MODELING PERFORMANCE AND CAPABILITIES IN BOGOTÁ, COLOMBIA</dc:title>
  <dc:creator>Jorge</dc:creator>
  <cp:lastModifiedBy>Jorge</cp:lastModifiedBy>
  <cp:revision>181</cp:revision>
  <dcterms:created xsi:type="dcterms:W3CDTF">2016-10-01T14:56:53Z</dcterms:created>
  <dcterms:modified xsi:type="dcterms:W3CDTF">2016-10-24T14:01:34Z</dcterms:modified>
</cp:coreProperties>
</file>