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4" r:id="rId3"/>
    <p:sldId id="371" r:id="rId4"/>
    <p:sldId id="261" r:id="rId5"/>
    <p:sldId id="397" r:id="rId6"/>
    <p:sldId id="398" r:id="rId7"/>
    <p:sldId id="399" r:id="rId8"/>
    <p:sldId id="392" r:id="rId9"/>
    <p:sldId id="400" r:id="rId10"/>
    <p:sldId id="404" r:id="rId11"/>
    <p:sldId id="409" r:id="rId12"/>
    <p:sldId id="403" r:id="rId13"/>
    <p:sldId id="406" r:id="rId14"/>
    <p:sldId id="410" r:id="rId15"/>
    <p:sldId id="411" r:id="rId16"/>
    <p:sldId id="412" r:id="rId17"/>
    <p:sldId id="414" r:id="rId18"/>
    <p:sldId id="405" r:id="rId19"/>
    <p:sldId id="40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FF"/>
    <a:srgbClr val="3333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7E441B-5645-4FAA-AE9C-5CDBC60B4035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488F4-0894-444E-AB99-01FBDC4C0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97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A349B3-F657-4951-B1CA-4CEF0D2189E5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BD2B71-E02D-4C00-A4B4-2E85DED6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72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 Environmental Protection Agency (EPA) 2011 National Emission Inventory (US EPA 2013) reported that 15% (8.4108 kg) of PM2.5 (i.e. particulate matter less than 2.5 mm in aerodynamic diameter) emissions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 are attributable to prescribed burning, and 27% of PM2.5 emissions from prescribed burning originate from the southeastern US. Prescribed burning emissions remain one of the most prominent sources of PM2.5 in the south-eastern US, and will become an increasing fraction as other sources are controlled.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93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analyzed the relation between permitted burn acreage for 2010-2014 and observations at 18 fire weather stations in Georgia. </a:t>
                </a:r>
              </a:p>
              <a:p>
                <a:r>
                  <a:rPr lang="en-US" dirty="0" smtClean="0"/>
                  <a:t>Burn acreage depends on rainfall, temperature, RH, KBDI (drought) and wind speed.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F1 Score: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Harmonic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mean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precision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recall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)/2</m:t>
                        </m:r>
                      </m:den>
                    </m:f>
                  </m:oMath>
                </a14:m>
                <a:r>
                  <a:rPr lang="en-US" dirty="0" smtClean="0"/>
                  <a:t> where precision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𝑜𝑠𝑖𝑡𝑖𝑣𝑒𝑠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𝑜𝑠𝑖𝑡𝑖𝑣𝑒𝑠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𝑎𝑙𝑠𝑒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</m:den>
                    </m:f>
                  </m:oMath>
                </a14:m>
                <a:r>
                  <a:rPr lang="en-US" dirty="0" smtClean="0"/>
                  <a:t> and recall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𝑝𝑜𝑠𝑖𝑡𝑖𝑣𝑒𝑠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𝑜𝑠𝑖𝑡𝑖𝑣𝑒𝑠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analyzed the relation between permitted burn acreage for 2010-2014 and observations at 18 fire weather stations in Georgia. </a:t>
                </a:r>
              </a:p>
              <a:p>
                <a:r>
                  <a:rPr lang="en-US" dirty="0" smtClean="0"/>
                  <a:t>Burn acreage depends on rainfall, temperature, RH, KBDI (drought) and wind speed.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F1 Score: </a:t>
                </a:r>
                <a:r>
                  <a:rPr lang="en-US" i="0" dirty="0">
                    <a:latin typeface="Cambria Math"/>
                  </a:rPr>
                  <a:t>"Harmonic mean of precision and recall</a:t>
                </a:r>
                <a:r>
                  <a:rPr lang="en-US" b="0" i="0" dirty="0" smtClean="0">
                    <a:latin typeface="Cambria Math"/>
                  </a:rPr>
                  <a:t>"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0" i="0" smtClean="0">
                    <a:latin typeface="Cambria Math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𝑃𝑟𝑒𝑐𝑖𝑠𝑖𝑜𝑛×𝑅𝑒𝑐𝑎𝑙𝑙</a:t>
                </a:r>
                <a:r>
                  <a:rPr lang="en-US" b="0" i="0" smtClean="0">
                    <a:latin typeface="Cambria Math"/>
                    <a:ea typeface="Cambria Math" panose="02040503050406030204" pitchFamily="18" charset="0"/>
                  </a:rPr>
                  <a:t>)/((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𝑃𝑟𝑒𝑐𝑖𝑠𝑖𝑜𝑛+𝑅𝑒𝑐𝑎𝑙𝑙</a:t>
                </a:r>
                <a:r>
                  <a:rPr lang="en-US" b="0" i="0" smtClean="0">
                    <a:latin typeface="Cambria Math"/>
                  </a:rPr>
                  <a:t>)/2)</a:t>
                </a:r>
                <a:r>
                  <a:rPr lang="en-US" dirty="0" smtClean="0"/>
                  <a:t> where precision is </a:t>
                </a:r>
                <a:r>
                  <a:rPr lang="en-US" i="0" smtClean="0">
                    <a:latin typeface="Cambria Math"/>
                  </a:rPr>
                  <a:t>(</a:t>
                </a:r>
                <a:r>
                  <a:rPr lang="en-US" b="0" i="0" smtClean="0">
                    <a:latin typeface="Cambria Math"/>
                  </a:rPr>
                  <a:t>𝑇</a:t>
                </a:r>
                <a:r>
                  <a:rPr lang="en-US" i="0">
                    <a:latin typeface="Cambria Math" panose="02040503050406030204" pitchFamily="18" charset="0"/>
                  </a:rPr>
                  <a:t>𝑟𝑢𝑒 </a:t>
                </a:r>
                <a:r>
                  <a:rPr lang="en-US" b="0" i="0" smtClean="0">
                    <a:latin typeface="Cambria Math"/>
                  </a:rPr>
                  <a:t>𝑃</a:t>
                </a:r>
                <a:r>
                  <a:rPr lang="en-US" i="0">
                    <a:latin typeface="Cambria Math" panose="02040503050406030204" pitchFamily="18" charset="0"/>
                  </a:rPr>
                  <a:t>𝑜𝑠𝑖𝑡𝑖𝑣𝑒𝑠</a:t>
                </a:r>
                <a:r>
                  <a:rPr lang="en-US" i="0" smtClean="0">
                    <a:latin typeface="Cambria Math"/>
                  </a:rPr>
                  <a:t>)/(</a:t>
                </a:r>
                <a:r>
                  <a:rPr lang="en-US" b="0" i="0" smtClean="0">
                    <a:latin typeface="Cambria Math"/>
                  </a:rPr>
                  <a:t>𝑇</a:t>
                </a:r>
                <a:r>
                  <a:rPr lang="en-US" i="0">
                    <a:latin typeface="Cambria Math" panose="02040503050406030204" pitchFamily="18" charset="0"/>
                  </a:rPr>
                  <a:t>𝑟𝑢𝑒 </a:t>
                </a:r>
                <a:r>
                  <a:rPr lang="en-US" b="0" i="0" smtClean="0">
                    <a:latin typeface="Cambria Math"/>
                  </a:rPr>
                  <a:t>𝑃</a:t>
                </a:r>
                <a:r>
                  <a:rPr lang="en-US" i="0">
                    <a:latin typeface="Cambria Math" panose="02040503050406030204" pitchFamily="18" charset="0"/>
                  </a:rPr>
                  <a:t>𝑜𝑠𝑖𝑡𝑖𝑣𝑒𝑠 + </a:t>
                </a:r>
                <a:r>
                  <a:rPr lang="en-US" i="0" smtClean="0">
                    <a:latin typeface="Cambria Math" panose="02040503050406030204" pitchFamily="18" charset="0"/>
                  </a:rPr>
                  <a:t>𝐹</a:t>
                </a:r>
                <a:r>
                  <a:rPr lang="en-US" i="0">
                    <a:latin typeface="Cambria Math" panose="02040503050406030204" pitchFamily="18" charset="0"/>
                  </a:rPr>
                  <a:t>𝑎𝑙𝑠𝑒 𝑁𝑒𝑔𝑎𝑡𝑖𝑣𝑒𝑠</a:t>
                </a:r>
                <a:r>
                  <a:rPr lang="en-US" i="0" smtClean="0">
                    <a:latin typeface="Cambria Math"/>
                  </a:rPr>
                  <a:t>)</a:t>
                </a:r>
                <a:r>
                  <a:rPr lang="en-US" dirty="0" smtClean="0"/>
                  <a:t> and recall is </a:t>
                </a:r>
                <a:r>
                  <a:rPr lang="en-US" i="0" smtClean="0">
                    <a:latin typeface="Cambria Math"/>
                  </a:rPr>
                  <a:t>(</a:t>
                </a:r>
                <a:r>
                  <a:rPr lang="en-US" b="0" i="0" smtClean="0">
                    <a:latin typeface="Cambria Math"/>
                  </a:rPr>
                  <a:t>𝑇</a:t>
                </a:r>
                <a:r>
                  <a:rPr lang="en-US" i="0">
                    <a:latin typeface="Cambria Math" panose="02040503050406030204" pitchFamily="18" charset="0"/>
                  </a:rPr>
                  <a:t>𝑟𝑢𝑒 𝑝𝑜𝑠𝑖𝑡𝑖𝑣𝑒𝑠</a:t>
                </a:r>
                <a:r>
                  <a:rPr lang="en-US" i="0" smtClean="0">
                    <a:latin typeface="Cambria Math"/>
                  </a:rPr>
                  <a:t>)/(</a:t>
                </a:r>
                <a:r>
                  <a:rPr lang="en-US" b="0" i="0" smtClean="0">
                    <a:latin typeface="Cambria Math"/>
                  </a:rPr>
                  <a:t>𝑇</a:t>
                </a:r>
                <a:r>
                  <a:rPr lang="en-US" i="0">
                    <a:latin typeface="Cambria Math" panose="02040503050406030204" pitchFamily="18" charset="0"/>
                  </a:rPr>
                  <a:t>𝑟𝑢𝑒 </a:t>
                </a:r>
                <a:r>
                  <a:rPr lang="en-US" b="0" i="0" smtClean="0">
                    <a:latin typeface="Cambria Math"/>
                  </a:rPr>
                  <a:t>𝑃</a:t>
                </a:r>
                <a:r>
                  <a:rPr lang="en-US" i="0">
                    <a:latin typeface="Cambria Math" panose="02040503050406030204" pitchFamily="18" charset="0"/>
                  </a:rPr>
                  <a:t>𝑜𝑠𝑖𝑡𝑖𝑣𝑒𝑠 + 𝐹𝑎𝑙𝑠𝑒 𝑃𝑜𝑠𝑖𝑡𝑖𝑣𝑒𝑠</a:t>
                </a:r>
                <a:r>
                  <a:rPr lang="en-US" i="0" smtClean="0">
                    <a:latin typeface="Cambria Math"/>
                  </a:rPr>
                  <a:t>)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only</a:t>
            </a:r>
            <a:r>
              <a:rPr lang="en-US" baseline="0" dirty="0" smtClean="0"/>
              <a:t> forecasts burns for Georgia.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94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total burn areas in Georgia according to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Biomass Burning Emission Product from NOAA satellites versus the burn areas permitted by the Georgia Forested Commission for the 2015 burn season (January – April, 2015)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district 2-N burn day is correctly predicted but acreages </a:t>
            </a:r>
            <a:r>
              <a:rPr lang="en-US" dirty="0" err="1" smtClean="0"/>
              <a:t>overpredicted</a:t>
            </a:r>
            <a:r>
              <a:rPr lang="en-US" dirty="0" smtClean="0"/>
              <a:t> by a factor of 2.5 (4440 ha vs 1720 ha) but they are accurate in some counties. Burn days in district 3 (Macon Bibb County is at the southwest tip of District 3, neighboring district 2-N) are missed.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25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B71-E02D-4C00-A4B4-2E85DED671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28" y="79830"/>
            <a:ext cx="6545943" cy="8200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Georgia Institute of Technology</a:t>
            </a:r>
            <a:endParaRPr lang="en-US" dirty="0">
              <a:solidFill>
                <a:srgbClr val="00CC99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256E-A4E7-4DA0-BC11-7FFC7A1A4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25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01D42A-4DED-4180-8F72-EABB2E8134E4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9F735A-96E5-4300-AB74-95C35DB6E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8077200" cy="1673352"/>
          </a:xfrm>
        </p:spPr>
        <p:txBody>
          <a:bodyPr>
            <a:noAutofit/>
          </a:bodyPr>
          <a:lstStyle/>
          <a:p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>Modeling the </a:t>
            </a:r>
            <a:r>
              <a:rPr lang="en-US" sz="3600" b="0" dirty="0"/>
              <a:t>Impacts of Prescribed </a:t>
            </a:r>
            <a:r>
              <a:rPr lang="en-US" sz="3600" b="0" dirty="0" smtClean="0"/>
              <a:t>Burns for Dynamic </a:t>
            </a:r>
            <a:r>
              <a:rPr lang="en-US" sz="3600" b="0" dirty="0"/>
              <a:t>Air </a:t>
            </a:r>
            <a:r>
              <a:rPr lang="en-US" sz="3600" b="0" dirty="0" smtClean="0"/>
              <a:t>Quality Management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49961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Talat</a:t>
            </a:r>
            <a:r>
              <a:rPr lang="en-US" sz="3200" dirty="0" smtClean="0"/>
              <a:t> </a:t>
            </a:r>
            <a:r>
              <a:rPr lang="en-US" sz="3200" dirty="0" err="1" smtClean="0"/>
              <a:t>Odman</a:t>
            </a:r>
            <a:endParaRPr lang="en-US" sz="3200" dirty="0" smtClean="0"/>
          </a:p>
          <a:p>
            <a:endParaRPr lang="en-US" sz="1200" dirty="0" smtClean="0"/>
          </a:p>
          <a:p>
            <a:r>
              <a:rPr lang="en-US" sz="2600" dirty="0" smtClean="0"/>
              <a:t>School of Civil and Environmental Engineering</a:t>
            </a:r>
          </a:p>
          <a:p>
            <a:r>
              <a:rPr lang="en-US" sz="2600" dirty="0" smtClean="0"/>
              <a:t>Georgia </a:t>
            </a:r>
            <a:r>
              <a:rPr lang="en-US" sz="2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Institute of </a:t>
            </a:r>
            <a:r>
              <a:rPr lang="en-US" sz="2600" dirty="0" smtClean="0"/>
              <a:t>Tech</a:t>
            </a:r>
            <a:r>
              <a:rPr lang="en-US" sz="2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9100" y="5334000"/>
            <a:ext cx="420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 CMAS Conference</a:t>
            </a:r>
          </a:p>
          <a:p>
            <a:pPr algn="ctr"/>
            <a:r>
              <a:rPr lang="en-US" dirty="0" smtClean="0"/>
              <a:t>Regulatory Modeling and SIP Applications</a:t>
            </a:r>
          </a:p>
          <a:p>
            <a:pPr algn="ctr"/>
            <a:r>
              <a:rPr lang="en-US" dirty="0" smtClean="0"/>
              <a:t>October 25, 2016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9638817"/>
              </p:ext>
            </p:extLst>
          </p:nvPr>
        </p:nvGraphicFramePr>
        <p:xfrm>
          <a:off x="6484937" y="533400"/>
          <a:ext cx="2430463" cy="814387"/>
        </p:xfrm>
        <a:graphic>
          <a:graphicData uri="http://schemas.openxmlformats.org/presentationml/2006/ole">
            <p:oleObj spid="_x0000_s8258" name="Picture" r:id="rId4" imgW="3042350" imgH="1018436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041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872" y="2667000"/>
            <a:ext cx="4340728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Ground-level 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observations are used for evaluating the impact forecasts.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5772814" y="1992868"/>
            <a:ext cx="285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perfect hit (true positive)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1905000"/>
            <a:ext cx="4572000" cy="4572000"/>
            <a:chOff x="76200" y="1905000"/>
            <a:chExt cx="4572000" cy="4572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" y="1905000"/>
              <a:ext cx="4572000" cy="4572000"/>
            </a:xfrm>
            <a:prstGeom prst="rect">
              <a:avLst/>
            </a:prstGeom>
          </p:spPr>
        </p:pic>
        <p:sp>
          <p:nvSpPr>
            <p:cNvPr id="7" name="5-Point Star 6"/>
            <p:cNvSpPr>
              <a:spLocks noChangeAspect="1"/>
            </p:cNvSpPr>
            <p:nvPr/>
          </p:nvSpPr>
          <p:spPr>
            <a:xfrm>
              <a:off x="2311146" y="4267200"/>
              <a:ext cx="51054" cy="51054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4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14889" y="2221468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Another hit but overestimate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8159" y="2209800"/>
            <a:ext cx="240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miss (false negative)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920" y="2791695"/>
            <a:ext cx="4337680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0027"/>
            <a:ext cx="4340728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2221468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Another hit but underestimate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1695"/>
            <a:ext cx="4340728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528" y="2791695"/>
            <a:ext cx="4340728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84162" y="2209800"/>
            <a:ext cx="296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false </a:t>
            </a:r>
            <a:r>
              <a:rPr lang="en-US" b="1" dirty="0">
                <a:solidFill>
                  <a:srgbClr val="FF0000"/>
                </a:solidFill>
              </a:rPr>
              <a:t>alarm (false positive)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is room for improvement.</a:t>
            </a:r>
            <a:endParaRPr lang="en-US" sz="3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486" y="1524000"/>
            <a:ext cx="3974714" cy="5143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County-specific models perform much better than a single, statewide model.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61852"/>
            <a:ext cx="3974714" cy="514374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Improved burn forecasts lead to better burn impact forecasts.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36765"/>
            <a:ext cx="6300229" cy="52212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9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52700"/>
            <a:ext cx="8572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52700"/>
            <a:ext cx="8572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52700"/>
            <a:ext cx="8572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52700"/>
            <a:ext cx="8572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52700"/>
            <a:ext cx="8572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51062"/>
          </a:xfrm>
        </p:spPr>
        <p:txBody>
          <a:bodyPr>
            <a:no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urn/no-burn forecasts were encouraging in 2016.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29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Fire &amp; Smoke from Satellite 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221468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Burn Impact Forecast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905000"/>
            <a:ext cx="27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Cloud Cover from Satellite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7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However, burn areas were underestimated.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1,265,000 acres permitted vs. 480,000 acres forecast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359572"/>
            <a:ext cx="41148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4114800" cy="411941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3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Several  burn impacts were forecast correctly.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40654"/>
            <a:ext cx="4114800" cy="2974346"/>
          </a:xfrm>
          <a:prstGeom prst="rect">
            <a:avLst/>
          </a:prstGeo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709400"/>
            <a:ext cx="4114800" cy="29686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3538" y="2221468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hit but overestimate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4162" y="22098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Another hit but underestimate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4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smoke impact forecast displayed significant skill in 2016.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Equitable Threat Score = 11%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75" y="2441111"/>
            <a:ext cx="5182049" cy="38834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735A-96E5-4300-AB74-95C35DB6EF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4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&amp; Conclusions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are forecasting source </a:t>
            </a:r>
            <a:r>
              <a:rPr lang="en-US" sz="2400" dirty="0" smtClean="0"/>
              <a:t>impacts </a:t>
            </a:r>
            <a:r>
              <a:rPr lang="en-US" altLang="en-US" sz="2400" dirty="0" smtClean="0"/>
              <a:t>using </a:t>
            </a:r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Hi-Res2</a:t>
            </a:r>
            <a:r>
              <a:rPr lang="en-US" sz="2400" dirty="0"/>
              <a:t> air quality forecasting system (</a:t>
            </a:r>
            <a:r>
              <a:rPr lang="en-US" sz="2400" dirty="0">
                <a:solidFill>
                  <a:srgbClr val="3333CC"/>
                </a:solidFill>
              </a:rPr>
              <a:t>https://forecast.ce.gatech.edu</a:t>
            </a:r>
            <a:r>
              <a:rPr lang="en-US" sz="2400" dirty="0"/>
              <a:t>).</a:t>
            </a:r>
          </a:p>
          <a:p>
            <a:r>
              <a:rPr lang="en-US" sz="2400" dirty="0" smtClean="0"/>
              <a:t>Forecasting PB impacts is </a:t>
            </a:r>
            <a:r>
              <a:rPr lang="en-US" sz="2400" dirty="0"/>
              <a:t>beneficial not only for </a:t>
            </a:r>
            <a:r>
              <a:rPr lang="en-US" sz="2400" dirty="0" smtClean="0"/>
              <a:t>air quality management but for land/forest management as well.</a:t>
            </a:r>
          </a:p>
          <a:p>
            <a:r>
              <a:rPr lang="en-US" altLang="en-US" sz="2400" dirty="0" smtClean="0"/>
              <a:t>We are forecasting burn activity for accurate PB impact forecasts.</a:t>
            </a:r>
          </a:p>
          <a:p>
            <a:pPr lvl="1"/>
            <a:r>
              <a:rPr lang="en-US" altLang="en-US" sz="2000" dirty="0" smtClean="0"/>
              <a:t>County-specific regression models yield much more accurate burn forecasts in 2016 than the statewide model used in 2015.</a:t>
            </a:r>
          </a:p>
          <a:p>
            <a:r>
              <a:rPr lang="en-US" altLang="en-US" sz="2400" dirty="0" smtClean="0"/>
              <a:t>Evaluation of the forecasted PB impacts is difficult.</a:t>
            </a:r>
          </a:p>
          <a:p>
            <a:pPr lvl="1"/>
            <a:r>
              <a:rPr lang="en-US" altLang="en-US" sz="2000" dirty="0"/>
              <a:t>S</a:t>
            </a:r>
            <a:r>
              <a:rPr lang="en-US" altLang="en-US" sz="2000" dirty="0" smtClean="0"/>
              <a:t>atellites  do not always see the low-intensity prescribed burns.</a:t>
            </a:r>
          </a:p>
          <a:p>
            <a:pPr lvl="1"/>
            <a:r>
              <a:rPr lang="en-US" altLang="en-US" sz="2000" dirty="0" smtClean="0"/>
              <a:t>Only a few cases of PB impacts are observed at the ground monitoring sites.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Make the burn impact forecast more useful for dynamic burn/air quality management</a:t>
            </a:r>
          </a:p>
          <a:p>
            <a:pPr lvl="1"/>
            <a:r>
              <a:rPr lang="en-US" sz="2000" dirty="0"/>
              <a:t>How many acres </a:t>
            </a:r>
            <a:r>
              <a:rPr lang="en-US" sz="2000" dirty="0" smtClean="0"/>
              <a:t>can be burned </a:t>
            </a:r>
            <a:r>
              <a:rPr lang="en-US" sz="2000" dirty="0"/>
              <a:t>in each district/county without causing any air quality issues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Computing </a:t>
            </a:r>
            <a:r>
              <a:rPr lang="en-US" sz="2000" dirty="0"/>
              <a:t>the impact of burns in each </a:t>
            </a:r>
            <a:r>
              <a:rPr lang="en-US" sz="2000" dirty="0" smtClean="0"/>
              <a:t>district/county is computationally too demanding.</a:t>
            </a:r>
            <a:endParaRPr lang="en-US" sz="2000" dirty="0"/>
          </a:p>
          <a:p>
            <a:pPr lvl="1"/>
            <a:r>
              <a:rPr lang="en-US" sz="2000" dirty="0" smtClean="0"/>
              <a:t>A quick and inexpensive solution may be partitioning the total impact </a:t>
            </a:r>
            <a:r>
              <a:rPr lang="en-US" sz="2000" dirty="0"/>
              <a:t>to </a:t>
            </a:r>
            <a:r>
              <a:rPr lang="en-US" sz="2000" dirty="0" smtClean="0"/>
              <a:t>upwind burns using Gaussian plume modeling</a:t>
            </a:r>
          </a:p>
          <a:p>
            <a:r>
              <a:rPr lang="en-US" sz="2800" dirty="0" smtClean="0"/>
              <a:t>Expand the forecast to other states in the Southeast (JFSP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Use inexpensive sensor packs to detect burn impacts in unmonitored areas of the Southeast (NASA </a:t>
            </a:r>
            <a:r>
              <a:rPr lang="en-US" sz="3000" dirty="0" smtClean="0"/>
              <a:t>H-AQAST</a:t>
            </a:r>
            <a:r>
              <a:rPr lang="en-US" sz="2800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5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7164"/>
          <a:stretch/>
        </p:blipFill>
        <p:spPr>
          <a:xfrm>
            <a:off x="838200" y="2971800"/>
            <a:ext cx="2301240" cy="9144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4343400" y="1752600"/>
            <a:ext cx="3505200" cy="4724400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Daniel Chan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Di Tian</a:t>
            </a:r>
            <a:endParaRPr lang="en-US" sz="2800" dirty="0"/>
          </a:p>
          <a:p>
            <a:pPr marL="118872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Michael Chang, Yongtao Hu,</a:t>
            </a: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Rushabh</a:t>
            </a:r>
            <a:r>
              <a:rPr lang="en-US" sz="2800" dirty="0" smtClean="0"/>
              <a:t> </a:t>
            </a:r>
            <a:r>
              <a:rPr lang="en-US" sz="2800" dirty="0" err="1" smtClean="0"/>
              <a:t>Sakhpara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Aditya </a:t>
            </a:r>
            <a:r>
              <a:rPr lang="en-US" sz="2800" dirty="0" err="1" smtClean="0"/>
              <a:t>Pophale</a:t>
            </a:r>
            <a:r>
              <a:rPr lang="en-US" sz="2800" dirty="0" smtClean="0"/>
              <a:t>,        Ran Huang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914400" y="1905000"/>
            <a:ext cx="1911927" cy="914400"/>
            <a:chOff x="1315" y="3181"/>
            <a:chExt cx="1888" cy="889"/>
          </a:xfrm>
        </p:grpSpPr>
        <p:pic>
          <p:nvPicPr>
            <p:cNvPr id="5" name="Picture 4" descr="Starblo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3181"/>
              <a:ext cx="1888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69" y="3759"/>
              <a:ext cx="634" cy="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n-US" sz="7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RD83521701</a:t>
              </a:r>
              <a:endParaRPr lang="en-US" sz="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886200"/>
            <a:ext cx="2926080" cy="914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7000" y="31242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24288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0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960" y="2743200"/>
            <a:ext cx="3901440" cy="2602230"/>
          </a:xfrm>
          <a:prstGeom prst="rect">
            <a:avLst/>
          </a:prstGeom>
        </p:spPr>
      </p:pic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300" dirty="0" smtClean="0"/>
              <a:t>Prescribed </a:t>
            </a:r>
            <a:r>
              <a:rPr lang="en-US" sz="2300" dirty="0"/>
              <a:t>burning  (</a:t>
            </a:r>
            <a:r>
              <a:rPr lang="en-US" sz="2300" b="1" dirty="0">
                <a:solidFill>
                  <a:srgbClr val="FF0000"/>
                </a:solidFill>
              </a:rPr>
              <a:t>PB</a:t>
            </a:r>
            <a:r>
              <a:rPr lang="en-US" sz="2300" dirty="0"/>
              <a:t>) is practiced to improve native vegetation and wildlife habitat, control insects and disease, and reduce wildfire risk</a:t>
            </a:r>
            <a:r>
              <a:rPr lang="en-US" sz="2300" dirty="0" smtClean="0"/>
              <a:t>.</a:t>
            </a:r>
          </a:p>
          <a:p>
            <a:endParaRPr lang="en-US" sz="23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200" dirty="0" smtClean="0"/>
              <a:t>According to 2011 </a:t>
            </a:r>
            <a:r>
              <a:rPr lang="en-US" sz="2200" dirty="0"/>
              <a:t>National Emission </a:t>
            </a:r>
            <a:r>
              <a:rPr lang="en-US" sz="2200" dirty="0" smtClean="0"/>
              <a:t>Inventory, </a:t>
            </a:r>
            <a:r>
              <a:rPr lang="en-US" sz="2200" dirty="0" smtClean="0">
                <a:solidFill>
                  <a:srgbClr val="FF0000"/>
                </a:solidFill>
              </a:rPr>
              <a:t>15</a:t>
            </a:r>
            <a:r>
              <a:rPr lang="en-US" sz="2200" dirty="0">
                <a:solidFill>
                  <a:srgbClr val="FF0000"/>
                </a:solidFill>
              </a:rPr>
              <a:t>% </a:t>
            </a:r>
            <a:r>
              <a:rPr lang="en-US" sz="2200" dirty="0"/>
              <a:t>of PM2.5 emissions in the </a:t>
            </a:r>
            <a:r>
              <a:rPr lang="en-US" sz="2200" dirty="0" smtClean="0"/>
              <a:t>US  </a:t>
            </a:r>
            <a:r>
              <a:rPr lang="en-US" sz="2200" dirty="0"/>
              <a:t>(</a:t>
            </a:r>
            <a:r>
              <a:rPr lang="en-US" sz="2200" dirty="0" smtClean="0"/>
              <a:t>820 </a:t>
            </a:r>
            <a:r>
              <a:rPr lang="en-US" sz="2200" dirty="0"/>
              <a:t>Gg) are </a:t>
            </a:r>
            <a:r>
              <a:rPr lang="en-US" sz="2200" dirty="0" smtClean="0"/>
              <a:t>from PB, second largest source after wildfires (18% 0r 995 Gg)</a:t>
            </a:r>
          </a:p>
          <a:p>
            <a:r>
              <a:rPr lang="en-US" sz="2200" dirty="0" smtClean="0"/>
              <a:t>In the Southeast, PB is the largest source  of PM2.5 </a:t>
            </a:r>
            <a:r>
              <a:rPr lang="en-US" sz="2200" dirty="0"/>
              <a:t>emissions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FF0000"/>
                </a:solidFill>
              </a:rPr>
              <a:t>20% </a:t>
            </a:r>
            <a:r>
              <a:rPr lang="en-US" sz="2200" dirty="0" smtClean="0"/>
              <a:t>0r 210 </a:t>
            </a:r>
            <a:r>
              <a:rPr lang="en-US" sz="2200" dirty="0"/>
              <a:t>Gg) </a:t>
            </a:r>
          </a:p>
          <a:p>
            <a:endParaRPr lang="en-US" sz="2000" dirty="0"/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Autofit/>
          </a:bodyPr>
          <a:lstStyle/>
          <a:p>
            <a:r>
              <a:rPr lang="en-US" sz="3000" dirty="0" smtClean="0"/>
              <a:t>Prescribed burning, the preferred land management tool in the Southeast, is a large source of PM.</a:t>
            </a:r>
            <a:endParaRPr lang="en-US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42" b="4730"/>
          <a:stretch/>
        </p:blipFill>
        <p:spPr bwMode="auto">
          <a:xfrm>
            <a:off x="228600" y="2514600"/>
            <a:ext cx="4424465" cy="30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05200" y="4495800"/>
            <a:ext cx="1476287" cy="353532"/>
            <a:chOff x="3581400" y="4419601"/>
            <a:chExt cx="1476287" cy="353532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4496134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Georgia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581400" y="4419601"/>
              <a:ext cx="533400" cy="215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739390"/>
            <a:ext cx="3901440" cy="25946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5006876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Fort Benning, Georgia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2205" y="5006876"/>
            <a:ext cx="1133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23/01/2009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8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8194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Dynamic </a:t>
            </a:r>
            <a:r>
              <a:rPr lang="en-US" sz="3200" dirty="0"/>
              <a:t>management </a:t>
            </a:r>
            <a:r>
              <a:rPr lang="en-US" sz="3200" dirty="0" smtClean="0"/>
              <a:t>of PB is easy relative to other emission sources.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r>
              <a:rPr lang="en-US" sz="2400" dirty="0" smtClean="0"/>
              <a:t>Burn/no-burn decisions are made daily.</a:t>
            </a:r>
          </a:p>
          <a:p>
            <a:r>
              <a:rPr lang="en-US" altLang="en-US" sz="2400" dirty="0"/>
              <a:t>PB impact forecasts </a:t>
            </a:r>
            <a:r>
              <a:rPr lang="en-US" altLang="en-US" sz="2400" dirty="0" smtClean="0"/>
              <a:t>can be used in decision making.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228600" y="2362200"/>
            <a:ext cx="3200400" cy="63976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PM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2.5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>
            <a:off x="4038600" y="2392362"/>
            <a:ext cx="2286000" cy="639762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PB Impact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26006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https://forecast.ce.gatech.edu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819400"/>
            <a:ext cx="3429000" cy="34290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257573"/>
              </p:ext>
            </p:extLst>
          </p:nvPr>
        </p:nvGraphicFramePr>
        <p:xfrm>
          <a:off x="6858000" y="3200400"/>
          <a:ext cx="2133600" cy="2291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Thomas County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PM2.5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75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g/m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PB</a:t>
                      </a:r>
                    </a:p>
                    <a:p>
                      <a:r>
                        <a:rPr lang="en-US" b="1" dirty="0" smtClean="0"/>
                        <a:t>Impact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70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g/m</a:t>
                      </a:r>
                      <a:r>
                        <a:rPr lang="en-US" baseline="30000" dirty="0" smtClean="0"/>
                        <a:t>3</a:t>
                      </a:r>
                      <a:endParaRPr lang="en-US" b="1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Burn Area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1400 acres</a:t>
                      </a:r>
                      <a:endParaRPr lang="en-US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 Placeholder 17"/>
          <p:cNvSpPr txBox="1">
            <a:spLocks/>
          </p:cNvSpPr>
          <p:nvPr/>
        </p:nvSpPr>
        <p:spPr>
          <a:xfrm>
            <a:off x="6705600" y="2408238"/>
            <a:ext cx="2286000" cy="639762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Burn Area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135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763000" cy="121615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Hi-Res2 Air Quality and Source Impact Forecasting System (</a:t>
            </a:r>
            <a:r>
              <a:rPr lang="en-US" sz="2800" dirty="0">
                <a:solidFill>
                  <a:srgbClr val="0000FF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</a:rPr>
              <a:t>https://forecast.ce.gatech.edu</a:t>
            </a:r>
            <a:r>
              <a:rPr lang="en-US" sz="3200" dirty="0" smtClean="0"/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Updated Hi-Res with 2011 NEI, WRF3.6.1 </a:t>
            </a:r>
            <a:r>
              <a:rPr lang="en-US" altLang="en-US" sz="2000" dirty="0"/>
              <a:t>and CMAQv5.02 </a:t>
            </a:r>
          </a:p>
          <a:p>
            <a:r>
              <a:rPr lang="en-US" altLang="en-US" sz="2000" dirty="0"/>
              <a:t>72-hour forecasts </a:t>
            </a:r>
            <a:r>
              <a:rPr lang="en-US" altLang="en-US" sz="2000" dirty="0" smtClean="0"/>
              <a:t>at 4-km </a:t>
            </a:r>
            <a:r>
              <a:rPr lang="en-US" altLang="en-US" sz="2000" dirty="0"/>
              <a:t>resolution in/around </a:t>
            </a:r>
            <a:r>
              <a:rPr lang="en-US" altLang="en-US" sz="2000" dirty="0" smtClean="0"/>
              <a:t>Georgia</a:t>
            </a:r>
            <a:endParaRPr lang="en-US" altLang="en-US" sz="2000" dirty="0"/>
          </a:p>
          <a:p>
            <a:r>
              <a:rPr lang="en-US" sz="2000" dirty="0" smtClean="0"/>
              <a:t>Source impact forecasting using the Decoupled Direct Method, DDM-3D</a:t>
            </a:r>
          </a:p>
          <a:p>
            <a:endParaRPr lang="en-US" sz="2000" dirty="0" smtClean="0"/>
          </a:p>
        </p:txBody>
      </p:sp>
      <p:pic>
        <p:nvPicPr>
          <p:cNvPr id="5" name="Picture 11" descr="hires4_grid_tile.20141202.OPM25.201412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13586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ires4_grid_tile.20141202.APM25.201412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3586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ires4_grid_tile.20141202.EPM25.201412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3586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2831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PM</a:t>
            </a:r>
            <a:r>
              <a:rPr lang="en-US" b="1" baseline="-25000" dirty="0" smtClean="0">
                <a:solidFill>
                  <a:srgbClr val="FF0000"/>
                </a:solidFill>
              </a:rPr>
              <a:t>2.5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831068"/>
            <a:ext cx="212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Traffic Contribution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831068"/>
            <a:ext cx="270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Power Plant Contribution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26006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(The scales for PM</a:t>
            </a:r>
            <a:r>
              <a:rPr lang="en-US" baseline="-25000" dirty="0" smtClean="0">
                <a:solidFill>
                  <a:srgbClr val="FF9900"/>
                </a:solidFill>
              </a:rPr>
              <a:t>2.5</a:t>
            </a:r>
            <a:r>
              <a:rPr lang="en-US" dirty="0" smtClean="0">
                <a:solidFill>
                  <a:srgbClr val="FF9900"/>
                </a:solidFill>
              </a:rPr>
              <a:t> and the contributions are different) 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200400"/>
            <a:ext cx="3182112" cy="3282696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model was trained with </a:t>
            </a:r>
            <a:r>
              <a:rPr lang="en-US" sz="2000" dirty="0"/>
              <a:t>2010-14 </a:t>
            </a:r>
            <a:r>
              <a:rPr lang="en-US" sz="2000" dirty="0" smtClean="0"/>
              <a:t>meteorological </a:t>
            </a:r>
            <a:r>
              <a:rPr lang="en-US" sz="2000" dirty="0"/>
              <a:t>data at 18 fire weather stations </a:t>
            </a:r>
            <a:r>
              <a:rPr lang="en-US" sz="2000" dirty="0" smtClean="0"/>
              <a:t>in Georgia and burn permit data for each county.</a:t>
            </a:r>
          </a:p>
          <a:p>
            <a:r>
              <a:rPr lang="en-US" sz="2000" dirty="0" smtClean="0"/>
              <a:t>The weather forecast is used to </a:t>
            </a:r>
            <a:r>
              <a:rPr lang="en-US" sz="2000" dirty="0"/>
              <a:t>predict </a:t>
            </a:r>
            <a:r>
              <a:rPr lang="en-US" sz="2000" dirty="0" smtClean="0"/>
              <a:t>if tomorrow </a:t>
            </a:r>
            <a:r>
              <a:rPr lang="en-US" sz="2000" dirty="0"/>
              <a:t>will be a burn </a:t>
            </a:r>
            <a:r>
              <a:rPr lang="en-US" sz="2000" dirty="0" smtClean="0"/>
              <a:t>day in any county.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burn forecasting tool is a decision tree model using fire weather and burn permit data.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60" b="7520"/>
          <a:stretch/>
        </p:blipFill>
        <p:spPr bwMode="auto">
          <a:xfrm>
            <a:off x="457200" y="3047999"/>
            <a:ext cx="3799357" cy="35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4998" y="2750403"/>
            <a:ext cx="40931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2015 Burn Forecast Evaluation:</a:t>
            </a:r>
          </a:p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F1 Score</a:t>
            </a:r>
            <a:endParaRPr lang="en-US" sz="2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For each county, </a:t>
            </a:r>
            <a:r>
              <a:rPr lang="en-US" altLang="en-US" sz="2000" dirty="0">
                <a:solidFill>
                  <a:srgbClr val="000000"/>
                </a:solidFill>
              </a:rPr>
              <a:t>the average daily </a:t>
            </a:r>
            <a:r>
              <a:rPr lang="en-US" altLang="en-US" sz="2000" dirty="0" smtClean="0">
                <a:solidFill>
                  <a:srgbClr val="000000"/>
                </a:solidFill>
              </a:rPr>
              <a:t>total burn </a:t>
            </a:r>
            <a:r>
              <a:rPr lang="en-US" altLang="en-US" sz="2000" dirty="0">
                <a:solidFill>
                  <a:srgbClr val="000000"/>
                </a:solidFill>
              </a:rPr>
              <a:t>area </a:t>
            </a:r>
            <a:r>
              <a:rPr lang="en-US" altLang="en-US" sz="2000" dirty="0" smtClean="0">
                <a:solidFill>
                  <a:srgbClr val="000000"/>
                </a:solidFill>
              </a:rPr>
              <a:t>and typical burn sizes are calculated from permit records. The number of burns is determined and those burns are </a:t>
            </a:r>
            <a:r>
              <a:rPr lang="en-US" altLang="en-US" sz="2000" u="sng" dirty="0" smtClean="0">
                <a:solidFill>
                  <a:srgbClr val="000000"/>
                </a:solidFill>
              </a:rPr>
              <a:t>randomly</a:t>
            </a:r>
            <a:r>
              <a:rPr lang="en-US" altLang="en-US" sz="2000" dirty="0" smtClean="0">
                <a:solidFill>
                  <a:srgbClr val="000000"/>
                </a:solidFill>
              </a:rPr>
              <a:t> distributed to managed lands.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Burn emissions are estimated for </a:t>
            </a:r>
            <a:r>
              <a:rPr lang="en-US" altLang="en-US" sz="2000" dirty="0">
                <a:solidFill>
                  <a:srgbClr val="000000"/>
                </a:solidFill>
              </a:rPr>
              <a:t>forecasted </a:t>
            </a:r>
            <a:r>
              <a:rPr lang="en-US" altLang="en-US" sz="2000" dirty="0" smtClean="0">
                <a:solidFill>
                  <a:srgbClr val="000000"/>
                </a:solidFill>
              </a:rPr>
              <a:t>burns using: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 smtClean="0"/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altLang="en-US" sz="2000" dirty="0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 smtClean="0"/>
              <a:t>Burn emissions are distributed to the </a:t>
            </a:r>
            <a:r>
              <a:rPr lang="en-US" altLang="en-US" sz="2000" b="0" dirty="0" smtClean="0"/>
              <a:t>vertical layers of </a:t>
            </a:r>
            <a:r>
              <a:rPr lang="en-US" altLang="en-US" sz="2000" dirty="0" smtClean="0"/>
              <a:t>the CMAQ model </a:t>
            </a:r>
            <a:r>
              <a:rPr lang="en-US" altLang="en-US" sz="2000" b="0" dirty="0" smtClean="0"/>
              <a:t>based on plume rise calculations. </a:t>
            </a:r>
            <a:endParaRPr lang="en-US" altLang="en-US" sz="18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bottom-up method </a:t>
            </a:r>
            <a:r>
              <a:rPr lang="en-US" sz="3200" dirty="0"/>
              <a:t>for </a:t>
            </a:r>
            <a:r>
              <a:rPr lang="en-US" sz="3200" dirty="0" smtClean="0"/>
              <a:t>estimating prescribed </a:t>
            </a:r>
            <a:r>
              <a:rPr lang="en-US" sz="3200" dirty="0"/>
              <a:t>burn (PB) </a:t>
            </a:r>
            <a:r>
              <a:rPr lang="en-US" sz="3200" dirty="0" smtClean="0"/>
              <a:t>emissions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"/>
          <a:stretch/>
        </p:blipFill>
        <p:spPr bwMode="auto">
          <a:xfrm>
            <a:off x="5105400" y="3124200"/>
            <a:ext cx="3430603" cy="25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255407"/>
            <a:ext cx="4191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900" dirty="0">
                <a:solidFill>
                  <a:srgbClr val="000000"/>
                </a:solidFill>
              </a:rPr>
              <a:t>Fuel Characteristic Classification System (FCCS) </a:t>
            </a:r>
            <a:r>
              <a:rPr lang="en-US" altLang="en-US" sz="1900" dirty="0" err="1">
                <a:solidFill>
                  <a:srgbClr val="000000"/>
                </a:solidFill>
              </a:rPr>
              <a:t>fuelbed</a:t>
            </a:r>
            <a:r>
              <a:rPr lang="en-US" altLang="en-US" sz="1900" dirty="0">
                <a:solidFill>
                  <a:srgbClr val="000000"/>
                </a:solidFill>
              </a:rPr>
              <a:t> maps for fuel loads,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900" dirty="0" smtClean="0">
                <a:solidFill>
                  <a:srgbClr val="000000"/>
                </a:solidFill>
              </a:rPr>
              <a:t>Fuel </a:t>
            </a:r>
            <a:r>
              <a:rPr lang="en-US" altLang="en-US" sz="1900" dirty="0">
                <a:solidFill>
                  <a:srgbClr val="000000"/>
                </a:solidFill>
              </a:rPr>
              <a:t>moisture </a:t>
            </a:r>
            <a:r>
              <a:rPr lang="en-US" altLang="en-US" sz="1900" dirty="0" smtClean="0">
                <a:solidFill>
                  <a:srgbClr val="000000"/>
                </a:solidFill>
              </a:rPr>
              <a:t>forecasts for </a:t>
            </a:r>
            <a:r>
              <a:rPr lang="en-US" altLang="en-US" sz="1900" dirty="0">
                <a:solidFill>
                  <a:srgbClr val="000000"/>
                </a:solidFill>
              </a:rPr>
              <a:t>fuel consumption, and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900" dirty="0">
                <a:solidFill>
                  <a:srgbClr val="000000"/>
                </a:solidFill>
              </a:rPr>
              <a:t>Emission factors for Southeast USA fuels.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124200"/>
            <a:ext cx="3429000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compare our forecast qualitatively to the Hazard Mapping System Fire and Smoke Analysis by NOAA. </a:t>
            </a:r>
          </a:p>
          <a:p>
            <a:r>
              <a:rPr lang="en-US" sz="2000" dirty="0" smtClean="0"/>
              <a:t>We give each day’s forecast a rating based on the agreement in location and density of fires.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Satellite fire &amp; smoke analyses are used for evaluating the PB forecasts.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907268"/>
            <a:ext cx="357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January 13, 2016: </a:t>
            </a:r>
            <a:r>
              <a:rPr lang="en-US" b="1" dirty="0"/>
              <a:t>R</a:t>
            </a:r>
            <a:r>
              <a:rPr lang="en-US" b="1" dirty="0" smtClean="0"/>
              <a:t>ated </a:t>
            </a:r>
            <a:r>
              <a:rPr lang="en-US" b="1" dirty="0" smtClean="0">
                <a:solidFill>
                  <a:srgbClr val="FF0000"/>
                </a:solidFill>
              </a:rPr>
              <a:t>very good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4" t="56338" r="22904" b="34793"/>
          <a:stretch/>
        </p:blipFill>
        <p:spPr bwMode="auto">
          <a:xfrm>
            <a:off x="1371144" y="3427203"/>
            <a:ext cx="2972256" cy="297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4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Burn areas from satellites and permit records are used for quantitative forecast evaluation.</a:t>
            </a:r>
            <a:endParaRPr lang="en-US" sz="3200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r>
              <a:rPr lang="en-US" sz="2400" dirty="0" smtClean="0"/>
              <a:t>We compare our burn area forecasts to:</a:t>
            </a:r>
          </a:p>
          <a:p>
            <a:pPr lvl="1"/>
            <a:r>
              <a:rPr lang="en-US" sz="2000" dirty="0" smtClean="0"/>
              <a:t>Burn areas provided by NOAA’s Biomass Burning Emission Product for North America blended from </a:t>
            </a:r>
            <a:r>
              <a:rPr lang="en-US" sz="2000" dirty="0"/>
              <a:t>GOES-E, GOES-W, MODIS, and AVHRR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Burn areas permitted by the Georgia Forestry Commission</a:t>
            </a:r>
          </a:p>
          <a:p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1875"/>
            <a:ext cx="3398449" cy="32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2848" y="3026367"/>
            <a:ext cx="209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Satellite vs Permits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014998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Forecast vs Permits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7" y="3352800"/>
            <a:ext cx="33893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FCD98CFE-0958-41FA-AA90-416D8EB357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9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1171</Words>
  <Application>Microsoft Office PowerPoint</Application>
  <PresentationFormat>On-screen Show (4:3)</PresentationFormat>
  <Paragraphs>170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Module</vt:lpstr>
      <vt:lpstr>Picture</vt:lpstr>
      <vt:lpstr> Modeling the Impacts of Prescribed Burns for Dynamic Air Quality Management</vt:lpstr>
      <vt:lpstr>Acknowledgements</vt:lpstr>
      <vt:lpstr>Prescribed burning, the preferred land management tool in the Southeast, is a large source of PM.</vt:lpstr>
      <vt:lpstr>Dynamic management of PB is easy relative to other emission sources. </vt:lpstr>
      <vt:lpstr>Hi-Res2 Air Quality and Source Impact Forecasting System (https://forecast.ce.gatech.edu)</vt:lpstr>
      <vt:lpstr>The burn forecasting tool is a decision tree model using fire weather and burn permit data.</vt:lpstr>
      <vt:lpstr>A bottom-up method for estimating prescribed burn (PB) emissions</vt:lpstr>
      <vt:lpstr>Satellite fire &amp; smoke analyses are used for evaluating the PB forecasts.</vt:lpstr>
      <vt:lpstr>Burn areas from satellites and permit records are used for quantitative forecast evaluation.</vt:lpstr>
      <vt:lpstr>Ground-level PM2.5 observations are used for evaluating the impact forecasts.</vt:lpstr>
      <vt:lpstr>There is room for improvement.</vt:lpstr>
      <vt:lpstr>County-specific models perform much better than a single, statewide model.</vt:lpstr>
      <vt:lpstr>Improved burn forecasts lead to better burn impact forecasts.</vt:lpstr>
      <vt:lpstr>Burn/no-burn forecasts were encouraging in 2016.</vt:lpstr>
      <vt:lpstr>However, burn areas were underestimated.</vt:lpstr>
      <vt:lpstr>Several  burn impacts were forecast correctly.</vt:lpstr>
      <vt:lpstr>The smoke impact forecast displayed significant skill in 2016.</vt:lpstr>
      <vt:lpstr>Summary &amp; Conclusions</vt:lpstr>
      <vt:lpstr>Future Research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Modeling and its Applications</dc:title>
  <dc:creator>M. Talat Odman</dc:creator>
  <cp:lastModifiedBy>Windows User</cp:lastModifiedBy>
  <cp:revision>285</cp:revision>
  <cp:lastPrinted>2015-04-27T22:49:21Z</cp:lastPrinted>
  <dcterms:created xsi:type="dcterms:W3CDTF">2015-01-14T14:00:30Z</dcterms:created>
  <dcterms:modified xsi:type="dcterms:W3CDTF">2016-10-25T04:42:40Z</dcterms:modified>
</cp:coreProperties>
</file>