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7" r:id="rId2"/>
    <p:sldId id="329" r:id="rId3"/>
    <p:sldId id="335" r:id="rId4"/>
    <p:sldId id="318" r:id="rId5"/>
    <p:sldId id="358" r:id="rId6"/>
    <p:sldId id="357" r:id="rId7"/>
    <p:sldId id="359" r:id="rId8"/>
    <p:sldId id="360" r:id="rId9"/>
    <p:sldId id="260" r:id="rId10"/>
    <p:sldId id="265" r:id="rId11"/>
    <p:sldId id="281" r:id="rId12"/>
    <p:sldId id="282" r:id="rId13"/>
    <p:sldId id="283" r:id="rId14"/>
    <p:sldId id="284" r:id="rId15"/>
    <p:sldId id="286" r:id="rId16"/>
    <p:sldId id="320" r:id="rId17"/>
    <p:sldId id="287" r:id="rId18"/>
    <p:sldId id="278" r:id="rId19"/>
    <p:sldId id="293" r:id="rId20"/>
    <p:sldId id="289" r:id="rId21"/>
    <p:sldId id="300" r:id="rId22"/>
    <p:sldId id="343" r:id="rId23"/>
    <p:sldId id="353" r:id="rId24"/>
    <p:sldId id="321" r:id="rId25"/>
    <p:sldId id="322" r:id="rId26"/>
    <p:sldId id="344" r:id="rId27"/>
    <p:sldId id="307" r:id="rId28"/>
    <p:sldId id="363" r:id="rId29"/>
    <p:sldId id="313" r:id="rId30"/>
    <p:sldId id="341" r:id="rId31"/>
    <p:sldId id="356" r:id="rId32"/>
    <p:sldId id="365" r:id="rId33"/>
    <p:sldId id="36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1" autoAdjust="0"/>
    <p:restoredTop sz="84087" autoAdjust="0"/>
  </p:normalViewPr>
  <p:slideViewPr>
    <p:cSldViewPr snapToGrid="0" snapToObjects="1">
      <p:cViewPr varScale="1">
        <p:scale>
          <a:sx n="87" d="100"/>
          <a:sy n="87" d="100"/>
        </p:scale>
        <p:origin x="-1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9E974-0D38-AE4C-A410-5981748BABD7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D3949-35F7-724A-AE7F-77B6DD407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29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2780A-2849-2B46-91BA-89B8D3D6AE41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891F7-49DD-3442-AD69-AC3F3BAC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853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17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0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75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70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accepted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31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0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41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90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22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13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this idea of being near clusters or not, but we need a post-evaluation of the goodness of fit. </a:t>
            </a:r>
          </a:p>
          <a:p>
            <a:r>
              <a:rPr lang="en-US" dirty="0" smtClean="0"/>
              <a:t>When I’m </a:t>
            </a:r>
            <a:r>
              <a:rPr lang="en-US" dirty="0" err="1" smtClean="0"/>
              <a:t>donre</a:t>
            </a:r>
            <a:r>
              <a:rPr lang="en-US" dirty="0" smtClean="0"/>
              <a:t> I can </a:t>
            </a:r>
            <a:r>
              <a:rPr lang="en-US" dirty="0" err="1" smtClean="0"/>
              <a:t>quantitivatve</a:t>
            </a:r>
            <a:r>
              <a:rPr lang="en-US" dirty="0" smtClean="0"/>
              <a:t> judge a reasonable fit.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3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12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7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this slide with complexity</a:t>
            </a:r>
            <a:r>
              <a:rPr lang="en-US" baseline="0" dirty="0" smtClean="0"/>
              <a:t> figure:</a:t>
            </a:r>
          </a:p>
          <a:p>
            <a:r>
              <a:rPr lang="en-US" baseline="0" dirty="0" smtClean="0"/>
              <a:t>High elevation sites have this </a:t>
            </a:r>
            <a:r>
              <a:rPr lang="en-US" baseline="0" dirty="0" err="1" smtClean="0"/>
              <a:t>roblme</a:t>
            </a:r>
            <a:r>
              <a:rPr lang="en-US" baseline="0" dirty="0" smtClean="0"/>
              <a:t>, citations, </a:t>
            </a:r>
            <a:r>
              <a:rPr lang="en-US" baseline="0" dirty="0" err="1" smtClean="0"/>
              <a:t>moe</a:t>
            </a:r>
            <a:r>
              <a:rPr lang="en-US" baseline="0" dirty="0" smtClean="0"/>
              <a:t> failure</a:t>
            </a:r>
          </a:p>
          <a:p>
            <a:r>
              <a:rPr lang="en-US" baseline="0" dirty="0" smtClean="0"/>
              <a:t>They will experience </a:t>
            </a:r>
            <a:r>
              <a:rPr lang="en-US" baseline="0" dirty="0" err="1" smtClean="0"/>
              <a:t>thisin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devolpoing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coutnries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3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15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58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3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Biran</a:t>
            </a:r>
            <a:r>
              <a:rPr lang="en-US" dirty="0" smtClean="0"/>
              <a:t> </a:t>
            </a:r>
            <a:r>
              <a:rPr lang="en-US" dirty="0" err="1" smtClean="0"/>
              <a:t>eters</a:t>
            </a:r>
            <a:r>
              <a:rPr lang="en-US" dirty="0" smtClean="0"/>
              <a:t> add citation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0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walking you through how the computer does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2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891F7-49DD-3442-AD69-AC3F3BACF7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4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245B-3B77-2248-8C99-67137A290E23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B6A7-0EA4-5741-BE2F-053F5FE97E9D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8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7F7E-0C91-244F-A880-61612FB170D2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4FFF-F170-0C48-88EF-727B946C910A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2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2A28-321A-8348-BC7C-947248F63EB0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1649-613A-3B4A-9CC1-0BB454A2EB16}" type="datetime1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3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FB95-E7CC-A948-965D-AC3CBDA6FEA0}" type="datetime1">
              <a:rPr lang="en-US" smtClean="0"/>
              <a:t>10/25/16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8506-7B39-BE41-8154-6E514A1160B6}" type="datetime1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5F40-43C1-1B47-B839-45A20F23E0A3}" type="datetime1">
              <a:rPr lang="en-US" smtClean="0"/>
              <a:t>10/25/16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8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D68D-A52E-C941-9901-A455BF45C6A9}" type="datetime1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3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DD3D-B737-DA40-B2ED-2A0FE772F691}" type="datetime1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7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3491"/>
            <a:ext cx="8229600" cy="700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0118"/>
            <a:ext cx="8229600" cy="5287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92186"/>
            <a:ext cx="2133600" cy="265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39BD-2CBE-7742-A583-3D0A6A58DADB}" type="datetime1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2186"/>
            <a:ext cx="2895600" cy="265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92186"/>
            <a:ext cx="2133600" cy="265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5691C-68FF-1848-94E7-E210C825946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098445"/>
            <a:ext cx="82296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7294" y="1"/>
            <a:ext cx="836705" cy="605343"/>
          </a:xfrm>
          <a:prstGeom prst="rect">
            <a:avLst/>
          </a:prstGeom>
        </p:spPr>
      </p:pic>
      <p:pic>
        <p:nvPicPr>
          <p:cNvPr id="9" name="Picture 8" descr="university-of-Florida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93"/>
          <a:stretch/>
        </p:blipFill>
        <p:spPr>
          <a:xfrm>
            <a:off x="0" y="0"/>
            <a:ext cx="1643529" cy="459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96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dsabs.harvard.edu/abs/2015EGUGA..1713722K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7183"/>
            <a:ext cx="7772400" cy="2303267"/>
          </a:xfrm>
        </p:spPr>
        <p:txBody>
          <a:bodyPr>
            <a:noAutofit/>
          </a:bodyPr>
          <a:lstStyle/>
          <a:p>
            <a:r>
              <a:rPr lang="en-US" sz="3600" dirty="0" smtClean="0"/>
              <a:t>Can machine-learning </a:t>
            </a:r>
            <a:r>
              <a:rPr lang="en-US" sz="3600" dirty="0"/>
              <a:t>f</a:t>
            </a:r>
            <a:r>
              <a:rPr lang="en-US" sz="3600" dirty="0" smtClean="0"/>
              <a:t>eatures </a:t>
            </a:r>
            <a:r>
              <a:rPr lang="en-US" sz="3600" dirty="0"/>
              <a:t>i</a:t>
            </a:r>
            <a:r>
              <a:rPr lang="en-US" sz="3600" dirty="0" smtClean="0"/>
              <a:t>dentify fitness of meteorology simulations for application to </a:t>
            </a:r>
            <a:r>
              <a:rPr lang="en-US" sz="3600" dirty="0"/>
              <a:t>a</a:t>
            </a:r>
            <a:r>
              <a:rPr lang="en-US" sz="3600" dirty="0" smtClean="0"/>
              <a:t>ir quality?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Nedbor-Gross</a:t>
            </a:r>
          </a:p>
          <a:p>
            <a:r>
              <a:rPr lang="en-US" dirty="0" smtClean="0"/>
              <a:t>Barron H. Henderson</a:t>
            </a:r>
          </a:p>
          <a:p>
            <a:r>
              <a:rPr lang="en-US" dirty="0" smtClean="0"/>
              <a:t>Jorge E. </a:t>
            </a:r>
            <a:r>
              <a:rPr lang="en-US" dirty="0" err="1" smtClean="0"/>
              <a:t>Pachon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8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Classifying observed features</a:t>
            </a:r>
            <a:endParaRPr lang="en-US" sz="3400" dirty="0"/>
          </a:p>
        </p:txBody>
      </p:sp>
      <p:pic>
        <p:nvPicPr>
          <p:cNvPr id="190" name="Picture 189" descr="d04rmcab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8124" r="21863" b="9034"/>
          <a:stretch/>
        </p:blipFill>
        <p:spPr>
          <a:xfrm>
            <a:off x="457200" y="1389529"/>
            <a:ext cx="3263153" cy="3120362"/>
          </a:xfrm>
          <a:prstGeom prst="rect">
            <a:avLst/>
          </a:prstGeom>
        </p:spPr>
      </p:pic>
      <p:grpSp>
        <p:nvGrpSpPr>
          <p:cNvPr id="191" name="Group 190"/>
          <p:cNvGrpSpPr/>
          <p:nvPr/>
        </p:nvGrpSpPr>
        <p:grpSpPr>
          <a:xfrm>
            <a:off x="4561201" y="1521532"/>
            <a:ext cx="4125599" cy="2988359"/>
            <a:chOff x="577273" y="1408545"/>
            <a:chExt cx="8162637" cy="5137727"/>
          </a:xfrm>
        </p:grpSpPr>
        <p:sp>
          <p:nvSpPr>
            <p:cNvPr id="192" name="Rectangle 191"/>
            <p:cNvSpPr/>
            <p:nvPr/>
          </p:nvSpPr>
          <p:spPr>
            <a:xfrm>
              <a:off x="577273" y="1408545"/>
              <a:ext cx="8162637" cy="51377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558636" y="3572891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1711036" y="3177309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2987755" y="2289241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1111595" y="3662945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1440872" y="3302000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1763431" y="2901269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2718954" y="2466722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2125506" y="2591413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2660072" y="3041086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2243270" y="3087254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2725772" y="3426691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2077214" y="3890710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3022622" y="3828364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2361034" y="3697582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1223378" y="2454702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294430" y="3114963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2666890" y="1979226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3140386" y="2802949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3172062" y="3489036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917704" y="1806377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5277653" y="2831198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5927436" y="3261164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6461265" y="3822273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5716154" y="2922779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5657272" y="3385855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5979831" y="2985124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6935354" y="2550577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6341906" y="2675268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8265006" y="2813172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6459670" y="3171109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6942172" y="3510546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6293614" y="2330011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7817999" y="3146628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7329580" y="2425886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888809" y="2054011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439778" y="2538557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7510830" y="3198818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6883290" y="2063081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7876881" y="2000735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7388462" y="3572891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5218771" y="3510546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7540862" y="3725291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1938239" y="5268243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2090639" y="5420643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1686559" y="5981752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1879357" y="5082258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1820475" y="5545334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2143034" y="5144603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3098557" y="4710056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800462" y="5769030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3039675" y="5284420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2622873" y="5330588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3105375" y="5670025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2456817" y="6134044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3402225" y="6071698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2740637" y="5940916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1369872" y="5330588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1602981" y="4698036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3674033" y="5358297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914382" y="4772401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3519989" y="5046283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3551665" y="5732370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976586" y="6003261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6194640" y="5330589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6416312" y="5857061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6534076" y="5144604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6296786" y="4957567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6698593" y="5644339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7354958" y="4772402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6761510" y="4897093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7296076" y="5346766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6879274" y="5392934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7361776" y="5732371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6713218" y="6196390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7658626" y="6134044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6997038" y="6003262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5741221" y="6196390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5758924" y="4948788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7930434" y="5420643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5277653" y="5082258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7776390" y="5108629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7808066" y="5794716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5218771" y="5633415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1288241" y="2859448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1440641" y="3011848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1627677" y="2673463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1229359" y="2673463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1170477" y="3136539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1493036" y="2735808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2448559" y="2301261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1855111" y="2425952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2389677" y="2875625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1972875" y="2921793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2455377" y="3261230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1806819" y="3725249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2752227" y="3662903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2090639" y="3532121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1402014" y="1804695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952983" y="2289241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3403869" y="2178702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2396495" y="1813765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2869991" y="2637488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2901667" y="3323575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647309" y="1640916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5159889" y="2394738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5809672" y="2824704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6343501" y="3385813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5598390" y="2486319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5539508" y="2949395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5862067" y="2548664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4853323" y="2547149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6224142" y="2238808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6758708" y="2688481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6341906" y="2734649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6824408" y="3074086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6175850" y="1893551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7700235" y="2710168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7211816" y="1989426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5322014" y="2102097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7393066" y="2762358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6765526" y="1626621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7759117" y="1564275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7270698" y="3136431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5101007" y="3074086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7423098" y="3288831"/>
              <a:ext cx="117764" cy="12469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2243039" y="4831537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2395439" y="4983937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2582475" y="4645552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2184157" y="4645552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2125275" y="5108628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447834" y="4707897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1980714" y="6034811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3344475" y="4847714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2927673" y="4893882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3410175" y="5233319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3045437" y="5504210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1674672" y="4893882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2339195" y="5670025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3978833" y="4921591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1913993" y="4335695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3153104" y="6054492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3856465" y="5295664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1281386" y="5566555"/>
              <a:ext cx="117764" cy="1246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6347040" y="5482989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6204305" y="6034811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6686476" y="5297004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5829927" y="5323374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5682339" y="5706684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6568712" y="4784693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7507358" y="4924802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6913910" y="5049493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7448476" y="5499166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7031674" y="5545334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5498660" y="4507602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6865618" y="6348790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7811026" y="6286444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7149438" y="6155662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5893621" y="6348790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6011782" y="4912782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8082834" y="5573043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5430053" y="5234658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7928790" y="5261029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7960466" y="5947116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5371171" y="5785815"/>
              <a:ext cx="117764" cy="12469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2202058" y="5181221"/>
              <a:ext cx="482502" cy="408997"/>
            </a:xfrm>
            <a:prstGeom prst="rect">
              <a:avLst/>
            </a:prstGeom>
            <a:solidFill>
              <a:srgbClr val="008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2</a:t>
              </a:r>
              <a:endParaRPr lang="en-US" sz="1800" dirty="0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497151" y="2744896"/>
              <a:ext cx="482502" cy="408997"/>
            </a:xfrm>
            <a:prstGeom prst="rect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1</a:t>
              </a: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520259" y="5255309"/>
              <a:ext cx="482502" cy="4089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3</a:t>
              </a:r>
              <a:endParaRPr lang="en-US" sz="1800" dirty="0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1972875" y="2861558"/>
              <a:ext cx="482502" cy="408997"/>
            </a:xfrm>
            <a:prstGeom prst="rect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0</a:t>
              </a:r>
              <a:endParaRPr lang="en-US" sz="1800" dirty="0"/>
            </a:p>
          </p:txBody>
        </p:sp>
        <p:sp>
          <p:nvSpPr>
            <p:cNvPr id="361" name="Oval 360"/>
            <p:cNvSpPr/>
            <p:nvPr/>
          </p:nvSpPr>
          <p:spPr>
            <a:xfrm>
              <a:off x="3556269" y="2331102"/>
              <a:ext cx="117764" cy="1246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6690587" y="4804349"/>
            <a:ext cx="2175184" cy="1377153"/>
            <a:chOff x="7541489" y="13132984"/>
            <a:chExt cx="2175184" cy="1377153"/>
          </a:xfrm>
        </p:grpSpPr>
        <p:grpSp>
          <p:nvGrpSpPr>
            <p:cNvPr id="363" name="Group 362"/>
            <p:cNvGrpSpPr/>
            <p:nvPr/>
          </p:nvGrpSpPr>
          <p:grpSpPr>
            <a:xfrm>
              <a:off x="7634863" y="13369504"/>
              <a:ext cx="389128" cy="379663"/>
              <a:chOff x="3766351" y="305139"/>
              <a:chExt cx="389128" cy="379663"/>
            </a:xfrm>
          </p:grpSpPr>
          <p:sp>
            <p:nvSpPr>
              <p:cNvPr id="367" name="Oval 366"/>
              <p:cNvSpPr/>
              <p:nvPr/>
            </p:nvSpPr>
            <p:spPr>
              <a:xfrm>
                <a:off x="3767976" y="305139"/>
                <a:ext cx="117764" cy="1246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>
              <a:xfrm>
                <a:off x="4037715" y="560111"/>
                <a:ext cx="117764" cy="1246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4037715" y="305139"/>
                <a:ext cx="117764" cy="1246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/>
              <p:cNvSpPr/>
              <p:nvPr/>
            </p:nvSpPr>
            <p:spPr>
              <a:xfrm>
                <a:off x="3766351" y="560111"/>
                <a:ext cx="117764" cy="1246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4" name="Rectangle 363"/>
            <p:cNvSpPr/>
            <p:nvPr/>
          </p:nvSpPr>
          <p:spPr>
            <a:xfrm>
              <a:off x="7541489" y="14101140"/>
              <a:ext cx="482502" cy="408997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8122967" y="13132984"/>
              <a:ext cx="15937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observed</a:t>
              </a:r>
            </a:p>
            <a:p>
              <a:r>
                <a:rPr lang="en-US" sz="2400" dirty="0" smtClean="0"/>
                <a:t>data points</a:t>
              </a:r>
              <a:endParaRPr lang="en-US" sz="2400" dirty="0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8111014" y="14042113"/>
              <a:ext cx="1453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centroids</a:t>
              </a:r>
              <a:endParaRPr lang="en-US" sz="2400" dirty="0"/>
            </a:p>
          </p:txBody>
        </p:sp>
      </p:grpSp>
      <p:sp>
        <p:nvSpPr>
          <p:cNvPr id="371" name="Right Arrow 370"/>
          <p:cNvSpPr/>
          <p:nvPr/>
        </p:nvSpPr>
        <p:spPr>
          <a:xfrm>
            <a:off x="3312386" y="2881946"/>
            <a:ext cx="1546030" cy="522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72" name="TextBox 371"/>
          <p:cNvSpPr txBox="1"/>
          <p:nvPr/>
        </p:nvSpPr>
        <p:spPr>
          <a:xfrm>
            <a:off x="196360" y="4537455"/>
            <a:ext cx="5927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k</a:t>
            </a:r>
            <a:r>
              <a:rPr lang="en-US" sz="2400" dirty="0" smtClean="0"/>
              <a:t>-Means Cluster Analysis:</a:t>
            </a:r>
            <a:endParaRPr lang="en-US" u="sng" dirty="0" smtClean="0"/>
          </a:p>
          <a:p>
            <a:r>
              <a:rPr lang="en-US" sz="2400" u="sng" dirty="0" smtClean="0"/>
              <a:t>Input</a:t>
            </a:r>
            <a:r>
              <a:rPr lang="en-US" sz="2400" dirty="0" smtClean="0"/>
              <a:t>: Observational vectors, number </a:t>
            </a:r>
            <a:r>
              <a:rPr lang="en-US" sz="2400" dirty="0"/>
              <a:t>of clusters </a:t>
            </a:r>
            <a:r>
              <a:rPr lang="en-US" sz="2400" i="1" dirty="0" smtClean="0"/>
              <a:t>k</a:t>
            </a:r>
            <a:r>
              <a:rPr lang="en-US" sz="2400" dirty="0"/>
              <a:t> </a:t>
            </a:r>
            <a:r>
              <a:rPr lang="en-US" sz="2400" dirty="0" smtClean="0"/>
              <a:t>(prescribed or gap-statistic)</a:t>
            </a:r>
          </a:p>
          <a:p>
            <a:r>
              <a:rPr lang="en-US" sz="2400" u="sng" dirty="0" smtClean="0"/>
              <a:t>Output</a:t>
            </a:r>
            <a:r>
              <a:rPr lang="en-US" sz="2400" dirty="0" smtClean="0"/>
              <a:t>: </a:t>
            </a:r>
            <a:r>
              <a:rPr lang="en-US" sz="2400" i="1" dirty="0"/>
              <a:t>k</a:t>
            </a:r>
            <a:r>
              <a:rPr lang="en-US" sz="2400" dirty="0"/>
              <a:t> centroids </a:t>
            </a:r>
            <a:r>
              <a:rPr lang="en-US" sz="2400" dirty="0" smtClean="0"/>
              <a:t>representative </a:t>
            </a:r>
            <a:r>
              <a:rPr lang="en-US" sz="2400" dirty="0"/>
              <a:t>cluster characteristics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43E4-8CBF-0B42-8CC9-A9F57742D52F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3515" y="1152200"/>
            <a:ext cx="373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Observations for 2012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1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k-Means Clustering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269" y="1201099"/>
            <a:ext cx="81862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/>
              <a:t>Features exist in multiple dimensions (n&gt;&gt;2)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Example: n=2</a:t>
            </a:r>
            <a:endParaRPr lang="en-US" sz="2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937296" y="2718704"/>
            <a:ext cx="1353388" cy="917115"/>
            <a:chOff x="5198852" y="4256815"/>
            <a:chExt cx="1353388" cy="917115"/>
          </a:xfrm>
        </p:grpSpPr>
        <p:sp>
          <p:nvSpPr>
            <p:cNvPr id="17" name="Oval 16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57363" y="3698122"/>
            <a:ext cx="1353388" cy="917115"/>
            <a:chOff x="5198852" y="4256815"/>
            <a:chExt cx="1353388" cy="917115"/>
          </a:xfrm>
        </p:grpSpPr>
        <p:sp>
          <p:nvSpPr>
            <p:cNvPr id="31" name="Oval 30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04738" y="4945437"/>
            <a:ext cx="1353388" cy="917115"/>
            <a:chOff x="5198852" y="4256815"/>
            <a:chExt cx="1353388" cy="917115"/>
          </a:xfrm>
        </p:grpSpPr>
        <p:sp>
          <p:nvSpPr>
            <p:cNvPr id="44" name="Oval 43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05726" y="2377641"/>
            <a:ext cx="1353388" cy="917115"/>
            <a:chOff x="5198852" y="4256815"/>
            <a:chExt cx="1353388" cy="917115"/>
          </a:xfrm>
        </p:grpSpPr>
        <p:sp>
          <p:nvSpPr>
            <p:cNvPr id="57" name="Oval 56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4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k</a:t>
            </a:r>
            <a:r>
              <a:rPr lang="en-US" i="1" dirty="0" smtClean="0"/>
              <a:t>-</a:t>
            </a:r>
            <a:r>
              <a:rPr lang="en-US" dirty="0" smtClean="0"/>
              <a:t>Means Clustering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269" y="1366768"/>
            <a:ext cx="8186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Select 4 points as centroids</a:t>
            </a:r>
            <a:endParaRPr lang="en-US" sz="2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937296" y="2718704"/>
            <a:ext cx="1353388" cy="917115"/>
            <a:chOff x="5198852" y="4256815"/>
            <a:chExt cx="1353388" cy="917115"/>
          </a:xfrm>
        </p:grpSpPr>
        <p:sp>
          <p:nvSpPr>
            <p:cNvPr id="17" name="Oval 16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57363" y="3698122"/>
            <a:ext cx="1353388" cy="917115"/>
            <a:chOff x="5198852" y="4256815"/>
            <a:chExt cx="1353388" cy="917115"/>
          </a:xfrm>
        </p:grpSpPr>
        <p:sp>
          <p:nvSpPr>
            <p:cNvPr id="31" name="Oval 30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04738" y="4945437"/>
            <a:ext cx="1353388" cy="917115"/>
            <a:chOff x="5198852" y="4256815"/>
            <a:chExt cx="1353388" cy="917115"/>
          </a:xfrm>
        </p:grpSpPr>
        <p:sp>
          <p:nvSpPr>
            <p:cNvPr id="44" name="Oval 43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05726" y="2377641"/>
            <a:ext cx="1353388" cy="917115"/>
            <a:chOff x="5198852" y="4256815"/>
            <a:chExt cx="1353388" cy="917115"/>
          </a:xfrm>
        </p:grpSpPr>
        <p:sp>
          <p:nvSpPr>
            <p:cNvPr id="57" name="Oval 56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198852" y="4597878"/>
              <a:ext cx="238664" cy="2349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Oval 68"/>
          <p:cNvSpPr/>
          <p:nvPr/>
        </p:nvSpPr>
        <p:spPr>
          <a:xfrm>
            <a:off x="3133198" y="4855815"/>
            <a:ext cx="238664" cy="234989"/>
          </a:xfrm>
          <a:prstGeom prst="ellipse">
            <a:avLst/>
          </a:prstGeom>
          <a:solidFill>
            <a:schemeClr val="accent6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005904" y="2762475"/>
            <a:ext cx="238664" cy="234989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04228" y="3173758"/>
            <a:ext cx="238664" cy="234989"/>
          </a:xfrm>
          <a:prstGeom prst="ellipse">
            <a:avLst/>
          </a:prstGeom>
          <a:solidFill>
            <a:srgbClr val="008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12</a:t>
            </a:fld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430211" y="1997839"/>
            <a:ext cx="271378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</a:t>
            </a:r>
            <a:r>
              <a:rPr lang="en-US" i="1" dirty="0"/>
              <a:t> </a:t>
            </a:r>
            <a:r>
              <a:rPr lang="en-US" dirty="0"/>
              <a:t>centroids are selected from the dataset at random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2F2F2"/>
                </a:solidFill>
              </a:rPr>
              <a:t>Values are assigned to a centroid it is closest to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2F2F2"/>
                </a:solidFill>
              </a:rPr>
              <a:t>Centroids are adjusted to be the means of the clusters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2F2F2"/>
                </a:solidFill>
              </a:rPr>
              <a:t>If the centroids changed repeat steps 2 and 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2F2F2"/>
                </a:solidFill>
              </a:rPr>
              <a:t>Repeat until points can’t be reassigned, and the means has converged</a:t>
            </a:r>
          </a:p>
        </p:txBody>
      </p:sp>
    </p:spTree>
    <p:extLst>
      <p:ext uri="{BB962C8B-B14F-4D97-AF65-F5344CB8AC3E}">
        <p14:creationId xmlns:p14="http://schemas.microsoft.com/office/powerpoint/2010/main" val="35994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k-</a:t>
            </a:r>
            <a:r>
              <a:rPr lang="en-US" dirty="0"/>
              <a:t>Means Clustering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69" y="1366768"/>
            <a:ext cx="8186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Assign </a:t>
            </a:r>
            <a:r>
              <a:rPr lang="en-US" sz="2600" dirty="0"/>
              <a:t>d</a:t>
            </a:r>
            <a:r>
              <a:rPr lang="en-US" sz="2600" dirty="0" smtClean="0"/>
              <a:t>ata </a:t>
            </a:r>
            <a:r>
              <a:rPr lang="en-US" sz="2600" dirty="0"/>
              <a:t>p</a:t>
            </a:r>
            <a:r>
              <a:rPr lang="en-US" sz="2600" dirty="0" smtClean="0"/>
              <a:t>oints to centroids</a:t>
            </a:r>
            <a:endParaRPr lang="en-US" sz="2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937296" y="2718704"/>
            <a:ext cx="1353388" cy="917115"/>
            <a:chOff x="5198852" y="4256815"/>
            <a:chExt cx="1353388" cy="917115"/>
          </a:xfrm>
          <a:solidFill>
            <a:srgbClr val="008000"/>
          </a:solidFill>
        </p:grpSpPr>
        <p:sp>
          <p:nvSpPr>
            <p:cNvPr id="17" name="Oval 16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57363" y="3698122"/>
            <a:ext cx="1353388" cy="917115"/>
            <a:chOff x="5198852" y="4256815"/>
            <a:chExt cx="1353388" cy="917115"/>
          </a:xfrm>
          <a:solidFill>
            <a:schemeClr val="tx1"/>
          </a:solidFill>
        </p:grpSpPr>
        <p:sp>
          <p:nvSpPr>
            <p:cNvPr id="31" name="Oval 30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04738" y="4945437"/>
            <a:ext cx="1353388" cy="917115"/>
            <a:chOff x="5198852" y="4256815"/>
            <a:chExt cx="1353388" cy="917115"/>
          </a:xfrm>
          <a:solidFill>
            <a:schemeClr val="accent6"/>
          </a:solidFill>
        </p:grpSpPr>
        <p:sp>
          <p:nvSpPr>
            <p:cNvPr id="44" name="Oval 43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Oval 56"/>
          <p:cNvSpPr/>
          <p:nvPr/>
        </p:nvSpPr>
        <p:spPr>
          <a:xfrm>
            <a:off x="3972836" y="3052259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320768" y="2566304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305726" y="2718704"/>
            <a:ext cx="238664" cy="234989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53658" y="23776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072518" y="2863596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420450" y="2377641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125236" y="3204659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473168" y="2718704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458126" y="30159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806058" y="2530041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24918" y="3015996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572850" y="2530041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133198" y="4855815"/>
            <a:ext cx="238664" cy="234989"/>
          </a:xfrm>
          <a:prstGeom prst="ellipse">
            <a:avLst/>
          </a:prstGeom>
          <a:solidFill>
            <a:schemeClr val="accent6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005904" y="2762475"/>
            <a:ext cx="238664" cy="234989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04228" y="3173758"/>
            <a:ext cx="238664" cy="234989"/>
          </a:xfrm>
          <a:prstGeom prst="ellipse">
            <a:avLst/>
          </a:prstGeom>
          <a:solidFill>
            <a:srgbClr val="008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13</a:t>
            </a:fld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430211" y="1997839"/>
            <a:ext cx="271378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</a:t>
            </a:r>
            <a:r>
              <a:rPr lang="en-US" i="1" dirty="0"/>
              <a:t> </a:t>
            </a:r>
            <a:r>
              <a:rPr lang="en-US" dirty="0"/>
              <a:t>centroids are selected from the dataset at random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Values are assigned to a centroid it is closest to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2F2F2"/>
                </a:solidFill>
              </a:rPr>
              <a:t>Centroids are adjusted to be the means of the clusters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2F2F2"/>
                </a:solidFill>
              </a:rPr>
              <a:t>If the centroids changed repeat steps 2 and 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2F2F2"/>
                </a:solidFill>
              </a:rPr>
              <a:t>Repeat until points can’t be reassigned, and the means has converged</a:t>
            </a:r>
          </a:p>
        </p:txBody>
      </p:sp>
    </p:spTree>
    <p:extLst>
      <p:ext uri="{BB962C8B-B14F-4D97-AF65-F5344CB8AC3E}">
        <p14:creationId xmlns:p14="http://schemas.microsoft.com/office/powerpoint/2010/main" val="277095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k-</a:t>
            </a:r>
            <a:r>
              <a:rPr lang="en-US" dirty="0"/>
              <a:t>Means Clustering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69" y="1366768"/>
            <a:ext cx="8186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Adjust Centroids to be the means</a:t>
            </a:r>
            <a:endParaRPr lang="en-US" sz="2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937296" y="2718704"/>
            <a:ext cx="1353388" cy="917115"/>
            <a:chOff x="5198852" y="4256815"/>
            <a:chExt cx="1353388" cy="917115"/>
          </a:xfrm>
          <a:solidFill>
            <a:srgbClr val="008000"/>
          </a:solidFill>
        </p:grpSpPr>
        <p:sp>
          <p:nvSpPr>
            <p:cNvPr id="17" name="Oval 16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57363" y="3698122"/>
            <a:ext cx="1353388" cy="917115"/>
            <a:chOff x="5198852" y="4256815"/>
            <a:chExt cx="1353388" cy="917115"/>
          </a:xfrm>
          <a:solidFill>
            <a:schemeClr val="tx1"/>
          </a:solidFill>
        </p:grpSpPr>
        <p:sp>
          <p:nvSpPr>
            <p:cNvPr id="31" name="Oval 30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04738" y="4945437"/>
            <a:ext cx="1353388" cy="917115"/>
            <a:chOff x="5198852" y="4256815"/>
            <a:chExt cx="1353388" cy="917115"/>
          </a:xfrm>
          <a:solidFill>
            <a:schemeClr val="accent6"/>
          </a:solidFill>
        </p:grpSpPr>
        <p:sp>
          <p:nvSpPr>
            <p:cNvPr id="44" name="Oval 43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Oval 56"/>
          <p:cNvSpPr/>
          <p:nvPr/>
        </p:nvSpPr>
        <p:spPr>
          <a:xfrm>
            <a:off x="3972836" y="3052259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320768" y="2566304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458126" y="2601209"/>
            <a:ext cx="238664" cy="234989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53658" y="23776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072518" y="2863596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420450" y="2377641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125236" y="3204659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473168" y="2718704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458126" y="30159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806058" y="2530041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24918" y="3015996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572850" y="2530041"/>
            <a:ext cx="86264" cy="90097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685584" y="5227180"/>
            <a:ext cx="238664" cy="234989"/>
          </a:xfrm>
          <a:prstGeom prst="ellipse">
            <a:avLst/>
          </a:prstGeom>
          <a:solidFill>
            <a:schemeClr val="accent6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943627" y="3393322"/>
            <a:ext cx="238664" cy="234989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525892" y="3047444"/>
            <a:ext cx="238664" cy="234989"/>
          </a:xfrm>
          <a:prstGeom prst="ellipse">
            <a:avLst/>
          </a:prstGeom>
          <a:solidFill>
            <a:srgbClr val="008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14</a:t>
            </a:fld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430211" y="1997839"/>
            <a:ext cx="271378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</a:t>
            </a:r>
            <a:r>
              <a:rPr lang="en-US" i="1" dirty="0"/>
              <a:t> </a:t>
            </a:r>
            <a:r>
              <a:rPr lang="en-US" dirty="0"/>
              <a:t>centroids are selected from the dataset at random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Values are assigned to a centroid it is closest to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Centroids are adjusted to be the means of the clusters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2F2F2"/>
                </a:solidFill>
              </a:rPr>
              <a:t>If the centroids changed repeat steps 2 and 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2F2F2"/>
                </a:solidFill>
              </a:rPr>
              <a:t>Repeat until points can’t be reassigned, and the means has converged</a:t>
            </a:r>
          </a:p>
        </p:txBody>
      </p:sp>
    </p:spTree>
    <p:extLst>
      <p:ext uri="{BB962C8B-B14F-4D97-AF65-F5344CB8AC3E}">
        <p14:creationId xmlns:p14="http://schemas.microsoft.com/office/powerpoint/2010/main" val="351268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k-</a:t>
            </a:r>
            <a:r>
              <a:rPr lang="en-US" dirty="0"/>
              <a:t>Means Clustering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69" y="1366768"/>
            <a:ext cx="8186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Repeat Until Done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37296" y="2718704"/>
            <a:ext cx="1353388" cy="917115"/>
            <a:chOff x="5198852" y="4256815"/>
            <a:chExt cx="1353388" cy="917115"/>
          </a:xfrm>
          <a:solidFill>
            <a:srgbClr val="008000"/>
          </a:solidFill>
        </p:grpSpPr>
        <p:sp>
          <p:nvSpPr>
            <p:cNvPr id="17" name="Oval 16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57363" y="3698122"/>
            <a:ext cx="1353388" cy="917115"/>
            <a:chOff x="5198852" y="4256815"/>
            <a:chExt cx="1353388" cy="917115"/>
          </a:xfrm>
          <a:solidFill>
            <a:schemeClr val="tx1"/>
          </a:solidFill>
        </p:grpSpPr>
        <p:sp>
          <p:nvSpPr>
            <p:cNvPr id="31" name="Oval 30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04738" y="4945437"/>
            <a:ext cx="1353388" cy="917115"/>
            <a:chOff x="5198852" y="4256815"/>
            <a:chExt cx="1353388" cy="917115"/>
          </a:xfrm>
          <a:solidFill>
            <a:schemeClr val="accent6"/>
          </a:solidFill>
        </p:grpSpPr>
        <p:sp>
          <p:nvSpPr>
            <p:cNvPr id="44" name="Oval 43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Oval 56"/>
          <p:cNvSpPr/>
          <p:nvPr/>
        </p:nvSpPr>
        <p:spPr>
          <a:xfrm>
            <a:off x="3972836" y="3052259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320768" y="2566304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458126" y="2601209"/>
            <a:ext cx="238664" cy="234989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653658" y="23776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072518" y="28635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420450" y="23776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125236" y="3204659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473168" y="2718704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458126" y="30159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06058" y="25300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224918" y="30159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572850" y="25300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685584" y="5227180"/>
            <a:ext cx="238664" cy="234989"/>
          </a:xfrm>
          <a:prstGeom prst="ellipse">
            <a:avLst/>
          </a:prstGeom>
          <a:solidFill>
            <a:schemeClr val="accent6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943627" y="3393322"/>
            <a:ext cx="238664" cy="234989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525892" y="3047444"/>
            <a:ext cx="238664" cy="234989"/>
          </a:xfrm>
          <a:prstGeom prst="ellipse">
            <a:avLst/>
          </a:prstGeom>
          <a:solidFill>
            <a:srgbClr val="008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15</a:t>
            </a:fld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430211" y="1997839"/>
            <a:ext cx="271378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</a:t>
            </a:r>
            <a:r>
              <a:rPr lang="en-US" i="1" dirty="0"/>
              <a:t> </a:t>
            </a:r>
            <a:r>
              <a:rPr lang="en-US" dirty="0"/>
              <a:t>centroids are selected from the dataset at random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Values are assigned to a centroid it is closest to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Centroids are adjusted to be the means of the clusters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centroids changed repeat steps 2 and 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2F2F2"/>
                </a:solidFill>
              </a:rPr>
              <a:t>Repeat until points can’t be reassigned, and the means has converged</a:t>
            </a:r>
          </a:p>
        </p:txBody>
      </p:sp>
    </p:spTree>
    <p:extLst>
      <p:ext uri="{BB962C8B-B14F-4D97-AF65-F5344CB8AC3E}">
        <p14:creationId xmlns:p14="http://schemas.microsoft.com/office/powerpoint/2010/main" val="374165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k-</a:t>
            </a:r>
            <a:r>
              <a:rPr lang="en-US" dirty="0"/>
              <a:t>Means Clustering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69" y="1083504"/>
            <a:ext cx="81862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Complete when centroids can’t be adjusted anymore</a:t>
            </a:r>
          </a:p>
          <a:p>
            <a:r>
              <a:rPr lang="en-US" sz="2600" dirty="0" smtClean="0"/>
              <a:t>Machines can do this for multiple dimensions</a:t>
            </a:r>
            <a:endParaRPr lang="en-US" sz="2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937296" y="2718704"/>
            <a:ext cx="1353388" cy="917115"/>
            <a:chOff x="5198852" y="4256815"/>
            <a:chExt cx="1353388" cy="917115"/>
          </a:xfrm>
          <a:solidFill>
            <a:srgbClr val="008000"/>
          </a:solidFill>
        </p:grpSpPr>
        <p:sp>
          <p:nvSpPr>
            <p:cNvPr id="17" name="Oval 16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57363" y="3698122"/>
            <a:ext cx="1353388" cy="917115"/>
            <a:chOff x="5198852" y="4256815"/>
            <a:chExt cx="1353388" cy="917115"/>
          </a:xfrm>
          <a:solidFill>
            <a:schemeClr val="tx1"/>
          </a:solidFill>
        </p:grpSpPr>
        <p:sp>
          <p:nvSpPr>
            <p:cNvPr id="31" name="Oval 30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04738" y="4945437"/>
            <a:ext cx="1353388" cy="917115"/>
            <a:chOff x="5198852" y="4256815"/>
            <a:chExt cx="1353388" cy="917115"/>
          </a:xfrm>
          <a:solidFill>
            <a:schemeClr val="accent6"/>
          </a:solidFill>
        </p:grpSpPr>
        <p:sp>
          <p:nvSpPr>
            <p:cNvPr id="44" name="Oval 43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Oval 56"/>
          <p:cNvSpPr/>
          <p:nvPr/>
        </p:nvSpPr>
        <p:spPr>
          <a:xfrm>
            <a:off x="3972836" y="3052259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320768" y="2566304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965413" y="2620138"/>
            <a:ext cx="238664" cy="234989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653658" y="23776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072518" y="28635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420450" y="23776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125236" y="3204659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473168" y="2718704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458126" y="30159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06058" y="25300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224918" y="30159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572850" y="25300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685584" y="5227180"/>
            <a:ext cx="238664" cy="234989"/>
          </a:xfrm>
          <a:prstGeom prst="ellipse">
            <a:avLst/>
          </a:prstGeom>
          <a:solidFill>
            <a:schemeClr val="accent6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46227" y="3976882"/>
            <a:ext cx="238664" cy="234989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525892" y="3047444"/>
            <a:ext cx="238664" cy="234989"/>
          </a:xfrm>
          <a:prstGeom prst="ellipse">
            <a:avLst/>
          </a:prstGeom>
          <a:solidFill>
            <a:srgbClr val="008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16</a:t>
            </a:fld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430211" y="1779686"/>
            <a:ext cx="271378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</a:t>
            </a:r>
            <a:r>
              <a:rPr lang="en-US" i="1" dirty="0"/>
              <a:t> </a:t>
            </a:r>
            <a:r>
              <a:rPr lang="en-US" dirty="0"/>
              <a:t>centroids are selected from the dataset at random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Values are assigned to a centroid it is closest to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Centroids are adjusted to be the means of the clusters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centroids changed repeat steps 2 and 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until points can’t be reassigned, and the means has converged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5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Bogotá, morning and afternoon winds are important for air quality </a:t>
            </a:r>
            <a:r>
              <a:rPr lang="en-US" dirty="0"/>
              <a:t>(SDA 2009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Morning WS,WD (6-11am)</a:t>
            </a:r>
            <a:endParaRPr lang="en-US" dirty="0"/>
          </a:p>
          <a:p>
            <a:pPr lvl="1"/>
            <a:r>
              <a:rPr lang="en-US" dirty="0" smtClean="0"/>
              <a:t>Afternoon WS,WD (noon-4pm)</a:t>
            </a:r>
          </a:p>
          <a:p>
            <a:r>
              <a:rPr lang="en-US" dirty="0" smtClean="0"/>
              <a:t>Also included: max temperature</a:t>
            </a:r>
            <a:r>
              <a:rPr lang="en-US" dirty="0"/>
              <a:t>, </a:t>
            </a:r>
            <a:r>
              <a:rPr lang="en-US" dirty="0" smtClean="0"/>
              <a:t>max mixing </a:t>
            </a:r>
            <a:r>
              <a:rPr lang="en-US" dirty="0"/>
              <a:t>height</a:t>
            </a:r>
            <a:r>
              <a:rPr lang="en-US" dirty="0" smtClean="0"/>
              <a:t>, station average specific humidity, solar radiation, pressure </a:t>
            </a:r>
          </a:p>
          <a:p>
            <a:pPr lvl="1"/>
            <a:r>
              <a:rPr lang="en-US" dirty="0" smtClean="0"/>
              <a:t>were not impactful due to lack of variability in Bogota </a:t>
            </a:r>
          </a:p>
          <a:p>
            <a:r>
              <a:rPr lang="en-US" dirty="0" smtClean="0"/>
              <a:t>Of 11 sites, 6 had enough data available for clustering</a:t>
            </a:r>
          </a:p>
          <a:p>
            <a:r>
              <a:rPr lang="en-US" dirty="0" smtClean="0"/>
              <a:t>Dimensions: 6 sites x (8 </a:t>
            </a:r>
            <a:r>
              <a:rPr lang="en-US" dirty="0" err="1" smtClean="0"/>
              <a:t>vars</a:t>
            </a:r>
            <a:r>
              <a:rPr lang="en-US" dirty="0" smtClean="0"/>
              <a:t> – 3 missing pressure + 1 </a:t>
            </a:r>
            <a:r>
              <a:rPr lang="en-US" dirty="0" err="1" smtClean="0"/>
              <a:t>mix_height</a:t>
            </a:r>
            <a:r>
              <a:rPr lang="en-US" dirty="0" smtClean="0"/>
              <a:t>) = 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74464" y="1818232"/>
            <a:ext cx="4884179" cy="4574979"/>
            <a:chOff x="619932" y="1799167"/>
            <a:chExt cx="4884179" cy="4574979"/>
          </a:xfrm>
        </p:grpSpPr>
        <p:pic>
          <p:nvPicPr>
            <p:cNvPr id="30" name="Picture 2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0" r="23923"/>
            <a:stretch/>
          </p:blipFill>
          <p:spPr>
            <a:xfrm>
              <a:off x="619932" y="1799167"/>
              <a:ext cx="4884179" cy="457497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439583" y="4048125"/>
              <a:ext cx="1873250" cy="259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19149" y="4048125"/>
              <a:ext cx="1873250" cy="259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Identified </a:t>
            </a:r>
            <a:r>
              <a:rPr lang="en-US" dirty="0" smtClean="0"/>
              <a:t>Clusters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457200" y="1560088"/>
            <a:ext cx="2479934" cy="2477773"/>
            <a:chOff x="453307" y="1410002"/>
            <a:chExt cx="2479934" cy="2477773"/>
          </a:xfrm>
        </p:grpSpPr>
        <p:sp>
          <p:nvSpPr>
            <p:cNvPr id="8" name="Left Arrow 7"/>
            <p:cNvSpPr/>
            <p:nvPr/>
          </p:nvSpPr>
          <p:spPr>
            <a:xfrm rot="2122532">
              <a:off x="544268" y="1498023"/>
              <a:ext cx="2388973" cy="2389752"/>
            </a:xfrm>
            <a:prstGeom prst="leftArrow">
              <a:avLst/>
            </a:prstGeom>
            <a:solidFill>
              <a:srgbClr val="0000FF">
                <a:alpha val="1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Arrow 8"/>
            <p:cNvSpPr/>
            <p:nvPr/>
          </p:nvSpPr>
          <p:spPr>
            <a:xfrm rot="2051175">
              <a:off x="453307" y="1410002"/>
              <a:ext cx="2395386" cy="2350125"/>
            </a:xfrm>
            <a:prstGeom prst="leftArrow">
              <a:avLst/>
            </a:prstGeom>
            <a:solidFill>
              <a:srgbClr val="FF0000">
                <a:alpha val="1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955131" y="4221580"/>
            <a:ext cx="2658703" cy="2370606"/>
            <a:chOff x="3147790" y="4230058"/>
            <a:chExt cx="2658703" cy="2370606"/>
          </a:xfrm>
        </p:grpSpPr>
        <p:sp>
          <p:nvSpPr>
            <p:cNvPr id="19" name="Left Arrow 18"/>
            <p:cNvSpPr/>
            <p:nvPr/>
          </p:nvSpPr>
          <p:spPr>
            <a:xfrm rot="14720636">
              <a:off x="3262916" y="4326039"/>
              <a:ext cx="2159499" cy="2389752"/>
            </a:xfrm>
            <a:prstGeom prst="leftArrow">
              <a:avLst/>
            </a:prstGeom>
            <a:solidFill>
              <a:srgbClr val="0000FF">
                <a:alpha val="1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Arrow 19"/>
            <p:cNvSpPr/>
            <p:nvPr/>
          </p:nvSpPr>
          <p:spPr>
            <a:xfrm rot="11720966">
              <a:off x="3723592" y="4230058"/>
              <a:ext cx="2082901" cy="2350125"/>
            </a:xfrm>
            <a:prstGeom prst="leftArrow">
              <a:avLst/>
            </a:prstGeom>
            <a:solidFill>
              <a:srgbClr val="FF0000">
                <a:alpha val="1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19932" y="3925415"/>
            <a:ext cx="23457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Mid-high: 50 µg/m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74700" y="1433781"/>
            <a:ext cx="23457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Low: 37 µg/m</a:t>
            </a:r>
            <a:r>
              <a:rPr lang="en-US" baseline="30000" dirty="0" smtClean="0"/>
              <a:t>3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90235" y="2306603"/>
            <a:ext cx="2853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Occurrences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3408355" y="3915002"/>
            <a:ext cx="2166753" cy="3797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High: 61 µg/m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20783"/>
              </p:ext>
            </p:extLst>
          </p:nvPr>
        </p:nvGraphicFramePr>
        <p:xfrm>
          <a:off x="6761991" y="2737490"/>
          <a:ext cx="2036896" cy="22578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18448"/>
                <a:gridCol w="1018448"/>
              </a:tblGrid>
              <a:tr h="7693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Cluster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2012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90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 smtClean="0">
                          <a:effectLst/>
                        </a:rPr>
                        <a:t>92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90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Mid-Low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90325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Mid</a:t>
                      </a:r>
                      <a:r>
                        <a:rPr lang="is-IS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-High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 smtClean="0">
                          <a:effectLst/>
                        </a:rPr>
                        <a:t>73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01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43E4-8CBF-0B42-8CC9-A9F57742D52F}" type="slidenum">
              <a:rPr lang="en-US" smtClean="0"/>
              <a:t>18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158348" y="1436798"/>
            <a:ext cx="23457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Mid-low: 43 µg/m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0934" y="1177185"/>
            <a:ext cx="546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Particulate Matter (&lt;10µm) Concentrations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02488" y="1638570"/>
            <a:ext cx="1223060" cy="2655495"/>
            <a:chOff x="3602488" y="1638570"/>
            <a:chExt cx="1223060" cy="2655495"/>
          </a:xfrm>
        </p:grpSpPr>
        <p:sp>
          <p:nvSpPr>
            <p:cNvPr id="22" name="Left Arrow 21"/>
            <p:cNvSpPr/>
            <p:nvPr/>
          </p:nvSpPr>
          <p:spPr>
            <a:xfrm rot="496987">
              <a:off x="3602488" y="1638570"/>
              <a:ext cx="1223060" cy="2350125"/>
            </a:xfrm>
            <a:prstGeom prst="leftArrow">
              <a:avLst/>
            </a:prstGeom>
            <a:solidFill>
              <a:srgbClr val="FF0000">
                <a:alpha val="1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 Arrow 27"/>
            <p:cNvSpPr/>
            <p:nvPr/>
          </p:nvSpPr>
          <p:spPr>
            <a:xfrm rot="20047486">
              <a:off x="3780059" y="1904313"/>
              <a:ext cx="943471" cy="2389752"/>
            </a:xfrm>
            <a:prstGeom prst="leftArrow">
              <a:avLst/>
            </a:prstGeom>
            <a:solidFill>
              <a:srgbClr val="0000FF">
                <a:alpha val="1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9945" y="4259599"/>
            <a:ext cx="2389752" cy="2350125"/>
            <a:chOff x="519945" y="4259599"/>
            <a:chExt cx="2389752" cy="2350125"/>
          </a:xfrm>
        </p:grpSpPr>
        <p:sp>
          <p:nvSpPr>
            <p:cNvPr id="35" name="Left Arrow 34"/>
            <p:cNvSpPr/>
            <p:nvPr/>
          </p:nvSpPr>
          <p:spPr>
            <a:xfrm rot="16599789">
              <a:off x="1162652" y="4000992"/>
              <a:ext cx="1104337" cy="2389752"/>
            </a:xfrm>
            <a:prstGeom prst="leftArrow">
              <a:avLst/>
            </a:prstGeom>
            <a:solidFill>
              <a:srgbClr val="0000FF">
                <a:alpha val="1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 Arrow 35"/>
            <p:cNvSpPr/>
            <p:nvPr/>
          </p:nvSpPr>
          <p:spPr>
            <a:xfrm rot="11368444">
              <a:off x="1502022" y="4259599"/>
              <a:ext cx="879395" cy="2350125"/>
            </a:xfrm>
            <a:prstGeom prst="leftArrow">
              <a:avLst/>
            </a:prstGeom>
            <a:solidFill>
              <a:srgbClr val="FF0000">
                <a:alpha val="1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2" t="3800" b="24175"/>
          <a:stretch/>
        </p:blipFill>
        <p:spPr>
          <a:xfrm>
            <a:off x="5754118" y="1818232"/>
            <a:ext cx="826750" cy="3425281"/>
          </a:xfrm>
          <a:prstGeom prst="rect">
            <a:avLst/>
          </a:prstGeom>
        </p:spPr>
      </p:pic>
      <p:pic>
        <p:nvPicPr>
          <p:cNvPr id="6" name="Picture 5" descr="windarrow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766" y="5617775"/>
            <a:ext cx="2353056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0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9" grpId="0" animBg="1"/>
      <p:bldP spid="34" grpId="0" animBg="1"/>
      <p:bldP spid="24" grpId="0"/>
      <p:bldP spid="2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918"/>
            <a:ext cx="8229600" cy="13320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dirty="0"/>
              <a:t>.</a:t>
            </a:r>
            <a:r>
              <a:rPr lang="en-US" dirty="0" smtClean="0"/>
              <a:t> Simulate and Evaluate Meteorology with tMPE and fMPE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6280" y="4067051"/>
            <a:ext cx="834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/>
              <a:t>Nedbor-Gross, R., B.H. Henderson, J.R. Davis, J.E. </a:t>
            </a:r>
            <a:r>
              <a:rPr lang="en-US" dirty="0" err="1"/>
              <a:t>Pachon</a:t>
            </a:r>
            <a:r>
              <a:rPr lang="en-US" dirty="0"/>
              <a:t>, A. Rincon, O.J. Guerrero, &amp;F. </a:t>
            </a:r>
            <a:r>
              <a:rPr lang="en-US" dirty="0" err="1"/>
              <a:t>Grajales</a:t>
            </a:r>
            <a:r>
              <a:rPr lang="en-US" dirty="0"/>
              <a:t> (2016). "Comparing Standard to Feature-Based Meteorological Model Evaluation Techniques in Bogotá, Colombia.” </a:t>
            </a:r>
            <a:r>
              <a:rPr lang="en-US" i="1" dirty="0"/>
              <a:t>Journal of Applied Meteorology and Climatology</a:t>
            </a:r>
            <a:r>
              <a:rPr lang="en-US" dirty="0"/>
              <a:t>, </a:t>
            </a:r>
            <a:r>
              <a:rPr lang="en-US" dirty="0" smtClean="0"/>
              <a:t>(</a:t>
            </a:r>
            <a:r>
              <a:rPr lang="en-US" b="1" dirty="0" smtClean="0"/>
              <a:t>In Press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8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 with Common </a:t>
            </a:r>
            <a:r>
              <a:rPr lang="en-US" sz="4000" dirty="0"/>
              <a:t>P</a:t>
            </a:r>
            <a:r>
              <a:rPr lang="en-US" sz="4000" dirty="0" smtClean="0"/>
              <a:t>ractice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06" y="1240118"/>
            <a:ext cx="4453320" cy="561788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</a:t>
            </a:r>
            <a:r>
              <a:rPr lang="en-US" dirty="0" smtClean="0"/>
              <a:t>Traditional </a:t>
            </a:r>
            <a:r>
              <a:rPr lang="en-US" dirty="0"/>
              <a:t>Model Performance Evaluation (tMPE) </a:t>
            </a:r>
            <a:r>
              <a:rPr lang="en-US" dirty="0" smtClean="0"/>
              <a:t>uses </a:t>
            </a:r>
            <a:r>
              <a:rPr lang="en-US" dirty="0"/>
              <a:t>t</a:t>
            </a:r>
            <a:r>
              <a:rPr lang="en-US" dirty="0" smtClean="0"/>
              <a:t>hresholds of acceptable error/bias to evaluate model performance</a:t>
            </a:r>
          </a:p>
          <a:p>
            <a:r>
              <a:rPr lang="en-US" dirty="0" smtClean="0"/>
              <a:t>Threshold values come from a synthesis of previous studies</a:t>
            </a:r>
          </a:p>
          <a:p>
            <a:r>
              <a:rPr lang="en-US" dirty="0"/>
              <a:t>Does being within the synthesis imply fitness for any region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Thresholds assert how models tend to do, not how good they are</a:t>
            </a:r>
          </a:p>
          <a:p>
            <a:r>
              <a:rPr lang="en-US" dirty="0" smtClean="0"/>
              <a:t>Problem is that it’s unknown if being outside of a threshold means a model is unfit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94772" y="2082800"/>
            <a:ext cx="3981546" cy="30682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685236" y="3501677"/>
            <a:ext cx="231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Bias/error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9786" y="3098800"/>
            <a:ext cx="1078793" cy="3284391"/>
            <a:chOff x="5319786" y="3098800"/>
            <a:chExt cx="1078793" cy="3284391"/>
          </a:xfrm>
        </p:grpSpPr>
        <p:sp>
          <p:nvSpPr>
            <p:cNvPr id="7" name="Rectangle 6"/>
            <p:cNvSpPr/>
            <p:nvPr/>
          </p:nvSpPr>
          <p:spPr>
            <a:xfrm>
              <a:off x="5738091" y="3318932"/>
              <a:ext cx="265545" cy="117036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859183" y="3098800"/>
              <a:ext cx="0" cy="174492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38091" y="3098800"/>
              <a:ext cx="265545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38091" y="4843721"/>
              <a:ext cx="265545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19786" y="5182862"/>
              <a:ext cx="10787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Synthesis</a:t>
              </a:r>
            </a:p>
            <a:p>
              <a:r>
                <a:rPr lang="en-US" dirty="0" smtClean="0"/>
                <a:t>(mostly simple regions)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97764" y="2817657"/>
            <a:ext cx="1070591" cy="3143655"/>
            <a:chOff x="6797764" y="3008703"/>
            <a:chExt cx="1070591" cy="3143655"/>
          </a:xfrm>
        </p:grpSpPr>
        <p:sp>
          <p:nvSpPr>
            <p:cNvPr id="13" name="Oval 12"/>
            <p:cNvSpPr/>
            <p:nvPr/>
          </p:nvSpPr>
          <p:spPr>
            <a:xfrm>
              <a:off x="7296987" y="300870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296987" y="316110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97764" y="5506027"/>
              <a:ext cx="10705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Complex</a:t>
              </a:r>
            </a:p>
            <a:p>
              <a:r>
                <a:rPr lang="en-US" dirty="0" smtClean="0"/>
                <a:t>regions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25265" y="1682007"/>
            <a:ext cx="259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Bias from literature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910688" y="2929029"/>
            <a:ext cx="1065630" cy="3177163"/>
            <a:chOff x="7910688" y="2489201"/>
            <a:chExt cx="1065630" cy="3177163"/>
          </a:xfrm>
        </p:grpSpPr>
        <p:sp>
          <p:nvSpPr>
            <p:cNvPr id="18" name="Rectangle 17"/>
            <p:cNvSpPr/>
            <p:nvPr/>
          </p:nvSpPr>
          <p:spPr>
            <a:xfrm>
              <a:off x="7993810" y="2489201"/>
              <a:ext cx="168057" cy="14675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10688" y="4743034"/>
              <a:ext cx="10656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New complex region</a:t>
              </a:r>
              <a:endParaRPr lang="en-US" dirty="0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994772" y="3127389"/>
            <a:ext cx="398154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827211" y="2817657"/>
            <a:ext cx="86264" cy="242497"/>
            <a:chOff x="7296987" y="3008703"/>
            <a:chExt cx="86264" cy="242497"/>
          </a:xfrm>
          <a:solidFill>
            <a:srgbClr val="C0504D"/>
          </a:solidFill>
        </p:grpSpPr>
        <p:sp>
          <p:nvSpPr>
            <p:cNvPr id="26" name="Oval 25"/>
            <p:cNvSpPr/>
            <p:nvPr/>
          </p:nvSpPr>
          <p:spPr>
            <a:xfrm>
              <a:off x="7296987" y="3008703"/>
              <a:ext cx="86264" cy="9009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7296987" y="3161103"/>
              <a:ext cx="86264" cy="9009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422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Simulating Meteorology</a:t>
            </a:r>
            <a:endParaRPr lang="en-US" dirty="0"/>
          </a:p>
        </p:txBody>
      </p:sp>
      <p:pic>
        <p:nvPicPr>
          <p:cNvPr id="3" name="Picture 2" descr="Figur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504"/>
            <a:ext cx="9144000" cy="4360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447531"/>
            <a:ext cx="7804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dirty="0" smtClean="0"/>
              <a:t>Weather Research and Forecasting (WRF) Model (</a:t>
            </a:r>
            <a:r>
              <a:rPr lang="en-GB" dirty="0" smtClean="0"/>
              <a:t>Skamarock e</a:t>
            </a:r>
            <a:r>
              <a:rPr lang="en-US" dirty="0" smtClean="0"/>
              <a:t>t al. 2008)</a:t>
            </a:r>
            <a:r>
              <a:rPr lang="en-US" baseline="30000" dirty="0" smtClean="0"/>
              <a:t> 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Five physics configurations (DF, NG, BL, AC, GP)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Simulated two 25 day periods for 2012 (50 days)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Also simulated </a:t>
            </a:r>
            <a:r>
              <a:rPr lang="en-US" dirty="0"/>
              <a:t>t</a:t>
            </a:r>
            <a:r>
              <a:rPr lang="en-US" dirty="0" smtClean="0"/>
              <a:t>wo 3 month periods for 2014 (180 days)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/>
              <a:t>Periods chosen based on air pollution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3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tMPE Results</a:t>
            </a:r>
            <a:endParaRPr lang="en-US" dirty="0"/>
          </a:p>
        </p:txBody>
      </p:sp>
      <p:pic>
        <p:nvPicPr>
          <p:cNvPr id="3" name="Picture 2" descr="Macintosh HD:Users:robertnedbor-gross:Desktop:wrf_plan:figs:revised:resubmission_files:Table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9523"/>
            <a:ext cx="9144000" cy="27059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9751" y="4659125"/>
            <a:ext cx="80870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For a day to “pass” it requires joint acceptability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Acceptability - thresholds are all passed for a variable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Overall acceptability considers multiple variables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326" y="6179744"/>
            <a:ext cx="644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Thresholds based on Emery et al. 2001; McNally et al.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2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tMPE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Temperature, wind speed are acceptable </a:t>
            </a:r>
          </a:p>
          <a:p>
            <a:r>
              <a:rPr lang="en-US" dirty="0" smtClean="0"/>
              <a:t>Specific humidity was improved with more accurate terrain and soil classification</a:t>
            </a:r>
          </a:p>
          <a:p>
            <a:r>
              <a:rPr lang="en-US" dirty="0" smtClean="0"/>
              <a:t>tMPE showed failure for wind direction</a:t>
            </a:r>
          </a:p>
          <a:p>
            <a:pPr lvl="1"/>
            <a:r>
              <a:rPr lang="en-US" dirty="0" smtClean="0"/>
              <a:t>Leading to overall tMPE failure</a:t>
            </a:r>
            <a:endParaRPr lang="en-US" dirty="0"/>
          </a:p>
          <a:p>
            <a:r>
              <a:rPr lang="en-US" dirty="0" smtClean="0"/>
              <a:t>This failure is a demonstration of the problem</a:t>
            </a:r>
          </a:p>
          <a:p>
            <a:r>
              <a:rPr lang="en-US" dirty="0" smtClean="0"/>
              <a:t>tMPE does not say if air quality driving features were reproduced</a:t>
            </a:r>
          </a:p>
          <a:p>
            <a:r>
              <a:rPr lang="en-US" dirty="0" smtClean="0"/>
              <a:t>Can an fMPE?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8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Data Clustering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268" y="1366768"/>
            <a:ext cx="863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Model data points need to be assigned to a cluster</a:t>
            </a:r>
            <a:endParaRPr lang="en-US" sz="2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937296" y="2718704"/>
            <a:ext cx="1353388" cy="917115"/>
            <a:chOff x="5198852" y="4256815"/>
            <a:chExt cx="1353388" cy="917115"/>
          </a:xfrm>
          <a:solidFill>
            <a:srgbClr val="008000"/>
          </a:solidFill>
        </p:grpSpPr>
        <p:sp>
          <p:nvSpPr>
            <p:cNvPr id="17" name="Oval 16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57363" y="3698122"/>
            <a:ext cx="1353388" cy="917115"/>
            <a:chOff x="5198852" y="4256815"/>
            <a:chExt cx="1353388" cy="917115"/>
          </a:xfrm>
          <a:solidFill>
            <a:schemeClr val="tx1"/>
          </a:solidFill>
        </p:grpSpPr>
        <p:sp>
          <p:nvSpPr>
            <p:cNvPr id="31" name="Oval 30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04738" y="4945437"/>
            <a:ext cx="1353388" cy="917115"/>
            <a:chOff x="5198852" y="4256815"/>
            <a:chExt cx="1353388" cy="917115"/>
          </a:xfrm>
          <a:solidFill>
            <a:schemeClr val="accent6"/>
          </a:solidFill>
        </p:grpSpPr>
        <p:sp>
          <p:nvSpPr>
            <p:cNvPr id="44" name="Oval 43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Oval 56"/>
          <p:cNvSpPr/>
          <p:nvPr/>
        </p:nvSpPr>
        <p:spPr>
          <a:xfrm>
            <a:off x="3972836" y="3052259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320768" y="2566304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965413" y="2620138"/>
            <a:ext cx="238664" cy="234989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653658" y="23776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072518" y="28635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420450" y="23776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125236" y="3204659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473168" y="2718704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458126" y="30159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06058" y="25300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224918" y="30159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572850" y="25300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685584" y="5227180"/>
            <a:ext cx="238664" cy="234989"/>
          </a:xfrm>
          <a:prstGeom prst="ellipse">
            <a:avLst/>
          </a:prstGeom>
          <a:solidFill>
            <a:schemeClr val="accent6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46227" y="3976882"/>
            <a:ext cx="238664" cy="234989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525892" y="3047444"/>
            <a:ext cx="238664" cy="234989"/>
          </a:xfrm>
          <a:prstGeom prst="ellipse">
            <a:avLst/>
          </a:prstGeom>
          <a:solidFill>
            <a:srgbClr val="008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Data Clustering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268" y="1366768"/>
            <a:ext cx="863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Model data points need to be assigned to a cluster</a:t>
            </a:r>
            <a:endParaRPr lang="en-US" sz="2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937296" y="2718704"/>
            <a:ext cx="1353388" cy="917115"/>
            <a:chOff x="5198852" y="4256815"/>
            <a:chExt cx="1353388" cy="917115"/>
          </a:xfrm>
          <a:solidFill>
            <a:srgbClr val="008000"/>
          </a:solidFill>
        </p:grpSpPr>
        <p:sp>
          <p:nvSpPr>
            <p:cNvPr id="17" name="Oval 16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57363" y="3698122"/>
            <a:ext cx="1353388" cy="917115"/>
            <a:chOff x="5198852" y="4256815"/>
            <a:chExt cx="1353388" cy="917115"/>
          </a:xfrm>
          <a:solidFill>
            <a:schemeClr val="tx1"/>
          </a:solidFill>
        </p:grpSpPr>
        <p:sp>
          <p:nvSpPr>
            <p:cNvPr id="31" name="Oval 30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04738" y="4945437"/>
            <a:ext cx="1353388" cy="917115"/>
            <a:chOff x="5198852" y="4256815"/>
            <a:chExt cx="1353388" cy="917115"/>
          </a:xfrm>
          <a:solidFill>
            <a:schemeClr val="accent6"/>
          </a:solidFill>
        </p:grpSpPr>
        <p:sp>
          <p:nvSpPr>
            <p:cNvPr id="44" name="Oval 43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Oval 56"/>
          <p:cNvSpPr/>
          <p:nvPr/>
        </p:nvSpPr>
        <p:spPr>
          <a:xfrm>
            <a:off x="3972836" y="3052259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320768" y="2566304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965413" y="2620138"/>
            <a:ext cx="238664" cy="234989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653658" y="23776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072518" y="28635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420450" y="23776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125236" y="3204659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473168" y="2718704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458126" y="30159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06058" y="25300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224918" y="30159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572850" y="25300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685584" y="5227180"/>
            <a:ext cx="238664" cy="234989"/>
          </a:xfrm>
          <a:prstGeom prst="ellipse">
            <a:avLst/>
          </a:prstGeom>
          <a:solidFill>
            <a:schemeClr val="accent6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46227" y="3976882"/>
            <a:ext cx="238664" cy="234989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525892" y="3047444"/>
            <a:ext cx="238664" cy="234989"/>
          </a:xfrm>
          <a:prstGeom prst="ellipse">
            <a:avLst/>
          </a:prstGeom>
          <a:solidFill>
            <a:srgbClr val="008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57243" y="2656401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339282" y="3248430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27417" y="4429850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13970" y="3688011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251849" y="3106093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42712" y="5459837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110194" y="4143814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795727" y="4734681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64227" y="2065672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500604" y="2255696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034040" y="4998474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738857" y="5085277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931450" y="3778156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6379446" y="4209986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544390" y="2734821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850216" y="1966309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357695" y="4635318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26720" y="2734821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996723" y="2861041"/>
            <a:ext cx="185946" cy="19872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9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Data Clustering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350" y="1272483"/>
            <a:ext cx="9016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D</a:t>
            </a:r>
            <a:r>
              <a:rPr lang="en-US" sz="2600" dirty="0" smtClean="0"/>
              <a:t>etermine which clusters the model data belong to</a:t>
            </a:r>
            <a:endParaRPr lang="en-US" sz="2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937296" y="2718704"/>
            <a:ext cx="1353388" cy="917115"/>
            <a:chOff x="5198852" y="4256815"/>
            <a:chExt cx="1353388" cy="917115"/>
          </a:xfrm>
          <a:solidFill>
            <a:srgbClr val="008000"/>
          </a:solidFill>
        </p:grpSpPr>
        <p:sp>
          <p:nvSpPr>
            <p:cNvPr id="17" name="Oval 16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57363" y="3698122"/>
            <a:ext cx="1353388" cy="917115"/>
            <a:chOff x="5198852" y="4256815"/>
            <a:chExt cx="1353388" cy="917115"/>
          </a:xfrm>
          <a:solidFill>
            <a:schemeClr val="tx1"/>
          </a:solidFill>
        </p:grpSpPr>
        <p:sp>
          <p:nvSpPr>
            <p:cNvPr id="31" name="Oval 30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04738" y="4945437"/>
            <a:ext cx="1353388" cy="917115"/>
            <a:chOff x="5198852" y="4256815"/>
            <a:chExt cx="1353388" cy="917115"/>
          </a:xfrm>
          <a:solidFill>
            <a:schemeClr val="accent6"/>
          </a:solidFill>
        </p:grpSpPr>
        <p:sp>
          <p:nvSpPr>
            <p:cNvPr id="44" name="Oval 43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Oval 56"/>
          <p:cNvSpPr/>
          <p:nvPr/>
        </p:nvSpPr>
        <p:spPr>
          <a:xfrm>
            <a:off x="3972836" y="3052259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320768" y="2566304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965413" y="2620138"/>
            <a:ext cx="238664" cy="234989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653658" y="23776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072518" y="28635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420450" y="23776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125236" y="3204659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473168" y="2718704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458126" y="30159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06058" y="25300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224918" y="30159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572850" y="25300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685584" y="5227180"/>
            <a:ext cx="238664" cy="234989"/>
          </a:xfrm>
          <a:prstGeom prst="ellipse">
            <a:avLst/>
          </a:prstGeom>
          <a:solidFill>
            <a:schemeClr val="accent6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46227" y="3976882"/>
            <a:ext cx="238664" cy="234989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525892" y="3047444"/>
            <a:ext cx="238664" cy="234989"/>
          </a:xfrm>
          <a:prstGeom prst="ellipse">
            <a:avLst/>
          </a:prstGeom>
          <a:solidFill>
            <a:srgbClr val="008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57243" y="2656401"/>
            <a:ext cx="185946" cy="19872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339282" y="3248430"/>
            <a:ext cx="185946" cy="19872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27417" y="4429850"/>
            <a:ext cx="185946" cy="19872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13970" y="3688011"/>
            <a:ext cx="185946" cy="198726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251849" y="3106093"/>
            <a:ext cx="185946" cy="19872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42712" y="5459837"/>
            <a:ext cx="185946" cy="19872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110194" y="4143814"/>
            <a:ext cx="185946" cy="19872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795727" y="4734681"/>
            <a:ext cx="185946" cy="198726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500604" y="2255696"/>
            <a:ext cx="185946" cy="19872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034040" y="4998474"/>
            <a:ext cx="185946" cy="19872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738857" y="5085277"/>
            <a:ext cx="185946" cy="198726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931450" y="3778156"/>
            <a:ext cx="185946" cy="198726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6379446" y="4209986"/>
            <a:ext cx="185946" cy="198726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544390" y="2734821"/>
            <a:ext cx="185946" cy="19872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850216" y="1966309"/>
            <a:ext cx="185946" cy="19872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357695" y="4635318"/>
            <a:ext cx="185946" cy="198726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4227" y="2065672"/>
            <a:ext cx="185946" cy="19872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26720" y="2734821"/>
            <a:ext cx="185946" cy="19872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996723" y="2861041"/>
            <a:ext cx="185946" cy="19872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Null Hypothesis: Model is random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26</a:t>
            </a:fld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937296" y="2718704"/>
            <a:ext cx="1353388" cy="917115"/>
            <a:chOff x="5198852" y="4256815"/>
            <a:chExt cx="1353388" cy="917115"/>
          </a:xfrm>
          <a:solidFill>
            <a:srgbClr val="008000"/>
          </a:solidFill>
        </p:grpSpPr>
        <p:sp>
          <p:nvSpPr>
            <p:cNvPr id="79" name="Oval 78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857363" y="3698122"/>
            <a:ext cx="1353388" cy="917115"/>
            <a:chOff x="5198852" y="4256815"/>
            <a:chExt cx="1353388" cy="917115"/>
          </a:xfrm>
          <a:solidFill>
            <a:schemeClr val="tx1"/>
          </a:solidFill>
        </p:grpSpPr>
        <p:sp>
          <p:nvSpPr>
            <p:cNvPr id="92" name="Oval 91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104738" y="4945437"/>
            <a:ext cx="1353388" cy="917115"/>
            <a:chOff x="5198852" y="4256815"/>
            <a:chExt cx="1353388" cy="917115"/>
          </a:xfrm>
          <a:solidFill>
            <a:schemeClr val="accent6"/>
          </a:solidFill>
        </p:grpSpPr>
        <p:sp>
          <p:nvSpPr>
            <p:cNvPr id="105" name="Oval 104"/>
            <p:cNvSpPr/>
            <p:nvPr/>
          </p:nvSpPr>
          <p:spPr>
            <a:xfrm>
              <a:off x="5865962" y="49314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213894" y="44454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198852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546784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965644" y="47427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313576" y="42568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018362" y="5083833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66294" y="4597878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5351252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699184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6118044" y="4895170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6465976" y="4409215"/>
              <a:ext cx="86264" cy="90097"/>
            </a:xfrm>
            <a:prstGeom prst="ellipse">
              <a:avLst/>
            </a:prstGeom>
            <a:grp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Oval 116"/>
          <p:cNvSpPr/>
          <p:nvPr/>
        </p:nvSpPr>
        <p:spPr>
          <a:xfrm>
            <a:off x="3972836" y="3052259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4320768" y="2566304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3965413" y="2620138"/>
            <a:ext cx="238664" cy="234989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3653658" y="23776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4072518" y="28635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420450" y="23776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4125236" y="3204659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4473168" y="2718704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3458126" y="30159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3806058" y="25300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4224918" y="3015996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4572850" y="2530041"/>
            <a:ext cx="86264" cy="90097"/>
          </a:xfrm>
          <a:prstGeom prst="ellipse">
            <a:avLst/>
          </a:prstGeom>
          <a:solidFill>
            <a:srgbClr val="FF0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685584" y="5227180"/>
            <a:ext cx="238664" cy="234989"/>
          </a:xfrm>
          <a:prstGeom prst="ellipse">
            <a:avLst/>
          </a:prstGeom>
          <a:solidFill>
            <a:schemeClr val="accent6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5446227" y="3976882"/>
            <a:ext cx="238664" cy="234989"/>
          </a:xfrm>
          <a:prstGeom prst="ellipse">
            <a:avLst/>
          </a:prstGeom>
          <a:solidFill>
            <a:schemeClr val="tx1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525892" y="3047444"/>
            <a:ext cx="238664" cy="234989"/>
          </a:xfrm>
          <a:prstGeom prst="ellipse">
            <a:avLst/>
          </a:prstGeom>
          <a:solidFill>
            <a:srgbClr val="008000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4424731" y="1900519"/>
            <a:ext cx="185946" cy="19872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339282" y="3248430"/>
            <a:ext cx="185946" cy="19872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1778170" y="4264111"/>
            <a:ext cx="185946" cy="19872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5613970" y="3688011"/>
            <a:ext cx="185946" cy="198726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5154291" y="2519978"/>
            <a:ext cx="185946" cy="19872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242712" y="5459837"/>
            <a:ext cx="185946" cy="19872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3110194" y="4143814"/>
            <a:ext cx="185946" cy="19872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795727" y="4734681"/>
            <a:ext cx="185946" cy="198726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01198" y="2099245"/>
            <a:ext cx="185946" cy="19872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2034040" y="4998474"/>
            <a:ext cx="185946" cy="19872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506714" y="4515874"/>
            <a:ext cx="185946" cy="198726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7189781" y="4535955"/>
            <a:ext cx="185946" cy="198726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8368043" y="4413501"/>
            <a:ext cx="185946" cy="198726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3311370" y="2505913"/>
            <a:ext cx="185946" cy="19872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739146" y="2154809"/>
            <a:ext cx="185946" cy="19872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8334497" y="5632496"/>
            <a:ext cx="185946" cy="198726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751350" y="1718528"/>
            <a:ext cx="185946" cy="19872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529832" y="3882312"/>
            <a:ext cx="185946" cy="19872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112042" y="3258854"/>
            <a:ext cx="185946" cy="19872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7999073" y="1801156"/>
            <a:ext cx="185946" cy="19872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996506" y="2393185"/>
            <a:ext cx="185946" cy="19872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553200" y="1650668"/>
            <a:ext cx="185946" cy="19872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8662328" y="1680850"/>
            <a:ext cx="185946" cy="198726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39946" y="4899111"/>
            <a:ext cx="185946" cy="19872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1073908" y="5992173"/>
            <a:ext cx="185946" cy="19872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-2246" y="5793447"/>
            <a:ext cx="185946" cy="198726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3149739" y="3529784"/>
            <a:ext cx="185946" cy="19872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911655" y="2380599"/>
            <a:ext cx="185946" cy="19872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1561807" y="1999882"/>
            <a:ext cx="185946" cy="198726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4072518" y="5910366"/>
            <a:ext cx="335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 distribution will not be representative of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4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for 2012 Best Configuration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177735"/>
              </p:ext>
            </p:extLst>
          </p:nvPr>
        </p:nvGraphicFramePr>
        <p:xfrm>
          <a:off x="1159609" y="1347724"/>
          <a:ext cx="6860733" cy="2656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6911"/>
                <a:gridCol w="2286911"/>
                <a:gridCol w="228691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Cluster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Observed Days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Modeled Days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P</a:t>
                      </a:r>
                      <a:r>
                        <a:rPr lang="en-US" i="0" dirty="0" smtClean="0"/>
                        <a:t>-value</a:t>
                      </a:r>
                      <a:r>
                        <a:rPr lang="en-US" i="1" dirty="0" smtClean="0"/>
                        <a:t>=0.00135</a:t>
                      </a:r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19694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Model assigns most days to H cluster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Model assigns 30 days to combined </a:t>
            </a:r>
            <a:r>
              <a:rPr lang="en-US" sz="2400" dirty="0" err="1" smtClean="0"/>
              <a:t>mH</a:t>
            </a:r>
            <a:r>
              <a:rPr lang="en-US" sz="2400" dirty="0" smtClean="0"/>
              <a:t> and H days, 29 observed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9</a:t>
            </a:r>
            <a:r>
              <a:rPr lang="en-US" sz="2400" dirty="0" smtClean="0"/>
              <a:t> modeled L and mL, 10 observed 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Model day assignment is accurate 38.4% of days (4% acceptable days from tMPE)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3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97" y="383491"/>
            <a:ext cx="8714032" cy="700013"/>
          </a:xfrm>
        </p:spPr>
        <p:txBody>
          <a:bodyPr>
            <a:noAutofit/>
          </a:bodyPr>
          <a:lstStyle/>
          <a:p>
            <a:r>
              <a:rPr lang="en-US" sz="3000" dirty="0" smtClean="0"/>
              <a:t>Future Work: MPE Correlation with AQ Model Success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18"/>
            <a:ext cx="4121066" cy="528709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Meteorological simulations have been categorized</a:t>
            </a:r>
          </a:p>
          <a:p>
            <a:pPr lvl="1"/>
            <a:r>
              <a:rPr lang="en-US" dirty="0" smtClean="0"/>
              <a:t>tMPE: 4% pass, 96% fail</a:t>
            </a:r>
          </a:p>
          <a:p>
            <a:pPr lvl="1"/>
            <a:r>
              <a:rPr lang="en-US" dirty="0" smtClean="0"/>
              <a:t>fMPE: 38% pass, 62% fail</a:t>
            </a:r>
          </a:p>
          <a:p>
            <a:r>
              <a:rPr lang="en-US" dirty="0" smtClean="0"/>
              <a:t>CMAQ has been applied to Bogotá and evaluated</a:t>
            </a:r>
          </a:p>
          <a:p>
            <a:r>
              <a:rPr lang="en-US" dirty="0" smtClean="0"/>
              <a:t>AQ model performance will be compared between categories</a:t>
            </a:r>
          </a:p>
          <a:p>
            <a:pPr lvl="1"/>
            <a:r>
              <a:rPr lang="en-US" dirty="0" smtClean="0"/>
              <a:t>O3 NMB/NME</a:t>
            </a:r>
          </a:p>
          <a:p>
            <a:pPr lvl="1"/>
            <a:r>
              <a:rPr lang="en-US" dirty="0" smtClean="0"/>
              <a:t>PM2.5 FMB/FME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28</a:t>
            </a:fld>
            <a:endParaRPr lang="en-US"/>
          </a:p>
        </p:txBody>
      </p:sp>
      <p:pic>
        <p:nvPicPr>
          <p:cNvPr id="5" name="Imagen 24" descr="C:\Users\user\Dropbox\ULS-ECP-SDA\Entregables\8. Octavo_entregable\Modelacion\JFM_bc2014_d04_qqa24_PM10ST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60" y="1941627"/>
            <a:ext cx="4494615" cy="34230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956359" y="5632463"/>
            <a:ext cx="4187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Accurate distribution from CMAQ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313462" y="1756960"/>
            <a:ext cx="3191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uantile-</a:t>
            </a:r>
            <a:r>
              <a:rPr lang="en-US" sz="2400" dirty="0"/>
              <a:t>Q</a:t>
            </a:r>
            <a:r>
              <a:rPr lang="en-US" sz="2400" dirty="0" smtClean="0"/>
              <a:t>uantile Plot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102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Proposing an fMPE can </a:t>
            </a:r>
            <a:r>
              <a:rPr lang="en-US" dirty="0"/>
              <a:t>measure </a:t>
            </a:r>
            <a:r>
              <a:rPr lang="en-US" dirty="0" smtClean="0"/>
              <a:t>meteorology simulation fitness for air </a:t>
            </a:r>
            <a:r>
              <a:rPr lang="en-US" dirty="0"/>
              <a:t>quality </a:t>
            </a:r>
            <a:r>
              <a:rPr lang="en-US" dirty="0" smtClean="0"/>
              <a:t>modeling </a:t>
            </a:r>
          </a:p>
          <a:p>
            <a:r>
              <a:rPr lang="en-US" dirty="0" smtClean="0"/>
              <a:t>fMPE will be useful in complex terrain regions that are unique</a:t>
            </a:r>
          </a:p>
          <a:p>
            <a:pPr lvl="1"/>
            <a:r>
              <a:rPr lang="en-US" dirty="0" smtClean="0"/>
              <a:t>These regions will need more modeling studies in the future</a:t>
            </a:r>
          </a:p>
          <a:p>
            <a:r>
              <a:rPr lang="en-US" dirty="0" smtClean="0"/>
              <a:t>For Bogotá, a k-means cluster analysis can classify important features for air quality</a:t>
            </a:r>
            <a:endParaRPr lang="en-US" dirty="0"/>
          </a:p>
          <a:p>
            <a:r>
              <a:rPr lang="en-US" dirty="0" smtClean="0"/>
              <a:t>With best possible physics and surface data tMPE is passed 4% of the time compared to 38% passed by an fMPE</a:t>
            </a:r>
          </a:p>
          <a:p>
            <a:pPr lvl="1"/>
            <a:r>
              <a:rPr lang="en-US" dirty="0" smtClean="0"/>
              <a:t>This was shown for 50 simulation days in 2012</a:t>
            </a:r>
          </a:p>
          <a:p>
            <a:r>
              <a:rPr lang="en-US" dirty="0" smtClean="0"/>
              <a:t>CMAQ has been applied in Bogotá with success </a:t>
            </a:r>
          </a:p>
          <a:p>
            <a:r>
              <a:rPr lang="en-US" dirty="0" smtClean="0"/>
              <a:t>Last step: Determine which of the four possible outcomes occurs to understand if either tMPE or fMPE lead to successful air quality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8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Relevant to developing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9" y="1240118"/>
            <a:ext cx="4611511" cy="361376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Models </a:t>
            </a:r>
            <a:r>
              <a:rPr lang="en-US" dirty="0"/>
              <a:t>fail threshold analyses in complex terrain regions, despite reproducing air quality driving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 err="1" smtClean="0"/>
              <a:t>Gebhart</a:t>
            </a:r>
            <a:r>
              <a:rPr lang="en-US" dirty="0" smtClean="0"/>
              <a:t> </a:t>
            </a:r>
            <a:r>
              <a:rPr lang="en-US" dirty="0"/>
              <a:t>et al. 2014; </a:t>
            </a:r>
            <a:r>
              <a:rPr lang="en-US" dirty="0" err="1"/>
              <a:t>Reboredo</a:t>
            </a:r>
            <a:r>
              <a:rPr lang="en-US" dirty="0"/>
              <a:t> et al.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More regions in complex topography will need modeling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7395"/>
            <a:ext cx="9144000" cy="17167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39" y="6407520"/>
            <a:ext cx="3074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Buytaert</a:t>
            </a:r>
            <a:r>
              <a:rPr lang="en-US" dirty="0"/>
              <a:t> and De </a:t>
            </a:r>
            <a:r>
              <a:rPr lang="en-US" dirty="0" err="1"/>
              <a:t>Bièvre</a:t>
            </a:r>
            <a:r>
              <a:rPr lang="en-US" dirty="0"/>
              <a:t> 2012).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96"/>
          <a:stretch/>
        </p:blipFill>
        <p:spPr>
          <a:xfrm>
            <a:off x="4733450" y="1270247"/>
            <a:ext cx="4410550" cy="34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8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457200" indent="-457200">
              <a:buNone/>
            </a:pPr>
            <a:r>
              <a:rPr lang="en-GB" dirty="0" err="1"/>
              <a:t>Buytaert</a:t>
            </a:r>
            <a:r>
              <a:rPr lang="en-GB" dirty="0"/>
              <a:t>, W., and B. De </a:t>
            </a:r>
            <a:r>
              <a:rPr lang="en-GB" dirty="0" err="1"/>
              <a:t>Bièvre</a:t>
            </a:r>
            <a:r>
              <a:rPr lang="en-GB" dirty="0"/>
              <a:t>. 2012. “Water for Cities: The Impact of Climate Change and Demographic Growth in the Tropical Andes.” </a:t>
            </a:r>
            <a:r>
              <a:rPr lang="en-GB" i="1" dirty="0"/>
              <a:t>Water Resources Research</a:t>
            </a:r>
            <a:r>
              <a:rPr lang="en-GB" dirty="0"/>
              <a:t> 48 (8): W08503. doi:10.1029/2011WR011755</a:t>
            </a:r>
            <a:r>
              <a:rPr lang="en-GB" dirty="0" smtClean="0"/>
              <a:t>.</a:t>
            </a:r>
          </a:p>
          <a:p>
            <a:pPr marL="457200" indent="-457200">
              <a:buNone/>
            </a:pPr>
            <a:r>
              <a:rPr lang="en-US" dirty="0"/>
              <a:t>Davis, J. M., B. K. Eder, D. </a:t>
            </a:r>
            <a:r>
              <a:rPr lang="en-US" dirty="0" err="1"/>
              <a:t>Nychka</a:t>
            </a:r>
            <a:r>
              <a:rPr lang="en-US" dirty="0"/>
              <a:t>, and Q. Yang, 1998: Modeling the effects of meteorology on ozone in Houston using cluster analysis and generalized additive models. </a:t>
            </a:r>
            <a:r>
              <a:rPr lang="en-US" i="1" dirty="0"/>
              <a:t>Atmos. Environ.,</a:t>
            </a:r>
            <a:r>
              <a:rPr lang="en-US" dirty="0"/>
              <a:t> </a:t>
            </a:r>
            <a:r>
              <a:rPr lang="en-US" b="1" dirty="0"/>
              <a:t>32</a:t>
            </a:r>
            <a:r>
              <a:rPr lang="en-US" dirty="0"/>
              <a:t>, 2505-2520, doi:10.1016/S1352-2310(98)00008-</a:t>
            </a:r>
            <a:r>
              <a:rPr lang="en-US" dirty="0" smtClean="0"/>
              <a:t>9</a:t>
            </a:r>
            <a:endParaRPr lang="en-GB" dirty="0" smtClean="0"/>
          </a:p>
          <a:p>
            <a:pPr marL="457200" indent="-457200">
              <a:buNone/>
            </a:pPr>
            <a:r>
              <a:rPr lang="en-GB" dirty="0" smtClean="0"/>
              <a:t>Emery</a:t>
            </a:r>
            <a:r>
              <a:rPr lang="en-GB" dirty="0"/>
              <a:t>, Chris, Edward Tai, and Greg </a:t>
            </a:r>
            <a:r>
              <a:rPr lang="en-GB" dirty="0" err="1"/>
              <a:t>Yarwood</a:t>
            </a:r>
            <a:r>
              <a:rPr lang="en-GB" dirty="0"/>
              <a:t>. 2001. “ENHANCED METEOROLOGICAL MODELING  AND PERFORMANCE EVALUATION  FOR TWO TEXAS OZONE EPISODES.” Final Report 31984–11. 12118 Park 35 Circle  Austin, Texas 78753: The Texas Natural Resource Conservation Commission. http://</a:t>
            </a:r>
            <a:r>
              <a:rPr lang="en-GB" dirty="0" err="1"/>
              <a:t>www.tceq.state.tx.us</a:t>
            </a:r>
            <a:r>
              <a:rPr lang="en-GB" dirty="0"/>
              <a:t>/assets/public/implementation/air/am/contracts/reports/mm/</a:t>
            </a:r>
            <a:r>
              <a:rPr lang="en-GB" dirty="0" err="1"/>
              <a:t>EnhancedMetModelingAndPerformanceEvaluation.pdf</a:t>
            </a:r>
            <a:r>
              <a:rPr lang="en-GB" dirty="0" smtClean="0"/>
              <a:t>.</a:t>
            </a:r>
          </a:p>
          <a:p>
            <a:pPr marL="457200" indent="-457200">
              <a:buNone/>
            </a:pPr>
            <a:r>
              <a:rPr lang="en-GB" dirty="0" smtClean="0"/>
              <a:t>Gebhart</a:t>
            </a:r>
            <a:r>
              <a:rPr lang="en-GB" dirty="0"/>
              <a:t>, Kristi A., William C. </a:t>
            </a:r>
            <a:r>
              <a:rPr lang="en-GB" dirty="0" err="1"/>
              <a:t>Malm</a:t>
            </a:r>
            <a:r>
              <a:rPr lang="en-GB" dirty="0"/>
              <a:t>, Marco A. Rodriguez, Michael G. </a:t>
            </a:r>
            <a:r>
              <a:rPr lang="en-GB" dirty="0" err="1"/>
              <a:t>Barna</a:t>
            </a:r>
            <a:r>
              <a:rPr lang="en-GB" dirty="0"/>
              <a:t>, Bret A. </a:t>
            </a:r>
            <a:r>
              <a:rPr lang="en-GB" dirty="0" err="1"/>
              <a:t>Schichtel</a:t>
            </a:r>
            <a:r>
              <a:rPr lang="en-GB" dirty="0"/>
              <a:t>, Katherine B. Benedict, Jeffrey L. </a:t>
            </a:r>
            <a:r>
              <a:rPr lang="en-GB" dirty="0" err="1"/>
              <a:t>Collett</a:t>
            </a:r>
            <a:r>
              <a:rPr lang="en-GB" dirty="0"/>
              <a:t>, and Christian M. </a:t>
            </a:r>
            <a:r>
              <a:rPr lang="en-GB" dirty="0" err="1"/>
              <a:t>Carrico</a:t>
            </a:r>
            <a:r>
              <a:rPr lang="en-GB" dirty="0"/>
              <a:t>. 2014. “Meteorological and Back Trajectory Modeling for the Rocky Mountain Atmospheric Nitrogen and </a:t>
            </a:r>
            <a:r>
              <a:rPr lang="en-GB" dirty="0" err="1"/>
              <a:t>Sulfur</a:t>
            </a:r>
            <a:r>
              <a:rPr lang="en-GB" dirty="0"/>
              <a:t> Study II.” </a:t>
            </a:r>
            <a:r>
              <a:rPr lang="en-GB" i="1" dirty="0"/>
              <a:t>Advances in Meteorology</a:t>
            </a:r>
            <a:r>
              <a:rPr lang="en-GB" dirty="0"/>
              <a:t> 2014 (May): e414015. doi:10.1155/2014/</a:t>
            </a:r>
            <a:r>
              <a:rPr lang="en-GB" dirty="0" smtClean="0"/>
              <a:t>414015</a:t>
            </a:r>
          </a:p>
          <a:p>
            <a:pPr marL="457200" indent="-457200">
              <a:buNone/>
            </a:pPr>
            <a:r>
              <a:rPr lang="en-GB" dirty="0"/>
              <a:t>Kumar, </a:t>
            </a:r>
            <a:r>
              <a:rPr lang="en-GB" dirty="0" err="1"/>
              <a:t>Anikender</a:t>
            </a:r>
            <a:r>
              <a:rPr lang="en-GB" dirty="0"/>
              <a:t>, and Nestor Rojas. 2015. “Statistical Downscaling of WRF-Chem Model: An Air Quality Analysis over Bogota, Colombia.” In </a:t>
            </a:r>
            <a:r>
              <a:rPr lang="en-GB" i="1" dirty="0"/>
              <a:t>EGU General Assembly Conference Abstracts</a:t>
            </a:r>
            <a:r>
              <a:rPr lang="en-GB" dirty="0"/>
              <a:t>, 17:13722. </a:t>
            </a:r>
            <a:r>
              <a:rPr lang="en-GB" dirty="0">
                <a:hlinkClick r:id="rId2"/>
              </a:rPr>
              <a:t>http://adsabs.harvard.edu/abs/2015EGUGA..1713722K</a:t>
            </a:r>
            <a:r>
              <a:rPr lang="en-GB" dirty="0" smtClean="0"/>
              <a:t>.</a:t>
            </a:r>
          </a:p>
          <a:p>
            <a:pPr marL="457200" indent="-457200">
              <a:buNone/>
            </a:pPr>
            <a:r>
              <a:rPr lang="en-GB" dirty="0"/>
              <a:t>Gilliam, Robert C., and Jonathan E. </a:t>
            </a:r>
            <a:r>
              <a:rPr lang="en-GB" dirty="0" err="1"/>
              <a:t>Pleim</a:t>
            </a:r>
            <a:r>
              <a:rPr lang="en-GB" dirty="0"/>
              <a:t>. 2010. “Performance Assessment of New Land Surface and Planetary Boundary Layer Physics in the WRF-ARW.” </a:t>
            </a:r>
            <a:r>
              <a:rPr lang="en-GB" i="1" dirty="0"/>
              <a:t>Journal of Applied Meteorology and Climatology</a:t>
            </a:r>
            <a:r>
              <a:rPr lang="en-GB" dirty="0"/>
              <a:t> 49 (4): 760–74. doi:10.1175/2009JAMC2126.1</a:t>
            </a:r>
            <a:r>
              <a:rPr lang="en-GB" dirty="0" smtClean="0"/>
              <a:t>.</a:t>
            </a:r>
          </a:p>
          <a:p>
            <a:pPr marL="457200" indent="-457200">
              <a:buNone/>
            </a:pPr>
            <a:r>
              <a:rPr lang="en-GB" dirty="0"/>
              <a:t>McNally, D.E. 2009. “12km MM5 Performance Goals.” presented at the Ad-Hoc Meteorology Group, June 25. http://</a:t>
            </a:r>
            <a:r>
              <a:rPr lang="en-GB" dirty="0" err="1"/>
              <a:t>www.epa.gov</a:t>
            </a:r>
            <a:r>
              <a:rPr lang="en-GB" dirty="0"/>
              <a:t>/scram001/</a:t>
            </a:r>
            <a:r>
              <a:rPr lang="en-GB" dirty="0" err="1"/>
              <a:t>adhoc</a:t>
            </a:r>
            <a:r>
              <a:rPr lang="en-GB" dirty="0"/>
              <a:t>/mcnally2009.pdf</a:t>
            </a:r>
            <a:r>
              <a:rPr lang="en-GB" dirty="0" smtClean="0"/>
              <a:t>.</a:t>
            </a:r>
            <a:endParaRPr lang="en-US" dirty="0"/>
          </a:p>
          <a:p>
            <a:pPr marL="457200" indent="-457200">
              <a:buNone/>
            </a:pPr>
            <a:r>
              <a:rPr lang="en-GB" dirty="0"/>
              <a:t>Nielson-Gammon, John W. 2001. “Initial Modeling of the August 2000 Houston-Galveston Ozone Episode.” Report to the Technical Analysis Division 19. Texas Natural Resource Conservation Commission</a:t>
            </a:r>
            <a:r>
              <a:rPr lang="en-GB" dirty="0" smtClean="0"/>
              <a:t>.</a:t>
            </a:r>
          </a:p>
          <a:p>
            <a:pPr marL="457200" indent="-457200">
              <a:buNone/>
            </a:pPr>
            <a:r>
              <a:rPr lang="en-GB" dirty="0" err="1"/>
              <a:t>Reboredo</a:t>
            </a:r>
            <a:r>
              <a:rPr lang="en-GB" dirty="0"/>
              <a:t>, Beatriz, </a:t>
            </a:r>
            <a:r>
              <a:rPr lang="en-GB" dirty="0" err="1"/>
              <a:t>Raúl</a:t>
            </a:r>
            <a:r>
              <a:rPr lang="en-GB" dirty="0"/>
              <a:t> </a:t>
            </a:r>
            <a:r>
              <a:rPr lang="en-GB" dirty="0" err="1"/>
              <a:t>Arasa</a:t>
            </a:r>
            <a:r>
              <a:rPr lang="en-GB" dirty="0"/>
              <a:t>, and </a:t>
            </a:r>
            <a:r>
              <a:rPr lang="en-GB" dirty="0" err="1"/>
              <a:t>Bernat</a:t>
            </a:r>
            <a:r>
              <a:rPr lang="en-GB" dirty="0"/>
              <a:t> </a:t>
            </a:r>
            <a:r>
              <a:rPr lang="en-GB" dirty="0" err="1"/>
              <a:t>Codina</a:t>
            </a:r>
            <a:r>
              <a:rPr lang="en-GB" dirty="0"/>
              <a:t>. 2015. “Evaluating Sensitivity to Different Options and Parameterizations of a Coupled Air Quality Modelling System over Bogotá, Colombia. Part I: WRF Model Configuration.” </a:t>
            </a:r>
            <a:r>
              <a:rPr lang="en-GB" i="1" dirty="0"/>
              <a:t>Open Journal of Air Pollution</a:t>
            </a:r>
            <a:r>
              <a:rPr lang="en-GB" dirty="0"/>
              <a:t> 4 (2): 47</a:t>
            </a:r>
            <a:r>
              <a:rPr lang="en-GB" dirty="0" smtClean="0"/>
              <a:t>.</a:t>
            </a:r>
          </a:p>
          <a:p>
            <a:pPr marL="457200" indent="-457200">
              <a:buNone/>
            </a:pPr>
            <a:r>
              <a:rPr lang="en-GB" dirty="0"/>
              <a:t>SDA/</a:t>
            </a:r>
            <a:r>
              <a:rPr lang="en-GB" dirty="0" err="1"/>
              <a:t>Secretaria</a:t>
            </a:r>
            <a:r>
              <a:rPr lang="en-GB" dirty="0"/>
              <a:t> </a:t>
            </a:r>
            <a:r>
              <a:rPr lang="en-GB" dirty="0" err="1"/>
              <a:t>Distrital</a:t>
            </a:r>
            <a:r>
              <a:rPr lang="en-GB" dirty="0"/>
              <a:t> de </a:t>
            </a:r>
            <a:r>
              <a:rPr lang="en-GB" dirty="0" err="1"/>
              <a:t>Ambiente</a:t>
            </a:r>
            <a:r>
              <a:rPr lang="en-GB" dirty="0"/>
              <a:t> de Bogota. 2009. “INFORME ANUAL DE CALIDAD DEL AIRE DE BOGOTÁ AÑO 2008 Red de </a:t>
            </a:r>
            <a:r>
              <a:rPr lang="en-GB" dirty="0" err="1"/>
              <a:t>Monitoreo</a:t>
            </a:r>
            <a:r>
              <a:rPr lang="en-GB" dirty="0"/>
              <a:t> de </a:t>
            </a:r>
            <a:r>
              <a:rPr lang="en-GB" dirty="0" err="1"/>
              <a:t>Calidad</a:t>
            </a:r>
            <a:r>
              <a:rPr lang="en-GB" dirty="0"/>
              <a:t> Del </a:t>
            </a:r>
            <a:r>
              <a:rPr lang="en-GB" dirty="0" err="1"/>
              <a:t>Aire</a:t>
            </a:r>
            <a:r>
              <a:rPr lang="en-GB" dirty="0"/>
              <a:t> de Bogotá D.C.” Bogotá, Colombia</a:t>
            </a:r>
            <a:r>
              <a:rPr lang="en-GB" dirty="0" smtClean="0"/>
              <a:t>.</a:t>
            </a:r>
          </a:p>
          <a:p>
            <a:pPr marL="457200" indent="-457200">
              <a:buNone/>
            </a:pPr>
            <a:r>
              <a:rPr lang="en-GB" dirty="0"/>
              <a:t>Skamarock, William, </a:t>
            </a:r>
            <a:r>
              <a:rPr lang="en-GB" dirty="0" err="1"/>
              <a:t>Klemp</a:t>
            </a:r>
            <a:r>
              <a:rPr lang="en-GB" dirty="0"/>
              <a:t>, Joseph, </a:t>
            </a:r>
            <a:r>
              <a:rPr lang="en-GB" dirty="0" err="1"/>
              <a:t>Dudhia</a:t>
            </a:r>
            <a:r>
              <a:rPr lang="en-GB" dirty="0"/>
              <a:t>, </a:t>
            </a:r>
            <a:r>
              <a:rPr lang="en-GB" dirty="0" err="1"/>
              <a:t>Jimy</a:t>
            </a:r>
            <a:r>
              <a:rPr lang="en-GB" dirty="0"/>
              <a:t>, Gill, David, Barker, Dale, Wang, Wei, Huang, Xiang-</a:t>
            </a:r>
            <a:r>
              <a:rPr lang="en-GB" dirty="0" err="1"/>
              <a:t>yu</a:t>
            </a:r>
            <a:r>
              <a:rPr lang="en-GB" dirty="0"/>
              <a:t>, and </a:t>
            </a:r>
            <a:r>
              <a:rPr lang="en-GB" dirty="0" err="1"/>
              <a:t>Duda</a:t>
            </a:r>
            <a:r>
              <a:rPr lang="en-GB" dirty="0"/>
              <a:t>, Michael. 2008. “A Description of the Advanced Research WRF Version 3.” doi:10.5065/D68S4MVH</a:t>
            </a:r>
            <a:r>
              <a:rPr lang="en-GB" dirty="0" smtClean="0"/>
              <a:t>.</a:t>
            </a:r>
            <a:endParaRPr lang="en-US" dirty="0"/>
          </a:p>
          <a:p>
            <a:pPr marL="457200" indent="-457200">
              <a:buNone/>
            </a:pPr>
            <a:endParaRPr lang="en-GB" dirty="0" smtClean="0"/>
          </a:p>
          <a:p>
            <a:pPr marL="457200" indent="-457200">
              <a:buNone/>
            </a:pPr>
            <a:endParaRPr lang="en-GB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6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3107"/>
            <a:ext cx="8229600" cy="700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2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97" y="383491"/>
            <a:ext cx="8714032" cy="700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MPE Correlation with AQ Model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 complex region, a tMPE will have a low passing rate</a:t>
            </a:r>
          </a:p>
          <a:p>
            <a:r>
              <a:rPr lang="en-US" dirty="0" smtClean="0"/>
              <a:t>An fMPE will have a higher passing rate</a:t>
            </a:r>
          </a:p>
          <a:p>
            <a:pPr lvl="1"/>
            <a:r>
              <a:rPr lang="en-US" dirty="0" smtClean="0"/>
              <a:t>Mesoscale features are more likely to be reproduced</a:t>
            </a:r>
          </a:p>
          <a:p>
            <a:r>
              <a:rPr lang="en-US" dirty="0" smtClean="0"/>
              <a:t>AQ model performance can be compared between passed on failed days for each MPE</a:t>
            </a:r>
          </a:p>
          <a:p>
            <a:pPr lvl="1"/>
            <a:r>
              <a:rPr lang="en-US" dirty="0" smtClean="0"/>
              <a:t>O3 NMB/NME</a:t>
            </a:r>
          </a:p>
          <a:p>
            <a:pPr lvl="1"/>
            <a:r>
              <a:rPr lang="en-US" dirty="0" smtClean="0"/>
              <a:t>PM2.5 FMB/FME</a:t>
            </a:r>
          </a:p>
          <a:p>
            <a:r>
              <a:rPr lang="en-US" dirty="0" smtClean="0"/>
              <a:t>What are the possible outcomes?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7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the problem with threshold-based model performance evaluations (MPE’s)?</a:t>
            </a:r>
          </a:p>
          <a:p>
            <a:r>
              <a:rPr lang="en-US" dirty="0" smtClean="0"/>
              <a:t>Can an evaluation based on meteorological features be an alternative?</a:t>
            </a:r>
          </a:p>
          <a:p>
            <a:r>
              <a:rPr lang="en-US" dirty="0" smtClean="0"/>
              <a:t>How can different types of MPE’s correlate with AQ modeling success?</a:t>
            </a:r>
          </a:p>
          <a:p>
            <a:r>
              <a:rPr lang="en-US" dirty="0" smtClean="0"/>
              <a:t>An ideal case study: Bogotá, Colombia</a:t>
            </a:r>
          </a:p>
          <a:p>
            <a:r>
              <a:rPr lang="en-US" dirty="0" smtClean="0"/>
              <a:t>Identifying important meteorological features in Bogotá, using </a:t>
            </a:r>
            <a:r>
              <a:rPr lang="en-US" smtClean="0"/>
              <a:t>cluster analysis</a:t>
            </a:r>
            <a:endParaRPr lang="en-US" dirty="0" smtClean="0"/>
          </a:p>
          <a:p>
            <a:r>
              <a:rPr lang="en-US" dirty="0" smtClean="0"/>
              <a:t>Results from threshold and feature-based evaluation techniques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2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491"/>
            <a:ext cx="9144000" cy="700013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Proposing an alternative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thresholds don’t work, what does?</a:t>
            </a:r>
          </a:p>
          <a:p>
            <a:r>
              <a:rPr lang="en-US" dirty="0"/>
              <a:t>Features can be quantified with a cluster analysis and evaluated with a Feature-based Model Performance Evaluation (</a:t>
            </a:r>
            <a:r>
              <a:rPr lang="en-US" dirty="0" smtClean="0"/>
              <a:t>fMPE) - </a:t>
            </a:r>
            <a:r>
              <a:rPr lang="en-US" i="1" dirty="0"/>
              <a:t>d</a:t>
            </a:r>
            <a:r>
              <a:rPr lang="en-US" i="1" dirty="0" smtClean="0"/>
              <a:t>etails to follow</a:t>
            </a:r>
          </a:p>
          <a:p>
            <a:pPr lvl="1"/>
            <a:r>
              <a:rPr lang="en-US" dirty="0"/>
              <a:t>Davis, </a:t>
            </a:r>
            <a:r>
              <a:rPr lang="en-US" dirty="0" smtClean="0"/>
              <a:t>J.M</a:t>
            </a:r>
            <a:r>
              <a:rPr lang="en-US" dirty="0"/>
              <a:t>., </a:t>
            </a:r>
            <a:r>
              <a:rPr lang="en-US" dirty="0" smtClean="0"/>
              <a:t>B.K</a:t>
            </a:r>
            <a:r>
              <a:rPr lang="en-US" dirty="0"/>
              <a:t>. Eder, D. </a:t>
            </a:r>
            <a:r>
              <a:rPr lang="en-US" dirty="0" err="1"/>
              <a:t>Nychka</a:t>
            </a:r>
            <a:r>
              <a:rPr lang="en-US" dirty="0"/>
              <a:t>, and Q. Yang, </a:t>
            </a:r>
            <a:r>
              <a:rPr lang="en-US" dirty="0" smtClean="0"/>
              <a:t>1998</a:t>
            </a:r>
          </a:p>
          <a:p>
            <a:r>
              <a:rPr lang="en-US" u="sng" dirty="0" smtClean="0"/>
              <a:t>Hypothesis</a:t>
            </a:r>
            <a:r>
              <a:rPr lang="en-US" dirty="0" smtClean="0"/>
              <a:t> </a:t>
            </a:r>
            <a:r>
              <a:rPr lang="en-US" dirty="0"/>
              <a:t>– a model’s ability to represent important features is a better estimate of model fitness for air quality </a:t>
            </a:r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7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Outcome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75927" y="2262112"/>
            <a:ext cx="265545" cy="1096824"/>
          </a:xfrm>
          <a:prstGeom prst="rect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897019" y="2067137"/>
            <a:ext cx="0" cy="1487318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75927" y="2067137"/>
            <a:ext cx="265545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78271" y="2851074"/>
            <a:ext cx="265545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515510" y="3424795"/>
            <a:ext cx="231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Bias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166561" y="4811991"/>
            <a:ext cx="86264" cy="90097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166561" y="4607757"/>
            <a:ext cx="86264" cy="90097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33044" y="3461695"/>
            <a:ext cx="265545" cy="51604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70212" y="3116433"/>
            <a:ext cx="0" cy="103478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33044" y="3116433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37439" y="4151216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44929" y="2452083"/>
            <a:ext cx="265545" cy="90685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582097" y="2302698"/>
            <a:ext cx="0" cy="122971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49324" y="2302698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49324" y="3532411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64246" y="3554455"/>
            <a:ext cx="265545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33044" y="3855862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44929" y="2692231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53382" y="2006972"/>
            <a:ext cx="436660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Both evaluations </a:t>
            </a:r>
            <a:r>
              <a:rPr lang="en-US" sz="2800" dirty="0"/>
              <a:t>l</a:t>
            </a:r>
            <a:r>
              <a:rPr lang="en-US" sz="2800" dirty="0" smtClean="0"/>
              <a:t>ead to </a:t>
            </a:r>
            <a:r>
              <a:rPr lang="en-US" sz="2800" dirty="0"/>
              <a:t>m</a:t>
            </a:r>
            <a:r>
              <a:rPr lang="en-US" sz="2800" dirty="0" smtClean="0"/>
              <a:t>eaningfully different Populations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Suggests tMPE and fMPE are both indicators of strong air quality model performance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74037" y="5021610"/>
            <a:ext cx="8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ail</a:t>
            </a:r>
          </a:p>
          <a:p>
            <a:r>
              <a:rPr lang="en-US" dirty="0" smtClean="0"/>
              <a:t>tMPE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29748" y="5021610"/>
            <a:ext cx="92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</a:t>
            </a:r>
          </a:p>
          <a:p>
            <a:r>
              <a:rPr lang="en-US" dirty="0"/>
              <a:t>f</a:t>
            </a:r>
            <a:r>
              <a:rPr lang="en-US" dirty="0" smtClean="0"/>
              <a:t>MPE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299207" y="5021610"/>
            <a:ext cx="78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ail</a:t>
            </a:r>
          </a:p>
          <a:p>
            <a:r>
              <a:rPr lang="en-US" dirty="0" smtClean="0"/>
              <a:t>fMPE</a:t>
            </a:r>
            <a:endParaRPr lang="en-US" dirty="0"/>
          </a:p>
        </p:txBody>
      </p:sp>
      <p:sp>
        <p:nvSpPr>
          <p:cNvPr id="41" name="7-Point Star 40"/>
          <p:cNvSpPr/>
          <p:nvPr/>
        </p:nvSpPr>
        <p:spPr>
          <a:xfrm>
            <a:off x="2605397" y="2690490"/>
            <a:ext cx="270714" cy="291511"/>
          </a:xfrm>
          <a:prstGeom prst="star7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7-Point Star 42"/>
          <p:cNvSpPr/>
          <p:nvPr/>
        </p:nvSpPr>
        <p:spPr>
          <a:xfrm>
            <a:off x="1117468" y="4092108"/>
            <a:ext cx="270714" cy="291511"/>
          </a:xfrm>
          <a:prstGeom prst="star7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04614" y="1921548"/>
            <a:ext cx="3099631" cy="30682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976957" y="5021610"/>
            <a:ext cx="92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ass</a:t>
            </a:r>
          </a:p>
          <a:p>
            <a:r>
              <a:rPr lang="en-US" dirty="0" smtClean="0"/>
              <a:t>tMPE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9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Outcome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4614" y="1921548"/>
            <a:ext cx="3099631" cy="30682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9057" y="2522648"/>
            <a:ext cx="265545" cy="1543144"/>
          </a:xfrm>
          <a:prstGeom prst="rect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090149" y="2327673"/>
            <a:ext cx="0" cy="2092538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69057" y="2327673"/>
            <a:ext cx="265545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69057" y="4420211"/>
            <a:ext cx="265545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515510" y="3181184"/>
            <a:ext cx="231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Bias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18352" y="3335920"/>
            <a:ext cx="86264" cy="454134"/>
            <a:chOff x="713871" y="3438183"/>
            <a:chExt cx="86264" cy="454134"/>
          </a:xfrm>
        </p:grpSpPr>
        <p:sp>
          <p:nvSpPr>
            <p:cNvPr id="14" name="Oval 13"/>
            <p:cNvSpPr/>
            <p:nvPr/>
          </p:nvSpPr>
          <p:spPr>
            <a:xfrm>
              <a:off x="713871" y="3438183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13871" y="3802220"/>
              <a:ext cx="86264" cy="90097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74037" y="5021610"/>
            <a:ext cx="8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ail</a:t>
            </a:r>
          </a:p>
          <a:p>
            <a:r>
              <a:rPr lang="en-US" dirty="0" smtClean="0"/>
              <a:t>tMPE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23073" y="1919700"/>
            <a:ext cx="448827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Only fMPE populations are meaningfully </a:t>
            </a:r>
            <a:r>
              <a:rPr lang="en-US" sz="2800" dirty="0"/>
              <a:t>d</a:t>
            </a:r>
            <a:r>
              <a:rPr lang="en-US" sz="2800" dirty="0" smtClean="0"/>
              <a:t>ifferent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Suggests tMPE is not an indicator of air quality model performance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Suggest fMPE predicts air quality model performance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10566" y="3376271"/>
            <a:ext cx="265545" cy="51604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47734" y="3031009"/>
            <a:ext cx="0" cy="103478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10566" y="3031009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14961" y="4065792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2451" y="2366659"/>
            <a:ext cx="265545" cy="90685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559619" y="2217274"/>
            <a:ext cx="0" cy="122971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26846" y="2217274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26846" y="3446987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29748" y="5021610"/>
            <a:ext cx="92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</a:t>
            </a:r>
          </a:p>
          <a:p>
            <a:r>
              <a:rPr lang="en-US" dirty="0"/>
              <a:t>f</a:t>
            </a:r>
            <a:r>
              <a:rPr lang="en-US" dirty="0" smtClean="0"/>
              <a:t>MPE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299207" y="5021610"/>
            <a:ext cx="78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ail</a:t>
            </a:r>
          </a:p>
          <a:p>
            <a:r>
              <a:rPr lang="en-US" dirty="0" smtClean="0"/>
              <a:t>fMPE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1969057" y="2982001"/>
            <a:ext cx="265545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610566" y="3669827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422451" y="2612198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7-Point Star 1"/>
          <p:cNvSpPr/>
          <p:nvPr/>
        </p:nvSpPr>
        <p:spPr>
          <a:xfrm>
            <a:off x="2605397" y="2690490"/>
            <a:ext cx="270714" cy="291511"/>
          </a:xfrm>
          <a:prstGeom prst="star7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76957" y="5021610"/>
            <a:ext cx="92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ass</a:t>
            </a:r>
          </a:p>
          <a:p>
            <a:r>
              <a:rPr lang="en-US" dirty="0" smtClean="0"/>
              <a:t>tMPE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9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Outcome 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75927" y="2759038"/>
            <a:ext cx="265545" cy="1096824"/>
          </a:xfrm>
          <a:prstGeom prst="rect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897019" y="2564063"/>
            <a:ext cx="0" cy="1487318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75927" y="2564063"/>
            <a:ext cx="265545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78271" y="3348000"/>
            <a:ext cx="265545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53329" y="4674547"/>
            <a:ext cx="86264" cy="90097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153329" y="4470313"/>
            <a:ext cx="86264" cy="90097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33044" y="3461695"/>
            <a:ext cx="265545" cy="51604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70212" y="3116433"/>
            <a:ext cx="0" cy="103478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33044" y="3116433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37439" y="4151216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6961" y="3229686"/>
            <a:ext cx="265545" cy="90685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574129" y="3080301"/>
            <a:ext cx="0" cy="122971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41356" y="3080301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41356" y="4310014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64246" y="4051381"/>
            <a:ext cx="265545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33044" y="3855862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36961" y="3469834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41374" y="2006972"/>
            <a:ext cx="469061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Only </a:t>
            </a:r>
            <a:r>
              <a:rPr lang="en-US" sz="2800" dirty="0" smtClean="0"/>
              <a:t>tMPE </a:t>
            </a:r>
            <a:r>
              <a:rPr lang="en-US" sz="2800" dirty="0"/>
              <a:t>Populations are </a:t>
            </a:r>
            <a:r>
              <a:rPr lang="en-US" sz="2800" dirty="0" smtClean="0"/>
              <a:t>meaningfully different populations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Suggests </a:t>
            </a:r>
            <a:r>
              <a:rPr lang="en-US" sz="2800" dirty="0" smtClean="0"/>
              <a:t>fMPE </a:t>
            </a:r>
            <a:r>
              <a:rPr lang="en-US" sz="2800" dirty="0"/>
              <a:t>is not an indicator of air quality performance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Suggest </a:t>
            </a:r>
            <a:r>
              <a:rPr lang="en-US" sz="2800" dirty="0" smtClean="0"/>
              <a:t>tMPE </a:t>
            </a:r>
            <a:r>
              <a:rPr lang="en-US" sz="2800" dirty="0"/>
              <a:t>predicts air </a:t>
            </a:r>
            <a:r>
              <a:rPr lang="en-US" sz="2800" dirty="0" smtClean="0"/>
              <a:t>quality model </a:t>
            </a:r>
            <a:r>
              <a:rPr lang="en-US" sz="2800" dirty="0"/>
              <a:t>performance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6957" y="5021610"/>
            <a:ext cx="92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ass</a:t>
            </a:r>
          </a:p>
          <a:p>
            <a:r>
              <a:rPr lang="en-US" dirty="0" smtClean="0"/>
              <a:t>tMPE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774037" y="5021610"/>
            <a:ext cx="8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ail</a:t>
            </a:r>
          </a:p>
          <a:p>
            <a:r>
              <a:rPr lang="en-US" dirty="0" smtClean="0"/>
              <a:t>tMPE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29748" y="5021610"/>
            <a:ext cx="92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</a:t>
            </a:r>
          </a:p>
          <a:p>
            <a:r>
              <a:rPr lang="en-US" dirty="0"/>
              <a:t>f</a:t>
            </a:r>
            <a:r>
              <a:rPr lang="en-US" dirty="0" smtClean="0"/>
              <a:t>MPE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299207" y="5021610"/>
            <a:ext cx="78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ail</a:t>
            </a:r>
          </a:p>
          <a:p>
            <a:r>
              <a:rPr lang="en-US" dirty="0" smtClean="0"/>
              <a:t>fMPE</a:t>
            </a:r>
            <a:endParaRPr lang="en-US" dirty="0"/>
          </a:p>
        </p:txBody>
      </p:sp>
      <p:sp>
        <p:nvSpPr>
          <p:cNvPr id="41" name="7-Point Star 40"/>
          <p:cNvSpPr/>
          <p:nvPr/>
        </p:nvSpPr>
        <p:spPr>
          <a:xfrm>
            <a:off x="1038304" y="3990783"/>
            <a:ext cx="270714" cy="291511"/>
          </a:xfrm>
          <a:prstGeom prst="star7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-515510" y="3424795"/>
            <a:ext cx="231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Bias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904614" y="1921548"/>
            <a:ext cx="3099631" cy="30682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5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Outcome 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75927" y="2759038"/>
            <a:ext cx="265545" cy="1096824"/>
          </a:xfrm>
          <a:prstGeom prst="rect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897019" y="2564063"/>
            <a:ext cx="0" cy="1487318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75927" y="2564063"/>
            <a:ext cx="265545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78271" y="3348000"/>
            <a:ext cx="265545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55344" y="3765765"/>
            <a:ext cx="86264" cy="90097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155344" y="3561531"/>
            <a:ext cx="86264" cy="90097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33044" y="3461695"/>
            <a:ext cx="265545" cy="51604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70212" y="3116433"/>
            <a:ext cx="0" cy="103478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33044" y="3116433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37439" y="4151216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6961" y="3229686"/>
            <a:ext cx="265545" cy="90685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574129" y="3080301"/>
            <a:ext cx="0" cy="122971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41356" y="3080301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41356" y="4310014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64246" y="4051381"/>
            <a:ext cx="265545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33044" y="3855862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36961" y="3469834"/>
            <a:ext cx="2655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53382" y="2006972"/>
            <a:ext cx="436660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Neither </a:t>
            </a:r>
            <a:r>
              <a:rPr lang="en-US" sz="2800" dirty="0"/>
              <a:t>e</a:t>
            </a:r>
            <a:r>
              <a:rPr lang="en-US" sz="2800" dirty="0" smtClean="0"/>
              <a:t>valuations Lead to meaningfully </a:t>
            </a:r>
            <a:r>
              <a:rPr lang="en-US" sz="2800" dirty="0"/>
              <a:t>d</a:t>
            </a:r>
            <a:r>
              <a:rPr lang="en-US" sz="2800" dirty="0" smtClean="0"/>
              <a:t>ifferent populations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Suggests neither method works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W</a:t>
            </a:r>
            <a:r>
              <a:rPr lang="en-US" sz="2800" dirty="0" smtClean="0"/>
              <a:t>e need another form of evaluation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74037" y="5021610"/>
            <a:ext cx="8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ail</a:t>
            </a:r>
          </a:p>
          <a:p>
            <a:r>
              <a:rPr lang="en-US" dirty="0" smtClean="0"/>
              <a:t>tMPE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29748" y="5021610"/>
            <a:ext cx="92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</a:t>
            </a:r>
          </a:p>
          <a:p>
            <a:r>
              <a:rPr lang="en-US" dirty="0"/>
              <a:t>f</a:t>
            </a:r>
            <a:r>
              <a:rPr lang="en-US" dirty="0" smtClean="0"/>
              <a:t>MPE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299207" y="5021610"/>
            <a:ext cx="78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ail</a:t>
            </a:r>
          </a:p>
          <a:p>
            <a:r>
              <a:rPr lang="en-US" dirty="0" smtClean="0"/>
              <a:t>fMPE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76957" y="5021610"/>
            <a:ext cx="92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ass</a:t>
            </a:r>
          </a:p>
          <a:p>
            <a:r>
              <a:rPr lang="en-US" dirty="0" smtClean="0"/>
              <a:t>tMPE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-515510" y="3424795"/>
            <a:ext cx="231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Bias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904614" y="1921548"/>
            <a:ext cx="3099631" cy="30682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0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Case Study: Bogotá, Colombia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77" y="1240118"/>
            <a:ext cx="4167431" cy="5287091"/>
          </a:xfrm>
        </p:spPr>
        <p:txBody>
          <a:bodyPr>
            <a:normAutofit/>
          </a:bodyPr>
          <a:lstStyle/>
          <a:p>
            <a:r>
              <a:rPr lang="en-US" dirty="0" smtClean="0"/>
              <a:t>Emerging air pollution issues</a:t>
            </a:r>
          </a:p>
          <a:p>
            <a:pPr lvl="1"/>
            <a:r>
              <a:rPr lang="en-US" dirty="0" smtClean="0"/>
              <a:t>In need of modeling</a:t>
            </a:r>
          </a:p>
          <a:p>
            <a:r>
              <a:rPr lang="en-US" dirty="0" smtClean="0"/>
              <a:t>Complex topography challenges a tMPE</a:t>
            </a:r>
          </a:p>
          <a:p>
            <a:r>
              <a:rPr lang="en-US" dirty="0" smtClean="0"/>
              <a:t>Emission reductions strategies are being evaluated, so modeling is needed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691C-68FF-1848-94E7-E210C8259466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 descr="HGT_M_ASTER_wrf_d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9" t="497" b="-1"/>
          <a:stretch/>
        </p:blipFill>
        <p:spPr>
          <a:xfrm>
            <a:off x="8217139" y="2399198"/>
            <a:ext cx="939321" cy="2997512"/>
          </a:xfrm>
          <a:prstGeom prst="rect">
            <a:avLst/>
          </a:prstGeom>
        </p:spPr>
      </p:pic>
      <p:pic>
        <p:nvPicPr>
          <p:cNvPr id="11" name="Picture 10" descr="HGT_M_ASTER_wrf_d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7" r="23903" b="-1"/>
          <a:stretch/>
        </p:blipFill>
        <p:spPr>
          <a:xfrm>
            <a:off x="4284519" y="2399198"/>
            <a:ext cx="4035485" cy="33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9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h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bhh.thmx</Template>
  <TotalTime>11176</TotalTime>
  <Words>2315</Words>
  <Application>Microsoft Macintosh PowerPoint</Application>
  <PresentationFormat>On-screen Show (4:3)</PresentationFormat>
  <Paragraphs>334</Paragraphs>
  <Slides>33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bhh</vt:lpstr>
      <vt:lpstr>Can machine-learning features identify fitness of meteorology simulations for application to air quality?</vt:lpstr>
      <vt:lpstr>Problem with Common Practice</vt:lpstr>
      <vt:lpstr>Relevant to developing world</vt:lpstr>
      <vt:lpstr>Proposing an alternative</vt:lpstr>
      <vt:lpstr>Possible Outcome 1</vt:lpstr>
      <vt:lpstr>Possible Outcome 2</vt:lpstr>
      <vt:lpstr>Possible Outcome 3</vt:lpstr>
      <vt:lpstr>Possible Outcome 4</vt:lpstr>
      <vt:lpstr>Case Study: Bogotá, Colombia</vt:lpstr>
      <vt:lpstr>Classifying observed features</vt:lpstr>
      <vt:lpstr>k-Means Clustering</vt:lpstr>
      <vt:lpstr>k-Means Clustering</vt:lpstr>
      <vt:lpstr>k-Means Clustering</vt:lpstr>
      <vt:lpstr>k-Means Clustering</vt:lpstr>
      <vt:lpstr>k-Means Clustering</vt:lpstr>
      <vt:lpstr>k-Means Clustering</vt:lpstr>
      <vt:lpstr>Observational Vectors</vt:lpstr>
      <vt:lpstr>Identified Clusters</vt:lpstr>
      <vt:lpstr>2. Simulate and Evaluate Meteorology with tMPE and fMPE</vt:lpstr>
      <vt:lpstr>Simulating Meteorology</vt:lpstr>
      <vt:lpstr>tMPE Results</vt:lpstr>
      <vt:lpstr>tMPE Summary</vt:lpstr>
      <vt:lpstr>Model Data Clustering</vt:lpstr>
      <vt:lpstr>Model Data Clustering</vt:lpstr>
      <vt:lpstr>Model Data Clustering</vt:lpstr>
      <vt:lpstr>Null Hypothesis: Model is random</vt:lpstr>
      <vt:lpstr>Results for 2012 Best Configuration</vt:lpstr>
      <vt:lpstr>Future Work: MPE Correlation with AQ Model Success</vt:lpstr>
      <vt:lpstr>Summary</vt:lpstr>
      <vt:lpstr>Citations</vt:lpstr>
      <vt:lpstr>Questions?</vt:lpstr>
      <vt:lpstr>MPE Correlation with AQ Model Success</vt:lpstr>
      <vt:lpstr>Overview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Machine-Learning Features to Determine Meteorology Simulation Fitness for Air Quality Modeling</dc:title>
  <dc:creator>Robert Nedbor-Gross</dc:creator>
  <cp:lastModifiedBy>Robert Nedbor-Gross</cp:lastModifiedBy>
  <cp:revision>187</cp:revision>
  <dcterms:created xsi:type="dcterms:W3CDTF">2016-10-08T17:15:11Z</dcterms:created>
  <dcterms:modified xsi:type="dcterms:W3CDTF">2016-10-26T12:26:33Z</dcterms:modified>
</cp:coreProperties>
</file>