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  <p:sldMasterId id="2147483780" r:id="rId6"/>
  </p:sldMasterIdLst>
  <p:notesMasterIdLst>
    <p:notesMasterId r:id="rId29"/>
  </p:notesMasterIdLst>
  <p:handoutMasterIdLst>
    <p:handoutMasterId r:id="rId30"/>
  </p:handoutMasterIdLst>
  <p:sldIdLst>
    <p:sldId id="260" r:id="rId7"/>
    <p:sldId id="380" r:id="rId8"/>
    <p:sldId id="361" r:id="rId9"/>
    <p:sldId id="388" r:id="rId10"/>
    <p:sldId id="384" r:id="rId11"/>
    <p:sldId id="385" r:id="rId12"/>
    <p:sldId id="386" r:id="rId13"/>
    <p:sldId id="391" r:id="rId14"/>
    <p:sldId id="392" r:id="rId15"/>
    <p:sldId id="389" r:id="rId16"/>
    <p:sldId id="367" r:id="rId17"/>
    <p:sldId id="368" r:id="rId18"/>
    <p:sldId id="369" r:id="rId19"/>
    <p:sldId id="382" r:id="rId20"/>
    <p:sldId id="403" r:id="rId21"/>
    <p:sldId id="396" r:id="rId22"/>
    <p:sldId id="398" r:id="rId23"/>
    <p:sldId id="399" r:id="rId24"/>
    <p:sldId id="400" r:id="rId25"/>
    <p:sldId id="402" r:id="rId26"/>
    <p:sldId id="378" r:id="rId27"/>
    <p:sldId id="401" r:id="rId28"/>
  </p:sldIdLst>
  <p:sldSz cx="9144000" cy="6858000" type="screen4x3"/>
  <p:notesSz cx="7010400" cy="9296400"/>
  <p:embeddedFontLst>
    <p:embeddedFont>
      <p:font typeface="Arial Unicode MS" panose="020B0604020202020204" pitchFamily="34" charset="-128"/>
      <p:regular r:id="rId31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8000"/>
    <a:srgbClr val="66FF33"/>
    <a:srgbClr val="3A601B"/>
    <a:srgbClr val="003399"/>
    <a:srgbClr val="FF0000"/>
    <a:srgbClr val="99FF66"/>
    <a:srgbClr val="0066CC"/>
    <a:srgbClr val="FF33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18" autoAdjust="0"/>
  </p:normalViewPr>
  <p:slideViewPr>
    <p:cSldViewPr>
      <p:cViewPr>
        <p:scale>
          <a:sx n="90" d="100"/>
          <a:sy n="90" d="100"/>
        </p:scale>
        <p:origin x="-21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4FB551-F4D2-4D80-A230-15A37F1C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11EF43-8A42-4ADF-83CA-065F6231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1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41F18F-A963-4E2F-9BFB-692C10D753E3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smtClean="0"/>
              <a:t>Regional yet more than 37 million sq km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8E4F64-4B77-4461-A6E4-137FBB65D0DB}" type="slidenum">
              <a:rPr lang="en-US" altLang="en-US">
                <a:solidFill>
                  <a:prstClr val="white"/>
                </a:solidFill>
              </a:rPr>
              <a:pPr/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0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http://iweb.cmc.ec.gc.ca/~arqpmik/Emissions/Inventories/2010_Canadian_CAC_EI/Canada2006_2009_2010_4July2012.xls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AF18-0C7E-443F-989E-C31334BDB0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B0F8B-6A4D-4080-B05F-A99706D089C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9510B3-FD62-4AFE-8E06-8F564C587033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22A4CEBD-2675-4514-BC65-B7EA768756BD}" type="slidenum">
              <a:rPr lang="en-US" altLang="en-US" smtClean="0"/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21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D7733-93CE-4F10-A5C3-3E397EF3824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499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0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38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72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75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77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402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9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38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2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01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22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66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18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3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68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2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80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1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73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8BB5040A-2BE4-44A3-BEFD-4E4A10607D82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October-25-16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8BB5040A-2BE4-44A3-BEFD-4E4A10607D82}" type="slidenum">
              <a:rPr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October-25-16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3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llaboration.cmc.ec.gc.ca/cmc/cmoi/product_guide/docs/changes_e.html#20160907_raqdps016" TargetMode="External"/><Relationship Id="rId2" Type="http://schemas.openxmlformats.org/officeDocument/2006/relationships/hyperlink" Target="http://collaboration.cmc.ec.gc.ca/cmc/cmoi/product_guide/docs/changes_e.html#20150611_raqdp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936000" y="2304000"/>
            <a:ext cx="7848400" cy="1845080"/>
          </a:xfrm>
          <a:solidFill>
            <a:srgbClr val="FFFFFF"/>
          </a:solidFill>
        </p:spPr>
        <p:txBody>
          <a:bodyPr anchor="t"/>
          <a:lstStyle/>
          <a:p>
            <a:pPr eaLnBrk="1" hangingPunct="1"/>
            <a:r>
              <a:rPr lang="en-CA" dirty="0" smtClean="0">
                <a:solidFill>
                  <a:srgbClr val="00B050"/>
                </a:solidFill>
              </a:rPr>
              <a:t>Recent Updates to the </a:t>
            </a:r>
            <a:r>
              <a:rPr lang="en-CA" dirty="0">
                <a:solidFill>
                  <a:srgbClr val="00B050"/>
                </a:solidFill>
              </a:rPr>
              <a:t>Canadian Operational Regional Air Quality Deterministic Prediction </a:t>
            </a:r>
            <a:r>
              <a:rPr lang="en-CA" dirty="0" smtClean="0">
                <a:solidFill>
                  <a:srgbClr val="00B050"/>
                </a:solidFill>
              </a:rPr>
              <a:t>System</a:t>
            </a:r>
            <a:endParaRPr lang="fr-CA" altLang="en-US" dirty="0" smtClean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000" y="4248000"/>
            <a:ext cx="77048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Michael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Moran,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Sylvie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Gravel,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Verica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Savic-Jovcic, Alexandru Lupu, Radenko Pavlovic, Alain Robichaud, Paul Makar, and Qiong Zheng</a:t>
            </a:r>
            <a:endParaRPr lang="en-CA" alt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CA" altLang="en-US" sz="2400" dirty="0" smtClean="0">
                <a:solidFill>
                  <a:srgbClr val="000000"/>
                </a:solidFill>
                <a:cs typeface="Times New Roman" pitchFamily="18" charset="0"/>
              </a:rPr>
              <a:t>Environment and Climate Change Canada</a:t>
            </a:r>
            <a:endParaRPr lang="en-US" alt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1520" y="62640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 </a:t>
            </a:r>
            <a:r>
              <a:rPr lang="en-US" altLang="en-US" sz="2200" dirty="0" smtClean="0"/>
              <a:t>26 Oct. 2016 	     </a:t>
            </a:r>
            <a:r>
              <a:rPr lang="en-US" altLang="en-US" sz="2200" i="1" dirty="0" smtClean="0"/>
              <a:t>15</a:t>
            </a:r>
            <a:r>
              <a:rPr lang="en-US" altLang="en-US" sz="2200" i="1" baseline="30000" dirty="0" smtClean="0"/>
              <a:t>th</a:t>
            </a:r>
            <a:r>
              <a:rPr lang="en-US" altLang="en-US" sz="2200" i="1" dirty="0" smtClean="0"/>
              <a:t> CMAS Conference</a:t>
            </a:r>
            <a:r>
              <a:rPr lang="en-US" altLang="en-US" sz="2200" dirty="0" smtClean="0"/>
              <a:t>, Chapel Hill, North Carolina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fr-CA" dirty="0" smtClean="0">
                <a:solidFill>
                  <a:srgbClr val="00B050"/>
                </a:solidFill>
              </a:rPr>
              <a:t>Objective Scores (MB, R, URMSE) for Winter &amp; </a:t>
            </a:r>
            <a:r>
              <a:rPr lang="fr-CA" dirty="0" err="1">
                <a:solidFill>
                  <a:srgbClr val="00B050"/>
                </a:solidFill>
              </a:rPr>
              <a:t>S</a:t>
            </a:r>
            <a:r>
              <a:rPr lang="fr-CA" dirty="0" err="1" smtClean="0">
                <a:solidFill>
                  <a:srgbClr val="00B050"/>
                </a:solidFill>
              </a:rPr>
              <a:t>ummer</a:t>
            </a:r>
            <a:r>
              <a:rPr lang="fr-CA" dirty="0" smtClean="0">
                <a:solidFill>
                  <a:srgbClr val="00B050"/>
                </a:solidFill>
              </a:rPr>
              <a:t> 2014 for NO</a:t>
            </a:r>
            <a:r>
              <a:rPr lang="fr-CA" baseline="-25000" dirty="0" smtClean="0">
                <a:solidFill>
                  <a:srgbClr val="00B050"/>
                </a:solidFill>
              </a:rPr>
              <a:t>2</a:t>
            </a:r>
            <a:r>
              <a:rPr lang="fr-CA" dirty="0" smtClean="0">
                <a:solidFill>
                  <a:srgbClr val="00B050"/>
                </a:solidFill>
              </a:rPr>
              <a:t>, O</a:t>
            </a:r>
            <a:r>
              <a:rPr lang="fr-CA" baseline="-25000" dirty="0" smtClean="0">
                <a:solidFill>
                  <a:srgbClr val="00B050"/>
                </a:solidFill>
              </a:rPr>
              <a:t>3</a:t>
            </a:r>
            <a:r>
              <a:rPr lang="fr-CA" dirty="0" smtClean="0">
                <a:solidFill>
                  <a:srgbClr val="00B050"/>
                </a:solidFill>
              </a:rPr>
              <a:t>, PM</a:t>
            </a:r>
            <a:r>
              <a:rPr lang="fr-CA" baseline="-25000" dirty="0" smtClean="0">
                <a:solidFill>
                  <a:srgbClr val="00B050"/>
                </a:solidFill>
              </a:rPr>
              <a:t>2.5</a:t>
            </a:r>
            <a:endParaRPr lang="en-CA" sz="2000" baseline="-25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4999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6440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46944" y="126876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WINTER  2014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26876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SUMMER  2014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032000"/>
            <a:ext cx="718177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u="sng" dirty="0" smtClean="0">
                <a:solidFill>
                  <a:srgbClr val="3A601B"/>
                </a:solidFill>
              </a:rPr>
              <a:t>Statistical Impact of Emissions Update</a:t>
            </a:r>
          </a:p>
          <a:p>
            <a:pPr>
              <a:buClr>
                <a:srgbClr val="3A601B"/>
              </a:buClr>
              <a:buSzPct val="130000"/>
              <a:buFont typeface="Arial" pitchFamily="34" charset="0"/>
              <a:buChar char="•"/>
            </a:pPr>
            <a:r>
              <a:rPr lang="fr-CA" sz="1400" dirty="0" smtClean="0">
                <a:solidFill>
                  <a:srgbClr val="FF0000"/>
                </a:solidFill>
              </a:rPr>
              <a:t> </a:t>
            </a:r>
            <a:r>
              <a:rPr lang="fr-CA" sz="1600" dirty="0" smtClean="0"/>
              <a:t>Overall </a:t>
            </a:r>
            <a:r>
              <a:rPr lang="fr-CA" sz="1600" dirty="0" err="1" smtClean="0"/>
              <a:t>improvement</a:t>
            </a:r>
            <a:r>
              <a:rPr lang="fr-CA" sz="1600" dirty="0" smtClean="0"/>
              <a:t> of scores, </a:t>
            </a:r>
            <a:r>
              <a:rPr lang="fr-CA" sz="1600" dirty="0" err="1" smtClean="0"/>
              <a:t>especially</a:t>
            </a:r>
            <a:r>
              <a:rPr lang="fr-CA" sz="1600" dirty="0" smtClean="0"/>
              <a:t> for the </a:t>
            </a:r>
            <a:r>
              <a:rPr lang="fr-CA" sz="1600" dirty="0" err="1" smtClean="0"/>
              <a:t>winter</a:t>
            </a:r>
            <a:r>
              <a:rPr lang="fr-CA" sz="1600" dirty="0" smtClean="0"/>
              <a:t> </a:t>
            </a:r>
            <a:r>
              <a:rPr lang="fr-CA" sz="1600" dirty="0" err="1" smtClean="0"/>
              <a:t>period</a:t>
            </a:r>
            <a:endParaRPr lang="fr-CA" sz="1600" dirty="0" smtClean="0"/>
          </a:p>
          <a:p>
            <a:pPr>
              <a:buClr>
                <a:srgbClr val="3A601B"/>
              </a:buClr>
              <a:buSzPct val="130000"/>
              <a:buFont typeface="Arial" pitchFamily="34" charset="0"/>
              <a:buChar char="•"/>
            </a:pPr>
            <a:r>
              <a:rPr lang="fr-CA" sz="1600" dirty="0" smtClean="0">
                <a:solidFill>
                  <a:srgbClr val="FF0000"/>
                </a:solidFill>
              </a:rPr>
              <a:t> </a:t>
            </a:r>
            <a:r>
              <a:rPr lang="fr-CA" sz="1600" dirty="0" err="1" smtClean="0"/>
              <a:t>Reduction</a:t>
            </a:r>
            <a:r>
              <a:rPr lang="fr-CA" sz="1600" dirty="0" smtClean="0"/>
              <a:t> in </a:t>
            </a:r>
            <a:r>
              <a:rPr lang="fr-CA" sz="1600" dirty="0" err="1" smtClean="0"/>
              <a:t>problems</a:t>
            </a:r>
            <a:r>
              <a:rPr lang="fr-CA" sz="1600" dirty="0" smtClean="0"/>
              <a:t> </a:t>
            </a:r>
            <a:r>
              <a:rPr lang="fr-CA" sz="1600" dirty="0" err="1" smtClean="0"/>
              <a:t>with</a:t>
            </a:r>
            <a:r>
              <a:rPr lang="fr-CA" sz="1600" dirty="0" smtClean="0"/>
              <a:t> PM</a:t>
            </a:r>
            <a:r>
              <a:rPr lang="fr-CA" sz="1600" baseline="-25000" dirty="0" smtClean="0"/>
              <a:t>2.5</a:t>
            </a:r>
            <a:r>
              <a:rPr lang="fr-CA" sz="1600" dirty="0" smtClean="0"/>
              <a:t> </a:t>
            </a:r>
            <a:r>
              <a:rPr lang="fr-CA" sz="1600" dirty="0" err="1" smtClean="0"/>
              <a:t>overpredictions</a:t>
            </a:r>
            <a:r>
              <a:rPr lang="fr-CA" sz="1600" dirty="0" smtClean="0"/>
              <a:t> for Canadian </a:t>
            </a:r>
            <a:r>
              <a:rPr lang="fr-CA" sz="1600" dirty="0" err="1" smtClean="0"/>
              <a:t>urban</a:t>
            </a:r>
            <a:r>
              <a:rPr lang="fr-CA" sz="1600" dirty="0" smtClean="0"/>
              <a:t> areas</a:t>
            </a:r>
            <a:endParaRPr lang="en-CA" sz="1600" dirty="0"/>
          </a:p>
        </p:txBody>
      </p:sp>
      <p:pic>
        <p:nvPicPr>
          <p:cNvPr id="8" name="Picture 7" descr="Mt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9144000" cy="1800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71792" y="5131178"/>
            <a:ext cx="1590118" cy="459955"/>
            <a:chOff x="7308304" y="1674794"/>
            <a:chExt cx="1590118" cy="600164"/>
          </a:xfrm>
        </p:grpSpPr>
        <p:sp>
          <p:nvSpPr>
            <p:cNvPr id="10" name="TextBox 9"/>
            <p:cNvSpPr txBox="1"/>
            <p:nvPr/>
          </p:nvSpPr>
          <p:spPr>
            <a:xfrm>
              <a:off x="7524328" y="1674794"/>
              <a:ext cx="137409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dirty="0" smtClean="0">
                  <a:solidFill>
                    <a:srgbClr val="00B050"/>
                  </a:solidFill>
                </a:rPr>
                <a:t>Observé</a:t>
              </a:r>
            </a:p>
            <a:p>
              <a:r>
                <a:rPr lang="fr-CA" sz="1100" dirty="0" smtClean="0">
                  <a:solidFill>
                    <a:srgbClr val="003399"/>
                  </a:solidFill>
                </a:rPr>
                <a:t>GM-OPS</a:t>
              </a:r>
            </a:p>
            <a:p>
              <a:r>
                <a:rPr lang="fr-CA" sz="1100" dirty="0" smtClean="0">
                  <a:solidFill>
                    <a:srgbClr val="FF0000"/>
                  </a:solidFill>
                </a:rPr>
                <a:t>GM avec SET2.1.1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7308304" y="1844824"/>
              <a:ext cx="21602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308304" y="2084571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308304" y="2272488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863080" y="5131178"/>
            <a:ext cx="14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C00000"/>
                </a:solidFill>
              </a:rPr>
              <a:t>MONTRÉAL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39752" y="5131178"/>
            <a:ext cx="576064" cy="1178142"/>
          </a:xfrm>
          <a:prstGeom prst="ellipse">
            <a:avLst/>
          </a:prstGeom>
          <a:noFill/>
          <a:ln w="41275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67944" y="5131178"/>
            <a:ext cx="576064" cy="1178142"/>
          </a:xfrm>
          <a:prstGeom prst="ellipse">
            <a:avLst/>
          </a:prstGeom>
          <a:noFill/>
          <a:ln w="41275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07705" y="3140968"/>
            <a:ext cx="1075612" cy="1008112"/>
          </a:xfrm>
          <a:prstGeom prst="ellipse">
            <a:avLst/>
          </a:prstGeom>
          <a:noFill/>
          <a:ln w="41275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61464" y="3140968"/>
            <a:ext cx="1075612" cy="1008112"/>
          </a:xfrm>
          <a:prstGeom prst="ellipse">
            <a:avLst/>
          </a:prstGeom>
          <a:noFill/>
          <a:ln w="41275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9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60000" y="116632"/>
            <a:ext cx="8676496" cy="1080120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00B050"/>
                </a:solidFill>
              </a:rPr>
              <a:t>2016 Updates to Forecast Model:</a:t>
            </a:r>
            <a:br>
              <a:rPr lang="en-US" altLang="en-US" dirty="0" smtClean="0">
                <a:solidFill>
                  <a:srgbClr val="00B050"/>
                </a:solidFill>
              </a:rPr>
            </a:br>
            <a:r>
              <a:rPr lang="en-US" altLang="en-US" dirty="0" smtClean="0">
                <a:solidFill>
                  <a:srgbClr val="00B050"/>
                </a:solidFill>
              </a:rPr>
              <a:t>GEM-MACH v2  vs. GEM-MACH v1  (1)</a:t>
            </a:r>
            <a:endParaRPr lang="en-US" altLang="en-US" sz="4000" dirty="0" smtClean="0">
              <a:solidFill>
                <a:srgbClr val="00B05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1476000"/>
            <a:ext cx="8748464" cy="5400000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1000"/>
              </a:spcBef>
              <a:buClr>
                <a:srgbClr val="336600"/>
              </a:buClr>
              <a:buSzPct val="150000"/>
              <a:buNone/>
            </a:pPr>
            <a:r>
              <a:rPr lang="en-US" altLang="en-US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</a:t>
            </a:r>
            <a:r>
              <a:rPr lang="en-US" alt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respect to GEM model, GEM-MACH v2 is:</a:t>
            </a:r>
            <a:endParaRPr lang="en-CA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GEMv4 (new version of NWP model) vs. GEMv3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new GEM vertical coordinate (</a:t>
            </a:r>
            <a:r>
              <a:rPr lang="en-CA" dirty="0"/>
              <a:t>log-hydrostatic-pressure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new GEM staggered vertical discretization 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different model level for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concentrations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(level 80 at surface for G-Mv1 vs. level 80 at 20 m for G-Mv2)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different thickness of lowest model layer (20 m for        G-Mv1 vs. 40 m for G-Mv2)</a:t>
            </a:r>
          </a:p>
          <a:p>
            <a:pPr>
              <a:spcBef>
                <a:spcPts val="1000"/>
              </a:spcBef>
              <a:buClr>
                <a:srgbClr val="336600"/>
              </a:buClr>
              <a:buSzPct val="150000"/>
            </a:pPr>
            <a:r>
              <a:rPr lang="en-CA" dirty="0" smtClean="0"/>
              <a:t>Uses </a:t>
            </a:r>
            <a:r>
              <a:rPr lang="en-CA" dirty="0"/>
              <a:t>u</a:t>
            </a:r>
            <a:r>
              <a:rPr lang="en-CA" dirty="0" smtClean="0"/>
              <a:t>pdated </a:t>
            </a:r>
            <a:r>
              <a:rPr lang="en-CA" dirty="0" err="1" smtClean="0"/>
              <a:t>subgrid</a:t>
            </a:r>
            <a:r>
              <a:rPr lang="en-CA" dirty="0" smtClean="0"/>
              <a:t>-scale </a:t>
            </a:r>
            <a:r>
              <a:rPr lang="en-CA" dirty="0"/>
              <a:t>orographic blocking scheme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Uses GEM vertical diffusion scheme for chemical tracers (changed for increased harmonization)</a:t>
            </a:r>
          </a:p>
          <a:p>
            <a:pPr marL="0" indent="0">
              <a:spcBef>
                <a:spcPts val="1200"/>
              </a:spcBef>
              <a:buClr>
                <a:srgbClr val="336600"/>
              </a:buClr>
              <a:buSzPct val="15000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274638"/>
            <a:ext cx="7007225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New Vertical Discretization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419215" y="140935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1" dirty="0">
                <a:solidFill>
                  <a:srgbClr val="3A601B"/>
                </a:solidFill>
              </a:rPr>
              <a:t>GEM-MACH v1</a:t>
            </a:r>
            <a:endParaRPr kumimoji="0" lang="en-CA" altLang="en-US" sz="1800" b="1" dirty="0">
              <a:solidFill>
                <a:srgbClr val="3A601B"/>
              </a:solidFill>
            </a:endParaRP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5940290" y="140935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1" dirty="0">
                <a:solidFill>
                  <a:srgbClr val="FF0000"/>
                </a:solidFill>
              </a:rPr>
              <a:t>GEM-MACH v2</a:t>
            </a:r>
            <a:endParaRPr kumimoji="0" lang="en-CA" alt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557" name="Group 44"/>
          <p:cNvGrpSpPr>
            <a:grpSpLocks/>
          </p:cNvGrpSpPr>
          <p:nvPr/>
        </p:nvGrpSpPr>
        <p:grpSpPr bwMode="auto">
          <a:xfrm>
            <a:off x="5283065" y="1895125"/>
            <a:ext cx="2695575" cy="3878263"/>
            <a:chOff x="5413467" y="1916113"/>
            <a:chExt cx="2695109" cy="3877938"/>
          </a:xfrm>
        </p:grpSpPr>
        <p:sp>
          <p:nvSpPr>
            <p:cNvPr id="23577" name="Line 29"/>
            <p:cNvSpPr>
              <a:spLocks noChangeShapeType="1"/>
            </p:cNvSpPr>
            <p:nvPr/>
          </p:nvSpPr>
          <p:spPr bwMode="auto">
            <a:xfrm>
              <a:off x="5413467" y="2420938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4"/>
            <p:cNvSpPr>
              <a:spLocks noChangeShapeType="1"/>
            </p:cNvSpPr>
            <p:nvPr/>
          </p:nvSpPr>
          <p:spPr bwMode="auto">
            <a:xfrm>
              <a:off x="5413467" y="5606225"/>
              <a:ext cx="26951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5"/>
            <p:cNvSpPr>
              <a:spLocks noChangeShapeType="1"/>
            </p:cNvSpPr>
            <p:nvPr/>
          </p:nvSpPr>
          <p:spPr bwMode="auto">
            <a:xfrm>
              <a:off x="5413467" y="1916113"/>
              <a:ext cx="269510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7"/>
            <p:cNvSpPr>
              <a:spLocks noChangeShapeType="1"/>
            </p:cNvSpPr>
            <p:nvPr/>
          </p:nvSpPr>
          <p:spPr bwMode="auto">
            <a:xfrm>
              <a:off x="5413467" y="2852738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>
              <a:off x="5413467" y="3284538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11"/>
            <p:cNvSpPr>
              <a:spLocks noChangeShapeType="1"/>
            </p:cNvSpPr>
            <p:nvPr/>
          </p:nvSpPr>
          <p:spPr bwMode="auto">
            <a:xfrm>
              <a:off x="5413467" y="38060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12"/>
            <p:cNvSpPr>
              <a:spLocks noChangeShapeType="1"/>
            </p:cNvSpPr>
            <p:nvPr/>
          </p:nvSpPr>
          <p:spPr bwMode="auto">
            <a:xfrm>
              <a:off x="5413467" y="42378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0"/>
            <p:cNvSpPr>
              <a:spLocks noChangeShapeType="1"/>
            </p:cNvSpPr>
            <p:nvPr/>
          </p:nvSpPr>
          <p:spPr bwMode="auto">
            <a:xfrm>
              <a:off x="5413467" y="46696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1"/>
            <p:cNvSpPr>
              <a:spLocks noChangeShapeType="1"/>
            </p:cNvSpPr>
            <p:nvPr/>
          </p:nvSpPr>
          <p:spPr bwMode="auto">
            <a:xfrm>
              <a:off x="5413467" y="5101400"/>
              <a:ext cx="26951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2"/>
            <p:cNvSpPr>
              <a:spLocks noChangeShapeType="1"/>
            </p:cNvSpPr>
            <p:nvPr/>
          </p:nvSpPr>
          <p:spPr bwMode="auto">
            <a:xfrm>
              <a:off x="5413467" y="2192338"/>
              <a:ext cx="2695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3"/>
            <p:cNvSpPr>
              <a:spLocks noChangeShapeType="1"/>
            </p:cNvSpPr>
            <p:nvPr/>
          </p:nvSpPr>
          <p:spPr bwMode="auto">
            <a:xfrm>
              <a:off x="5413467" y="5352225"/>
              <a:ext cx="2695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45"/>
            <p:cNvSpPr txBox="1">
              <a:spLocks noChangeArrowheads="1"/>
            </p:cNvSpPr>
            <p:nvPr/>
          </p:nvSpPr>
          <p:spPr bwMode="auto">
            <a:xfrm>
              <a:off x="6248400" y="2014000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89" name="Text Box 50"/>
            <p:cNvSpPr txBox="1">
              <a:spLocks noChangeArrowheads="1"/>
            </p:cNvSpPr>
            <p:nvPr/>
          </p:nvSpPr>
          <p:spPr bwMode="auto">
            <a:xfrm>
              <a:off x="6248400" y="2669900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0" name="Text Box 51"/>
            <p:cNvSpPr txBox="1">
              <a:spLocks noChangeArrowheads="1"/>
            </p:cNvSpPr>
            <p:nvPr/>
          </p:nvSpPr>
          <p:spPr bwMode="auto">
            <a:xfrm>
              <a:off x="6248400" y="3527150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1" name="Text Box 52"/>
            <p:cNvSpPr txBox="1">
              <a:spLocks noChangeArrowheads="1"/>
            </p:cNvSpPr>
            <p:nvPr/>
          </p:nvSpPr>
          <p:spPr bwMode="auto">
            <a:xfrm>
              <a:off x="6248400" y="3621175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2" name="Text Box 53"/>
            <p:cNvSpPr txBox="1">
              <a:spLocks noChangeArrowheads="1"/>
            </p:cNvSpPr>
            <p:nvPr/>
          </p:nvSpPr>
          <p:spPr bwMode="auto">
            <a:xfrm>
              <a:off x="6248400" y="4482525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T, </a:t>
              </a:r>
              <a:r>
                <a:rPr kumimoji="0" lang="en-US" altLang="en-US" sz="1800">
                  <a:latin typeface="Arial Unicode MS" pitchFamily="34" charset="-128"/>
                </a:rPr>
                <a:t>q, w, tracers</a:t>
              </a:r>
              <a:endParaRPr kumimoji="0" lang="en-CA" altLang="en-US" sz="1800"/>
            </a:p>
          </p:txBody>
        </p:sp>
        <p:sp>
          <p:nvSpPr>
            <p:cNvPr id="23593" name="Text Box 54"/>
            <p:cNvSpPr txBox="1">
              <a:spLocks noChangeArrowheads="1"/>
            </p:cNvSpPr>
            <p:nvPr/>
          </p:nvSpPr>
          <p:spPr bwMode="auto">
            <a:xfrm>
              <a:off x="6248400" y="5167262"/>
              <a:ext cx="16979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 dirty="0">
                  <a:latin typeface="Symbol" pitchFamily="18" charset="2"/>
                </a:rPr>
                <a:t>T, </a:t>
              </a:r>
              <a:r>
                <a:rPr kumimoji="0" lang="en-US" altLang="en-US" sz="1800" dirty="0">
                  <a:latin typeface="Arial Unicode MS" pitchFamily="34" charset="-128"/>
                </a:rPr>
                <a:t>q, w, tracers</a:t>
              </a:r>
              <a:endParaRPr kumimoji="0" lang="en-CA" altLang="en-US" sz="1800" dirty="0"/>
            </a:p>
          </p:txBody>
        </p:sp>
        <p:sp>
          <p:nvSpPr>
            <p:cNvPr id="23594" name="Text Box 28"/>
            <p:cNvSpPr txBox="1">
              <a:spLocks noChangeArrowheads="1"/>
            </p:cNvSpPr>
            <p:nvPr/>
          </p:nvSpPr>
          <p:spPr bwMode="auto">
            <a:xfrm>
              <a:off x="5538788" y="2233738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5" name="Text Box 46"/>
            <p:cNvSpPr txBox="1">
              <a:spLocks noChangeArrowheads="1"/>
            </p:cNvSpPr>
            <p:nvPr/>
          </p:nvSpPr>
          <p:spPr bwMode="auto">
            <a:xfrm>
              <a:off x="5538788" y="3099188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6" name="Text Box 47"/>
            <p:cNvSpPr txBox="1">
              <a:spLocks noChangeArrowheads="1"/>
            </p:cNvSpPr>
            <p:nvPr/>
          </p:nvSpPr>
          <p:spPr bwMode="auto">
            <a:xfrm>
              <a:off x="5538788" y="3964638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7" name="Text Box 48"/>
            <p:cNvSpPr txBox="1">
              <a:spLocks noChangeArrowheads="1"/>
            </p:cNvSpPr>
            <p:nvPr/>
          </p:nvSpPr>
          <p:spPr bwMode="auto">
            <a:xfrm>
              <a:off x="5538788" y="4054563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8" name="Text Box 49"/>
            <p:cNvSpPr txBox="1">
              <a:spLocks noChangeArrowheads="1"/>
            </p:cNvSpPr>
            <p:nvPr/>
          </p:nvSpPr>
          <p:spPr bwMode="auto">
            <a:xfrm>
              <a:off x="5538788" y="4915913"/>
              <a:ext cx="785812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1800">
                  <a:latin typeface="Symbol" pitchFamily="18" charset="2"/>
                </a:rPr>
                <a:t>f, </a:t>
              </a:r>
              <a:r>
                <a:rPr kumimoji="0" lang="en-US" altLang="en-US" sz="1800">
                  <a:latin typeface="Arial Unicode MS" pitchFamily="34" charset="-128"/>
                </a:rPr>
                <a:t>u, v</a:t>
              </a:r>
              <a:endParaRPr kumimoji="0" lang="en-CA" altLang="en-US" sz="1800"/>
            </a:p>
          </p:txBody>
        </p:sp>
        <p:sp>
          <p:nvSpPr>
            <p:cNvPr id="23599" name="Rectangle 8"/>
            <p:cNvSpPr>
              <a:spLocks noChangeArrowheads="1"/>
            </p:cNvSpPr>
            <p:nvPr/>
          </p:nvSpPr>
          <p:spPr bwMode="auto">
            <a:xfrm>
              <a:off x="6471634" y="5522413"/>
              <a:ext cx="619277" cy="25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120000"/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A601B"/>
                </a:buClr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B89500"/>
                </a:buClr>
                <a:buFont typeface="Arial" charset="0"/>
                <a:buChar char="▪"/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CA" altLang="en-US" sz="1800"/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6400721" y="5424194"/>
              <a:ext cx="723775" cy="3698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Symbol" pitchFamily="18" charset="2"/>
                </a:rPr>
                <a:t>T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Symbol" pitchFamily="18" charset="2"/>
                </a:rPr>
                <a:t>, </a:t>
              </a:r>
              <a:r>
                <a:rPr lang="en-US" dirty="0" err="1">
                  <a:latin typeface="Arial Unicode MS" pitchFamily="34" charset="-128"/>
                </a:rPr>
                <a:t>q</a:t>
              </a:r>
              <a:r>
                <a:rPr lang="en-US" baseline="-25000" dirty="0" err="1"/>
                <a:t>s</a:t>
              </a:r>
              <a:endParaRPr lang="en-CA" dirty="0"/>
            </a:p>
          </p:txBody>
        </p:sp>
      </p:grpSp>
      <p:grpSp>
        <p:nvGrpSpPr>
          <p:cNvPr id="23558" name="Group 35"/>
          <p:cNvGrpSpPr>
            <a:grpSpLocks/>
          </p:cNvGrpSpPr>
          <p:nvPr/>
        </p:nvGrpSpPr>
        <p:grpSpPr bwMode="auto">
          <a:xfrm>
            <a:off x="1663565" y="1893538"/>
            <a:ext cx="2959100" cy="3713162"/>
            <a:chOff x="2124075" y="2133600"/>
            <a:chExt cx="5256213" cy="3600450"/>
          </a:xfrm>
        </p:grpSpPr>
        <p:sp>
          <p:nvSpPr>
            <p:cNvPr id="23569" name="Line 6"/>
            <p:cNvSpPr>
              <a:spLocks noChangeShapeType="1"/>
            </p:cNvSpPr>
            <p:nvPr/>
          </p:nvSpPr>
          <p:spPr bwMode="auto">
            <a:xfrm>
              <a:off x="2124075" y="5734050"/>
              <a:ext cx="52562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7"/>
            <p:cNvSpPr>
              <a:spLocks noChangeShapeType="1"/>
            </p:cNvSpPr>
            <p:nvPr/>
          </p:nvSpPr>
          <p:spPr bwMode="auto">
            <a:xfrm>
              <a:off x="2124075" y="2133600"/>
              <a:ext cx="52562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9"/>
            <p:cNvSpPr>
              <a:spLocks noChangeShapeType="1"/>
            </p:cNvSpPr>
            <p:nvPr/>
          </p:nvSpPr>
          <p:spPr bwMode="auto">
            <a:xfrm>
              <a:off x="2124075" y="2636838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0"/>
            <p:cNvSpPr>
              <a:spLocks noChangeShapeType="1"/>
            </p:cNvSpPr>
            <p:nvPr/>
          </p:nvSpPr>
          <p:spPr bwMode="auto">
            <a:xfrm>
              <a:off x="2124075" y="3141663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1"/>
            <p:cNvSpPr>
              <a:spLocks noChangeShapeType="1"/>
            </p:cNvSpPr>
            <p:nvPr/>
          </p:nvSpPr>
          <p:spPr bwMode="auto">
            <a:xfrm>
              <a:off x="2124075" y="3646488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2"/>
            <p:cNvSpPr>
              <a:spLocks noChangeShapeType="1"/>
            </p:cNvSpPr>
            <p:nvPr/>
          </p:nvSpPr>
          <p:spPr bwMode="auto">
            <a:xfrm>
              <a:off x="2124075" y="4151313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13"/>
            <p:cNvSpPr>
              <a:spLocks noChangeShapeType="1"/>
            </p:cNvSpPr>
            <p:nvPr/>
          </p:nvSpPr>
          <p:spPr bwMode="auto">
            <a:xfrm>
              <a:off x="2124075" y="4656138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4"/>
            <p:cNvSpPr>
              <a:spLocks noChangeShapeType="1"/>
            </p:cNvSpPr>
            <p:nvPr/>
          </p:nvSpPr>
          <p:spPr bwMode="auto">
            <a:xfrm>
              <a:off x="2124075" y="5160963"/>
              <a:ext cx="5256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9" name="Text Box 23"/>
          <p:cNvSpPr txBox="1">
            <a:spLocks noChangeArrowheads="1"/>
          </p:cNvSpPr>
          <p:nvPr/>
        </p:nvSpPr>
        <p:spPr bwMode="auto">
          <a:xfrm>
            <a:off x="2111240" y="4843113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0" name="Text Box 24"/>
          <p:cNvSpPr txBox="1">
            <a:spLocks noChangeArrowheads="1"/>
          </p:cNvSpPr>
          <p:nvPr/>
        </p:nvSpPr>
        <p:spPr bwMode="auto">
          <a:xfrm>
            <a:off x="2228715" y="5416200"/>
            <a:ext cx="19335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1" name="Text Box 25"/>
          <p:cNvSpPr txBox="1">
            <a:spLocks noChangeArrowheads="1"/>
          </p:cNvSpPr>
          <p:nvPr/>
        </p:nvSpPr>
        <p:spPr bwMode="auto">
          <a:xfrm>
            <a:off x="2111240" y="431923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/>
              <a:t>T, </a:t>
            </a:r>
            <a:r>
              <a:rPr kumimoji="0" lang="en-US" altLang="en-US" sz="1800" dirty="0">
                <a:latin typeface="Symbol" pitchFamily="18" charset="2"/>
              </a:rPr>
              <a:t>f, </a:t>
            </a:r>
            <a:r>
              <a:rPr kumimoji="0" lang="en-US" altLang="en-US" sz="1800" dirty="0">
                <a:latin typeface="Arial Unicode MS" pitchFamily="34" charset="-128"/>
              </a:rPr>
              <a:t>u, v, w, tracers</a:t>
            </a:r>
            <a:endParaRPr kumimoji="0" lang="en-CA" altLang="en-US" sz="1800" dirty="0"/>
          </a:p>
        </p:txBody>
      </p:sp>
      <p:sp>
        <p:nvSpPr>
          <p:cNvPr id="23562" name="Text Box 26"/>
          <p:cNvSpPr txBox="1">
            <a:spLocks noChangeArrowheads="1"/>
          </p:cNvSpPr>
          <p:nvPr/>
        </p:nvSpPr>
        <p:spPr bwMode="auto">
          <a:xfrm>
            <a:off x="2111240" y="327783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3" name="Text Box 27"/>
          <p:cNvSpPr txBox="1">
            <a:spLocks noChangeArrowheads="1"/>
          </p:cNvSpPr>
          <p:nvPr/>
        </p:nvSpPr>
        <p:spPr bwMode="auto">
          <a:xfrm>
            <a:off x="2111240" y="171573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4" name="Text Box 28"/>
          <p:cNvSpPr txBox="1">
            <a:spLocks noChangeArrowheads="1"/>
          </p:cNvSpPr>
          <p:nvPr/>
        </p:nvSpPr>
        <p:spPr bwMode="auto">
          <a:xfrm>
            <a:off x="2111240" y="379218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5" name="Text Box 29"/>
          <p:cNvSpPr txBox="1">
            <a:spLocks noChangeArrowheads="1"/>
          </p:cNvSpPr>
          <p:nvPr/>
        </p:nvSpPr>
        <p:spPr bwMode="auto">
          <a:xfrm>
            <a:off x="2111240" y="2755550"/>
            <a:ext cx="216852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3566" name="Text Box 30"/>
          <p:cNvSpPr txBox="1">
            <a:spLocks noChangeArrowheads="1"/>
          </p:cNvSpPr>
          <p:nvPr/>
        </p:nvSpPr>
        <p:spPr bwMode="auto">
          <a:xfrm>
            <a:off x="2111240" y="2230088"/>
            <a:ext cx="2168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T, </a:t>
            </a:r>
            <a:r>
              <a:rPr kumimoji="0" lang="en-US" altLang="en-US" sz="1800">
                <a:latin typeface="Symbol" pitchFamily="18" charset="2"/>
              </a:rPr>
              <a:t>f, </a:t>
            </a:r>
            <a:r>
              <a:rPr kumimoji="0" lang="en-US" altLang="en-US" sz="1800">
                <a:latin typeface="Arial Unicode MS" pitchFamily="34" charset="-128"/>
              </a:rPr>
              <a:t>u, v, w, tracers</a:t>
            </a:r>
            <a:endParaRPr kumimoji="0" lang="en-CA" altLang="en-US" sz="1800"/>
          </a:p>
        </p:txBody>
      </p:sp>
      <p:sp>
        <p:nvSpPr>
          <p:cNvPr id="2" name="Rectangle 1"/>
          <p:cNvSpPr/>
          <p:nvPr/>
        </p:nvSpPr>
        <p:spPr bwMode="auto">
          <a:xfrm>
            <a:off x="874329" y="6155998"/>
            <a:ext cx="8136904" cy="7020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319327" y="5477960"/>
            <a:ext cx="792000" cy="257479"/>
          </a:xfrm>
          <a:prstGeom prst="rect">
            <a:avLst/>
          </a:prstGeom>
          <a:solidFill>
            <a:srgbClr val="FFFFCC">
              <a:alpha val="25000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7" name="TextBox 45"/>
          <p:cNvSpPr txBox="1">
            <a:spLocks noChangeArrowheads="1"/>
          </p:cNvSpPr>
          <p:nvPr/>
        </p:nvSpPr>
        <p:spPr bwMode="auto">
          <a:xfrm>
            <a:off x="2419215" y="5809900"/>
            <a:ext cx="1590675" cy="369888"/>
          </a:xfrm>
          <a:prstGeom prst="rect">
            <a:avLst/>
          </a:prstGeom>
          <a:noFill/>
          <a:ln w="9525">
            <a:solidFill>
              <a:srgbClr val="3A60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/>
              <a:t>Regular Grid</a:t>
            </a:r>
            <a:endParaRPr kumimoji="0" lang="en-CA" altLang="en-US" sz="1800" dirty="0"/>
          </a:p>
        </p:txBody>
      </p:sp>
      <p:sp>
        <p:nvSpPr>
          <p:cNvPr id="23568" name="TextBox 54"/>
          <p:cNvSpPr txBox="1">
            <a:spLocks noChangeArrowheads="1"/>
          </p:cNvSpPr>
          <p:nvPr/>
        </p:nvSpPr>
        <p:spPr bwMode="auto">
          <a:xfrm>
            <a:off x="5556115" y="5809900"/>
            <a:ext cx="2557463" cy="369888"/>
          </a:xfrm>
          <a:prstGeom prst="rect">
            <a:avLst/>
          </a:prstGeom>
          <a:noFill/>
          <a:ln w="9525">
            <a:solidFill>
              <a:srgbClr val="3A60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dirty="0" err="1"/>
              <a:t>Charney</a:t>
            </a:r>
            <a:r>
              <a:rPr kumimoji="0" lang="en-US" altLang="en-US" sz="1800" dirty="0"/>
              <a:t>-Phillips Grid</a:t>
            </a:r>
            <a:endParaRPr kumimoji="0" lang="en-CA" altLang="en-US" sz="18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6984000" y="5213000"/>
            <a:ext cx="792000" cy="257479"/>
          </a:xfrm>
          <a:prstGeom prst="rect">
            <a:avLst/>
          </a:prstGeom>
          <a:solidFill>
            <a:srgbClr val="FFFFCC">
              <a:alpha val="25000"/>
            </a:srgb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6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60000" y="432000"/>
            <a:ext cx="8605468" cy="792163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>
                <a:solidFill>
                  <a:srgbClr val="00B050"/>
                </a:solidFill>
              </a:rPr>
              <a:t>GEM-MACH v2  vs. GEM-MACH </a:t>
            </a:r>
            <a:r>
              <a:rPr lang="en-US" altLang="en-US" dirty="0" smtClean="0">
                <a:solidFill>
                  <a:srgbClr val="00B050"/>
                </a:solidFill>
              </a:rPr>
              <a:t>v1  (</a:t>
            </a:r>
            <a:r>
              <a:rPr lang="en-US" altLang="en-US" dirty="0">
                <a:solidFill>
                  <a:srgbClr val="00B050"/>
                </a:solidFill>
              </a:rPr>
              <a:t>2</a:t>
            </a:r>
            <a:r>
              <a:rPr lang="en-US" altLang="en-US" dirty="0" smtClean="0">
                <a:solidFill>
                  <a:srgbClr val="00B050"/>
                </a:solidFill>
              </a:rPr>
              <a:t>)</a:t>
            </a:r>
            <a:endParaRPr lang="en-US" altLang="en-US" sz="4000" dirty="0" smtClean="0">
              <a:solidFill>
                <a:srgbClr val="00B05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95536" y="1404000"/>
            <a:ext cx="8748464" cy="5454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US" altLang="en-US" dirty="0" smtClean="0"/>
              <a:t>New set of climatological chemical lateral boundary conditions  (seasonal 1D vertical profiles in G-Mv1 vs. seasonal 3D mean fields in G-Mv2 from MOZART4)</a:t>
            </a:r>
          </a:p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US" altLang="en-US" dirty="0" smtClean="0"/>
              <a:t>Call to sea-salt emissions </a:t>
            </a:r>
            <a:r>
              <a:rPr lang="en-CA" altLang="en-US" dirty="0" smtClean="0"/>
              <a:t>operator moved in operator sequence</a:t>
            </a:r>
          </a:p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CA" altLang="en-US" dirty="0" smtClean="0"/>
              <a:t>Adoption of new limited-area-model version of new GEM mass-conserving advection scheme for tracers</a:t>
            </a:r>
          </a:p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CA" altLang="en-US" dirty="0" smtClean="0"/>
              <a:t>Corrections to gas-phase dry deposition scheme to include leaf-area-index (LAI) scaling in some surface resistance terms</a:t>
            </a:r>
          </a:p>
          <a:p>
            <a:pPr>
              <a:spcBef>
                <a:spcPts val="1200"/>
              </a:spcBef>
              <a:buClr>
                <a:srgbClr val="336600"/>
              </a:buClr>
              <a:buSzPct val="150000"/>
            </a:pPr>
            <a:r>
              <a:rPr lang="en-US" altLang="en-US" dirty="0" smtClean="0"/>
              <a:t>Fixes </a:t>
            </a:r>
            <a:r>
              <a:rPr lang="en-US" altLang="en-US" dirty="0"/>
              <a:t>to surface emissions and gas-phase dry deposition </a:t>
            </a:r>
            <a:r>
              <a:rPr lang="en-US" altLang="en-US" dirty="0" smtClean="0"/>
              <a:t>bugs &amp; n</a:t>
            </a:r>
            <a:r>
              <a:rPr lang="en-CA" altLang="en-US" dirty="0" err="1" smtClean="0"/>
              <a:t>umerous</a:t>
            </a:r>
            <a:r>
              <a:rPr lang="en-CA" altLang="en-US" dirty="0" smtClean="0"/>
              <a:t> minor corrections and improvements</a:t>
            </a:r>
          </a:p>
        </p:txBody>
      </p:sp>
    </p:spTree>
    <p:extLst>
      <p:ext uri="{BB962C8B-B14F-4D97-AF65-F5344CB8AC3E}">
        <p14:creationId xmlns:p14="http://schemas.microsoft.com/office/powerpoint/2010/main" val="10302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093296"/>
            <a:ext cx="9144000" cy="782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endParaRPr lang="en-US" sz="2000" b="1" dirty="0">
              <a:solidFill>
                <a:srgbClr val="0066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116632"/>
            <a:ext cx="8316416" cy="1008112"/>
          </a:xfrm>
          <a:solidFill>
            <a:schemeClr val="bg1"/>
          </a:solidFill>
        </p:spPr>
        <p:txBody>
          <a:bodyPr anchor="t"/>
          <a:lstStyle/>
          <a:p>
            <a:r>
              <a:rPr lang="en-CA" sz="2800" dirty="0" smtClean="0">
                <a:solidFill>
                  <a:srgbClr val="008000"/>
                </a:solidFill>
              </a:rPr>
              <a:t>Change in Forecast Domain from </a:t>
            </a:r>
            <a:r>
              <a:rPr lang="en-CA" sz="2800" dirty="0" smtClean="0">
                <a:solidFill>
                  <a:srgbClr val="FF0000"/>
                </a:solidFill>
              </a:rPr>
              <a:t>GEM-MACHv1</a:t>
            </a:r>
            <a:r>
              <a:rPr lang="en-CA" sz="2800" dirty="0" smtClean="0">
                <a:solidFill>
                  <a:srgbClr val="008000"/>
                </a:solidFill>
              </a:rPr>
              <a:t> to </a:t>
            </a:r>
            <a:r>
              <a:rPr lang="en-CA" sz="2800" dirty="0" smtClean="0">
                <a:solidFill>
                  <a:srgbClr val="66FF33"/>
                </a:solidFill>
              </a:rPr>
              <a:t>GEM-MACHv2</a:t>
            </a:r>
            <a:endParaRPr lang="en-US" sz="2800" dirty="0">
              <a:solidFill>
                <a:srgbClr val="66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9653"/>
            <a:ext cx="6768752" cy="5838346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Aspect="1"/>
          </p:cNvCxnSpPr>
          <p:nvPr/>
        </p:nvCxnSpPr>
        <p:spPr bwMode="auto">
          <a:xfrm flipH="1">
            <a:off x="6588224" y="576000"/>
            <a:ext cx="651132" cy="18720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655676" y="1019653"/>
            <a:ext cx="108012" cy="1019491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299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00" y="108000"/>
            <a:ext cx="8856984" cy="1143000"/>
          </a:xfrm>
        </p:spPr>
        <p:txBody>
          <a:bodyPr/>
          <a:lstStyle/>
          <a:p>
            <a:pPr marL="504000">
              <a:defRPr/>
            </a:pPr>
            <a:r>
              <a:rPr lang="fr-CA" sz="3200" dirty="0">
                <a:solidFill>
                  <a:srgbClr val="00B050"/>
                </a:solidFill>
              </a:rPr>
              <a:t>Impact of </a:t>
            </a:r>
            <a:r>
              <a:rPr lang="fr-CA" sz="3200" dirty="0" smtClean="0">
                <a:solidFill>
                  <a:srgbClr val="00B050"/>
                </a:solidFill>
              </a:rPr>
              <a:t>New Model Version on Winter </a:t>
            </a:r>
            <a:r>
              <a:rPr lang="fr-CA" sz="3200" dirty="0">
                <a:solidFill>
                  <a:srgbClr val="00B050"/>
                </a:solidFill>
              </a:rPr>
              <a:t>2014 </a:t>
            </a:r>
            <a:r>
              <a:rPr lang="fr-CA" sz="3200" dirty="0" err="1">
                <a:solidFill>
                  <a:srgbClr val="00B050"/>
                </a:solidFill>
              </a:rPr>
              <a:t>Mean</a:t>
            </a:r>
            <a:r>
              <a:rPr lang="fr-CA" sz="3200" dirty="0">
                <a:solidFill>
                  <a:srgbClr val="00B050"/>
                </a:solidFill>
              </a:rPr>
              <a:t> PM</a:t>
            </a:r>
            <a:r>
              <a:rPr lang="fr-CA" sz="3200" baseline="-25000" dirty="0">
                <a:solidFill>
                  <a:srgbClr val="00B050"/>
                </a:solidFill>
              </a:rPr>
              <a:t>2.5</a:t>
            </a:r>
            <a:r>
              <a:rPr lang="fr-CA" sz="3200" dirty="0">
                <a:solidFill>
                  <a:srgbClr val="00B050"/>
                </a:solidFill>
              </a:rPr>
              <a:t> </a:t>
            </a:r>
            <a:r>
              <a:rPr lang="fr-CA" sz="3200" dirty="0" smtClean="0">
                <a:solidFill>
                  <a:srgbClr val="00B050"/>
                </a:solidFill>
              </a:rPr>
              <a:t>and </a:t>
            </a:r>
            <a:r>
              <a:rPr lang="fr-CA" sz="3200" dirty="0">
                <a:solidFill>
                  <a:srgbClr val="00B050"/>
                </a:solidFill>
              </a:rPr>
              <a:t>NO</a:t>
            </a:r>
            <a:r>
              <a:rPr lang="fr-CA" sz="3200" baseline="-25000" dirty="0">
                <a:solidFill>
                  <a:srgbClr val="00B050"/>
                </a:solidFill>
              </a:rPr>
              <a:t>2</a:t>
            </a:r>
            <a:r>
              <a:rPr lang="fr-CA" sz="3200" dirty="0">
                <a:solidFill>
                  <a:srgbClr val="00B050"/>
                </a:solidFill>
              </a:rPr>
              <a:t> </a:t>
            </a:r>
            <a:r>
              <a:rPr lang="fr-CA" sz="3200" dirty="0" smtClean="0">
                <a:solidFill>
                  <a:srgbClr val="00B050"/>
                </a:solidFill>
              </a:rPr>
              <a:t>Concentrations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56241" y="5269115"/>
            <a:ext cx="61587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NO</a:t>
            </a:r>
            <a:r>
              <a:rPr lang="fr-CA" b="1" baseline="-25000" dirty="0" smtClean="0"/>
              <a:t>2</a:t>
            </a:r>
            <a:endParaRPr lang="fr-CA" b="1" baseline="-250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-5400000">
            <a:off x="-7879" y="2536271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710000"/>
            <a:ext cx="3377565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710000"/>
            <a:ext cx="3377565" cy="2486025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00022" y="1368000"/>
            <a:ext cx="2140330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</a:t>
            </a:r>
            <a:r>
              <a:rPr lang="fr-CA" sz="1200" b="1" dirty="0" smtClean="0"/>
              <a:t>=GMv2 </a:t>
            </a:r>
            <a:r>
              <a:rPr lang="fr-CA" sz="1200" b="1" dirty="0"/>
              <a:t>– </a:t>
            </a:r>
            <a:r>
              <a:rPr lang="fr-CA" sz="1200" b="1" dirty="0" smtClean="0"/>
              <a:t>GMv1(OPS</a:t>
            </a:r>
            <a:r>
              <a:rPr lang="fr-CA" sz="1200" b="1" dirty="0"/>
              <a:t>)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0000" y="1368000"/>
            <a:ext cx="1074333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 smtClean="0"/>
              <a:t>GMv1 </a:t>
            </a:r>
            <a:r>
              <a:rPr lang="fr-CA" sz="1200" b="1" dirty="0"/>
              <a:t>(OPS)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3377565" cy="2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4320000"/>
            <a:ext cx="337756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8000"/>
            <a:ext cx="8784976" cy="1143000"/>
          </a:xfrm>
        </p:spPr>
        <p:txBody>
          <a:bodyPr/>
          <a:lstStyle/>
          <a:p>
            <a:pPr marL="540000">
              <a:defRPr/>
            </a:pPr>
            <a:r>
              <a:rPr lang="fr-CA" sz="3200" dirty="0">
                <a:solidFill>
                  <a:srgbClr val="00B050"/>
                </a:solidFill>
              </a:rPr>
              <a:t>Impact of New Model Version on </a:t>
            </a:r>
            <a:r>
              <a:rPr lang="fr-CA" sz="3200" dirty="0" err="1" smtClean="0">
                <a:solidFill>
                  <a:srgbClr val="00B050"/>
                </a:solidFill>
              </a:rPr>
              <a:t>Summer</a:t>
            </a:r>
            <a:r>
              <a:rPr lang="fr-CA" sz="3200" dirty="0" smtClean="0">
                <a:solidFill>
                  <a:srgbClr val="00B050"/>
                </a:solidFill>
              </a:rPr>
              <a:t> </a:t>
            </a:r>
            <a:r>
              <a:rPr lang="fr-CA" sz="3200" dirty="0">
                <a:solidFill>
                  <a:srgbClr val="00B050"/>
                </a:solidFill>
              </a:rPr>
              <a:t>2014 </a:t>
            </a:r>
            <a:r>
              <a:rPr lang="fr-CA" sz="3200" dirty="0" err="1">
                <a:solidFill>
                  <a:srgbClr val="00B050"/>
                </a:solidFill>
              </a:rPr>
              <a:t>Mean</a:t>
            </a:r>
            <a:r>
              <a:rPr lang="fr-CA" sz="3200" dirty="0">
                <a:solidFill>
                  <a:srgbClr val="00B050"/>
                </a:solidFill>
              </a:rPr>
              <a:t> </a:t>
            </a:r>
            <a:r>
              <a:rPr lang="fr-CA" sz="3200" dirty="0" smtClean="0">
                <a:solidFill>
                  <a:srgbClr val="00B050"/>
                </a:solidFill>
              </a:rPr>
              <a:t>O</a:t>
            </a:r>
            <a:r>
              <a:rPr lang="fr-CA" sz="3200" baseline="-25000" dirty="0" smtClean="0">
                <a:solidFill>
                  <a:srgbClr val="00B050"/>
                </a:solidFill>
              </a:rPr>
              <a:t>3</a:t>
            </a:r>
            <a:r>
              <a:rPr lang="fr-CA" sz="3200" dirty="0" smtClean="0">
                <a:solidFill>
                  <a:srgbClr val="00B050"/>
                </a:solidFill>
              </a:rPr>
              <a:t> and PM</a:t>
            </a:r>
            <a:r>
              <a:rPr lang="fr-CA" sz="3200" baseline="-25000" dirty="0" smtClean="0">
                <a:solidFill>
                  <a:srgbClr val="00B050"/>
                </a:solidFill>
              </a:rPr>
              <a:t>2.5</a:t>
            </a:r>
            <a:r>
              <a:rPr lang="fr-CA" sz="3200" dirty="0" smtClean="0">
                <a:solidFill>
                  <a:srgbClr val="00B050"/>
                </a:solidFill>
              </a:rPr>
              <a:t> Concentrations</a:t>
            </a: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 rot="-5400000">
            <a:off x="57600" y="2592000"/>
            <a:ext cx="4491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O</a:t>
            </a:r>
            <a:r>
              <a:rPr lang="fr-CA" b="1" baseline="-25000" dirty="0" smtClean="0"/>
              <a:t>3</a:t>
            </a:r>
            <a:endParaRPr lang="fr-CA" b="1" baseline="-25000" dirty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835576" y="1368000"/>
            <a:ext cx="1074333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 smtClean="0"/>
              <a:t>GMv1 </a:t>
            </a:r>
            <a:r>
              <a:rPr lang="fr-CA" sz="1200" b="1" dirty="0"/>
              <a:t>(OPS)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5600022" y="1368000"/>
            <a:ext cx="2140330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</a:t>
            </a:r>
            <a:r>
              <a:rPr lang="fr-CA" sz="1200" b="1" dirty="0" smtClean="0"/>
              <a:t>=GMv2 </a:t>
            </a:r>
            <a:r>
              <a:rPr lang="fr-CA" sz="1200" b="1" dirty="0"/>
              <a:t>– </a:t>
            </a:r>
            <a:r>
              <a:rPr lang="fr-CA" sz="1200" b="1" dirty="0" smtClean="0"/>
              <a:t>GMv1(OPS</a:t>
            </a:r>
            <a:r>
              <a:rPr lang="fr-CA" sz="1200" b="1" dirty="0"/>
              <a:t>)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-36000" y="5148000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710000"/>
            <a:ext cx="3377565" cy="248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0000"/>
            <a:ext cx="3395778" cy="24994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4320000"/>
            <a:ext cx="3372328" cy="248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20000"/>
            <a:ext cx="3395778" cy="24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000" y="108000"/>
            <a:ext cx="8352464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CA" dirty="0" smtClean="0">
                <a:solidFill>
                  <a:srgbClr val="00B050"/>
                </a:solidFill>
              </a:rPr>
              <a:t>Objective </a:t>
            </a:r>
            <a:r>
              <a:rPr lang="fr-CA" dirty="0">
                <a:solidFill>
                  <a:srgbClr val="00B050"/>
                </a:solidFill>
              </a:rPr>
              <a:t>Scores </a:t>
            </a:r>
            <a:r>
              <a:rPr lang="fr-CA" dirty="0" smtClean="0">
                <a:solidFill>
                  <a:srgbClr val="00B050"/>
                </a:solidFill>
              </a:rPr>
              <a:t>(MB, R, URMSE) for </a:t>
            </a:r>
            <a:r>
              <a:rPr lang="fr-CA" dirty="0" err="1" smtClean="0">
                <a:solidFill>
                  <a:srgbClr val="00B050"/>
                </a:solidFill>
              </a:rPr>
              <a:t>Hourly</a:t>
            </a:r>
            <a:r>
              <a:rPr lang="fr-CA" dirty="0" smtClean="0">
                <a:solidFill>
                  <a:srgbClr val="00B050"/>
                </a:solidFill>
              </a:rPr>
              <a:t> </a:t>
            </a:r>
            <a:r>
              <a:rPr lang="fr-CA" dirty="0" err="1" smtClean="0">
                <a:solidFill>
                  <a:srgbClr val="00B050"/>
                </a:solidFill>
              </a:rPr>
              <a:t>Forecasts</a:t>
            </a:r>
            <a:r>
              <a:rPr lang="fr-CA" dirty="0" smtClean="0">
                <a:solidFill>
                  <a:srgbClr val="00B050"/>
                </a:solidFill>
              </a:rPr>
              <a:t> (NO</a:t>
            </a:r>
            <a:r>
              <a:rPr lang="fr-CA" baseline="-25000" dirty="0" smtClean="0">
                <a:solidFill>
                  <a:srgbClr val="00B050"/>
                </a:solidFill>
              </a:rPr>
              <a:t>2</a:t>
            </a:r>
            <a:r>
              <a:rPr lang="fr-CA" dirty="0" smtClean="0">
                <a:solidFill>
                  <a:srgbClr val="00B050"/>
                </a:solidFill>
              </a:rPr>
              <a:t>, O</a:t>
            </a:r>
            <a:r>
              <a:rPr lang="fr-CA" baseline="-25000" dirty="0" smtClean="0">
                <a:solidFill>
                  <a:srgbClr val="00B050"/>
                </a:solidFill>
              </a:rPr>
              <a:t>3</a:t>
            </a:r>
            <a:r>
              <a:rPr lang="fr-CA" dirty="0" smtClean="0">
                <a:solidFill>
                  <a:srgbClr val="00B050"/>
                </a:solidFill>
              </a:rPr>
              <a:t>, PM</a:t>
            </a:r>
            <a:r>
              <a:rPr lang="fr-CA" baseline="-25000" dirty="0" smtClean="0">
                <a:solidFill>
                  <a:srgbClr val="00B050"/>
                </a:solidFill>
              </a:rPr>
              <a:t>2.5</a:t>
            </a:r>
            <a:r>
              <a:rPr lang="fr-CA" dirty="0" smtClean="0">
                <a:solidFill>
                  <a:srgbClr val="00B050"/>
                </a:solidFill>
              </a:rPr>
              <a:t>)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3741" y="126876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WINTER 2014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205" y="406778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SUMMER 2014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4437112"/>
            <a:ext cx="91397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473"/>
            <a:ext cx="9144000" cy="24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923928" y="3338046"/>
            <a:ext cx="2160240" cy="914400"/>
          </a:xfrm>
          <a:prstGeom prst="ellipse">
            <a:avLst/>
          </a:prstGeom>
          <a:noFill/>
          <a:ln w="38100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57922" y="6093296"/>
            <a:ext cx="2160240" cy="914400"/>
          </a:xfrm>
          <a:prstGeom prst="ellipse">
            <a:avLst/>
          </a:prstGeom>
          <a:noFill/>
          <a:ln w="38100" cap="flat" cmpd="sng" algn="ctr">
            <a:solidFill>
              <a:srgbClr val="3A6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0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662"/>
            <a:ext cx="4304038" cy="1937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112"/>
            <a:ext cx="4304038" cy="1915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228"/>
            <a:ext cx="4304038" cy="192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00" y="3033662"/>
            <a:ext cx="4591397" cy="190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0" y="1140159"/>
            <a:ext cx="4585714" cy="1914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18" y="4975491"/>
            <a:ext cx="4597079" cy="1909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000" y="144000"/>
            <a:ext cx="758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CA" sz="2400" b="1" kern="0" dirty="0" smtClean="0">
                <a:solidFill>
                  <a:srgbClr val="00B050"/>
                </a:solidFill>
              </a:rPr>
              <a:t>48-hour Season-Mean Hour-of-Day Concentrations</a:t>
            </a:r>
            <a:endParaRPr lang="en-CA" sz="2400" b="1" kern="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000" y="684000"/>
            <a:ext cx="17876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Summer</a:t>
            </a:r>
            <a:r>
              <a:rPr lang="en-CA" sz="2000" b="1" dirty="0" smtClean="0">
                <a:solidFill>
                  <a:srgbClr val="C00000"/>
                </a:solidFill>
              </a:rPr>
              <a:t> – O</a:t>
            </a:r>
            <a:r>
              <a:rPr lang="en-CA" sz="2000" b="1" baseline="-25000" dirty="0" smtClean="0">
                <a:solidFill>
                  <a:srgbClr val="C00000"/>
                </a:solidFill>
              </a:rPr>
              <a:t>3</a:t>
            </a:r>
            <a:endParaRPr lang="en-CA" sz="2000" b="1" baseline="-25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4000" y="684000"/>
            <a:ext cx="18848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Winter</a:t>
            </a:r>
            <a:r>
              <a:rPr lang="en-CA" sz="2000" b="1" dirty="0" smtClean="0">
                <a:solidFill>
                  <a:srgbClr val="C00000"/>
                </a:solidFill>
              </a:rPr>
              <a:t> – PM</a:t>
            </a:r>
            <a:r>
              <a:rPr lang="en-CA" sz="2000" b="1" baseline="-25000" dirty="0" smtClean="0">
                <a:solidFill>
                  <a:srgbClr val="C00000"/>
                </a:solidFill>
              </a:rPr>
              <a:t>2.5</a:t>
            </a:r>
            <a:endParaRPr lang="en-CA" sz="2000" b="1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6967" y="44624"/>
            <a:ext cx="140134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0000FF"/>
                </a:solidFill>
              </a:rPr>
              <a:t>SRPDQA015</a:t>
            </a:r>
          </a:p>
          <a:p>
            <a:r>
              <a:rPr lang="en-CA" sz="1600" b="1" dirty="0" smtClean="0">
                <a:solidFill>
                  <a:srgbClr val="C00000"/>
                </a:solidFill>
              </a:rPr>
              <a:t>SRPDQA016</a:t>
            </a:r>
          </a:p>
          <a:p>
            <a:r>
              <a:rPr lang="en-CA" sz="1600" b="1" dirty="0" smtClean="0">
                <a:solidFill>
                  <a:srgbClr val="00B050"/>
                </a:solidFill>
              </a:rPr>
              <a:t>Observed</a:t>
            </a:r>
            <a:endParaRPr lang="en-CA" sz="1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8000" y="147943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G-M Domain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8000" y="3296017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Eastern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8000" y="5240233"/>
            <a:ext cx="1584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Western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2000" y="148478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G-M Domain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8264" y="3301366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Eastern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7490" y="5245582"/>
            <a:ext cx="1584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Western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755576" y="5865956"/>
            <a:ext cx="8280920" cy="4433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1" y="4005063"/>
            <a:ext cx="4104113" cy="22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84783"/>
            <a:ext cx="4050565" cy="230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9" y="4005064"/>
            <a:ext cx="4395552" cy="230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360343" cy="230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4000" y="191683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Eastern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4000" y="4365104"/>
            <a:ext cx="1584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Western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000" y="1988840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Eastern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000" y="4437112"/>
            <a:ext cx="1584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C00000"/>
                </a:solidFill>
              </a:rPr>
              <a:t>Western Canada</a:t>
            </a:r>
            <a:endParaRPr lang="en-CA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7413" y="843608"/>
            <a:ext cx="15884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/>
              <a:t>Winter –</a:t>
            </a:r>
            <a:r>
              <a:rPr lang="en-CA" b="1" dirty="0" smtClean="0">
                <a:solidFill>
                  <a:srgbClr val="C00000"/>
                </a:solidFill>
              </a:rPr>
              <a:t> NO</a:t>
            </a:r>
            <a:r>
              <a:rPr lang="en-CA" b="1" baseline="-25000" dirty="0" smtClean="0">
                <a:solidFill>
                  <a:srgbClr val="C00000"/>
                </a:solidFill>
              </a:rPr>
              <a:t>2</a:t>
            </a:r>
            <a:endParaRPr lang="en-CA" b="1" baseline="-25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0316" y="836712"/>
            <a:ext cx="1859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/>
              <a:t>Summer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b="1" dirty="0" smtClean="0"/>
              <a:t>– </a:t>
            </a:r>
            <a:r>
              <a:rPr lang="en-CA" b="1" dirty="0" smtClean="0">
                <a:solidFill>
                  <a:srgbClr val="C00000"/>
                </a:solidFill>
              </a:rPr>
              <a:t>NO</a:t>
            </a:r>
            <a:r>
              <a:rPr lang="en-CA" b="1" baseline="-25000" dirty="0" smtClean="0">
                <a:solidFill>
                  <a:srgbClr val="C00000"/>
                </a:solidFill>
              </a:rPr>
              <a:t>2</a:t>
            </a:r>
            <a:endParaRPr lang="en-CA" b="1" baseline="-25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000" y="144000"/>
            <a:ext cx="758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CA" sz="2400" b="1" kern="0" dirty="0">
                <a:solidFill>
                  <a:srgbClr val="00B050"/>
                </a:solidFill>
              </a:rPr>
              <a:t>48-hour Season-Mean Hour-of-Day Concentrations</a:t>
            </a:r>
            <a:endParaRPr lang="en-CA" sz="2400" b="1" kern="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6967" y="44624"/>
            <a:ext cx="140134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0000FF"/>
                </a:solidFill>
              </a:rPr>
              <a:t>SRPDQA015</a:t>
            </a:r>
          </a:p>
          <a:p>
            <a:r>
              <a:rPr lang="en-CA" sz="1600" b="1" dirty="0" smtClean="0">
                <a:solidFill>
                  <a:srgbClr val="C00000"/>
                </a:solidFill>
              </a:rPr>
              <a:t>SRPDQA016</a:t>
            </a:r>
          </a:p>
          <a:p>
            <a:r>
              <a:rPr lang="en-CA" sz="1600" b="1" dirty="0" smtClean="0">
                <a:solidFill>
                  <a:srgbClr val="00B050"/>
                </a:solidFill>
              </a:rPr>
              <a:t>Observed</a:t>
            </a:r>
            <a:endParaRPr lang="en-CA" sz="16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99592" y="6309320"/>
            <a:ext cx="8132429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35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339013" cy="10668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B050"/>
                </a:solidFill>
              </a:rPr>
              <a:t>    Background</a:t>
            </a:r>
            <a:endParaRPr lang="en-US" altLang="en-US" sz="4000" dirty="0" smtClean="0"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47999"/>
            <a:ext cx="8136458" cy="5184000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The Canadian Air Quality Prediction Program at </a:t>
            </a:r>
            <a:r>
              <a:rPr lang="en-US" altLang="en-US" dirty="0"/>
              <a:t>Environment and Climate Change Canada (ECCC) </a:t>
            </a:r>
            <a:r>
              <a:rPr lang="en-US" altLang="en-US" dirty="0" smtClean="0"/>
              <a:t>is a     17-year-old </a:t>
            </a:r>
            <a:r>
              <a:rPr lang="en-US" altLang="en-US" dirty="0"/>
              <a:t>program that has evolved from </a:t>
            </a:r>
            <a:r>
              <a:rPr lang="en-US" altLang="en-US" dirty="0" smtClean="0"/>
              <a:t>issuing        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-only forecasts for eastern </a:t>
            </a:r>
            <a:r>
              <a:rPr lang="en-US" altLang="en-US" dirty="0"/>
              <a:t>Canada to </a:t>
            </a:r>
            <a:r>
              <a:rPr lang="en-US" altLang="en-US" dirty="0" smtClean="0"/>
              <a:t>issuing </a:t>
            </a:r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, NO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dirty="0" smtClean="0"/>
              <a:t>and PM</a:t>
            </a:r>
            <a:r>
              <a:rPr lang="en-US" altLang="en-US" baseline="-25000" dirty="0" smtClean="0"/>
              <a:t>2.5</a:t>
            </a:r>
            <a:r>
              <a:rPr lang="en-US" altLang="en-US" dirty="0" smtClean="0"/>
              <a:t> forecasts for all of Canada </a:t>
            </a:r>
            <a:r>
              <a:rPr lang="en-US" altLang="en-US" i="1" dirty="0" smtClean="0"/>
              <a:t>(+ the continental U.S. and Alaska</a:t>
            </a:r>
            <a:r>
              <a:rPr lang="en-US" altLang="en-US" dirty="0" smtClean="0"/>
              <a:t>)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The ECCC operational AQ forecast </a:t>
            </a:r>
            <a:r>
              <a:rPr lang="en-CA" altLang="en-US" i="1" dirty="0" smtClean="0">
                <a:solidFill>
                  <a:srgbClr val="008000"/>
                </a:solidFill>
              </a:rPr>
              <a:t>system</a:t>
            </a:r>
            <a:r>
              <a:rPr lang="en-CA" altLang="en-US" dirty="0" smtClean="0"/>
              <a:t> is called the Regional Air Quality Deterministic Prediction System (RAQDPS)</a:t>
            </a:r>
            <a:endParaRPr lang="en-US" altLang="en-US" dirty="0" smtClean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GEM-MACH in-line </a:t>
            </a:r>
            <a:r>
              <a:rPr lang="en-US" altLang="en-US" dirty="0" smtClean="0"/>
              <a:t>meteorology/chemistry </a:t>
            </a:r>
            <a:r>
              <a:rPr lang="en-US" altLang="en-US" i="1" dirty="0" smtClean="0">
                <a:solidFill>
                  <a:srgbClr val="008000"/>
                </a:solidFill>
              </a:rPr>
              <a:t>model</a:t>
            </a:r>
            <a:r>
              <a:rPr lang="en-US" altLang="en-US" dirty="0" smtClean="0"/>
              <a:t>  has been used in the RAQDPS since Nov. 2009 to produce twice-daily, 48-hour, continental-scale forecasts of 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NO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PM</a:t>
            </a:r>
            <a:r>
              <a:rPr lang="en-US" altLang="en-US" baseline="-25000" dirty="0" smtClean="0"/>
              <a:t>2.5</a:t>
            </a:r>
            <a:r>
              <a:rPr lang="en-US" altLang="en-US" dirty="0" smtClean="0"/>
              <a:t>, and Air Quality Health Index (AQHI)</a:t>
            </a:r>
            <a:endParaRPr lang="en-US" altLang="en-US" dirty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629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339013" cy="10668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B050"/>
                </a:solidFill>
              </a:rPr>
              <a:t>Summary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47999"/>
            <a:ext cx="8136458" cy="5184000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The ECCC operational Regional Air Quality Deterministic Prediction System (RAQDPS) has been updated 16 times since 2009</a:t>
            </a:r>
            <a:endParaRPr lang="en-US" altLang="en-US" dirty="0" smtClean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One major update in 2015 introduced new input emissions based on newer inventories (2010 </a:t>
            </a:r>
            <a:r>
              <a:rPr lang="en-US" altLang="en-US" dirty="0" err="1" smtClean="0"/>
              <a:t>Cdn</a:t>
            </a:r>
            <a:r>
              <a:rPr lang="en-US" altLang="en-US" dirty="0" smtClean="0"/>
              <a:t>, 2011v1 U.S.) and improved emissions processing methodology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Another major update in 2016 upgraded the GEM-MACH chemical weather model from version 1 to version 2: changes included (1) new vertical discretization, (2) new mass-conserving semi-</a:t>
            </a:r>
            <a:r>
              <a:rPr lang="en-CA" altLang="en-US" dirty="0" err="1" smtClean="0"/>
              <a:t>Lagrangian</a:t>
            </a:r>
            <a:r>
              <a:rPr lang="en-CA" altLang="en-US" dirty="0" smtClean="0"/>
              <a:t> advection scheme,   (3) updated gas-phase dry deposition scheme, (4</a:t>
            </a:r>
            <a:r>
              <a:rPr lang="en-CA" altLang="en-US" dirty="0"/>
              <a:t>) new tracer vertical </a:t>
            </a:r>
            <a:r>
              <a:rPr lang="en-CA" altLang="en-US" dirty="0" smtClean="0"/>
              <a:t>diffusion, (5) new chemical lateral boundary conditions, and (6) correction of surface emissions error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978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276475"/>
            <a:ext cx="5759450" cy="1470025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00B050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448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72000" y="3240000"/>
            <a:ext cx="1944216" cy="1620000"/>
          </a:xfrm>
          <a:prstGeom prst="rect">
            <a:avLst/>
          </a:prstGeom>
          <a:solidFill>
            <a:srgbClr val="FFCCFF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 dirty="0" smtClean="0">
                <a:latin typeface="Times New Roman" pitchFamily="18" charset="0"/>
              </a:rPr>
              <a:t>RAQDPS</a:t>
            </a:r>
          </a:p>
          <a:p>
            <a:pPr algn="ctr" eaLnBrk="0" hangingPunct="0"/>
            <a:r>
              <a:rPr lang="en-US" altLang="en-US" sz="2400" b="1" dirty="0" smtClean="0">
                <a:latin typeface="Times New Roman" pitchFamily="18" charset="0"/>
              </a:rPr>
              <a:t>(or </a:t>
            </a:r>
            <a:r>
              <a:rPr lang="en-US" altLang="en-US" sz="2400" b="1" dirty="0" err="1" smtClean="0">
                <a:latin typeface="Times New Roman" pitchFamily="18" charset="0"/>
              </a:rPr>
              <a:t>FireWork</a:t>
            </a:r>
            <a:r>
              <a:rPr lang="en-US" altLang="en-US" sz="2400" b="1" dirty="0" smtClean="0">
                <a:latin typeface="Times New Roman" pitchFamily="18" charset="0"/>
              </a:rPr>
              <a:t>) 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20000" y="2160000"/>
            <a:ext cx="1692000" cy="1620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b="1" dirty="0" smtClean="0">
                <a:latin typeface="Times New Roman" pitchFamily="18" charset="0"/>
              </a:rPr>
              <a:t>RDAQA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020000" y="4356000"/>
            <a:ext cx="1692000" cy="1620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2400" b="1" dirty="0" smtClean="0">
                <a:latin typeface="Times New Roman" pitchFamily="18" charset="0"/>
              </a:rPr>
              <a:t>UMOS-AQ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0000" y="3240000"/>
            <a:ext cx="4392000" cy="1620000"/>
            <a:chOff x="323528" y="3240000"/>
            <a:chExt cx="4320456" cy="1620000"/>
          </a:xfrm>
        </p:grpSpPr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483984" y="3240000"/>
              <a:ext cx="1620000" cy="1620000"/>
            </a:xfrm>
            <a:prstGeom prst="rect">
              <a:avLst/>
            </a:prstGeom>
            <a:solidFill>
              <a:srgbClr val="FF6600">
                <a:alpha val="56863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 b="1" dirty="0" smtClean="0">
                  <a:latin typeface="Times New Roman" pitchFamily="18" charset="0"/>
                </a:rPr>
                <a:t>RDPS</a:t>
              </a:r>
              <a:endParaRPr lang="en-US" altLang="en-US" sz="3200" b="1" dirty="0">
                <a:latin typeface="Times New Roman" pitchFamily="18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323528" y="3240000"/>
              <a:ext cx="1620000" cy="162000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 b="1" dirty="0" smtClean="0">
                  <a:latin typeface="Times New Roman" pitchFamily="18" charset="0"/>
                </a:rPr>
                <a:t>GDPS</a:t>
              </a:r>
              <a:endParaRPr lang="en-US" altLang="en-US" sz="3200" b="1" dirty="0">
                <a:latin typeface="Times New Roman" pitchFamily="18" charset="0"/>
              </a:endParaRP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943984" y="4104000"/>
              <a:ext cx="5400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4103984" y="4104000"/>
              <a:ext cx="5400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6516216" y="3060000"/>
            <a:ext cx="503784" cy="96305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6516216" y="4104000"/>
            <a:ext cx="503784" cy="10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715488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50"/>
                </a:solidFill>
              </a:rPr>
              <a:t>Current RAQDPS “Ecosystem”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" y="252000"/>
            <a:ext cx="8892480" cy="1130168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B050"/>
                </a:solidFill>
              </a:rPr>
              <a:t>Overview of the ECCC RAQDPS</a:t>
            </a:r>
          </a:p>
        </p:txBody>
      </p:sp>
      <p:pic>
        <p:nvPicPr>
          <p:cNvPr id="12292" name="Picture 4" descr="out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600200"/>
            <a:ext cx="311626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80000" y="4428000"/>
            <a:ext cx="8856496" cy="24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65175" indent="-287338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39825" indent="-18415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9900"/>
              </a:buClr>
              <a:buSzPct val="150000"/>
            </a:pPr>
            <a:r>
              <a:rPr lang="en-CA" altLang="en-US" sz="2000" dirty="0" smtClean="0"/>
              <a:t>One-way </a:t>
            </a:r>
            <a:r>
              <a:rPr lang="en-CA" altLang="en-US" sz="2000" dirty="0"/>
              <a:t>coupling (meteorology affects chemistry</a:t>
            </a:r>
            <a:r>
              <a:rPr lang="en-CA" altLang="en-US" sz="2000" dirty="0" smtClean="0"/>
              <a:t>) for operational version</a:t>
            </a:r>
            <a:endParaRPr lang="en-CA" altLang="en-US" sz="2000" dirty="0"/>
          </a:p>
          <a:p>
            <a:pPr lvl="1">
              <a:spcBef>
                <a:spcPts val="0"/>
              </a:spcBef>
            </a:pPr>
            <a:r>
              <a:rPr lang="en-CA" altLang="en-US" dirty="0"/>
              <a:t>Full </a:t>
            </a:r>
            <a:r>
              <a:rPr lang="en-CA" altLang="en-US" dirty="0" smtClean="0"/>
              <a:t>representation </a:t>
            </a:r>
            <a:r>
              <a:rPr lang="en-CA" altLang="en-US" dirty="0"/>
              <a:t>of oxidant and aerosol </a:t>
            </a:r>
            <a:r>
              <a:rPr lang="en-CA" altLang="en-US" dirty="0" smtClean="0"/>
              <a:t>chemistry processes:</a:t>
            </a:r>
            <a:r>
              <a:rPr lang="en-CA" altLang="en-US" sz="2400" dirty="0" smtClean="0"/>
              <a:t> </a:t>
            </a:r>
            <a:endParaRPr lang="en-CA" altLang="en-US" sz="2400" dirty="0"/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gas-, aqueous- &amp; heterogeneous chemistry mechanisms</a:t>
            </a:r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aerosol dynamics</a:t>
            </a:r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dry and wet deposition (including in- and below-cloud scavenging)</a:t>
            </a:r>
          </a:p>
          <a:p>
            <a:pPr lvl="1">
              <a:spcBef>
                <a:spcPts val="600"/>
              </a:spcBef>
            </a:pPr>
            <a:r>
              <a:rPr lang="en-CA" altLang="en-US" dirty="0">
                <a:solidFill>
                  <a:srgbClr val="FF0000"/>
                </a:solidFill>
              </a:rPr>
              <a:t>2-bin</a:t>
            </a:r>
            <a:r>
              <a:rPr lang="en-CA" altLang="en-US" dirty="0"/>
              <a:t> sectional representation of PM size distribution (i.e., 0-2.5 and 2.5-10 </a:t>
            </a:r>
            <a:r>
              <a:rPr lang="en-CA" altLang="en-US" dirty="0" err="1">
                <a:cs typeface="Arial" charset="0"/>
              </a:rPr>
              <a:t>μm</a:t>
            </a:r>
            <a:r>
              <a:rPr lang="en-CA" altLang="en-US" dirty="0">
                <a:cs typeface="Arial" charset="0"/>
              </a:rPr>
              <a:t>) </a:t>
            </a:r>
            <a:r>
              <a:rPr lang="en-CA" altLang="en-US" dirty="0"/>
              <a:t>with 8 chemical </a:t>
            </a:r>
            <a:r>
              <a:rPr lang="en-CA" altLang="en-US" dirty="0" smtClean="0"/>
              <a:t>components</a:t>
            </a:r>
            <a:endParaRPr lang="en-CA" altLang="en-US" sz="1800" dirty="0"/>
          </a:p>
          <a:p>
            <a:pPr lvl="1"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lvl="1" eaLnBrk="1" hangingPunct="1"/>
            <a:endParaRPr lang="en-CA" altLang="en-US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686800" y="1600200"/>
            <a:ext cx="2286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 sz="1800"/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180000" y="1367999"/>
            <a:ext cx="5544443" cy="30623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9900"/>
              </a:buClr>
              <a:buSzPct val="150000"/>
            </a:pPr>
            <a:r>
              <a:rPr lang="en-CA" altLang="en-US" sz="2000" dirty="0" smtClean="0"/>
              <a:t>The core of the RAQDPS is the GEM-MACH chemical weather </a:t>
            </a:r>
            <a:r>
              <a:rPr lang="en-CA" altLang="en-US" sz="2000" dirty="0"/>
              <a:t>model, an in-line meteorology‒chemistry model </a:t>
            </a:r>
            <a:endParaRPr lang="en-CA" altLang="en-US" sz="20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9900"/>
              </a:buClr>
              <a:buSzPct val="150000"/>
            </a:pPr>
            <a:r>
              <a:rPr lang="en-CA" altLang="en-US" sz="2000" dirty="0" smtClean="0"/>
              <a:t>GEM-MACH version 1 in operation since 2009; </a:t>
            </a:r>
            <a:r>
              <a:rPr lang="en-CA" altLang="en-US" sz="2000" dirty="0" smtClean="0">
                <a:solidFill>
                  <a:srgbClr val="FF0000"/>
                </a:solidFill>
              </a:rPr>
              <a:t>replaced by version 2 this year (2016)</a:t>
            </a:r>
          </a:p>
          <a:p>
            <a:pPr eaLnBrk="1" hangingPunct="1">
              <a:buClr>
                <a:srgbClr val="009900"/>
              </a:buClr>
              <a:buSzPct val="150000"/>
            </a:pPr>
            <a:r>
              <a:rPr lang="en-CA" altLang="en-US" sz="2000" dirty="0"/>
              <a:t>Regional </a:t>
            </a:r>
            <a:r>
              <a:rPr lang="en-CA" altLang="en-US" sz="2000" dirty="0" smtClean="0"/>
              <a:t>grid covers much of </a:t>
            </a:r>
            <a:r>
              <a:rPr lang="en-CA" altLang="en-US" sz="2000" dirty="0"/>
              <a:t>North America</a:t>
            </a:r>
          </a:p>
          <a:p>
            <a:pPr lvl="1" eaLnBrk="1" hangingPunct="1">
              <a:spcBef>
                <a:spcPts val="300"/>
              </a:spcBef>
            </a:pPr>
            <a:r>
              <a:rPr lang="en-CA" altLang="en-US" sz="1800" dirty="0"/>
              <a:t>10 km horizontal grid spacing</a:t>
            </a:r>
          </a:p>
          <a:p>
            <a:pPr lvl="1" eaLnBrk="1" hangingPunct="1">
              <a:spcBef>
                <a:spcPts val="300"/>
              </a:spcBef>
            </a:pPr>
            <a:r>
              <a:rPr lang="en-CA" altLang="en-US" sz="1800" dirty="0"/>
              <a:t>80 vertical levels with lid at 0.1 </a:t>
            </a:r>
            <a:r>
              <a:rPr lang="en-CA" altLang="en-US" sz="1800" dirty="0" err="1"/>
              <a:t>hPa</a:t>
            </a:r>
            <a:r>
              <a:rPr lang="en-CA" altLang="en-US" sz="1800" dirty="0"/>
              <a:t>   </a:t>
            </a:r>
            <a:r>
              <a:rPr lang="en-CA" altLang="en-US" sz="1800" dirty="0" smtClean="0"/>
              <a:t>        (~</a:t>
            </a:r>
            <a:r>
              <a:rPr lang="en-CA" altLang="en-US" sz="1800" dirty="0"/>
              <a:t>10 levels in 1</a:t>
            </a:r>
            <a:r>
              <a:rPr lang="en-CA" altLang="en-US" sz="1800" baseline="30000" dirty="0"/>
              <a:t>st</a:t>
            </a:r>
            <a:r>
              <a:rPr lang="en-CA" altLang="en-US" sz="1800" dirty="0"/>
              <a:t> km </a:t>
            </a:r>
            <a:r>
              <a:rPr lang="en-CA" altLang="en-US" sz="1800" dirty="0" smtClean="0"/>
              <a:t>above surface)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684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000"/>
            <a:ext cx="9144000" cy="10668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B050"/>
                </a:solidFill>
              </a:rPr>
              <a:t>Two Recent Updates to the RAQDPS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40000"/>
            <a:ext cx="8136458" cy="5328000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There have been 16 updates to the operational RAQDPS since 2009 (from RAQDPS001 to 017); some updates were major while others were minor; each update must be shown to improve (or maintain) model performance and each must be approved by an ECCC internal committee</a:t>
            </a:r>
          </a:p>
          <a:p>
            <a:pPr marL="72000" indent="0"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One important recent update was the release </a:t>
            </a:r>
            <a:r>
              <a:rPr lang="en-CA" altLang="en-US" dirty="0"/>
              <a:t>in </a:t>
            </a:r>
            <a:r>
              <a:rPr lang="en-CA" altLang="en-US" dirty="0" smtClean="0"/>
              <a:t>June 2015 of RAQDPS013, which </a:t>
            </a:r>
            <a:r>
              <a:rPr lang="en-CA" altLang="en-US" dirty="0"/>
              <a:t>introduced </a:t>
            </a:r>
            <a:r>
              <a:rPr lang="en-CA" altLang="en-US" dirty="0" smtClean="0"/>
              <a:t>a </a:t>
            </a:r>
            <a:r>
              <a:rPr lang="en-CA" altLang="en-US" b="1" dirty="0" smtClean="0">
                <a:solidFill>
                  <a:srgbClr val="C00000"/>
                </a:solidFill>
              </a:rPr>
              <a:t>new set of emissions files</a:t>
            </a:r>
            <a:r>
              <a:rPr lang="en-CA" altLang="en-US" dirty="0" smtClean="0"/>
              <a:t> [see </a:t>
            </a:r>
            <a:r>
              <a:rPr lang="en-CA" altLang="en-US" dirty="0" err="1" smtClean="0"/>
              <a:t>weblink</a:t>
            </a:r>
            <a:r>
              <a:rPr lang="en-CA" altLang="en-US" dirty="0" smtClean="0"/>
              <a:t> </a:t>
            </a:r>
            <a:r>
              <a:rPr lang="en-CA" altLang="en-US" sz="1800" dirty="0" smtClean="0">
                <a:solidFill>
                  <a:srgbClr val="7030A0"/>
                </a:solidFill>
                <a:hlinkClick r:id="rId2"/>
              </a:rPr>
              <a:t>http</a:t>
            </a:r>
            <a:r>
              <a:rPr lang="en-CA" altLang="en-US" sz="1800" dirty="0">
                <a:solidFill>
                  <a:srgbClr val="7030A0"/>
                </a:solidFill>
                <a:hlinkClick r:id="rId2"/>
              </a:rPr>
              <a:t>://collaboration.cmc.ec.gc.ca/cmc/cmoi/product_guide/docs/changes_e.html#20150611_raqdps</a:t>
            </a:r>
            <a:r>
              <a:rPr lang="en-CA" altLang="en-US" dirty="0"/>
              <a:t>]</a:t>
            </a:r>
            <a:endParaRPr lang="en-US" altLang="en-US" dirty="0" smtClean="0"/>
          </a:p>
          <a:p>
            <a:pPr marL="72000" indent="0"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A second set of </a:t>
            </a:r>
            <a:r>
              <a:rPr lang="en-CA" altLang="en-US" dirty="0"/>
              <a:t>significant </a:t>
            </a:r>
            <a:r>
              <a:rPr lang="en-CA" altLang="en-US" dirty="0" smtClean="0"/>
              <a:t>releases (RAQDPS015, RAQPS016, RAQDPS017) was made in 2016</a:t>
            </a:r>
            <a:r>
              <a:rPr lang="en-CA" altLang="en-US" dirty="0"/>
              <a:t> </a:t>
            </a:r>
            <a:r>
              <a:rPr lang="en-CA" altLang="en-US" dirty="0" smtClean="0"/>
              <a:t>to </a:t>
            </a:r>
            <a:r>
              <a:rPr lang="en-CA" altLang="en-US" b="1" dirty="0" smtClean="0">
                <a:solidFill>
                  <a:srgbClr val="C00000"/>
                </a:solidFill>
              </a:rPr>
              <a:t>upgrade to the next generation of the GEM-MACH </a:t>
            </a:r>
            <a:r>
              <a:rPr lang="en-CA" altLang="en-US" b="1" dirty="0">
                <a:solidFill>
                  <a:srgbClr val="C00000"/>
                </a:solidFill>
              </a:rPr>
              <a:t>model</a:t>
            </a:r>
            <a:r>
              <a:rPr lang="en-CA" altLang="en-US" dirty="0"/>
              <a:t> [see </a:t>
            </a:r>
            <a:r>
              <a:rPr lang="en-CA" altLang="en-US" sz="1800" dirty="0">
                <a:hlinkClick r:id="rId3"/>
              </a:rPr>
              <a:t>http://collaboration.cmc.ec.gc.ca/cmc/cmoi/product_guide/docs/changes_e.html#20160907_raqdps016</a:t>
            </a:r>
            <a:r>
              <a:rPr lang="en-CA" altLang="en-US" dirty="0"/>
              <a:t>]</a:t>
            </a:r>
            <a:endParaRPr lang="en-US" altLang="en-US" dirty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450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08480" cy="923702"/>
          </a:xfrm>
          <a:solidFill>
            <a:schemeClr val="bg1"/>
          </a:solidFill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sz="3200" dirty="0" smtClean="0">
                <a:solidFill>
                  <a:srgbClr val="00B050"/>
                </a:solidFill>
              </a:rPr>
              <a:t>2015 Update to RAQDPS Input Emissions</a:t>
            </a:r>
            <a:endParaRPr lang="fr-CA" altLang="en-US" sz="3200" dirty="0">
              <a:solidFill>
                <a:srgbClr val="00B05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784"/>
            <a:ext cx="8159750" cy="5373216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3200" b="1" dirty="0" smtClean="0"/>
              <a:t>   </a:t>
            </a:r>
            <a:r>
              <a:rPr lang="fr-CA" altLang="en-US" sz="3200" b="1" dirty="0" err="1" smtClean="0">
                <a:solidFill>
                  <a:srgbClr val="008000"/>
                </a:solidFill>
              </a:rPr>
              <a:t>Newer</a:t>
            </a:r>
            <a:r>
              <a:rPr lang="fr-CA" altLang="en-US" sz="3200" b="1" dirty="0" smtClean="0">
                <a:solidFill>
                  <a:srgbClr val="008000"/>
                </a:solidFill>
              </a:rPr>
              <a:t> </a:t>
            </a:r>
            <a:r>
              <a:rPr lang="fr-CA" altLang="en-US" sz="3200" b="1" dirty="0" err="1" smtClean="0">
                <a:solidFill>
                  <a:srgbClr val="008000"/>
                </a:solidFill>
              </a:rPr>
              <a:t>emissions</a:t>
            </a:r>
            <a:r>
              <a:rPr lang="fr-CA" altLang="en-US" sz="3200" b="1" dirty="0" smtClean="0">
                <a:solidFill>
                  <a:srgbClr val="008000"/>
                </a:solidFill>
              </a:rPr>
              <a:t> inventories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2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3200" b="1" dirty="0">
                <a:solidFill>
                  <a:srgbClr val="008000"/>
                </a:solidFill>
              </a:rPr>
              <a:t> </a:t>
            </a:r>
            <a:r>
              <a:rPr lang="fr-CA" altLang="en-US" sz="3200" b="1" dirty="0" smtClean="0">
                <a:solidFill>
                  <a:srgbClr val="008000"/>
                </a:solidFill>
              </a:rPr>
              <a:t>  were </a:t>
            </a:r>
            <a:r>
              <a:rPr lang="fr-CA" altLang="en-US" sz="3200" b="1" dirty="0" err="1" smtClean="0">
                <a:solidFill>
                  <a:srgbClr val="008000"/>
                </a:solidFill>
              </a:rPr>
              <a:t>used</a:t>
            </a:r>
            <a:endParaRPr lang="fr-CA" altLang="en-US" sz="3200" b="1" dirty="0" smtClean="0">
              <a:solidFill>
                <a:srgbClr val="008000"/>
              </a:solidFill>
            </a:endParaRPr>
          </a:p>
          <a:p>
            <a:pPr marL="363538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smtClean="0"/>
              <a:t>Old </a:t>
            </a:r>
            <a:r>
              <a:rPr lang="fr-CA" altLang="en-US" sz="2800" b="1" dirty="0" err="1" smtClean="0"/>
              <a:t>emissions</a:t>
            </a:r>
            <a:r>
              <a:rPr lang="fr-CA" altLang="en-US" sz="2800" b="1" dirty="0" smtClean="0"/>
              <a:t> (SET0)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Canada:         </a:t>
            </a:r>
            <a:r>
              <a:rPr lang="fr-CA" altLang="en-US" sz="2400" dirty="0" smtClean="0">
                <a:solidFill>
                  <a:srgbClr val="008000"/>
                </a:solidFill>
              </a:rPr>
              <a:t>2006</a:t>
            </a:r>
            <a:r>
              <a:rPr lang="fr-CA" altLang="en-US" sz="2400" dirty="0">
                <a:solidFill>
                  <a:srgbClr val="008000"/>
                </a:solidFill>
              </a:rPr>
              <a:t> </a:t>
            </a:r>
            <a:r>
              <a:rPr lang="fr-CA" altLang="en-US" sz="2400" dirty="0" smtClean="0">
                <a:solidFill>
                  <a:srgbClr val="008000"/>
                </a:solidFill>
              </a:rPr>
              <a:t>v1 </a:t>
            </a:r>
            <a:r>
              <a:rPr lang="fr-CA" altLang="en-US" sz="2400" dirty="0" smtClean="0"/>
              <a:t>(</a:t>
            </a:r>
            <a:r>
              <a:rPr lang="fr-CA" altLang="en-US" sz="2400" dirty="0" err="1" smtClean="0"/>
              <a:t>without</a:t>
            </a:r>
            <a:r>
              <a:rPr lang="fr-CA" altLang="en-US" sz="2400" dirty="0" smtClean="0"/>
              <a:t> construction </a:t>
            </a:r>
            <a:r>
              <a:rPr lang="fr-CA" altLang="en-US" sz="2400" dirty="0" err="1" smtClean="0"/>
              <a:t>sector</a:t>
            </a:r>
            <a:r>
              <a:rPr lang="fr-CA" altLang="en-US" sz="2400" dirty="0" smtClean="0"/>
              <a:t>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USA</a:t>
            </a:r>
            <a:r>
              <a:rPr lang="fr-CA" altLang="en-US" sz="2400" dirty="0"/>
              <a:t>:              </a:t>
            </a:r>
            <a:r>
              <a:rPr lang="fr-CA" altLang="en-US" sz="2400" dirty="0">
                <a:solidFill>
                  <a:srgbClr val="008000"/>
                </a:solidFill>
              </a:rPr>
              <a:t>2012 </a:t>
            </a:r>
            <a:r>
              <a:rPr lang="fr-CA" altLang="en-US" sz="2400" dirty="0" smtClean="0">
                <a:solidFill>
                  <a:srgbClr val="008000"/>
                </a:solidFill>
              </a:rPr>
              <a:t>projection (</a:t>
            </a:r>
            <a:r>
              <a:rPr lang="fr-CA" altLang="en-US" sz="2400" dirty="0" err="1" smtClean="0">
                <a:solidFill>
                  <a:srgbClr val="008000"/>
                </a:solidFill>
              </a:rPr>
              <a:t>based</a:t>
            </a:r>
            <a:r>
              <a:rPr lang="fr-CA" altLang="en-US" sz="2400" dirty="0" smtClean="0">
                <a:solidFill>
                  <a:srgbClr val="008000"/>
                </a:solidFill>
              </a:rPr>
              <a:t> on 2005 NEI) </a:t>
            </a:r>
            <a:endParaRPr lang="fr-CA" altLang="en-US" sz="2400" dirty="0">
              <a:solidFill>
                <a:srgbClr val="008000"/>
              </a:solidFill>
            </a:endParaRP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Mexico:         1999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CA" altLang="en-US" dirty="0" smtClean="0"/>
          </a:p>
          <a:p>
            <a:pPr marL="363538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err="1" smtClean="0"/>
              <a:t>Updated</a:t>
            </a:r>
            <a:r>
              <a:rPr lang="fr-CA" altLang="en-US" sz="2800" b="1" dirty="0" smtClean="0"/>
              <a:t> </a:t>
            </a:r>
            <a:r>
              <a:rPr lang="fr-CA" altLang="en-US" sz="2800" b="1" dirty="0" err="1" smtClean="0"/>
              <a:t>emissions</a:t>
            </a:r>
            <a:r>
              <a:rPr lang="fr-CA" altLang="en-US" sz="2800" b="1" dirty="0" smtClean="0"/>
              <a:t> (SET2.1.1)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Canada:         </a:t>
            </a:r>
            <a:r>
              <a:rPr lang="fr-CA" altLang="en-US" sz="2400" b="1" dirty="0" smtClean="0">
                <a:solidFill>
                  <a:srgbClr val="008000"/>
                </a:solidFill>
              </a:rPr>
              <a:t>2010 </a:t>
            </a:r>
            <a:r>
              <a:rPr lang="fr-CA" altLang="en-US" sz="2400" b="1" dirty="0">
                <a:solidFill>
                  <a:srgbClr val="008000"/>
                </a:solidFill>
              </a:rPr>
              <a:t>v</a:t>
            </a:r>
            <a:r>
              <a:rPr lang="fr-CA" altLang="en-US" sz="2400" b="1" dirty="0" smtClean="0">
                <a:solidFill>
                  <a:srgbClr val="008000"/>
                </a:solidFill>
              </a:rPr>
              <a:t>1 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USA:              </a:t>
            </a:r>
            <a:r>
              <a:rPr lang="fr-CA" altLang="en-US" sz="2400" b="1" dirty="0" smtClean="0">
                <a:solidFill>
                  <a:srgbClr val="008000"/>
                </a:solidFill>
              </a:rPr>
              <a:t>2011 v1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smtClean="0"/>
              <a:t>Mexico:          1999</a:t>
            </a:r>
            <a:r>
              <a:rPr lang="fr-CA" altLang="en-US" sz="2400" dirty="0"/>
              <a:t> </a:t>
            </a:r>
            <a:r>
              <a:rPr lang="fr-CA" altLang="en-US" sz="2400" dirty="0" smtClean="0"/>
              <a:t> (no change)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CA" altLang="en-US" sz="2400" dirty="0"/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CA" altLang="en-US" dirty="0"/>
          </a:p>
        </p:txBody>
      </p:sp>
    </p:spTree>
    <p:extLst>
      <p:ext uri="{BB962C8B-B14F-4D97-AF65-F5344CB8AC3E}">
        <p14:creationId xmlns:p14="http://schemas.microsoft.com/office/powerpoint/2010/main" val="108278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0200"/>
          </a:xfrm>
          <a:solidFill>
            <a:schemeClr val="bg1"/>
          </a:solidFill>
        </p:spPr>
        <p:txBody>
          <a:bodyPr/>
          <a:lstStyle/>
          <a:p>
            <a:pPr marL="468000"/>
            <a:r>
              <a:rPr lang="en-CA" sz="3200" dirty="0" smtClean="0">
                <a:solidFill>
                  <a:srgbClr val="00B050"/>
                </a:solidFill>
              </a:rPr>
              <a:t>Percentage Differences in National Annual Emissions Of Criteria Air Contaminants Between SET2.1.1 and SET0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19770"/>
              </p:ext>
            </p:extLst>
          </p:nvPr>
        </p:nvGraphicFramePr>
        <p:xfrm>
          <a:off x="324000" y="2852936"/>
          <a:ext cx="8496945" cy="204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75833"/>
                <a:gridCol w="1025493"/>
                <a:gridCol w="1098743"/>
                <a:gridCol w="952244"/>
                <a:gridCol w="952244"/>
                <a:gridCol w="1098743"/>
                <a:gridCol w="102549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VOC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  <a:r>
                        <a:rPr lang="en-CA" sz="2400" b="1" baseline="-25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0976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Canada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-30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-9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-6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-15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-6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-4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FF0000"/>
                          </a:solidFill>
                        </a:rPr>
                        <a:t>  16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0976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U.S.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-48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FF0000"/>
                          </a:solidFill>
                        </a:rPr>
                        <a:t> 8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-1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  -3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-6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-5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0000FF"/>
                          </a:solidFill>
                        </a:rPr>
                        <a:t>  -11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899592" y="5445224"/>
            <a:ext cx="8136904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44960" cy="995710"/>
          </a:xfrm>
          <a:solidFill>
            <a:schemeClr val="bg1"/>
          </a:solidFill>
          <a:ln/>
        </p:spPr>
        <p:txBody>
          <a:bodyPr/>
          <a:lstStyle/>
          <a:p>
            <a:pPr marL="10800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sz="3200" dirty="0" smtClean="0">
                <a:solidFill>
                  <a:srgbClr val="00B050"/>
                </a:solidFill>
              </a:rPr>
              <a:t>Many </a:t>
            </a:r>
            <a:r>
              <a:rPr lang="fr-CA" altLang="en-US" sz="3200" dirty="0" err="1">
                <a:solidFill>
                  <a:srgbClr val="00B050"/>
                </a:solidFill>
              </a:rPr>
              <a:t>Improvements</a:t>
            </a:r>
            <a:r>
              <a:rPr lang="fr-CA" altLang="en-US" sz="3200" dirty="0">
                <a:solidFill>
                  <a:srgbClr val="00B050"/>
                </a:solidFill>
              </a:rPr>
              <a:t> </a:t>
            </a:r>
            <a:r>
              <a:rPr lang="fr-CA" altLang="en-US" sz="3200" dirty="0" smtClean="0">
                <a:solidFill>
                  <a:srgbClr val="00B050"/>
                </a:solidFill>
              </a:rPr>
              <a:t>to Emissions </a:t>
            </a:r>
            <a:br>
              <a:rPr lang="fr-CA" altLang="en-US" sz="3200" dirty="0" smtClean="0">
                <a:solidFill>
                  <a:srgbClr val="00B050"/>
                </a:solidFill>
              </a:rPr>
            </a:br>
            <a:r>
              <a:rPr lang="fr-CA" altLang="en-US" sz="3200" dirty="0" err="1" smtClean="0">
                <a:solidFill>
                  <a:srgbClr val="00B050"/>
                </a:solidFill>
              </a:rPr>
              <a:t>Processing</a:t>
            </a:r>
            <a:r>
              <a:rPr lang="fr-CA" altLang="en-US" sz="3200" dirty="0" smtClean="0">
                <a:solidFill>
                  <a:srgbClr val="00B050"/>
                </a:solidFill>
              </a:rPr>
              <a:t> </a:t>
            </a:r>
            <a:r>
              <a:rPr lang="fr-CA" altLang="en-US" sz="3200" dirty="0" err="1" smtClean="0">
                <a:solidFill>
                  <a:srgbClr val="00B050"/>
                </a:solidFill>
              </a:rPr>
              <a:t>Methodology</a:t>
            </a:r>
            <a:r>
              <a:rPr lang="fr-CA" altLang="en-US" sz="3200" dirty="0" smtClean="0">
                <a:solidFill>
                  <a:srgbClr val="00B050"/>
                </a:solidFill>
              </a:rPr>
              <a:t> for Canada</a:t>
            </a:r>
            <a:endParaRPr lang="fr-CA" altLang="en-US" sz="3200" dirty="0">
              <a:solidFill>
                <a:srgbClr val="00B05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48000"/>
            <a:ext cx="8280920" cy="5229200"/>
          </a:xfrm>
          <a:solidFill>
            <a:schemeClr val="bg1"/>
          </a:solidFill>
          <a:ln/>
        </p:spPr>
        <p:txBody>
          <a:bodyPr/>
          <a:lstStyle/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smtClean="0"/>
              <a:t>New Canadian population and </a:t>
            </a:r>
            <a:r>
              <a:rPr lang="fr-CA" altLang="en-US" dirty="0" err="1" smtClean="0"/>
              <a:t>dwelling</a:t>
            </a:r>
            <a:r>
              <a:rPr lang="fr-CA" altLang="en-US" dirty="0" smtClean="0"/>
              <a:t> spatial </a:t>
            </a:r>
            <a:r>
              <a:rPr lang="fr-CA" altLang="en-US" dirty="0" err="1" smtClean="0"/>
              <a:t>surrogates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based</a:t>
            </a:r>
            <a:r>
              <a:rPr lang="fr-CA" altLang="en-US" dirty="0" smtClean="0"/>
              <a:t> on 2011 </a:t>
            </a:r>
            <a:r>
              <a:rPr lang="fr-CA" altLang="en-US" dirty="0" err="1" smtClean="0"/>
              <a:t>census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replaced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older</a:t>
            </a:r>
            <a:r>
              <a:rPr lang="fr-CA" altLang="en-US" dirty="0" smtClean="0"/>
              <a:t> versions </a:t>
            </a:r>
            <a:r>
              <a:rPr lang="fr-CA" altLang="en-US" dirty="0" err="1" smtClean="0"/>
              <a:t>based</a:t>
            </a:r>
            <a:r>
              <a:rPr lang="fr-CA" altLang="en-US" dirty="0" smtClean="0"/>
              <a:t> on 2006 </a:t>
            </a:r>
            <a:r>
              <a:rPr lang="fr-CA" altLang="en-US" dirty="0" err="1" smtClean="0"/>
              <a:t>census</a:t>
            </a:r>
            <a:endParaRPr lang="fr-CA" altLang="en-US" dirty="0" smtClean="0"/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/>
              <a:t>N</a:t>
            </a:r>
            <a:r>
              <a:rPr lang="fr-CA" altLang="en-US" dirty="0" smtClean="0"/>
              <a:t>ew Canadian spatial </a:t>
            </a:r>
            <a:r>
              <a:rPr lang="fr-CA" altLang="en-US" dirty="0" err="1" smtClean="0"/>
              <a:t>surrogates</a:t>
            </a:r>
            <a:r>
              <a:rPr lang="fr-CA" altLang="en-US" dirty="0" smtClean="0"/>
              <a:t> for </a:t>
            </a:r>
            <a:r>
              <a:rPr lang="fr-CA" altLang="en-US" dirty="0" err="1" smtClean="0"/>
              <a:t>residential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wood</a:t>
            </a:r>
            <a:r>
              <a:rPr lang="fr-CA" altLang="en-US" dirty="0" smtClean="0"/>
              <a:t> combustion, on-road </a:t>
            </a:r>
            <a:r>
              <a:rPr lang="fr-CA" altLang="en-US" dirty="0"/>
              <a:t>mobile </a:t>
            </a:r>
            <a:r>
              <a:rPr lang="fr-CA" altLang="en-US" dirty="0" smtClean="0"/>
              <a:t>sources,</a:t>
            </a:r>
            <a:r>
              <a:rPr lang="fr-CA" altLang="en-US" dirty="0"/>
              <a:t> </a:t>
            </a:r>
            <a:r>
              <a:rPr lang="fr-CA" altLang="en-US" dirty="0" err="1" smtClean="0"/>
              <a:t>airports</a:t>
            </a:r>
            <a:r>
              <a:rPr lang="fr-CA" altLang="en-US" dirty="0" smtClean="0"/>
              <a:t>, marine </a:t>
            </a:r>
            <a:r>
              <a:rPr lang="fr-CA" altLang="en-US" dirty="0" err="1" smtClean="0"/>
              <a:t>pleasure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craft</a:t>
            </a:r>
            <a:r>
              <a:rPr lang="fr-CA" altLang="en-US" dirty="0" smtClean="0"/>
              <a:t>, and </a:t>
            </a:r>
            <a:r>
              <a:rPr lang="fr-CA" altLang="en-US" dirty="0" err="1" smtClean="0"/>
              <a:t>others</a:t>
            </a:r>
            <a:r>
              <a:rPr lang="fr-CA" altLang="en-US" dirty="0" smtClean="0"/>
              <a:t> </a:t>
            </a:r>
            <a:endParaRPr lang="fr-CA" altLang="en-US" dirty="0"/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smtClean="0"/>
              <a:t>Land-use-</a:t>
            </a:r>
            <a:r>
              <a:rPr lang="fr-CA" altLang="en-US" dirty="0" err="1" smtClean="0"/>
              <a:t>dependent</a:t>
            </a:r>
            <a:r>
              <a:rPr lang="fr-CA" altLang="en-US" dirty="0" smtClean="0"/>
              <a:t> transportable fraction </a:t>
            </a:r>
            <a:r>
              <a:rPr lang="fr-CA" altLang="en-US" dirty="0" err="1" smtClean="0"/>
              <a:t>used</a:t>
            </a:r>
            <a:r>
              <a:rPr lang="fr-CA" altLang="en-US" dirty="0" smtClean="0"/>
              <a:t> to </a:t>
            </a:r>
            <a:r>
              <a:rPr lang="fr-CA" altLang="en-US" dirty="0" err="1" smtClean="0"/>
              <a:t>scale</a:t>
            </a:r>
            <a:r>
              <a:rPr lang="fr-CA" altLang="en-US" dirty="0" smtClean="0"/>
              <a:t> fugitive </a:t>
            </a:r>
            <a:r>
              <a:rPr lang="fr-CA" altLang="en-US" dirty="0" err="1" smtClean="0"/>
              <a:t>dust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emissions</a:t>
            </a:r>
            <a:r>
              <a:rPr lang="fr-CA" altLang="en-US" dirty="0" smtClean="0"/>
              <a:t> for </a:t>
            </a:r>
            <a:r>
              <a:rPr lang="fr-CA" altLang="en-US" dirty="0" err="1" smtClean="0"/>
              <a:t>near</a:t>
            </a:r>
            <a:r>
              <a:rPr lang="fr-CA" altLang="en-US" dirty="0" smtClean="0"/>
              <a:t>-source capture in place of simple 0.25 factor</a:t>
            </a:r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smtClean="0"/>
              <a:t>New temporal profiles for major point sources</a:t>
            </a:r>
            <a:endParaRPr lang="fr-CA" altLang="en-US" dirty="0"/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/>
              <a:t>New </a:t>
            </a:r>
            <a:r>
              <a:rPr lang="fr-CA" altLang="en-US" dirty="0" err="1"/>
              <a:t>library</a:t>
            </a:r>
            <a:r>
              <a:rPr lang="fr-CA" altLang="en-US" dirty="0"/>
              <a:t> of PM </a:t>
            </a:r>
            <a:r>
              <a:rPr lang="fr-CA" altLang="en-US" dirty="0" err="1"/>
              <a:t>speciation</a:t>
            </a:r>
            <a:r>
              <a:rPr lang="fr-CA" altLang="en-US" dirty="0"/>
              <a:t> profiles and addition of </a:t>
            </a:r>
            <a:r>
              <a:rPr lang="fr-CA" altLang="en-US" dirty="0" err="1"/>
              <a:t>some</a:t>
            </a:r>
            <a:r>
              <a:rPr lang="fr-CA" altLang="en-US" dirty="0"/>
              <a:t> VOC </a:t>
            </a:r>
            <a:r>
              <a:rPr lang="fr-CA" altLang="en-US" dirty="0" err="1"/>
              <a:t>speciation</a:t>
            </a:r>
            <a:r>
              <a:rPr lang="fr-CA" altLang="en-US" dirty="0"/>
              <a:t> profiles</a:t>
            </a:r>
          </a:p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dirty="0" err="1" smtClean="0"/>
              <a:t>Removal</a:t>
            </a:r>
            <a:r>
              <a:rPr lang="fr-CA" altLang="en-US" dirty="0" smtClean="0"/>
              <a:t> </a:t>
            </a:r>
            <a:r>
              <a:rPr lang="fr-CA" altLang="en-US" dirty="0"/>
              <a:t>of </a:t>
            </a:r>
            <a:r>
              <a:rPr lang="fr-CA" altLang="en-US" dirty="0" err="1"/>
              <a:t>emissions</a:t>
            </a:r>
            <a:r>
              <a:rPr lang="fr-CA" altLang="en-US" dirty="0"/>
              <a:t> </a:t>
            </a:r>
            <a:r>
              <a:rPr lang="fr-CA" altLang="en-US" dirty="0" err="1"/>
              <a:t>from</a:t>
            </a:r>
            <a:r>
              <a:rPr lang="fr-CA" altLang="en-US" dirty="0"/>
              <a:t> </a:t>
            </a:r>
            <a:r>
              <a:rPr lang="fr-CA" altLang="en-US" dirty="0" err="1" smtClean="0"/>
              <a:t>closed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facilities</a:t>
            </a:r>
            <a:endParaRPr lang="fr-CA" altLang="en-US" dirty="0"/>
          </a:p>
        </p:txBody>
      </p:sp>
    </p:spTree>
    <p:extLst>
      <p:ext uri="{BB962C8B-B14F-4D97-AF65-F5344CB8AC3E}">
        <p14:creationId xmlns:p14="http://schemas.microsoft.com/office/powerpoint/2010/main" val="3415356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000"/>
            <a:ext cx="9144000" cy="1052752"/>
          </a:xfrm>
          <a:solidFill>
            <a:schemeClr val="bg1"/>
          </a:solidFill>
        </p:spPr>
        <p:txBody>
          <a:bodyPr anchor="t"/>
          <a:lstStyle/>
          <a:p>
            <a:pPr marL="144000">
              <a:defRPr/>
            </a:pPr>
            <a:r>
              <a:rPr lang="fr-CA" sz="2800" dirty="0">
                <a:solidFill>
                  <a:srgbClr val="00B050"/>
                </a:solidFill>
              </a:rPr>
              <a:t>Impact of </a:t>
            </a:r>
            <a:r>
              <a:rPr lang="fr-CA" sz="2800" dirty="0" err="1">
                <a:solidFill>
                  <a:srgbClr val="00B050"/>
                </a:solidFill>
              </a:rPr>
              <a:t>Revised</a:t>
            </a:r>
            <a:r>
              <a:rPr lang="fr-CA" sz="2800" dirty="0">
                <a:solidFill>
                  <a:srgbClr val="00B050"/>
                </a:solidFill>
              </a:rPr>
              <a:t> Emissions on </a:t>
            </a:r>
            <a:r>
              <a:rPr lang="fr-CA" sz="2800" dirty="0" smtClean="0">
                <a:solidFill>
                  <a:srgbClr val="00B050"/>
                </a:solidFill>
              </a:rPr>
              <a:t>Winter </a:t>
            </a:r>
            <a:r>
              <a:rPr lang="fr-CA" sz="2800" dirty="0">
                <a:solidFill>
                  <a:srgbClr val="00B050"/>
                </a:solidFill>
              </a:rPr>
              <a:t>2014 </a:t>
            </a:r>
            <a:r>
              <a:rPr lang="fr-CA" sz="2800" dirty="0" err="1">
                <a:solidFill>
                  <a:srgbClr val="00B050"/>
                </a:solidFill>
              </a:rPr>
              <a:t>Mean</a:t>
            </a:r>
            <a:r>
              <a:rPr lang="fr-CA" sz="2800" dirty="0">
                <a:solidFill>
                  <a:srgbClr val="00B050"/>
                </a:solidFill>
              </a:rPr>
              <a:t> </a:t>
            </a:r>
            <a:r>
              <a:rPr lang="fr-CA" sz="2800" dirty="0" smtClean="0">
                <a:solidFill>
                  <a:srgbClr val="00B050"/>
                </a:solidFill>
              </a:rPr>
              <a:t>PM</a:t>
            </a:r>
            <a:r>
              <a:rPr lang="fr-CA" sz="2800" baseline="-25000" dirty="0" smtClean="0">
                <a:solidFill>
                  <a:srgbClr val="00B050"/>
                </a:solidFill>
              </a:rPr>
              <a:t>2.5</a:t>
            </a:r>
            <a:r>
              <a:rPr lang="fr-CA" sz="2800" dirty="0" smtClean="0">
                <a:solidFill>
                  <a:srgbClr val="00B050"/>
                </a:solidFill>
              </a:rPr>
              <a:t> </a:t>
            </a:r>
            <a:r>
              <a:rPr lang="fr-CA" sz="2800" dirty="0">
                <a:solidFill>
                  <a:srgbClr val="00B050"/>
                </a:solidFill>
              </a:rPr>
              <a:t>(µg/m</a:t>
            </a:r>
            <a:r>
              <a:rPr lang="fr-CA" sz="2800" baseline="30000" dirty="0">
                <a:solidFill>
                  <a:srgbClr val="00B050"/>
                </a:solidFill>
              </a:rPr>
              <a:t>3</a:t>
            </a:r>
            <a:r>
              <a:rPr lang="fr-CA" sz="2800" dirty="0">
                <a:solidFill>
                  <a:srgbClr val="00B050"/>
                </a:solidFill>
              </a:rPr>
              <a:t>) </a:t>
            </a:r>
            <a:r>
              <a:rPr lang="fr-CA" sz="2800" dirty="0" smtClean="0">
                <a:solidFill>
                  <a:srgbClr val="00B050"/>
                </a:solidFill>
              </a:rPr>
              <a:t>and NO</a:t>
            </a:r>
            <a:r>
              <a:rPr lang="fr-CA" sz="2800" baseline="-25000" dirty="0" smtClean="0">
                <a:solidFill>
                  <a:srgbClr val="00B050"/>
                </a:solidFill>
              </a:rPr>
              <a:t>2</a:t>
            </a:r>
            <a:r>
              <a:rPr lang="fr-CA" sz="2800" dirty="0" smtClean="0">
                <a:solidFill>
                  <a:srgbClr val="00B050"/>
                </a:solidFill>
              </a:rPr>
              <a:t> </a:t>
            </a:r>
            <a:r>
              <a:rPr lang="fr-CA" sz="2800" dirty="0">
                <a:solidFill>
                  <a:srgbClr val="00B050"/>
                </a:solidFill>
              </a:rPr>
              <a:t>(</a:t>
            </a:r>
            <a:r>
              <a:rPr lang="fr-CA" sz="2800" dirty="0" err="1" smtClean="0">
                <a:solidFill>
                  <a:srgbClr val="00B050"/>
                </a:solidFill>
              </a:rPr>
              <a:t>ppbv</a:t>
            </a:r>
            <a:r>
              <a:rPr lang="fr-CA" sz="2800" dirty="0" smtClean="0">
                <a:solidFill>
                  <a:srgbClr val="00B050"/>
                </a:solidFill>
              </a:rPr>
              <a:t>) Concentrations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2232000" y="1476000"/>
            <a:ext cx="1311275" cy="284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SRPDQA (OPS)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148000" y="1476000"/>
            <a:ext cx="3361818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=</a:t>
            </a:r>
            <a:r>
              <a:rPr lang="fr-CA" sz="1200" b="1" dirty="0" smtClean="0"/>
              <a:t>SRPDQA(SET2.1.1) </a:t>
            </a:r>
            <a:r>
              <a:rPr lang="fr-CA" sz="1200" b="1" dirty="0"/>
              <a:t>– SRPDQA(OPS) </a:t>
            </a:r>
          </a:p>
        </p:txBody>
      </p:sp>
      <p:pic>
        <p:nvPicPr>
          <p:cNvPr id="8" name="Picture 7" descr="PM25_diff_WIN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00" y="1844824"/>
            <a:ext cx="3652814" cy="2425641"/>
          </a:xfrm>
          <a:prstGeom prst="rect">
            <a:avLst/>
          </a:prstGeom>
        </p:spPr>
      </p:pic>
      <p:pic>
        <p:nvPicPr>
          <p:cNvPr id="11" name="Picture 10" descr="PM25_base_WI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000" y="1844824"/>
            <a:ext cx="3652814" cy="2425641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56241" y="5269115"/>
            <a:ext cx="61587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NO</a:t>
            </a:r>
            <a:r>
              <a:rPr lang="fr-CA" b="1" baseline="-25000" dirty="0" smtClean="0"/>
              <a:t>2</a:t>
            </a:r>
            <a:endParaRPr lang="fr-CA" b="1" baseline="-250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-5400000">
            <a:off x="-7879" y="2536271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NO2_diff_WI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00" y="4365104"/>
            <a:ext cx="3652814" cy="2425641"/>
          </a:xfrm>
          <a:prstGeom prst="rect">
            <a:avLst/>
          </a:prstGeom>
        </p:spPr>
      </p:pic>
      <p:pic>
        <p:nvPicPr>
          <p:cNvPr id="10" name="Picture 9" descr="NO2_base_WIN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4000" y="4365104"/>
            <a:ext cx="3652814" cy="24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3" y="144000"/>
            <a:ext cx="9140547" cy="972344"/>
          </a:xfrm>
          <a:solidFill>
            <a:schemeClr val="bg1"/>
          </a:solidFill>
        </p:spPr>
        <p:txBody>
          <a:bodyPr anchor="t"/>
          <a:lstStyle/>
          <a:p>
            <a:pPr marL="144000">
              <a:defRPr/>
            </a:pPr>
            <a:r>
              <a:rPr lang="fr-CA" sz="2800" dirty="0" smtClean="0">
                <a:solidFill>
                  <a:srgbClr val="00B050"/>
                </a:solidFill>
              </a:rPr>
              <a:t>Impact of </a:t>
            </a:r>
            <a:r>
              <a:rPr lang="fr-CA" sz="2800" dirty="0" err="1" smtClean="0">
                <a:solidFill>
                  <a:srgbClr val="00B050"/>
                </a:solidFill>
              </a:rPr>
              <a:t>Revised</a:t>
            </a:r>
            <a:r>
              <a:rPr lang="fr-CA" sz="2800" dirty="0" smtClean="0">
                <a:solidFill>
                  <a:srgbClr val="00B050"/>
                </a:solidFill>
              </a:rPr>
              <a:t> Emissions on </a:t>
            </a:r>
            <a:r>
              <a:rPr lang="fr-CA" sz="2800" dirty="0" err="1" smtClean="0">
                <a:solidFill>
                  <a:srgbClr val="00B050"/>
                </a:solidFill>
              </a:rPr>
              <a:t>Summer</a:t>
            </a:r>
            <a:r>
              <a:rPr lang="fr-CA" sz="2800" dirty="0">
                <a:solidFill>
                  <a:srgbClr val="00B050"/>
                </a:solidFill>
              </a:rPr>
              <a:t> 2014 </a:t>
            </a:r>
            <a:r>
              <a:rPr lang="fr-CA" sz="2800" dirty="0" err="1">
                <a:solidFill>
                  <a:srgbClr val="00B050"/>
                </a:solidFill>
              </a:rPr>
              <a:t>Mean</a:t>
            </a:r>
            <a:r>
              <a:rPr lang="fr-CA" sz="2800" dirty="0">
                <a:solidFill>
                  <a:srgbClr val="00B050"/>
                </a:solidFill>
              </a:rPr>
              <a:t> O</a:t>
            </a:r>
            <a:r>
              <a:rPr lang="fr-CA" sz="2800" baseline="-25000" dirty="0" smtClean="0">
                <a:solidFill>
                  <a:srgbClr val="00B050"/>
                </a:solidFill>
              </a:rPr>
              <a:t>3</a:t>
            </a:r>
            <a:r>
              <a:rPr lang="fr-CA" sz="2800" dirty="0" smtClean="0">
                <a:solidFill>
                  <a:srgbClr val="00B050"/>
                </a:solidFill>
              </a:rPr>
              <a:t> (</a:t>
            </a:r>
            <a:r>
              <a:rPr lang="fr-CA" sz="2800" dirty="0" err="1" smtClean="0">
                <a:solidFill>
                  <a:srgbClr val="00B050"/>
                </a:solidFill>
              </a:rPr>
              <a:t>ppbv</a:t>
            </a:r>
            <a:r>
              <a:rPr lang="fr-CA" sz="2800" dirty="0" smtClean="0">
                <a:solidFill>
                  <a:srgbClr val="00B050"/>
                </a:solidFill>
              </a:rPr>
              <a:t>) and PM</a:t>
            </a:r>
            <a:r>
              <a:rPr lang="fr-CA" sz="2800" baseline="-25000" dirty="0" smtClean="0">
                <a:solidFill>
                  <a:srgbClr val="00B050"/>
                </a:solidFill>
              </a:rPr>
              <a:t>2.5</a:t>
            </a:r>
            <a:r>
              <a:rPr lang="fr-CA" sz="2800" dirty="0" smtClean="0">
                <a:solidFill>
                  <a:srgbClr val="00B050"/>
                </a:solidFill>
              </a:rPr>
              <a:t> </a:t>
            </a:r>
            <a:r>
              <a:rPr lang="fr-CA" sz="2800" dirty="0">
                <a:solidFill>
                  <a:srgbClr val="00B050"/>
                </a:solidFill>
              </a:rPr>
              <a:t>(µg/m</a:t>
            </a:r>
            <a:r>
              <a:rPr lang="fr-CA" sz="2800" baseline="30000" dirty="0">
                <a:solidFill>
                  <a:srgbClr val="00B050"/>
                </a:solidFill>
              </a:rPr>
              <a:t>3</a:t>
            </a:r>
            <a:r>
              <a:rPr lang="fr-CA" sz="2800" dirty="0">
                <a:solidFill>
                  <a:srgbClr val="00B050"/>
                </a:solidFill>
              </a:rPr>
              <a:t>) </a:t>
            </a:r>
            <a:r>
              <a:rPr lang="fr-CA" sz="2800" dirty="0" smtClean="0">
                <a:solidFill>
                  <a:srgbClr val="00B050"/>
                </a:solidFill>
              </a:rPr>
              <a:t>Concentrations</a:t>
            </a:r>
            <a:r>
              <a:rPr lang="fr-CA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CA" sz="2000" dirty="0" smtClean="0"/>
              <a:t/>
            </a:r>
            <a:br>
              <a:rPr lang="fr-CA" sz="2000" dirty="0" smtClean="0"/>
            </a:br>
            <a:endParaRPr lang="fr-CA" sz="3200" dirty="0" smtClean="0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 rot="-5400000">
            <a:off x="144000" y="2520000"/>
            <a:ext cx="4491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O</a:t>
            </a:r>
            <a:r>
              <a:rPr lang="fr-CA" b="1" baseline="-25000" dirty="0" smtClean="0"/>
              <a:t>3</a:t>
            </a:r>
            <a:endParaRPr lang="fr-CA" b="1" baseline="-25000" dirty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2124000" y="1368000"/>
            <a:ext cx="1311275" cy="284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SRPDQA (OPS)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5112000" y="1368000"/>
            <a:ext cx="3361818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200" b="1" dirty="0"/>
              <a:t>DIFF =</a:t>
            </a:r>
            <a:r>
              <a:rPr lang="fr-CA" sz="1200" b="1" dirty="0" smtClean="0"/>
              <a:t>SRPDQA(SET2.1.1) </a:t>
            </a:r>
            <a:r>
              <a:rPr lang="fr-CA" sz="1200" b="1" dirty="0"/>
              <a:t>– SRPDQA(OPS) </a:t>
            </a:r>
          </a:p>
        </p:txBody>
      </p:sp>
      <p:pic>
        <p:nvPicPr>
          <p:cNvPr id="8" name="Picture 7" descr="O3_DIFF_SUMM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00" y="1764000"/>
            <a:ext cx="3686895" cy="2448272"/>
          </a:xfrm>
          <a:prstGeom prst="rect">
            <a:avLst/>
          </a:prstGeom>
        </p:spPr>
      </p:pic>
      <p:pic>
        <p:nvPicPr>
          <p:cNvPr id="9" name="Picture 8" descr="O3_basecase_SUM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000" y="1728000"/>
            <a:ext cx="3744416" cy="2486468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0" y="5328000"/>
            <a:ext cx="74411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dirty="0" smtClean="0"/>
              <a:t>PM</a:t>
            </a:r>
            <a:r>
              <a:rPr lang="fr-CA" b="1" baseline="-25000" dirty="0" smtClean="0"/>
              <a:t>2.5</a:t>
            </a:r>
            <a:endParaRPr lang="fr-CA" b="1" baseline="-25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55576" y="5577924"/>
            <a:ext cx="8280920" cy="1212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 descr="PM25_base_SUM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6000" y="4320000"/>
            <a:ext cx="3736790" cy="2481405"/>
          </a:xfrm>
          <a:prstGeom prst="rect">
            <a:avLst/>
          </a:prstGeom>
        </p:spPr>
      </p:pic>
      <p:pic>
        <p:nvPicPr>
          <p:cNvPr id="11" name="Picture 10" descr="PM25_DIFF_SU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00" y="4320000"/>
            <a:ext cx="3736790" cy="24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5196D5-E06D-4885-93B4-B4092D05E58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3f98e56d-1113-4a65-a9e4-9f7ab45ff7e1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10434</TotalTime>
  <Words>1364</Words>
  <Application>Microsoft Office PowerPoint</Application>
  <PresentationFormat>On-screen Show (4:3)</PresentationFormat>
  <Paragraphs>186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Wingdings</vt:lpstr>
      <vt:lpstr>Arial Unicode MS</vt:lpstr>
      <vt:lpstr>Symbol</vt:lpstr>
      <vt:lpstr>Default Design</vt:lpstr>
      <vt:lpstr>1_Default Design</vt:lpstr>
      <vt:lpstr>Recent Updates to the Canadian Operational Regional Air Quality Deterministic Prediction System</vt:lpstr>
      <vt:lpstr>    Background</vt:lpstr>
      <vt:lpstr>Overview of the ECCC RAQDPS</vt:lpstr>
      <vt:lpstr>Two Recent Updates to the RAQDPS</vt:lpstr>
      <vt:lpstr>2015 Update to RAQDPS Input Emissions</vt:lpstr>
      <vt:lpstr>Percentage Differences in National Annual Emissions Of Criteria Air Contaminants Between SET2.1.1 and SET0</vt:lpstr>
      <vt:lpstr>Many Improvements to Emissions  Processing Methodology for Canada</vt:lpstr>
      <vt:lpstr>Impact of Revised Emissions on Winter 2014 Mean PM2.5 (µg/m3) and NO2 (ppbv) Concentrations</vt:lpstr>
      <vt:lpstr>Impact of Revised Emissions on Summer 2014 Mean O3 (ppbv) and PM2.5 (µg/m3) Concentrations  </vt:lpstr>
      <vt:lpstr>Objective Scores (MB, R, URMSE) for Winter &amp; Summer 2014 for NO2, O3, PM2.5</vt:lpstr>
      <vt:lpstr>2016 Updates to Forecast Model: GEM-MACH v2  vs. GEM-MACH v1  (1)</vt:lpstr>
      <vt:lpstr>New Vertical Discretization</vt:lpstr>
      <vt:lpstr> GEM-MACH v2  vs. GEM-MACH v1  (2)</vt:lpstr>
      <vt:lpstr>Change in Forecast Domain from GEM-MACHv1 to GEM-MACHv2</vt:lpstr>
      <vt:lpstr>Impact of New Model Version on Winter 2014 Mean PM2.5 and NO2 Concentrations</vt:lpstr>
      <vt:lpstr>Impact of New Model Version on Summer 2014 Mean O3 and PM2.5 Concentrations</vt:lpstr>
      <vt:lpstr>Objective Scores (MB, R, URMSE) for Hourly Forecasts (NO2, O3, PM2.5)</vt:lpstr>
      <vt:lpstr>PowerPoint Presentation</vt:lpstr>
      <vt:lpstr>PowerPoint Presentation</vt:lpstr>
      <vt:lpstr>Summary</vt:lpstr>
      <vt:lpstr>Thank you for your attention!</vt:lpstr>
      <vt:lpstr>Current RAQDPS “Ecosystem”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Moran,Mike [Ontario]</cp:lastModifiedBy>
  <cp:revision>391</cp:revision>
  <cp:lastPrinted>2016-09-21T23:39:08Z</cp:lastPrinted>
  <dcterms:created xsi:type="dcterms:W3CDTF">2006-02-27T19:58:49Z</dcterms:created>
  <dcterms:modified xsi:type="dcterms:W3CDTF">2016-10-26T00:58:56Z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