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301" r:id="rId3"/>
    <p:sldId id="308" r:id="rId4"/>
    <p:sldId id="307" r:id="rId5"/>
    <p:sldId id="341" r:id="rId6"/>
    <p:sldId id="339" r:id="rId7"/>
    <p:sldId id="306" r:id="rId8"/>
    <p:sldId id="309" r:id="rId9"/>
    <p:sldId id="313" r:id="rId10"/>
    <p:sldId id="330" r:id="rId11"/>
    <p:sldId id="340" r:id="rId12"/>
    <p:sldId id="336" r:id="rId13"/>
    <p:sldId id="324" r:id="rId14"/>
    <p:sldId id="344" r:id="rId15"/>
    <p:sldId id="327" r:id="rId16"/>
    <p:sldId id="328" r:id="rId17"/>
    <p:sldId id="319" r:id="rId18"/>
    <p:sldId id="312" r:id="rId19"/>
    <p:sldId id="345" r:id="rId20"/>
    <p:sldId id="346" r:id="rId21"/>
    <p:sldId id="332" r:id="rId22"/>
    <p:sldId id="333" r:id="rId23"/>
    <p:sldId id="334" r:id="rId24"/>
    <p:sldId id="335" r:id="rId25"/>
    <p:sldId id="337" r:id="rId26"/>
    <p:sldId id="338" r:id="rId27"/>
    <p:sldId id="320" r:id="rId28"/>
    <p:sldId id="317" r:id="rId29"/>
    <p:sldId id="323" r:id="rId30"/>
    <p:sldId id="304" r:id="rId31"/>
    <p:sldId id="326"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002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86589" autoAdjust="0"/>
  </p:normalViewPr>
  <p:slideViewPr>
    <p:cSldViewPr snapToGrid="0">
      <p:cViewPr varScale="1">
        <p:scale>
          <a:sx n="63" d="100"/>
          <a:sy n="63" d="100"/>
        </p:scale>
        <p:origin x="1740" y="66"/>
      </p:cViewPr>
      <p:guideLst>
        <p:guide orient="horz" pos="2160"/>
        <p:guide pos="2880"/>
      </p:guideLst>
    </p:cSldViewPr>
  </p:slideViewPr>
  <p:outlineViewPr>
    <p:cViewPr>
      <p:scale>
        <a:sx n="33" d="100"/>
        <a:sy n="33" d="100"/>
      </p:scale>
      <p:origin x="0" y="292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3EAB70-AF24-4A4A-9C8D-78ABF961F231}" type="datetimeFigureOut">
              <a:rPr lang="en-US" smtClean="0"/>
              <a:pPr/>
              <a:t>10/23/2016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0CF876-92C2-994E-9567-C1F981AD7DBF}" type="slidenum">
              <a:rPr lang="en-US" smtClean="0"/>
              <a:pPr/>
              <a:t>‹#›</a:t>
            </a:fld>
            <a:endParaRPr lang="en-US"/>
          </a:p>
        </p:txBody>
      </p:sp>
    </p:spTree>
    <p:extLst>
      <p:ext uri="{BB962C8B-B14F-4D97-AF65-F5344CB8AC3E}">
        <p14:creationId xmlns:p14="http://schemas.microsoft.com/office/powerpoint/2010/main" val="33792287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C6441B-42AA-6F43-B590-FE46E758C2CB}" type="datetimeFigureOut">
              <a:rPr lang="en-US" smtClean="0"/>
              <a:pPr/>
              <a:t>10/23/2016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5105B-DBD0-124A-A56F-7BFC8DBE635B}" type="slidenum">
              <a:rPr lang="en-US" smtClean="0"/>
              <a:pPr/>
              <a:t>‹#›</a:t>
            </a:fld>
            <a:endParaRPr lang="en-US"/>
          </a:p>
        </p:txBody>
      </p:sp>
    </p:spTree>
    <p:extLst>
      <p:ext uri="{BB962C8B-B14F-4D97-AF65-F5344CB8AC3E}">
        <p14:creationId xmlns:p14="http://schemas.microsoft.com/office/powerpoint/2010/main" val="44899706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an integrated approach to assess</a:t>
            </a:r>
            <a:r>
              <a:rPr lang="en-US" baseline="0" dirty="0"/>
              <a:t> and monetize air externalities in the context of energy decisions to promote a more full cost accounting of energy choices.</a:t>
            </a:r>
            <a:endParaRPr lang="en-US" dirty="0"/>
          </a:p>
        </p:txBody>
      </p:sp>
      <p:sp>
        <p:nvSpPr>
          <p:cNvPr id="4" name="Slide Number Placeholder 3"/>
          <p:cNvSpPr>
            <a:spLocks noGrp="1"/>
          </p:cNvSpPr>
          <p:nvPr>
            <p:ph type="sldNum" sz="quarter" idx="10"/>
          </p:nvPr>
        </p:nvSpPr>
        <p:spPr/>
        <p:txBody>
          <a:bodyPr/>
          <a:lstStyle/>
          <a:p>
            <a:fld id="{9C75105B-DBD0-124A-A56F-7BFC8DBE635B}" type="slidenum">
              <a:rPr lang="en-US" smtClean="0"/>
              <a:pPr/>
              <a:t>1</a:t>
            </a:fld>
            <a:endParaRPr lang="en-US"/>
          </a:p>
        </p:txBody>
      </p:sp>
    </p:spTree>
    <p:extLst>
      <p:ext uri="{BB962C8B-B14F-4D97-AF65-F5344CB8AC3E}">
        <p14:creationId xmlns:p14="http://schemas.microsoft.com/office/powerpoint/2010/main" val="2870734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gif of monthly</a:t>
            </a:r>
            <a:r>
              <a:rPr lang="en-US" baseline="0" dirty="0"/>
              <a:t> average plots</a:t>
            </a:r>
            <a:endParaRPr lang="en-US" dirty="0"/>
          </a:p>
        </p:txBody>
      </p:sp>
      <p:sp>
        <p:nvSpPr>
          <p:cNvPr id="4" name="Slide Number Placeholder 3"/>
          <p:cNvSpPr>
            <a:spLocks noGrp="1"/>
          </p:cNvSpPr>
          <p:nvPr>
            <p:ph type="sldNum" sz="quarter" idx="10"/>
          </p:nvPr>
        </p:nvSpPr>
        <p:spPr/>
        <p:txBody>
          <a:bodyPr/>
          <a:lstStyle/>
          <a:p>
            <a:fld id="{9C75105B-DBD0-124A-A56F-7BFC8DBE635B}" type="slidenum">
              <a:rPr lang="en-US" smtClean="0"/>
              <a:pPr/>
              <a:t>21</a:t>
            </a:fld>
            <a:endParaRPr lang="en-US"/>
          </a:p>
        </p:txBody>
      </p:sp>
    </p:spTree>
    <p:extLst>
      <p:ext uri="{BB962C8B-B14F-4D97-AF65-F5344CB8AC3E}">
        <p14:creationId xmlns:p14="http://schemas.microsoft.com/office/powerpoint/2010/main" val="3646818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a:t>
            </a:r>
            <a:r>
              <a:rPr lang="en-US" baseline="0" dirty="0"/>
              <a:t> </a:t>
            </a:r>
            <a:r>
              <a:rPr lang="en-US" baseline="0" dirty="0" err="1"/>
              <a:t>BenMap</a:t>
            </a:r>
            <a:r>
              <a:rPr lang="en-US" baseline="0" dirty="0"/>
              <a:t> employs functions of *24 hour average* PM2.5 … but health impacts can happen over much shorter time scales and this is lost in this (and other) analyses employing Ben Map so when we say it’s a lower bound incidence it’s not hyperbole</a:t>
            </a:r>
            <a:endParaRPr lang="en-US" dirty="0"/>
          </a:p>
        </p:txBody>
      </p:sp>
      <p:sp>
        <p:nvSpPr>
          <p:cNvPr id="4" name="Slide Number Placeholder 3"/>
          <p:cNvSpPr>
            <a:spLocks noGrp="1"/>
          </p:cNvSpPr>
          <p:nvPr>
            <p:ph type="sldNum" sz="quarter" idx="10"/>
          </p:nvPr>
        </p:nvSpPr>
        <p:spPr/>
        <p:txBody>
          <a:bodyPr/>
          <a:lstStyle/>
          <a:p>
            <a:fld id="{9C75105B-DBD0-124A-A56F-7BFC8DBE635B}" type="slidenum">
              <a:rPr lang="en-US" smtClean="0"/>
              <a:pPr/>
              <a:t>25</a:t>
            </a:fld>
            <a:endParaRPr lang="en-US"/>
          </a:p>
        </p:txBody>
      </p:sp>
    </p:spTree>
    <p:extLst>
      <p:ext uri="{BB962C8B-B14F-4D97-AF65-F5344CB8AC3E}">
        <p14:creationId xmlns:p14="http://schemas.microsoft.com/office/powerpoint/2010/main" val="366117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Krewski</a:t>
            </a:r>
            <a:r>
              <a:rPr lang="en-US" baseline="0" dirty="0"/>
              <a:t> – same coefficient as Pope et al.</a:t>
            </a:r>
          </a:p>
          <a:p>
            <a:r>
              <a:rPr lang="en-US" dirty="0"/>
              <a:t>The American Cancer Society (ACS) Cancer Prevention Study II (CPS-II)</a:t>
            </a:r>
          </a:p>
          <a:p>
            <a:r>
              <a:rPr lang="en-US" dirty="0"/>
              <a:t>ACS cohort to 18 years (1982 to 2000)</a:t>
            </a:r>
          </a:p>
          <a:p>
            <a:r>
              <a:rPr lang="en-US" dirty="0"/>
              <a:t>The cohort for the current study consists of approximately 360,000 participants residing in areas of the country that have adequate monitoring information on levels of particulate matter with an aerodynamic diameter of 2.5 µm or smaller (PM2.5) for 1980 and about 500,000 participants in areas with adequate information for 2000. </a:t>
            </a:r>
          </a:p>
          <a:p>
            <a:r>
              <a:rPr lang="en-US" dirty="0"/>
              <a:t>Long-term average exposure variables were constructed for PM2.5 from monitoring data for two periods: 1979–1983 and 1999–2000</a:t>
            </a:r>
          </a:p>
          <a:p>
            <a:r>
              <a:rPr lang="en-US" dirty="0"/>
              <a:t>cohort has been restricted to include only those who resided in U.S. metropolitan areas within the 48 contiguous states</a:t>
            </a:r>
          </a:p>
          <a:p>
            <a:endParaRPr lang="en-US" dirty="0"/>
          </a:p>
          <a:p>
            <a:r>
              <a:rPr lang="en-US" dirty="0"/>
              <a:t>Laden et al 2012 – Based off reanalysis of Harvard</a:t>
            </a:r>
            <a:r>
              <a:rPr lang="en-US" baseline="0" dirty="0"/>
              <a:t> 6 cities study: </a:t>
            </a:r>
            <a:r>
              <a:rPr lang="en-US" baseline="0" dirty="0" err="1"/>
              <a:t>Coeffecient</a:t>
            </a:r>
            <a:r>
              <a:rPr lang="en-US" baseline="0" dirty="0"/>
              <a:t> about 3 times higher</a:t>
            </a:r>
          </a:p>
          <a:p>
            <a:r>
              <a:rPr lang="en-US" baseline="0" dirty="0"/>
              <a:t>Based off of eastern and </a:t>
            </a:r>
            <a:r>
              <a:rPr lang="en-US" baseline="0" dirty="0" err="1"/>
              <a:t>midwestern</a:t>
            </a:r>
            <a:r>
              <a:rPr lang="en-US" baseline="0" dirty="0"/>
              <a:t> cities:</a:t>
            </a:r>
          </a:p>
          <a:p>
            <a:r>
              <a:rPr lang="en-US" baseline="0" dirty="0"/>
              <a:t>	</a:t>
            </a:r>
            <a:r>
              <a:rPr lang="en-US" baseline="0" dirty="0" err="1"/>
              <a:t>Mass.,Tenn.,Ohio,Missouri,Wisconisin</a:t>
            </a:r>
            <a:r>
              <a:rPr lang="en-US" baseline="0" dirty="0"/>
              <a:t> and Kansas</a:t>
            </a:r>
          </a:p>
          <a:p>
            <a:r>
              <a:rPr lang="en-US" baseline="0" dirty="0"/>
              <a:t>About 9,000 participants</a:t>
            </a:r>
            <a:endParaRPr lang="en-US" dirty="0"/>
          </a:p>
          <a:p>
            <a:endParaRPr lang="en-US" dirty="0"/>
          </a:p>
        </p:txBody>
      </p:sp>
      <p:sp>
        <p:nvSpPr>
          <p:cNvPr id="4" name="Slide Number Placeholder 3"/>
          <p:cNvSpPr>
            <a:spLocks noGrp="1"/>
          </p:cNvSpPr>
          <p:nvPr>
            <p:ph type="sldNum" sz="quarter" idx="10"/>
          </p:nvPr>
        </p:nvSpPr>
        <p:spPr/>
        <p:txBody>
          <a:bodyPr/>
          <a:lstStyle/>
          <a:p>
            <a:fld id="{3FCDC693-47E2-4FF3-9B3D-50CE5DA2E73C}" type="slidenum">
              <a:rPr lang="en-US" smtClean="0"/>
              <a:pPr/>
              <a:t>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a:t>
            </a:r>
            <a:r>
              <a:rPr lang="en-US" baseline="0" dirty="0"/>
              <a:t> attention to EGU slice</a:t>
            </a:r>
          </a:p>
          <a:p>
            <a:r>
              <a:rPr lang="en-US" baseline="0" dirty="0"/>
              <a:t>Point out for the PJM REGION (not national)</a:t>
            </a:r>
            <a:endParaRPr lang="en-US" dirty="0"/>
          </a:p>
        </p:txBody>
      </p:sp>
      <p:sp>
        <p:nvSpPr>
          <p:cNvPr id="4" name="Slide Number Placeholder 3"/>
          <p:cNvSpPr>
            <a:spLocks noGrp="1"/>
          </p:cNvSpPr>
          <p:nvPr>
            <p:ph type="sldNum" sz="quarter" idx="10"/>
          </p:nvPr>
        </p:nvSpPr>
        <p:spPr/>
        <p:txBody>
          <a:bodyPr/>
          <a:lstStyle/>
          <a:p>
            <a:fld id="{9C75105B-DBD0-124A-A56F-7BFC8DBE635B}" type="slidenum">
              <a:rPr lang="en-US" smtClean="0"/>
              <a:pPr/>
              <a:t>31</a:t>
            </a:fld>
            <a:endParaRPr lang="en-US"/>
          </a:p>
        </p:txBody>
      </p:sp>
    </p:spTree>
    <p:extLst>
      <p:ext uri="{BB962C8B-B14F-4D97-AF65-F5344CB8AC3E}">
        <p14:creationId xmlns:p14="http://schemas.microsoft.com/office/powerpoint/2010/main" val="3713702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Calibri" pitchFamily="34" charset="0"/>
                <a:cs typeface="Calibri" pitchFamily="34" charset="0"/>
              </a:rPr>
              <a:t>- primarily PM</a:t>
            </a:r>
            <a:r>
              <a:rPr lang="en-US" sz="1200" baseline="-25000" dirty="0">
                <a:latin typeface="Calibri" pitchFamily="34" charset="0"/>
                <a:cs typeface="Calibri" pitchFamily="34" charset="0"/>
              </a:rPr>
              <a:t>2.5</a:t>
            </a:r>
            <a:r>
              <a:rPr lang="en-US" sz="1200" dirty="0">
                <a:latin typeface="Calibri" pitchFamily="34" charset="0"/>
                <a:cs typeface="Calibri" pitchFamily="34" charset="0"/>
              </a:rPr>
              <a:t>, O</a:t>
            </a:r>
            <a:r>
              <a:rPr lang="en-US" sz="1200" baseline="-25000" dirty="0">
                <a:latin typeface="Calibri" pitchFamily="34" charset="0"/>
                <a:cs typeface="Calibri" pitchFamily="34" charset="0"/>
              </a:rPr>
              <a:t>3</a:t>
            </a:r>
          </a:p>
          <a:p>
            <a:r>
              <a:rPr lang="en-US" dirty="0">
                <a:solidFill>
                  <a:srgbClr val="FF0000"/>
                </a:solidFill>
              </a:rPr>
              <a:t>-Estimated 13,200 deaths due to particulate matter in 2010</a:t>
            </a:r>
          </a:p>
          <a:p>
            <a:r>
              <a:rPr lang="en-US" dirty="0">
                <a:solidFill>
                  <a:srgbClr val="FF0000"/>
                </a:solidFill>
              </a:rPr>
              <a:t>-7,500 in 2014 updated study</a:t>
            </a:r>
          </a:p>
        </p:txBody>
      </p:sp>
      <p:sp>
        <p:nvSpPr>
          <p:cNvPr id="4" name="Slide Number Placeholder 3"/>
          <p:cNvSpPr>
            <a:spLocks noGrp="1"/>
          </p:cNvSpPr>
          <p:nvPr>
            <p:ph type="sldNum" sz="quarter" idx="10"/>
          </p:nvPr>
        </p:nvSpPr>
        <p:spPr/>
        <p:txBody>
          <a:bodyPr/>
          <a:lstStyle/>
          <a:p>
            <a:fld id="{9C75105B-DBD0-124A-A56F-7BFC8DBE635B}" type="slidenum">
              <a:rPr lang="en-US" smtClean="0"/>
              <a:pPr/>
              <a:t>2</a:t>
            </a:fld>
            <a:endParaRPr lang="en-US"/>
          </a:p>
        </p:txBody>
      </p:sp>
    </p:spTree>
    <p:extLst>
      <p:ext uri="{BB962C8B-B14F-4D97-AF65-F5344CB8AC3E}">
        <p14:creationId xmlns:p14="http://schemas.microsoft.com/office/powerpoint/2010/main" val="560272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 farm scenarios pending before</a:t>
            </a:r>
            <a:r>
              <a:rPr lang="en-US" baseline="0" dirty="0"/>
              <a:t> the BOEM … picked scenario with highest likelihood of success</a:t>
            </a:r>
          </a:p>
          <a:p>
            <a:endParaRPr lang="en-US" baseline="0" dirty="0"/>
          </a:p>
          <a:p>
            <a:r>
              <a:rPr lang="en-US" baseline="0" dirty="0"/>
              <a:t>https://marine.rutgers.edu/~nstrands/bpu/RU-BPU-Offshore-Study-Final-Report-June21-FINAL.pdf</a:t>
            </a:r>
          </a:p>
          <a:p>
            <a:endParaRPr lang="en-US" baseline="0" dirty="0"/>
          </a:p>
        </p:txBody>
      </p:sp>
      <p:sp>
        <p:nvSpPr>
          <p:cNvPr id="4" name="Slide Number Placeholder 3"/>
          <p:cNvSpPr>
            <a:spLocks noGrp="1"/>
          </p:cNvSpPr>
          <p:nvPr>
            <p:ph type="sldNum" sz="quarter" idx="10"/>
          </p:nvPr>
        </p:nvSpPr>
        <p:spPr/>
        <p:txBody>
          <a:bodyPr/>
          <a:lstStyle/>
          <a:p>
            <a:fld id="{9C75105B-DBD0-124A-A56F-7BFC8DBE635B}" type="slidenum">
              <a:rPr lang="en-US" smtClean="0"/>
              <a:pPr/>
              <a:t>3</a:t>
            </a:fld>
            <a:endParaRPr lang="en-US"/>
          </a:p>
        </p:txBody>
      </p:sp>
    </p:spTree>
    <p:extLst>
      <p:ext uri="{BB962C8B-B14F-4D97-AF65-F5344CB8AC3E}">
        <p14:creationId xmlns:p14="http://schemas.microsoft.com/office/powerpoint/2010/main" val="3890172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dirty="0"/>
              <a:t>Day-Ahead Locational Market Clearing Prices Analyzer</a:t>
            </a:r>
            <a:r>
              <a:rPr lang="en-US" sz="1200" dirty="0"/>
              <a:t> </a:t>
            </a:r>
          </a:p>
          <a:p>
            <a:r>
              <a:rPr lang="en-US" sz="1200" b="0" i="0" kern="1200" dirty="0">
                <a:solidFill>
                  <a:schemeClr val="tx1"/>
                </a:solidFill>
                <a:latin typeface="+mn-lt"/>
                <a:ea typeface="+mn-ea"/>
                <a:cs typeface="+mn-cs"/>
              </a:rPr>
              <a:t>Delaware, Illinois, Indiana, Kentucky, Maryland, Michigan, New Jersey, North Carolina, Ohio, Pennsylvania, Tennessee, Virginia and West Virginia) and the District of Columbia.</a:t>
            </a:r>
            <a:endParaRPr lang="en-US" dirty="0"/>
          </a:p>
        </p:txBody>
      </p:sp>
      <p:sp>
        <p:nvSpPr>
          <p:cNvPr id="4" name="Slide Number Placeholder 3"/>
          <p:cNvSpPr>
            <a:spLocks noGrp="1"/>
          </p:cNvSpPr>
          <p:nvPr>
            <p:ph type="sldNum" sz="quarter" idx="10"/>
          </p:nvPr>
        </p:nvSpPr>
        <p:spPr/>
        <p:txBody>
          <a:bodyPr/>
          <a:lstStyle/>
          <a:p>
            <a:fld id="{9C75105B-DBD0-124A-A56F-7BFC8DBE635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NJ imported about</a:t>
            </a:r>
            <a:r>
              <a:rPr lang="en-US" baseline="0" dirty="0"/>
              <a:t> 10% of its power in 2013</a:t>
            </a:r>
            <a:endParaRPr lang="en-US" dirty="0"/>
          </a:p>
          <a:p>
            <a:endParaRPr lang="en-US" dirty="0"/>
          </a:p>
          <a:p>
            <a:r>
              <a:rPr lang="en-US" dirty="0"/>
              <a:t>SO2, PM Reduction</a:t>
            </a:r>
            <a:r>
              <a:rPr lang="en-US" baseline="0" dirty="0"/>
              <a:t> represents the equivalent of taking out a unit equivalent of about 200/5000 of the dirtiest emitter (PTIPM)</a:t>
            </a:r>
          </a:p>
          <a:p>
            <a:endParaRPr lang="en-US" baseline="0" dirty="0"/>
          </a:p>
          <a:p>
            <a:r>
              <a:rPr lang="en-US" baseline="0" dirty="0"/>
              <a:t>Want people to take away: sometimes there are increases, changes in dispatch</a:t>
            </a:r>
          </a:p>
          <a:p>
            <a:r>
              <a:rPr lang="en-US" baseline="0" dirty="0"/>
              <a:t>*typically* NJ experienced the largest changes in electricity generation but PA experienced the largest changes in [AQ]</a:t>
            </a:r>
          </a:p>
          <a:p>
            <a:endParaRPr lang="en-US" baseline="0" dirty="0"/>
          </a:p>
          <a:p>
            <a:r>
              <a:rPr lang="en-US" baseline="0" dirty="0"/>
              <a:t>KY, MD, OH, VA, WV “boring” … b/c it’s what you would expect</a:t>
            </a:r>
          </a:p>
          <a:p>
            <a:endParaRPr lang="en-US" dirty="0"/>
          </a:p>
        </p:txBody>
      </p:sp>
      <p:sp>
        <p:nvSpPr>
          <p:cNvPr id="4" name="Slide Number Placeholder 3"/>
          <p:cNvSpPr>
            <a:spLocks noGrp="1"/>
          </p:cNvSpPr>
          <p:nvPr>
            <p:ph type="sldNum" sz="quarter" idx="10"/>
          </p:nvPr>
        </p:nvSpPr>
        <p:spPr/>
        <p:txBody>
          <a:bodyPr/>
          <a:lstStyle/>
          <a:p>
            <a:fld id="{25260C68-136F-4914-9886-1B445D134EFC}" type="slidenum">
              <a:rPr lang="en-US" smtClean="0"/>
              <a:pPr/>
              <a:t>8</a:t>
            </a:fld>
            <a:endParaRPr lang="en-US"/>
          </a:p>
        </p:txBody>
      </p:sp>
    </p:spTree>
    <p:extLst>
      <p:ext uri="{BB962C8B-B14F-4D97-AF65-F5344CB8AC3E}">
        <p14:creationId xmlns:p14="http://schemas.microsoft.com/office/powerpoint/2010/main" val="73999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5105B-DBD0-124A-A56F-7BFC8DBE635B}" type="slidenum">
              <a:rPr lang="en-US" smtClean="0"/>
              <a:pPr/>
              <a:t>9</a:t>
            </a:fld>
            <a:endParaRPr lang="en-US"/>
          </a:p>
        </p:txBody>
      </p:sp>
    </p:spTree>
    <p:extLst>
      <p:ext uri="{BB962C8B-B14F-4D97-AF65-F5344CB8AC3E}">
        <p14:creationId xmlns:p14="http://schemas.microsoft.com/office/powerpoint/2010/main" val="186744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a:t>
            </a:r>
            <a:r>
              <a:rPr lang="en-US" baseline="0" dirty="0"/>
              <a:t> </a:t>
            </a:r>
            <a:r>
              <a:rPr lang="en-US" baseline="0" dirty="0" err="1"/>
              <a:t>BenMap</a:t>
            </a:r>
            <a:r>
              <a:rPr lang="en-US" baseline="0" dirty="0"/>
              <a:t> employs functions of *24 hour average* PM2.5 … but health impacts can happen over much shorter time scales and this is lost in this (and other) analyses employing Ben Map so when we say it’s a lower bound incidence it’s not hyperbole</a:t>
            </a:r>
            <a:endParaRPr lang="en-US" dirty="0"/>
          </a:p>
        </p:txBody>
      </p:sp>
      <p:sp>
        <p:nvSpPr>
          <p:cNvPr id="4" name="Slide Number Placeholder 3"/>
          <p:cNvSpPr>
            <a:spLocks noGrp="1"/>
          </p:cNvSpPr>
          <p:nvPr>
            <p:ph type="sldNum" sz="quarter" idx="10"/>
          </p:nvPr>
        </p:nvSpPr>
        <p:spPr/>
        <p:txBody>
          <a:bodyPr/>
          <a:lstStyle/>
          <a:p>
            <a:fld id="{9C75105B-DBD0-124A-A56F-7BFC8DBE635B}" type="slidenum">
              <a:rPr lang="en-US" smtClean="0"/>
              <a:pPr/>
              <a:t>12</a:t>
            </a:fld>
            <a:endParaRPr lang="en-US"/>
          </a:p>
        </p:txBody>
      </p:sp>
    </p:spTree>
    <p:extLst>
      <p:ext uri="{BB962C8B-B14F-4D97-AF65-F5344CB8AC3E}">
        <p14:creationId xmlns:p14="http://schemas.microsoft.com/office/powerpoint/2010/main" val="3661178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err="1"/>
              <a:t>Krewski</a:t>
            </a:r>
            <a:r>
              <a:rPr lang="en-US" baseline="0" dirty="0"/>
              <a:t> – same coefficient as Pope et al.</a:t>
            </a:r>
          </a:p>
          <a:p>
            <a:r>
              <a:rPr lang="en-US" dirty="0"/>
              <a:t>The American Cancer Society (ACS) Cancer Prevention Study II (CPS-II)</a:t>
            </a:r>
          </a:p>
          <a:p>
            <a:r>
              <a:rPr lang="en-US" dirty="0"/>
              <a:t>ACS cohort to 18 years (1982 to 2000)</a:t>
            </a:r>
          </a:p>
          <a:p>
            <a:r>
              <a:rPr lang="en-US" dirty="0"/>
              <a:t>The cohort for the current study consists of approximately 360,000 participants residing in areas of the country that have adequate monitoring information on levels of particulate matter with an aerodynamic diameter of 2.5 µm or smaller (PM2.5) for 1980 and about 500,000 participants in areas with adequate information for 2000. </a:t>
            </a:r>
          </a:p>
          <a:p>
            <a:r>
              <a:rPr lang="en-US" dirty="0"/>
              <a:t>Long-term average exposure variables were constructed for PM2.5 from monitoring data for two periods: 1979–1983 and 1999–2000</a:t>
            </a:r>
          </a:p>
          <a:p>
            <a:r>
              <a:rPr lang="en-US" dirty="0"/>
              <a:t>cohort has been restricted to include only those who resided in U.S. metropolitan areas within the 48 contiguous states</a:t>
            </a:r>
          </a:p>
          <a:p>
            <a:endParaRPr lang="en-US" dirty="0"/>
          </a:p>
          <a:p>
            <a:r>
              <a:rPr lang="en-US" dirty="0"/>
              <a:t>Laden et al 2012 – Based off reanalysis of Harvard</a:t>
            </a:r>
            <a:r>
              <a:rPr lang="en-US" baseline="0" dirty="0"/>
              <a:t> 6 cities study: </a:t>
            </a:r>
            <a:r>
              <a:rPr lang="en-US" baseline="0" dirty="0" err="1"/>
              <a:t>Coeffecient</a:t>
            </a:r>
            <a:r>
              <a:rPr lang="en-US" baseline="0" dirty="0"/>
              <a:t> about 3 times higher</a:t>
            </a:r>
          </a:p>
          <a:p>
            <a:r>
              <a:rPr lang="en-US" baseline="0" dirty="0"/>
              <a:t>Based off of eastern and </a:t>
            </a:r>
            <a:r>
              <a:rPr lang="en-US" baseline="0" dirty="0" err="1"/>
              <a:t>midwestern</a:t>
            </a:r>
            <a:r>
              <a:rPr lang="en-US" baseline="0" dirty="0"/>
              <a:t> cities:</a:t>
            </a:r>
          </a:p>
          <a:p>
            <a:r>
              <a:rPr lang="en-US" baseline="0" dirty="0"/>
              <a:t>	</a:t>
            </a:r>
            <a:r>
              <a:rPr lang="en-US" baseline="0" dirty="0" err="1"/>
              <a:t>Mass.,Tenn.,Ohio,Missouri,Wisconisin</a:t>
            </a:r>
            <a:r>
              <a:rPr lang="en-US" baseline="0" dirty="0"/>
              <a:t> and Kansas</a:t>
            </a:r>
          </a:p>
          <a:p>
            <a:r>
              <a:rPr lang="en-US" baseline="0" dirty="0"/>
              <a:t>About 9,000 participants</a:t>
            </a:r>
          </a:p>
          <a:p>
            <a:endParaRPr lang="en-US" baseline="0" dirty="0"/>
          </a:p>
          <a:p>
            <a:r>
              <a:rPr lang="en-US" baseline="0" dirty="0"/>
              <a:t>Reduced Morbidity from: Asthma, Bronchitis Exacerbation, Respiratory &amp; Cardiovascular Hospital Admission and Work Loss Days</a:t>
            </a:r>
          </a:p>
          <a:p>
            <a:r>
              <a:rPr lang="en-US" baseline="0" dirty="0"/>
              <a:t>	-12 Impacts in total</a:t>
            </a:r>
          </a:p>
          <a:p>
            <a:r>
              <a:rPr lang="en-US" baseline="0" dirty="0"/>
              <a:t>	-Selected 1-day symptom WTP studies</a:t>
            </a:r>
          </a:p>
          <a:p>
            <a:r>
              <a:rPr lang="en-US" baseline="0" dirty="0"/>
              <a:t>	-COI at 3% DR</a:t>
            </a:r>
            <a:endParaRPr lang="en-US" dirty="0"/>
          </a:p>
          <a:p>
            <a:endParaRPr lang="en-US" dirty="0"/>
          </a:p>
        </p:txBody>
      </p:sp>
      <p:sp>
        <p:nvSpPr>
          <p:cNvPr id="4" name="Slide Number Placeholder 3"/>
          <p:cNvSpPr>
            <a:spLocks noGrp="1"/>
          </p:cNvSpPr>
          <p:nvPr>
            <p:ph type="sldNum" sz="quarter" idx="10"/>
          </p:nvPr>
        </p:nvSpPr>
        <p:spPr/>
        <p:txBody>
          <a:bodyPr/>
          <a:lstStyle/>
          <a:p>
            <a:fld id="{3FCDC693-47E2-4FF3-9B3D-50CE5DA2E73C}"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a:t>
            </a:r>
            <a:r>
              <a:rPr lang="en-US" baseline="0" dirty="0"/>
              <a:t> </a:t>
            </a:r>
            <a:r>
              <a:rPr lang="en-US" baseline="0" dirty="0" err="1"/>
              <a:t>BenMap</a:t>
            </a:r>
            <a:r>
              <a:rPr lang="en-US" baseline="0" dirty="0"/>
              <a:t> employs functions of *24 hour average* PM2.5 … but health impacts can happen over much shorter time scales and this is lost in this (and other) analyses employing Ben Map so when we say it’s a lower bound incidence it’s not hyperbole</a:t>
            </a:r>
            <a:endParaRPr lang="en-US" dirty="0"/>
          </a:p>
        </p:txBody>
      </p:sp>
      <p:sp>
        <p:nvSpPr>
          <p:cNvPr id="4" name="Slide Number Placeholder 3"/>
          <p:cNvSpPr>
            <a:spLocks noGrp="1"/>
          </p:cNvSpPr>
          <p:nvPr>
            <p:ph type="sldNum" sz="quarter" idx="10"/>
          </p:nvPr>
        </p:nvSpPr>
        <p:spPr/>
        <p:txBody>
          <a:bodyPr/>
          <a:lstStyle/>
          <a:p>
            <a:fld id="{9C75105B-DBD0-124A-A56F-7BFC8DBE635B}" type="slidenum">
              <a:rPr lang="en-US" smtClean="0"/>
              <a:pPr/>
              <a:t>20</a:t>
            </a:fld>
            <a:endParaRPr lang="en-US"/>
          </a:p>
        </p:txBody>
      </p:sp>
    </p:spTree>
    <p:extLst>
      <p:ext uri="{BB962C8B-B14F-4D97-AF65-F5344CB8AC3E}">
        <p14:creationId xmlns:p14="http://schemas.microsoft.com/office/powerpoint/2010/main" val="292525989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04" name="Picture 8" descr="PPT_intropage_prin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a:off x="0" y="0"/>
            <a:ext cx="9144000" cy="6858000"/>
          </a:xfrm>
          <a:prstGeom prst="rect">
            <a:avLst/>
          </a:prstGeom>
          <a:noFill/>
        </p:spPr>
      </p:pic>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D0C2FDD-7BF1-4A01-A150-013E41320D7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A7273BDD-81B5-468E-9969-D0D16A6DF64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7323" y="1532313"/>
            <a:ext cx="8229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C25D413D-D6A2-4D7E-A1D9-14A192C0849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3E86D780-6F12-4E7F-9EB5-F617282DD1F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DD95DD70-4957-456C-AA1E-B334C0A489D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3A64CE14-F0F5-440F-A0C9-940BCA55163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67D31A46-ADC2-4160-BF06-8FF44D08337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9896718-CBCA-4FC1-9996-86B74181D67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E5B417C3-97C7-4A2F-881D-1419248056D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B629590C-2B0B-472C-9317-4041C2A275F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9600"/>
            <a:ext cx="8229600" cy="8080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5240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7" descr="RU_units-banner_red2"/>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0"/>
                    </a14:imgEffect>
                  </a14:imgLayer>
                </a14:imgProps>
              </a:ext>
            </a:extLst>
          </a:blip>
          <a:srcRect/>
          <a:stretch>
            <a:fillRect/>
          </a:stretch>
        </p:blipFill>
        <p:spPr bwMode="auto">
          <a:xfrm>
            <a:off x="0" y="0"/>
            <a:ext cx="9172575" cy="619125"/>
          </a:xfrm>
          <a:prstGeom prst="rect">
            <a:avLst/>
          </a:prstGeom>
          <a:noFill/>
        </p:spPr>
      </p:pic>
      <p:sp>
        <p:nvSpPr>
          <p:cNvPr id="1030" name="Rectangle 6"/>
          <p:cNvSpPr>
            <a:spLocks noGrp="1" noChangeArrowheads="1"/>
          </p:cNvSpPr>
          <p:nvPr>
            <p:ph type="sldNum" sz="quarter" idx="4"/>
          </p:nvPr>
        </p:nvSpPr>
        <p:spPr bwMode="auto">
          <a:xfrm>
            <a:off x="78266" y="6426666"/>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5F5F5F"/>
                </a:solidFill>
                <a:latin typeface="FormataBQ-Regular" pitchFamily="50" charset="0"/>
              </a:defRPr>
            </a:lvl1pPr>
          </a:lstStyle>
          <a:p>
            <a:fld id="{18009094-553B-4993-80F4-559A40A89B2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Formata BQ Regular" pitchFamily="50" charset="0"/>
        </a:defRPr>
      </a:lvl2pPr>
      <a:lvl3pPr algn="l" rtl="0" eaLnBrk="1" fontAlgn="base" hangingPunct="1">
        <a:spcBef>
          <a:spcPct val="0"/>
        </a:spcBef>
        <a:spcAft>
          <a:spcPct val="0"/>
        </a:spcAft>
        <a:defRPr sz="3000">
          <a:solidFill>
            <a:schemeClr val="tx2"/>
          </a:solidFill>
          <a:latin typeface="Formata BQ Regular" pitchFamily="50" charset="0"/>
        </a:defRPr>
      </a:lvl3pPr>
      <a:lvl4pPr algn="l" rtl="0" eaLnBrk="1" fontAlgn="base" hangingPunct="1">
        <a:spcBef>
          <a:spcPct val="0"/>
        </a:spcBef>
        <a:spcAft>
          <a:spcPct val="0"/>
        </a:spcAft>
        <a:defRPr sz="3000">
          <a:solidFill>
            <a:schemeClr val="tx2"/>
          </a:solidFill>
          <a:latin typeface="Formata BQ Regular" pitchFamily="50" charset="0"/>
        </a:defRPr>
      </a:lvl4pPr>
      <a:lvl5pPr algn="l" rtl="0" eaLnBrk="1" fontAlgn="base" hangingPunct="1">
        <a:spcBef>
          <a:spcPct val="0"/>
        </a:spcBef>
        <a:spcAft>
          <a:spcPct val="0"/>
        </a:spcAft>
        <a:defRPr sz="3000">
          <a:solidFill>
            <a:schemeClr val="tx2"/>
          </a:solidFill>
          <a:latin typeface="Formata BQ Regular" pitchFamily="50" charset="0"/>
        </a:defRPr>
      </a:lvl5pPr>
      <a:lvl6pPr marL="457200" algn="l" rtl="0" eaLnBrk="1" fontAlgn="base" hangingPunct="1">
        <a:spcBef>
          <a:spcPct val="0"/>
        </a:spcBef>
        <a:spcAft>
          <a:spcPct val="0"/>
        </a:spcAft>
        <a:defRPr sz="3000">
          <a:solidFill>
            <a:schemeClr val="tx2"/>
          </a:solidFill>
          <a:latin typeface="Formata BQ Regular" pitchFamily="50" charset="0"/>
        </a:defRPr>
      </a:lvl6pPr>
      <a:lvl7pPr marL="914400" algn="l" rtl="0" eaLnBrk="1" fontAlgn="base" hangingPunct="1">
        <a:spcBef>
          <a:spcPct val="0"/>
        </a:spcBef>
        <a:spcAft>
          <a:spcPct val="0"/>
        </a:spcAft>
        <a:defRPr sz="3000">
          <a:solidFill>
            <a:schemeClr val="tx2"/>
          </a:solidFill>
          <a:latin typeface="Formata BQ Regular" pitchFamily="50" charset="0"/>
        </a:defRPr>
      </a:lvl7pPr>
      <a:lvl8pPr marL="1371600" algn="l" rtl="0" eaLnBrk="1" fontAlgn="base" hangingPunct="1">
        <a:spcBef>
          <a:spcPct val="0"/>
        </a:spcBef>
        <a:spcAft>
          <a:spcPct val="0"/>
        </a:spcAft>
        <a:defRPr sz="3000">
          <a:solidFill>
            <a:schemeClr val="tx2"/>
          </a:solidFill>
          <a:latin typeface="Formata BQ Regular" pitchFamily="50" charset="0"/>
        </a:defRPr>
      </a:lvl8pPr>
      <a:lvl9pPr marL="1828800" algn="l" rtl="0" eaLnBrk="1" fontAlgn="base" hangingPunct="1">
        <a:spcBef>
          <a:spcPct val="0"/>
        </a:spcBef>
        <a:spcAft>
          <a:spcPct val="0"/>
        </a:spcAft>
        <a:defRPr sz="3000">
          <a:solidFill>
            <a:schemeClr val="tx2"/>
          </a:solidFill>
          <a:latin typeface="Formata BQ Regular" pitchFamily="50" charset="0"/>
        </a:defRPr>
      </a:lvl9pPr>
    </p:titleStyle>
    <p:bodyStyle>
      <a:lvl1pPr marL="342900" indent="-342900" algn="l" rtl="0" eaLnBrk="1" fontAlgn="base" hangingPunct="1">
        <a:spcBef>
          <a:spcPct val="20000"/>
        </a:spcBef>
        <a:spcAft>
          <a:spcPct val="0"/>
        </a:spcAft>
        <a:buChar char="•"/>
        <a:defRPr sz="2200">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sz="3600" b="1" dirty="0"/>
              <a:t>Air Pollution Externalities and Energy Choices: Linking Electricity Dispatch, Air Quality and Health Impact Models</a:t>
            </a:r>
            <a:endParaRPr lang="en-US" sz="3600" dirty="0">
              <a:latin typeface="Geneva"/>
              <a:cs typeface="Geneva"/>
            </a:endParaRPr>
          </a:p>
        </p:txBody>
      </p:sp>
      <p:sp>
        <p:nvSpPr>
          <p:cNvPr id="2051" name="Rectangle 3"/>
          <p:cNvSpPr>
            <a:spLocks noGrp="1" noChangeArrowheads="1"/>
          </p:cNvSpPr>
          <p:nvPr>
            <p:ph type="subTitle" idx="1"/>
          </p:nvPr>
        </p:nvSpPr>
        <p:spPr>
          <a:xfrm>
            <a:off x="0" y="4610323"/>
            <a:ext cx="9144000" cy="1752600"/>
          </a:xfrm>
        </p:spPr>
        <p:txBody>
          <a:bodyPr/>
          <a:lstStyle/>
          <a:p>
            <a:r>
              <a:rPr lang="en-US" sz="2800" dirty="0"/>
              <a:t>Michael D. Moeller, </a:t>
            </a:r>
            <a:r>
              <a:rPr lang="en-US" dirty="0"/>
              <a:t> </a:t>
            </a:r>
          </a:p>
          <a:p>
            <a:r>
              <a:rPr lang="en-US" dirty="0"/>
              <a:t>Frank Felder, Kirk Baker, </a:t>
            </a:r>
            <a:r>
              <a:rPr lang="en-US" dirty="0" err="1"/>
              <a:t>Annmarie</a:t>
            </a:r>
            <a:r>
              <a:rPr lang="en-US" dirty="0"/>
              <a:t> G. Carlton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9896718-CBCA-4FC1-9996-86B74181D678}" type="slidenum">
              <a:rPr lang="en-US" smtClean="0"/>
              <a:pPr/>
              <a:t>10</a:t>
            </a:fld>
            <a:endParaRPr lang="en-US"/>
          </a:p>
        </p:txBody>
      </p:sp>
      <p:sp>
        <p:nvSpPr>
          <p:cNvPr id="4" name="TextBox 3"/>
          <p:cNvSpPr txBox="1"/>
          <p:nvPr/>
        </p:nvSpPr>
        <p:spPr>
          <a:xfrm>
            <a:off x="2152650" y="0"/>
            <a:ext cx="6991350" cy="584775"/>
          </a:xfrm>
          <a:prstGeom prst="rect">
            <a:avLst/>
          </a:prstGeom>
          <a:noFill/>
        </p:spPr>
        <p:txBody>
          <a:bodyPr wrap="square" rtlCol="0">
            <a:spAutoFit/>
          </a:bodyPr>
          <a:lstStyle/>
          <a:p>
            <a:pPr algn="r"/>
            <a:r>
              <a:rPr lang="en-US" sz="3200" dirty="0">
                <a:solidFill>
                  <a:schemeClr val="bg1"/>
                </a:solidFill>
                <a:latin typeface="Calibri" pitchFamily="34" charset="0"/>
                <a:cs typeface="Arial" pitchFamily="34" charset="0"/>
              </a:rPr>
              <a:t>CMAQ 2013 PM</a:t>
            </a:r>
            <a:r>
              <a:rPr lang="en-US" sz="3200" baseline="-25000" dirty="0">
                <a:solidFill>
                  <a:schemeClr val="bg1"/>
                </a:solidFill>
                <a:latin typeface="Calibri" pitchFamily="34" charset="0"/>
                <a:cs typeface="Arial" pitchFamily="34" charset="0"/>
              </a:rPr>
              <a:t>2.5</a:t>
            </a:r>
            <a:r>
              <a:rPr lang="en-US" sz="3200" dirty="0">
                <a:solidFill>
                  <a:schemeClr val="bg1"/>
                </a:solidFill>
                <a:latin typeface="Calibri" pitchFamily="34" charset="0"/>
                <a:cs typeface="Arial" pitchFamily="34" charset="0"/>
              </a:rPr>
              <a:t> Annual Average</a:t>
            </a:r>
          </a:p>
        </p:txBody>
      </p:sp>
      <p:sp>
        <p:nvSpPr>
          <p:cNvPr id="6" name="TextBox 5"/>
          <p:cNvSpPr txBox="1"/>
          <p:nvPr/>
        </p:nvSpPr>
        <p:spPr>
          <a:xfrm>
            <a:off x="6905625" y="1057274"/>
            <a:ext cx="447675" cy="4867276"/>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9" name="Picture 8" descr="WINDFARM FINAL ANNUAL PM AVG.png"/>
          <p:cNvPicPr>
            <a:picLocks noChangeAspect="1"/>
          </p:cNvPicPr>
          <p:nvPr/>
        </p:nvPicPr>
        <p:blipFill>
          <a:blip r:embed="rId2" cstate="print"/>
          <a:stretch>
            <a:fillRect/>
          </a:stretch>
        </p:blipFill>
        <p:spPr>
          <a:xfrm>
            <a:off x="-1" y="583505"/>
            <a:ext cx="9839325" cy="6548239"/>
          </a:xfrm>
          <a:prstGeom prst="rect">
            <a:avLst/>
          </a:prstGeom>
        </p:spPr>
      </p:pic>
      <p:sp>
        <p:nvSpPr>
          <p:cNvPr id="7" name="TextBox 6"/>
          <p:cNvSpPr txBox="1"/>
          <p:nvPr/>
        </p:nvSpPr>
        <p:spPr>
          <a:xfrm>
            <a:off x="7553325" y="1009650"/>
            <a:ext cx="876300" cy="5355312"/>
          </a:xfrm>
          <a:prstGeom prst="rect">
            <a:avLst/>
          </a:prstGeom>
          <a:noFill/>
        </p:spPr>
        <p:txBody>
          <a:bodyPr wrap="square" rtlCol="0">
            <a:spAutoFit/>
          </a:bodyPr>
          <a:lstStyle/>
          <a:p>
            <a:r>
              <a:rPr lang="en-US" dirty="0"/>
              <a:t>0.05</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0.025</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0</a:t>
            </a:r>
          </a:p>
        </p:txBody>
      </p:sp>
      <p:sp>
        <p:nvSpPr>
          <p:cNvPr id="8" name="TextBox 7"/>
          <p:cNvSpPr txBox="1"/>
          <p:nvPr/>
        </p:nvSpPr>
        <p:spPr>
          <a:xfrm>
            <a:off x="8296274" y="3486150"/>
            <a:ext cx="847726" cy="369332"/>
          </a:xfrm>
          <a:prstGeom prst="rect">
            <a:avLst/>
          </a:prstGeom>
          <a:noFill/>
        </p:spPr>
        <p:txBody>
          <a:bodyPr wrap="square" rtlCol="0">
            <a:spAutoFit/>
          </a:bodyPr>
          <a:lstStyle/>
          <a:p>
            <a:r>
              <a:rPr lang="en-US" dirty="0"/>
              <a:t>µg/m</a:t>
            </a:r>
            <a:r>
              <a:rPr lang="en-US" baseline="30000" dirty="0"/>
              <a:t>3</a:t>
            </a:r>
          </a:p>
        </p:txBody>
      </p:sp>
      <p:sp>
        <p:nvSpPr>
          <p:cNvPr id="10" name="TextBox 9"/>
          <p:cNvSpPr txBox="1"/>
          <p:nvPr/>
        </p:nvSpPr>
        <p:spPr>
          <a:xfrm>
            <a:off x="6877050" y="971550"/>
            <a:ext cx="476251" cy="5355312"/>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p:cNvSpPr txBox="1"/>
          <p:nvPr/>
        </p:nvSpPr>
        <p:spPr>
          <a:xfrm rot="5400000">
            <a:off x="3486150" y="4056520"/>
            <a:ext cx="476251" cy="5355312"/>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2" name="TextBox 11"/>
          <p:cNvSpPr txBox="1"/>
          <p:nvPr/>
        </p:nvSpPr>
        <p:spPr>
          <a:xfrm rot="5400000">
            <a:off x="3871914" y="-1882319"/>
            <a:ext cx="352426" cy="5355312"/>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9896718-CBCA-4FC1-9996-86B74181D678}" type="slidenum">
              <a:rPr lang="en-US" smtClean="0"/>
              <a:pPr/>
              <a:t>11</a:t>
            </a:fld>
            <a:endParaRPr lang="en-US"/>
          </a:p>
        </p:txBody>
      </p:sp>
      <p:pic>
        <p:nvPicPr>
          <p:cNvPr id="1027" name="Picture 3" descr="C:\Users\mdm225\Downloads\ezgif.com-gif-maker.gif"/>
          <p:cNvPicPr>
            <a:picLocks noChangeAspect="1" noChangeArrowheads="1" noCrop="1"/>
          </p:cNvPicPr>
          <p:nvPr/>
        </p:nvPicPr>
        <p:blipFill>
          <a:blip r:embed="rId2" cstate="print"/>
          <a:srcRect/>
          <a:stretch>
            <a:fillRect/>
          </a:stretch>
        </p:blipFill>
        <p:spPr bwMode="auto">
          <a:xfrm>
            <a:off x="0" y="600075"/>
            <a:ext cx="10353675" cy="7016743"/>
          </a:xfrm>
          <a:prstGeom prst="rect">
            <a:avLst/>
          </a:prstGeom>
          <a:noFill/>
        </p:spPr>
      </p:pic>
      <p:sp>
        <p:nvSpPr>
          <p:cNvPr id="5" name="TextBox 4"/>
          <p:cNvSpPr txBox="1"/>
          <p:nvPr/>
        </p:nvSpPr>
        <p:spPr>
          <a:xfrm>
            <a:off x="2152650" y="0"/>
            <a:ext cx="6991350" cy="584775"/>
          </a:xfrm>
          <a:prstGeom prst="rect">
            <a:avLst/>
          </a:prstGeom>
          <a:noFill/>
        </p:spPr>
        <p:txBody>
          <a:bodyPr wrap="square" rtlCol="0">
            <a:spAutoFit/>
          </a:bodyPr>
          <a:lstStyle/>
          <a:p>
            <a:pPr algn="r"/>
            <a:r>
              <a:rPr lang="en-US" sz="3200" dirty="0">
                <a:solidFill>
                  <a:schemeClr val="bg1"/>
                </a:solidFill>
                <a:latin typeface="Calibri" pitchFamily="34" charset="0"/>
                <a:cs typeface="Arial" pitchFamily="34" charset="0"/>
              </a:rPr>
              <a:t>CMAQ 2013 PM</a:t>
            </a:r>
            <a:r>
              <a:rPr lang="en-US" sz="3200" baseline="-25000" dirty="0">
                <a:solidFill>
                  <a:schemeClr val="bg1"/>
                </a:solidFill>
                <a:latin typeface="Calibri" pitchFamily="34" charset="0"/>
                <a:cs typeface="Arial" pitchFamily="34" charset="0"/>
              </a:rPr>
              <a:t>2.5</a:t>
            </a:r>
            <a:r>
              <a:rPr lang="en-US" sz="3200" dirty="0">
                <a:solidFill>
                  <a:schemeClr val="bg1"/>
                </a:solidFill>
                <a:latin typeface="Calibri" pitchFamily="34" charset="0"/>
                <a:cs typeface="Arial" pitchFamily="34" charset="0"/>
              </a:rPr>
              <a:t> Hourly May 17 - 31</a:t>
            </a:r>
          </a:p>
        </p:txBody>
      </p:sp>
      <p:sp>
        <p:nvSpPr>
          <p:cNvPr id="6" name="TextBox 5"/>
          <p:cNvSpPr txBox="1"/>
          <p:nvPr/>
        </p:nvSpPr>
        <p:spPr>
          <a:xfrm>
            <a:off x="7962900" y="1076324"/>
            <a:ext cx="962025" cy="4886326"/>
          </a:xfrm>
          <a:prstGeom prst="rect">
            <a:avLst/>
          </a:prstGeom>
          <a:noFill/>
        </p:spPr>
        <p:txBody>
          <a:bodyPr wrap="square" rtlCol="0">
            <a:spAutoFit/>
          </a:bodyPr>
          <a:lstStyle/>
          <a:p>
            <a:r>
              <a:rPr lang="en-US" dirty="0"/>
              <a:t>0.5</a:t>
            </a:r>
          </a:p>
          <a:p>
            <a:endParaRPr lang="en-US" dirty="0"/>
          </a:p>
          <a:p>
            <a:endParaRPr lang="en-US" dirty="0"/>
          </a:p>
          <a:p>
            <a:endParaRPr lang="en-US" dirty="0"/>
          </a:p>
          <a:p>
            <a:r>
              <a:rPr lang="en-US" dirty="0"/>
              <a:t>0.25</a:t>
            </a:r>
          </a:p>
          <a:p>
            <a:endParaRPr lang="en-US" dirty="0"/>
          </a:p>
          <a:p>
            <a:endParaRPr lang="en-US" dirty="0"/>
          </a:p>
          <a:p>
            <a:endParaRPr lang="en-US" dirty="0"/>
          </a:p>
          <a:p>
            <a:r>
              <a:rPr lang="en-US" dirty="0"/>
              <a:t>0</a:t>
            </a:r>
          </a:p>
          <a:p>
            <a:endParaRPr lang="en-US" dirty="0"/>
          </a:p>
          <a:p>
            <a:endParaRPr lang="en-US" dirty="0"/>
          </a:p>
          <a:p>
            <a:endParaRPr lang="en-US" dirty="0"/>
          </a:p>
          <a:p>
            <a:r>
              <a:rPr lang="en-US" dirty="0"/>
              <a:t>-0.25</a:t>
            </a:r>
          </a:p>
          <a:p>
            <a:endParaRPr lang="en-US" dirty="0"/>
          </a:p>
          <a:p>
            <a:endParaRPr lang="en-US" dirty="0"/>
          </a:p>
          <a:p>
            <a:endParaRPr lang="en-US" dirty="0"/>
          </a:p>
          <a:p>
            <a:r>
              <a:rPr lang="en-US" dirty="0"/>
              <a:t>-0.5</a:t>
            </a:r>
          </a:p>
        </p:txBody>
      </p:sp>
      <p:sp>
        <p:nvSpPr>
          <p:cNvPr id="7" name="TextBox 6"/>
          <p:cNvSpPr txBox="1"/>
          <p:nvPr/>
        </p:nvSpPr>
        <p:spPr>
          <a:xfrm>
            <a:off x="7277100" y="1038225"/>
            <a:ext cx="361951" cy="4887038"/>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TextBox 7"/>
          <p:cNvSpPr txBox="1"/>
          <p:nvPr/>
        </p:nvSpPr>
        <p:spPr>
          <a:xfrm>
            <a:off x="8296274" y="3276600"/>
            <a:ext cx="847726" cy="369332"/>
          </a:xfrm>
          <a:prstGeom prst="rect">
            <a:avLst/>
          </a:prstGeom>
          <a:noFill/>
        </p:spPr>
        <p:txBody>
          <a:bodyPr wrap="square" rtlCol="0">
            <a:spAutoFit/>
          </a:bodyPr>
          <a:lstStyle/>
          <a:p>
            <a:r>
              <a:rPr lang="en-US" dirty="0"/>
              <a:t>µg/m</a:t>
            </a:r>
            <a:r>
              <a:rPr lang="en-US" baseline="30000" dirty="0"/>
              <a:t>3</a:t>
            </a:r>
          </a:p>
        </p:txBody>
      </p:sp>
      <p:sp>
        <p:nvSpPr>
          <p:cNvPr id="9" name="TextBox 8"/>
          <p:cNvSpPr txBox="1"/>
          <p:nvPr/>
        </p:nvSpPr>
        <p:spPr>
          <a:xfrm rot="5400000">
            <a:off x="3848101" y="-1868032"/>
            <a:ext cx="419102" cy="5355312"/>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p:cNvSpPr txBox="1"/>
          <p:nvPr/>
        </p:nvSpPr>
        <p:spPr>
          <a:xfrm rot="5400000">
            <a:off x="3714751" y="3599318"/>
            <a:ext cx="419102" cy="5355312"/>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0575" y="0"/>
            <a:ext cx="8353425" cy="523220"/>
          </a:xfrm>
          <a:prstGeom prst="rect">
            <a:avLst/>
          </a:prstGeom>
          <a:noFill/>
        </p:spPr>
        <p:txBody>
          <a:bodyPr wrap="square" rtlCol="0">
            <a:spAutoFit/>
          </a:bodyPr>
          <a:lstStyle/>
          <a:p>
            <a:pPr algn="r"/>
            <a:r>
              <a:rPr lang="en-US" sz="2800" dirty="0">
                <a:solidFill>
                  <a:schemeClr val="bg1"/>
                </a:solidFill>
                <a:latin typeface="Calibri" pitchFamily="34" charset="0"/>
                <a:cs typeface="Arial" pitchFamily="34" charset="0"/>
              </a:rPr>
              <a:t>2013 Average PM</a:t>
            </a:r>
            <a:r>
              <a:rPr lang="en-US" sz="2800" baseline="-25000" dirty="0">
                <a:solidFill>
                  <a:schemeClr val="bg1"/>
                </a:solidFill>
                <a:latin typeface="Calibri" pitchFamily="34" charset="0"/>
                <a:cs typeface="Arial" pitchFamily="34" charset="0"/>
              </a:rPr>
              <a:t>2.5</a:t>
            </a:r>
            <a:r>
              <a:rPr lang="en-US" sz="2800" dirty="0">
                <a:solidFill>
                  <a:schemeClr val="bg1"/>
                </a:solidFill>
                <a:latin typeface="Calibri" pitchFamily="34" charset="0"/>
                <a:cs typeface="Arial" pitchFamily="34" charset="0"/>
              </a:rPr>
              <a:t> Change in Mortality Incidence</a:t>
            </a:r>
          </a:p>
        </p:txBody>
      </p:sp>
      <p:pic>
        <p:nvPicPr>
          <p:cNvPr id="4" name="Picture 3" descr="Windfarm Annual PM Incidence.png"/>
          <p:cNvPicPr>
            <a:picLocks noChangeAspect="1"/>
          </p:cNvPicPr>
          <p:nvPr/>
        </p:nvPicPr>
        <p:blipFill>
          <a:blip r:embed="rId3" cstate="print"/>
          <a:stretch>
            <a:fillRect/>
          </a:stretch>
        </p:blipFill>
        <p:spPr>
          <a:xfrm>
            <a:off x="0" y="619125"/>
            <a:ext cx="9144000" cy="62388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600" y="660400"/>
            <a:ext cx="8534400" cy="830997"/>
          </a:xfrm>
          <a:prstGeom prst="rect">
            <a:avLst/>
          </a:prstGeom>
          <a:noFill/>
        </p:spPr>
        <p:txBody>
          <a:bodyPr wrap="square" rtlCol="0">
            <a:spAutoFit/>
          </a:bodyPr>
          <a:lstStyle/>
          <a:p>
            <a:pPr algn="ctr"/>
            <a:r>
              <a:rPr lang="en-US" sz="2400" b="1" dirty="0"/>
              <a:t>2013 Average PM2.5 Concentration Incidence and Valuation</a:t>
            </a:r>
          </a:p>
        </p:txBody>
      </p:sp>
      <p:sp>
        <p:nvSpPr>
          <p:cNvPr id="4" name="TextBox 3"/>
          <p:cNvSpPr txBox="1"/>
          <p:nvPr/>
        </p:nvSpPr>
        <p:spPr>
          <a:xfrm>
            <a:off x="990600" y="1642533"/>
            <a:ext cx="7010400" cy="646331"/>
          </a:xfrm>
          <a:prstGeom prst="rect">
            <a:avLst/>
          </a:prstGeom>
          <a:noFill/>
        </p:spPr>
        <p:txBody>
          <a:bodyPr wrap="square" rtlCol="0">
            <a:spAutoFit/>
          </a:bodyPr>
          <a:lstStyle/>
          <a:p>
            <a:pPr>
              <a:buFont typeface="Arial" pitchFamily="34" charset="0"/>
              <a:buChar char="•"/>
            </a:pPr>
            <a:r>
              <a:rPr lang="en-US" dirty="0"/>
              <a:t>Mortality, All Cause health function from </a:t>
            </a:r>
            <a:r>
              <a:rPr lang="en-US" dirty="0" err="1"/>
              <a:t>Krewski</a:t>
            </a:r>
            <a:r>
              <a:rPr lang="en-US" dirty="0"/>
              <a:t> et al. (2009)</a:t>
            </a:r>
          </a:p>
          <a:p>
            <a:pPr>
              <a:buFont typeface="Arial" pitchFamily="34" charset="0"/>
              <a:buChar char="•"/>
            </a:pPr>
            <a:r>
              <a:rPr lang="en-US" dirty="0"/>
              <a:t>Value of a Statistical Life (VSL) set at EPA Standard $5.5 million </a:t>
            </a:r>
          </a:p>
        </p:txBody>
      </p:sp>
      <p:graphicFrame>
        <p:nvGraphicFramePr>
          <p:cNvPr id="5" name="Table 4"/>
          <p:cNvGraphicFramePr>
            <a:graphicFrameLocks noGrp="1"/>
          </p:cNvGraphicFramePr>
          <p:nvPr>
            <p:extLst>
              <p:ext uri="{D42A27DB-BD31-4B8C-83A1-F6EECF244321}">
                <p14:modId xmlns:p14="http://schemas.microsoft.com/office/powerpoint/2010/main" val="54325654"/>
              </p:ext>
            </p:extLst>
          </p:nvPr>
        </p:nvGraphicFramePr>
        <p:xfrm>
          <a:off x="1743074" y="3049057"/>
          <a:ext cx="5353050" cy="1894418"/>
        </p:xfrm>
        <a:graphic>
          <a:graphicData uri="http://schemas.openxmlformats.org/drawingml/2006/table">
            <a:tbl>
              <a:tblPr/>
              <a:tblGrid>
                <a:gridCol w="2676525">
                  <a:extLst>
                    <a:ext uri="{9D8B030D-6E8A-4147-A177-3AD203B41FA5}">
                      <a16:colId xmlns:a16="http://schemas.microsoft.com/office/drawing/2014/main" val="20000"/>
                    </a:ext>
                  </a:extLst>
                </a:gridCol>
                <a:gridCol w="2676525">
                  <a:extLst>
                    <a:ext uri="{9D8B030D-6E8A-4147-A177-3AD203B41FA5}">
                      <a16:colId xmlns:a16="http://schemas.microsoft.com/office/drawing/2014/main" val="20001"/>
                    </a:ext>
                  </a:extLst>
                </a:gridCol>
              </a:tblGrid>
              <a:tr h="392284">
                <a:tc>
                  <a:txBody>
                    <a:bodyPr/>
                    <a:lstStyle/>
                    <a:p>
                      <a:pPr marL="0" marR="0">
                        <a:lnSpc>
                          <a:spcPct val="115000"/>
                        </a:lnSpc>
                        <a:spcBef>
                          <a:spcPts val="0"/>
                        </a:spcBef>
                        <a:spcAft>
                          <a:spcPts val="0"/>
                        </a:spcAft>
                      </a:pPr>
                      <a:r>
                        <a:rPr lang="en-US" sz="1800" b="1" dirty="0">
                          <a:latin typeface="Calibri"/>
                          <a:ea typeface="Calibri"/>
                          <a:cs typeface="Times New Roman"/>
                        </a:rPr>
                        <a:t>Impact</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latin typeface="Calibri"/>
                          <a:ea typeface="Calibri"/>
                          <a:cs typeface="Times New Roman"/>
                        </a:rPr>
                        <a:t>Valuation</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51067">
                <a:tc>
                  <a:txBody>
                    <a:bodyPr/>
                    <a:lstStyle/>
                    <a:p>
                      <a:pPr marL="0" marR="0">
                        <a:lnSpc>
                          <a:spcPct val="115000"/>
                        </a:lnSpc>
                        <a:spcBef>
                          <a:spcPts val="0"/>
                        </a:spcBef>
                        <a:spcAft>
                          <a:spcPts val="0"/>
                        </a:spcAft>
                      </a:pPr>
                      <a:r>
                        <a:rPr lang="en-US" sz="1800" dirty="0">
                          <a:latin typeface="Calibri"/>
                          <a:ea typeface="Calibri"/>
                          <a:cs typeface="Times New Roman"/>
                        </a:rPr>
                        <a:t>Reduced Mortality, All Cause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Calibri"/>
                          <a:ea typeface="Calibri"/>
                          <a:cs typeface="Times New Roman"/>
                        </a:rPr>
                        <a:t>$154,729,005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51067">
                <a:tc>
                  <a:txBody>
                    <a:bodyPr/>
                    <a:lstStyle/>
                    <a:p>
                      <a:pPr marL="0" marR="0">
                        <a:lnSpc>
                          <a:spcPct val="115000"/>
                        </a:lnSpc>
                        <a:spcBef>
                          <a:spcPts val="0"/>
                        </a:spcBef>
                        <a:spcAft>
                          <a:spcPts val="0"/>
                        </a:spcAft>
                      </a:pPr>
                      <a:r>
                        <a:rPr lang="en-US" sz="1800" dirty="0">
                          <a:latin typeface="Calibri"/>
                          <a:ea typeface="Calibri"/>
                          <a:cs typeface="Times New Roman"/>
                        </a:rPr>
                        <a:t>Reduced Morbidity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Calibri"/>
                          <a:ea typeface="Calibri"/>
                          <a:cs typeface="Times New Roman"/>
                        </a:rPr>
                        <a:t>$5,244,258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TextBox 2"/>
          <p:cNvSpPr txBox="1"/>
          <p:nvPr/>
        </p:nvSpPr>
        <p:spPr>
          <a:xfrm>
            <a:off x="368300" y="5930900"/>
            <a:ext cx="8775700" cy="646331"/>
          </a:xfrm>
          <a:prstGeom prst="rect">
            <a:avLst/>
          </a:prstGeom>
          <a:noFill/>
        </p:spPr>
        <p:txBody>
          <a:bodyPr wrap="square" rtlCol="0">
            <a:spAutoFit/>
          </a:bodyPr>
          <a:lstStyle/>
          <a:p>
            <a:r>
              <a:rPr lang="en-US" dirty="0"/>
              <a:t>Fossil-fueled electricity generation not profitable without human health subsidy (Rodgers, 2016)</a:t>
            </a:r>
          </a:p>
        </p:txBody>
      </p:sp>
      <p:sp>
        <p:nvSpPr>
          <p:cNvPr id="6" name="TextBox 5"/>
          <p:cNvSpPr txBox="1"/>
          <p:nvPr/>
        </p:nvSpPr>
        <p:spPr>
          <a:xfrm>
            <a:off x="2114550" y="0"/>
            <a:ext cx="7029450" cy="584775"/>
          </a:xfrm>
          <a:prstGeom prst="rect">
            <a:avLst/>
          </a:prstGeom>
          <a:noFill/>
        </p:spPr>
        <p:txBody>
          <a:bodyPr wrap="square" rtlCol="0">
            <a:spAutoFit/>
          </a:bodyPr>
          <a:lstStyle/>
          <a:p>
            <a:pPr algn="r"/>
            <a:r>
              <a:rPr lang="en-US" sz="3200" dirty="0">
                <a:solidFill>
                  <a:schemeClr val="bg1"/>
                </a:solidFill>
                <a:latin typeface="Calibri" pitchFamily="34" charset="0"/>
              </a:rPr>
              <a:t>Health Benefits and Valuation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3900" y="4795308"/>
            <a:ext cx="7934325" cy="369332"/>
          </a:xfrm>
          <a:prstGeom prst="rect">
            <a:avLst/>
          </a:prstGeom>
          <a:noFill/>
        </p:spPr>
        <p:txBody>
          <a:bodyPr wrap="square" rtlCol="0">
            <a:spAutoFit/>
          </a:bodyPr>
          <a:lstStyle/>
          <a:p>
            <a:pPr>
              <a:buFont typeface="Arial" pitchFamily="34" charset="0"/>
              <a:buChar char="•"/>
            </a:pPr>
            <a:r>
              <a:rPr lang="en-US" dirty="0"/>
              <a:t>Does </a:t>
            </a:r>
            <a:r>
              <a:rPr lang="en-US" b="1" i="1" dirty="0"/>
              <a:t>not</a:t>
            </a:r>
            <a:r>
              <a:rPr lang="en-US" dirty="0"/>
              <a:t> include other societal benefits: Ozone, Agriculture, Methane etc</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54325654"/>
              </p:ext>
            </p:extLst>
          </p:nvPr>
        </p:nvGraphicFramePr>
        <p:xfrm>
          <a:off x="1733549" y="1991782"/>
          <a:ext cx="5353050" cy="2645485"/>
        </p:xfrm>
        <a:graphic>
          <a:graphicData uri="http://schemas.openxmlformats.org/drawingml/2006/table">
            <a:tbl>
              <a:tblPr/>
              <a:tblGrid>
                <a:gridCol w="2676525">
                  <a:extLst>
                    <a:ext uri="{9D8B030D-6E8A-4147-A177-3AD203B41FA5}">
                      <a16:colId xmlns:a16="http://schemas.microsoft.com/office/drawing/2014/main" val="20000"/>
                    </a:ext>
                  </a:extLst>
                </a:gridCol>
                <a:gridCol w="2676525">
                  <a:extLst>
                    <a:ext uri="{9D8B030D-6E8A-4147-A177-3AD203B41FA5}">
                      <a16:colId xmlns:a16="http://schemas.microsoft.com/office/drawing/2014/main" val="20001"/>
                    </a:ext>
                  </a:extLst>
                </a:gridCol>
              </a:tblGrid>
              <a:tr h="392284">
                <a:tc>
                  <a:txBody>
                    <a:bodyPr/>
                    <a:lstStyle/>
                    <a:p>
                      <a:pPr marL="0" marR="0">
                        <a:lnSpc>
                          <a:spcPct val="115000"/>
                        </a:lnSpc>
                        <a:spcBef>
                          <a:spcPts val="0"/>
                        </a:spcBef>
                        <a:spcAft>
                          <a:spcPts val="0"/>
                        </a:spcAft>
                      </a:pPr>
                      <a:r>
                        <a:rPr lang="en-US" sz="1800" b="1" dirty="0">
                          <a:latin typeface="Calibri"/>
                          <a:ea typeface="Calibri"/>
                          <a:cs typeface="Times New Roman"/>
                        </a:rPr>
                        <a:t>Impact</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latin typeface="Calibri"/>
                          <a:ea typeface="Calibri"/>
                          <a:cs typeface="Times New Roman"/>
                        </a:rPr>
                        <a:t>Valuation</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51067">
                <a:tc>
                  <a:txBody>
                    <a:bodyPr/>
                    <a:lstStyle/>
                    <a:p>
                      <a:pPr marL="0" marR="0">
                        <a:lnSpc>
                          <a:spcPct val="115000"/>
                        </a:lnSpc>
                        <a:spcBef>
                          <a:spcPts val="0"/>
                        </a:spcBef>
                        <a:spcAft>
                          <a:spcPts val="0"/>
                        </a:spcAft>
                      </a:pPr>
                      <a:r>
                        <a:rPr lang="en-US" sz="1800" dirty="0">
                          <a:latin typeface="Calibri"/>
                          <a:ea typeface="Calibri"/>
                          <a:cs typeface="Times New Roman"/>
                        </a:rPr>
                        <a:t>Reduced</a:t>
                      </a:r>
                      <a:r>
                        <a:rPr lang="en-US" sz="1800" baseline="0" dirty="0">
                          <a:latin typeface="Calibri"/>
                          <a:ea typeface="Calibri"/>
                          <a:cs typeface="Times New Roman"/>
                        </a:rPr>
                        <a:t> CO</a:t>
                      </a:r>
                      <a:r>
                        <a:rPr lang="en-US" sz="1800" baseline="-25000" dirty="0">
                          <a:latin typeface="Calibri"/>
                          <a:ea typeface="Calibri"/>
                          <a:cs typeface="Times New Roman"/>
                        </a:rPr>
                        <a:t>2</a:t>
                      </a:r>
                      <a:r>
                        <a:rPr lang="en-US" sz="1800" baseline="0" dirty="0">
                          <a:latin typeface="Calibri"/>
                          <a:ea typeface="Calibri"/>
                          <a:cs typeface="Times New Roman"/>
                        </a:rPr>
                        <a:t> Emissions</a:t>
                      </a:r>
                      <a:endParaRPr lang="en-US" sz="18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Calibri"/>
                          <a:ea typeface="Calibri"/>
                          <a:cs typeface="Times New Roman"/>
                        </a:rPr>
                        <a:t>$172,800,000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1067">
                <a:tc>
                  <a:txBody>
                    <a:bodyPr/>
                    <a:lstStyle/>
                    <a:p>
                      <a:pPr marL="0" marR="0">
                        <a:lnSpc>
                          <a:spcPct val="115000"/>
                        </a:lnSpc>
                        <a:spcBef>
                          <a:spcPts val="0"/>
                        </a:spcBef>
                        <a:spcAft>
                          <a:spcPts val="0"/>
                        </a:spcAft>
                      </a:pPr>
                      <a:r>
                        <a:rPr lang="en-US" sz="1800" dirty="0">
                          <a:latin typeface="Calibri"/>
                          <a:ea typeface="Calibri"/>
                          <a:cs typeface="Times New Roman"/>
                        </a:rPr>
                        <a:t>AQ Health Benefits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Calibri"/>
                          <a:cs typeface="Times New Roman"/>
                        </a:rPr>
                        <a:t>$159,973,263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51067">
                <a:tc>
                  <a:txBody>
                    <a:bodyPr/>
                    <a:lstStyle/>
                    <a:p>
                      <a:pPr marL="0" marR="0">
                        <a:lnSpc>
                          <a:spcPct val="115000"/>
                        </a:lnSpc>
                        <a:spcBef>
                          <a:spcPts val="0"/>
                        </a:spcBef>
                        <a:spcAft>
                          <a:spcPts val="0"/>
                        </a:spcAft>
                      </a:pPr>
                      <a:r>
                        <a:rPr lang="en-US" sz="1800" dirty="0">
                          <a:latin typeface="Calibri"/>
                          <a:ea typeface="Calibri"/>
                          <a:cs typeface="Times New Roman"/>
                        </a:rPr>
                        <a:t>Total Societal</a:t>
                      </a:r>
                      <a:r>
                        <a:rPr lang="en-US" sz="1800" baseline="0" dirty="0">
                          <a:latin typeface="Calibri"/>
                          <a:ea typeface="Calibri"/>
                          <a:cs typeface="Times New Roman"/>
                        </a:rPr>
                        <a:t> Annual Benefit</a:t>
                      </a:r>
                      <a:endParaRPr lang="en-US" sz="18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1" dirty="0">
                          <a:latin typeface="Calibri"/>
                          <a:ea typeface="Calibri"/>
                          <a:cs typeface="Times New Roman"/>
                        </a:rPr>
                        <a:t>$332,773,263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5" name="TextBox 4"/>
          <p:cNvSpPr txBox="1"/>
          <p:nvPr/>
        </p:nvSpPr>
        <p:spPr>
          <a:xfrm>
            <a:off x="609600" y="975783"/>
            <a:ext cx="8391525" cy="707886"/>
          </a:xfrm>
          <a:prstGeom prst="rect">
            <a:avLst/>
          </a:prstGeom>
          <a:noFill/>
        </p:spPr>
        <p:txBody>
          <a:bodyPr wrap="square" rtlCol="0">
            <a:spAutoFit/>
          </a:bodyPr>
          <a:lstStyle/>
          <a:p>
            <a:pPr>
              <a:buFont typeface="Arial" pitchFamily="34" charset="0"/>
              <a:buChar char="•"/>
            </a:pPr>
            <a:r>
              <a:rPr lang="en-US" sz="2000" dirty="0"/>
              <a:t>In addition, CO</a:t>
            </a:r>
            <a:r>
              <a:rPr lang="en-US" sz="2000" baseline="-25000" dirty="0"/>
              <a:t>2</a:t>
            </a:r>
            <a:r>
              <a:rPr lang="en-US" sz="2000" dirty="0"/>
              <a:t> Emissions reduced by 4.8 million tons</a:t>
            </a:r>
          </a:p>
          <a:p>
            <a:pPr>
              <a:buFont typeface="Arial" pitchFamily="34" charset="0"/>
              <a:buChar char="•"/>
            </a:pPr>
            <a:r>
              <a:rPr lang="en-US" sz="2000" dirty="0"/>
              <a:t>Using Social Cost of Carbon set at $36 per ton using 3% discount rate</a:t>
            </a:r>
          </a:p>
        </p:txBody>
      </p:sp>
      <p:sp>
        <p:nvSpPr>
          <p:cNvPr id="6" name="TextBox 5"/>
          <p:cNvSpPr txBox="1"/>
          <p:nvPr/>
        </p:nvSpPr>
        <p:spPr>
          <a:xfrm>
            <a:off x="2114550" y="0"/>
            <a:ext cx="7029450" cy="584775"/>
          </a:xfrm>
          <a:prstGeom prst="rect">
            <a:avLst/>
          </a:prstGeom>
          <a:noFill/>
        </p:spPr>
        <p:txBody>
          <a:bodyPr wrap="square" rtlCol="0">
            <a:spAutoFit/>
          </a:bodyPr>
          <a:lstStyle/>
          <a:p>
            <a:pPr algn="r"/>
            <a:r>
              <a:rPr lang="en-US" sz="3200" dirty="0">
                <a:solidFill>
                  <a:schemeClr val="bg1"/>
                </a:solidFill>
                <a:latin typeface="Calibri" pitchFamily="34" charset="0"/>
              </a:rPr>
              <a:t>Total Societal Benefits</a:t>
            </a:r>
          </a:p>
        </p:txBody>
      </p:sp>
      <p:sp>
        <p:nvSpPr>
          <p:cNvPr id="7" name="TextBox 6"/>
          <p:cNvSpPr txBox="1"/>
          <p:nvPr/>
        </p:nvSpPr>
        <p:spPr>
          <a:xfrm>
            <a:off x="781050" y="5462058"/>
            <a:ext cx="7934325" cy="707886"/>
          </a:xfrm>
          <a:prstGeom prst="rect">
            <a:avLst/>
          </a:prstGeom>
          <a:noFill/>
        </p:spPr>
        <p:txBody>
          <a:bodyPr wrap="square" rtlCol="0">
            <a:spAutoFit/>
          </a:bodyPr>
          <a:lstStyle/>
          <a:p>
            <a:pPr>
              <a:buFont typeface="Arial" pitchFamily="34" charset="0"/>
              <a:buChar char="•"/>
            </a:pPr>
            <a:r>
              <a:rPr lang="en-US" sz="2000" dirty="0"/>
              <a:t>OSW Cost Estimate: </a:t>
            </a:r>
            <a:r>
              <a:rPr lang="en-US" sz="2000" b="1" dirty="0"/>
              <a:t>$12 Billion</a:t>
            </a:r>
          </a:p>
          <a:p>
            <a:pPr>
              <a:buFont typeface="Arial" pitchFamily="34" charset="0"/>
              <a:buChar char="•"/>
            </a:pPr>
            <a:r>
              <a:rPr lang="en-US" sz="2000" dirty="0"/>
              <a:t>Lifetime: </a:t>
            </a:r>
            <a:r>
              <a:rPr lang="en-US" sz="2000" b="1" dirty="0"/>
              <a:t>20 – 25 years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1300" y="714376"/>
            <a:ext cx="8623300" cy="3939540"/>
          </a:xfrm>
          <a:prstGeom prst="rect">
            <a:avLst/>
          </a:prstGeom>
          <a:noFill/>
        </p:spPr>
        <p:txBody>
          <a:bodyPr wrap="square" rtlCol="0">
            <a:spAutoFit/>
          </a:bodyPr>
          <a:lstStyle/>
          <a:p>
            <a:pPr marL="285750" indent="-285750"/>
            <a:r>
              <a:rPr lang="en-US" sz="2000" dirty="0">
                <a:latin typeface="Calibri" pitchFamily="34" charset="0"/>
              </a:rPr>
              <a:t>-	AWC overall small penetration of renewables into PJM generation</a:t>
            </a:r>
          </a:p>
          <a:p>
            <a:endParaRPr lang="en-US" sz="2000" dirty="0">
              <a:latin typeface="Calibri" pitchFamily="34" charset="0"/>
            </a:endParaRPr>
          </a:p>
          <a:p>
            <a:pPr marL="285750" indent="-285750">
              <a:buFont typeface="Arial" pitchFamily="34" charset="0"/>
              <a:buChar char="-"/>
            </a:pPr>
            <a:r>
              <a:rPr lang="en-US" sz="2000" dirty="0">
                <a:latin typeface="Calibri" pitchFamily="34" charset="0"/>
              </a:rPr>
              <a:t>Fossil fuel use for electricity production and air pollution emissions are reduced in PJM due to AWC </a:t>
            </a:r>
          </a:p>
          <a:p>
            <a:pPr marL="742950" lvl="1" indent="-285750">
              <a:buFont typeface="Arial" pitchFamily="34" charset="0"/>
              <a:buChar char="-"/>
            </a:pPr>
            <a:r>
              <a:rPr lang="en-US" sz="2000" dirty="0">
                <a:latin typeface="Calibri" pitchFamily="34" charset="0"/>
              </a:rPr>
              <a:t>episodic localized increases from local production</a:t>
            </a:r>
          </a:p>
          <a:p>
            <a:pPr marL="742950" lvl="1" indent="-285750">
              <a:buFont typeface="Arial" pitchFamily="34" charset="0"/>
              <a:buChar char="-"/>
            </a:pPr>
            <a:endParaRPr lang="en-US" sz="2000" dirty="0">
              <a:latin typeface="Calibri" pitchFamily="34" charset="0"/>
            </a:endParaRPr>
          </a:p>
          <a:p>
            <a:pPr marL="285750" lvl="1" indent="-285750">
              <a:buFont typeface="Arial" pitchFamily="34" charset="0"/>
              <a:buChar char="-"/>
            </a:pPr>
            <a:r>
              <a:rPr lang="en-US" sz="2000" dirty="0">
                <a:latin typeface="Calibri" pitchFamily="34" charset="0"/>
              </a:rPr>
              <a:t>PJM-wide improvements in AQ</a:t>
            </a:r>
          </a:p>
          <a:p>
            <a:pPr marL="742950" lvl="2" indent="-285750">
              <a:buFont typeface="Arial" pitchFamily="34" charset="0"/>
              <a:buChar char="-"/>
            </a:pPr>
            <a:r>
              <a:rPr lang="en-US" sz="2000" dirty="0">
                <a:latin typeface="Calibri" pitchFamily="34" charset="0"/>
              </a:rPr>
              <a:t>episodic localized </a:t>
            </a:r>
            <a:r>
              <a:rPr lang="en-US" sz="2000" dirty="0" err="1">
                <a:latin typeface="Calibri" pitchFamily="34" charset="0"/>
              </a:rPr>
              <a:t>disbenefits</a:t>
            </a:r>
            <a:endParaRPr lang="en-US" sz="2000" dirty="0">
              <a:latin typeface="Calibri" pitchFamily="34" charset="0"/>
            </a:endParaRPr>
          </a:p>
          <a:p>
            <a:pPr marL="285750" indent="-285750">
              <a:buFontTx/>
              <a:buChar char="-"/>
            </a:pPr>
            <a:endParaRPr lang="en-US" dirty="0"/>
          </a:p>
          <a:p>
            <a:pPr marL="285750" indent="-285750"/>
            <a:endParaRPr lang="en-US" dirty="0"/>
          </a:p>
          <a:p>
            <a:pPr marL="285750" indent="-285750">
              <a:buFontTx/>
              <a:buChar char="-"/>
            </a:pPr>
            <a:endParaRPr lang="en-US" dirty="0"/>
          </a:p>
          <a:p>
            <a:endParaRPr lang="en-US" dirty="0"/>
          </a:p>
          <a:p>
            <a:endParaRPr lang="en-US" dirty="0"/>
          </a:p>
        </p:txBody>
      </p:sp>
      <p:sp>
        <p:nvSpPr>
          <p:cNvPr id="4" name="TextBox 3"/>
          <p:cNvSpPr txBox="1"/>
          <p:nvPr/>
        </p:nvSpPr>
        <p:spPr>
          <a:xfrm>
            <a:off x="136525" y="3543300"/>
            <a:ext cx="8623300" cy="2769989"/>
          </a:xfrm>
          <a:prstGeom prst="rect">
            <a:avLst/>
          </a:prstGeom>
          <a:noFill/>
        </p:spPr>
        <p:txBody>
          <a:bodyPr wrap="square" rtlCol="0">
            <a:spAutoFit/>
          </a:bodyPr>
          <a:lstStyle/>
          <a:p>
            <a:pPr marL="285750" indent="-285750">
              <a:buFontTx/>
              <a:buChar char="-"/>
            </a:pPr>
            <a:endParaRPr lang="en-US" sz="2000" dirty="0">
              <a:latin typeface="Calibri" pitchFamily="34" charset="0"/>
            </a:endParaRPr>
          </a:p>
          <a:p>
            <a:pPr marL="285750" indent="-285750">
              <a:buFontTx/>
              <a:buChar char="-"/>
            </a:pPr>
            <a:endParaRPr lang="en-US" sz="2000" dirty="0">
              <a:latin typeface="Calibri" pitchFamily="34" charset="0"/>
            </a:endParaRPr>
          </a:p>
          <a:p>
            <a:pPr marL="285750" indent="-285750">
              <a:buFontTx/>
              <a:buChar char="-"/>
            </a:pPr>
            <a:endParaRPr lang="en-US" sz="2000" dirty="0">
              <a:latin typeface="Calibri" pitchFamily="34" charset="0"/>
            </a:endParaRPr>
          </a:p>
          <a:p>
            <a:pPr marL="285750" indent="-285750">
              <a:buFontTx/>
              <a:buChar char="-"/>
            </a:pPr>
            <a:r>
              <a:rPr lang="en-US" sz="2000" dirty="0">
                <a:latin typeface="Calibri" pitchFamily="34" charset="0"/>
              </a:rPr>
              <a:t>Explore uncertainty in health estimates as uncertainty in pay back periods</a:t>
            </a:r>
          </a:p>
          <a:p>
            <a:pPr marL="742950" lvl="1" indent="-285750">
              <a:buFontTx/>
              <a:buChar char="-"/>
            </a:pPr>
            <a:r>
              <a:rPr lang="en-US" sz="2000" dirty="0">
                <a:latin typeface="Calibri" pitchFamily="34" charset="0"/>
              </a:rPr>
              <a:t>Different health functions,	</a:t>
            </a:r>
          </a:p>
          <a:p>
            <a:pPr marL="742950" lvl="1" indent="-285750">
              <a:buFontTx/>
              <a:buChar char="-"/>
            </a:pPr>
            <a:r>
              <a:rPr lang="en-US" sz="2000" dirty="0">
                <a:latin typeface="Calibri" pitchFamily="34" charset="0"/>
              </a:rPr>
              <a:t>Different depreciation/discount rates</a:t>
            </a:r>
          </a:p>
          <a:p>
            <a:pPr marL="285750" indent="-285750">
              <a:buFontTx/>
              <a:buChar char="-"/>
            </a:pPr>
            <a:endParaRPr lang="en-US" dirty="0"/>
          </a:p>
          <a:p>
            <a:endParaRPr lang="en-US" dirty="0"/>
          </a:p>
          <a:p>
            <a:endParaRPr lang="en-US" dirty="0"/>
          </a:p>
        </p:txBody>
      </p:sp>
      <p:sp>
        <p:nvSpPr>
          <p:cNvPr id="5" name="TextBox 4"/>
          <p:cNvSpPr txBox="1"/>
          <p:nvPr/>
        </p:nvSpPr>
        <p:spPr>
          <a:xfrm>
            <a:off x="790575" y="0"/>
            <a:ext cx="8353425" cy="523220"/>
          </a:xfrm>
          <a:prstGeom prst="rect">
            <a:avLst/>
          </a:prstGeom>
          <a:noFill/>
        </p:spPr>
        <p:txBody>
          <a:bodyPr wrap="square" rtlCol="0">
            <a:spAutoFit/>
          </a:bodyPr>
          <a:lstStyle/>
          <a:p>
            <a:pPr algn="r"/>
            <a:r>
              <a:rPr lang="en-US" sz="2800" dirty="0">
                <a:solidFill>
                  <a:schemeClr val="bg1"/>
                </a:solidFill>
                <a:latin typeface="Calibri" pitchFamily="34" charset="0"/>
                <a:cs typeface="Arial" pitchFamily="34" charset="0"/>
              </a:rPr>
              <a:t>Conclusions &amp; Future Directions</a:t>
            </a:r>
          </a:p>
        </p:txBody>
      </p:sp>
    </p:spTree>
    <p:extLst>
      <p:ext uri="{BB962C8B-B14F-4D97-AF65-F5344CB8AC3E}">
        <p14:creationId xmlns:p14="http://schemas.microsoft.com/office/powerpoint/2010/main" val="3063124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1" y="2038350"/>
            <a:ext cx="6067424" cy="2308324"/>
          </a:xfrm>
          <a:prstGeom prst="rect">
            <a:avLst/>
          </a:prstGeom>
          <a:noFill/>
        </p:spPr>
        <p:txBody>
          <a:bodyPr wrap="square" rtlCol="0">
            <a:spAutoFit/>
          </a:bodyPr>
          <a:lstStyle/>
          <a:p>
            <a:pPr marL="285750" indent="-285750">
              <a:buFontTx/>
              <a:buChar char="-"/>
            </a:pPr>
            <a:endParaRPr lang="en-US" dirty="0"/>
          </a:p>
          <a:p>
            <a:pPr marL="285750" indent="-285750">
              <a:buFontTx/>
              <a:buChar char="-"/>
            </a:pPr>
            <a:r>
              <a:rPr lang="en-US" dirty="0"/>
              <a:t>Gene Shan for DAYZER simulations</a:t>
            </a:r>
          </a:p>
          <a:p>
            <a:pPr marL="285750" indent="-285750">
              <a:buFontTx/>
              <a:buChar char="-"/>
            </a:pPr>
            <a:r>
              <a:rPr lang="en-US" dirty="0"/>
              <a:t>National Science Foundation, OCE141958, </a:t>
            </a:r>
            <a:r>
              <a:rPr lang="en-US" i="1" dirty="0"/>
              <a:t>EaSM-3: Regional decadal predictions of coupled climate-human systems</a:t>
            </a:r>
          </a:p>
          <a:p>
            <a:pPr marL="285750" indent="-285750">
              <a:buFontTx/>
              <a:buChar char="-"/>
            </a:pPr>
            <a:r>
              <a:rPr lang="en-US" dirty="0"/>
              <a:t>National Science Foundation, #1242155</a:t>
            </a:r>
            <a:endParaRPr lang="en-US" dirty="0"/>
          </a:p>
          <a:p>
            <a:pPr marL="285750" indent="-285750">
              <a:buFontTx/>
              <a:buChar char="-"/>
            </a:pPr>
            <a:r>
              <a:rPr lang="en-US" dirty="0"/>
              <a:t>Caroline </a:t>
            </a:r>
            <a:r>
              <a:rPr lang="en-US" dirty="0" err="1"/>
              <a:t>Farkas</a:t>
            </a:r>
            <a:endParaRPr lang="en-US" dirty="0"/>
          </a:p>
          <a:p>
            <a:pPr marL="285750" indent="-285750">
              <a:buFontTx/>
              <a:buChar char="-"/>
            </a:pPr>
            <a:r>
              <a:rPr lang="en-US" dirty="0"/>
              <a:t>Model developers </a:t>
            </a:r>
          </a:p>
        </p:txBody>
      </p:sp>
      <p:sp>
        <p:nvSpPr>
          <p:cNvPr id="4" name="TextBox 3"/>
          <p:cNvSpPr txBox="1"/>
          <p:nvPr/>
        </p:nvSpPr>
        <p:spPr>
          <a:xfrm>
            <a:off x="790575" y="0"/>
            <a:ext cx="8353425" cy="523220"/>
          </a:xfrm>
          <a:prstGeom prst="rect">
            <a:avLst/>
          </a:prstGeom>
          <a:noFill/>
        </p:spPr>
        <p:txBody>
          <a:bodyPr wrap="square" rtlCol="0">
            <a:spAutoFit/>
          </a:bodyPr>
          <a:lstStyle/>
          <a:p>
            <a:pPr algn="r"/>
            <a:r>
              <a:rPr lang="en-US" sz="2800" dirty="0">
                <a:solidFill>
                  <a:schemeClr val="bg1"/>
                </a:solidFill>
                <a:latin typeface="Calibri" pitchFamily="34" charset="0"/>
                <a:cs typeface="Arial" pitchFamily="34" charset="0"/>
              </a:rPr>
              <a:t>Acknowledgements</a:t>
            </a:r>
          </a:p>
        </p:txBody>
      </p:sp>
    </p:spTree>
    <p:extLst>
      <p:ext uri="{BB962C8B-B14F-4D97-AF65-F5344CB8AC3E}">
        <p14:creationId xmlns:p14="http://schemas.microsoft.com/office/powerpoint/2010/main" val="829080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9896718-CBCA-4FC1-9996-86B74181D678}" type="slidenum">
              <a:rPr lang="en-US" smtClean="0"/>
              <a:pPr/>
              <a:t>17</a:t>
            </a:fld>
            <a:endParaRPr lang="en-US"/>
          </a:p>
        </p:txBody>
      </p:sp>
      <p:sp>
        <p:nvSpPr>
          <p:cNvPr id="3" name="TextBox 2"/>
          <p:cNvSpPr txBox="1"/>
          <p:nvPr/>
        </p:nvSpPr>
        <p:spPr>
          <a:xfrm>
            <a:off x="1917700" y="2971800"/>
            <a:ext cx="2891424" cy="369332"/>
          </a:xfrm>
          <a:prstGeom prst="rect">
            <a:avLst/>
          </a:prstGeom>
          <a:noFill/>
        </p:spPr>
        <p:txBody>
          <a:bodyPr wrap="none" rtlCol="0">
            <a:spAutoFit/>
          </a:bodyPr>
          <a:lstStyle/>
          <a:p>
            <a:r>
              <a:rPr lang="en-US" dirty="0"/>
              <a:t>SUPPLEMENTAL SLIDES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9896718-CBCA-4FC1-9996-86B74181D678}" type="slidenum">
              <a:rPr lang="en-US" smtClean="0"/>
              <a:pPr/>
              <a:t>18</a:t>
            </a:fld>
            <a:endParaRPr lang="en-US"/>
          </a:p>
        </p:txBody>
      </p:sp>
      <p:pic>
        <p:nvPicPr>
          <p:cNvPr id="5" name="Picture 4" descr="Windfarm Difference in Daily Dispatch_No_Title.png"/>
          <p:cNvPicPr>
            <a:picLocks noChangeAspect="1"/>
          </p:cNvPicPr>
          <p:nvPr/>
        </p:nvPicPr>
        <p:blipFill>
          <a:blip r:embed="rId2" cstate="print"/>
          <a:stretch>
            <a:fillRect/>
          </a:stretch>
        </p:blipFill>
        <p:spPr>
          <a:xfrm>
            <a:off x="232006" y="647700"/>
            <a:ext cx="8679987" cy="5935719"/>
          </a:xfrm>
          <a:prstGeom prst="rect">
            <a:avLst/>
          </a:prstGeom>
        </p:spPr>
      </p:pic>
      <p:sp>
        <p:nvSpPr>
          <p:cNvPr id="6" name="TextBox 5"/>
          <p:cNvSpPr txBox="1"/>
          <p:nvPr/>
        </p:nvSpPr>
        <p:spPr>
          <a:xfrm>
            <a:off x="2495550" y="0"/>
            <a:ext cx="6648450" cy="523220"/>
          </a:xfrm>
          <a:prstGeom prst="rect">
            <a:avLst/>
          </a:prstGeom>
          <a:noFill/>
        </p:spPr>
        <p:txBody>
          <a:bodyPr wrap="square" rtlCol="0">
            <a:spAutoFit/>
          </a:bodyPr>
          <a:lstStyle/>
          <a:p>
            <a:pPr algn="r"/>
            <a:r>
              <a:rPr lang="en-US" sz="2800" b="1" dirty="0" err="1">
                <a:solidFill>
                  <a:schemeClr val="bg1"/>
                </a:solidFill>
                <a:latin typeface="Calibri" pitchFamily="34" charset="0"/>
              </a:rPr>
              <a:t>Windfarm</a:t>
            </a:r>
            <a:r>
              <a:rPr lang="en-US" sz="2800" b="1" dirty="0">
                <a:solidFill>
                  <a:schemeClr val="bg1"/>
                </a:solidFill>
                <a:latin typeface="Calibri" pitchFamily="34" charset="0"/>
              </a:rPr>
              <a:t> Difference in Daily Dispatch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descr="Monthly % Windfarm Emission_No_Title.png"/>
          <p:cNvPicPr>
            <a:picLocks noChangeAspect="1"/>
          </p:cNvPicPr>
          <p:nvPr/>
        </p:nvPicPr>
        <p:blipFill>
          <a:blip r:embed="rId2" cstate="print"/>
          <a:stretch>
            <a:fillRect/>
          </a:stretch>
        </p:blipFill>
        <p:spPr>
          <a:xfrm>
            <a:off x="232006" y="666750"/>
            <a:ext cx="8679987" cy="5916669"/>
          </a:xfrm>
          <a:prstGeom prst="rect">
            <a:avLst/>
          </a:prstGeom>
        </p:spPr>
      </p:pic>
      <p:sp>
        <p:nvSpPr>
          <p:cNvPr id="8" name="TextBox 7"/>
          <p:cNvSpPr txBox="1"/>
          <p:nvPr/>
        </p:nvSpPr>
        <p:spPr>
          <a:xfrm>
            <a:off x="1047751" y="171450"/>
            <a:ext cx="8096250" cy="461665"/>
          </a:xfrm>
          <a:prstGeom prst="rect">
            <a:avLst/>
          </a:prstGeom>
          <a:noFill/>
        </p:spPr>
        <p:txBody>
          <a:bodyPr wrap="square" rtlCol="0">
            <a:spAutoFit/>
          </a:bodyPr>
          <a:lstStyle/>
          <a:p>
            <a:pPr algn="r"/>
            <a:r>
              <a:rPr lang="en-US" sz="2400" b="1" dirty="0">
                <a:solidFill>
                  <a:schemeClr val="bg1"/>
                </a:solidFill>
                <a:latin typeface="Calibri" pitchFamily="34" charset="0"/>
              </a:rPr>
              <a:t>Monthly % Analysis of </a:t>
            </a:r>
            <a:r>
              <a:rPr lang="en-US" sz="2400" b="1" dirty="0" err="1">
                <a:solidFill>
                  <a:schemeClr val="bg1"/>
                </a:solidFill>
                <a:latin typeface="Calibri" pitchFamily="34" charset="0"/>
              </a:rPr>
              <a:t>Basecase</a:t>
            </a:r>
            <a:r>
              <a:rPr lang="en-US" sz="2400" b="1" dirty="0">
                <a:solidFill>
                  <a:schemeClr val="bg1"/>
                </a:solidFill>
                <a:latin typeface="Calibri" pitchFamily="34" charset="0"/>
              </a:rPr>
              <a:t> – </a:t>
            </a:r>
            <a:r>
              <a:rPr lang="en-US" sz="2400" b="1" dirty="0" err="1">
                <a:solidFill>
                  <a:schemeClr val="bg1"/>
                </a:solidFill>
                <a:latin typeface="Calibri" pitchFamily="34" charset="0"/>
              </a:rPr>
              <a:t>Windfarm</a:t>
            </a:r>
            <a:endParaRPr lang="en-US" sz="2400" b="1" dirty="0">
              <a:solidFill>
                <a:schemeClr val="bg1"/>
              </a:solidFill>
              <a:latin typeface="Calibri" pitchFamily="34" charset="0"/>
            </a:endParaRPr>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95425" y="4886325"/>
            <a:ext cx="7505700" cy="742950"/>
          </a:xfrm>
          <a:prstGeom prst="rect">
            <a:avLst/>
          </a:prstGeom>
          <a:noFill/>
        </p:spPr>
      </p:pic>
    </p:spTree>
    <p:extLst>
      <p:ext uri="{BB962C8B-B14F-4D97-AF65-F5344CB8AC3E}">
        <p14:creationId xmlns:p14="http://schemas.microsoft.com/office/powerpoint/2010/main" val="190927328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408" y="894698"/>
            <a:ext cx="4239628" cy="4928252"/>
          </a:xfrm>
        </p:spPr>
        <p:txBody>
          <a:bodyPr/>
          <a:lstStyle/>
          <a:p>
            <a:pPr marL="0" indent="0">
              <a:buNone/>
            </a:pPr>
            <a:r>
              <a:rPr lang="en-US" sz="2600" dirty="0">
                <a:latin typeface="Calibri" pitchFamily="34" charset="0"/>
                <a:cs typeface="Calibri" pitchFamily="34" charset="0"/>
              </a:rPr>
              <a:t>Negative AQ impacts impart societal health costs</a:t>
            </a:r>
          </a:p>
          <a:p>
            <a:pPr>
              <a:buNone/>
            </a:pPr>
            <a:r>
              <a:rPr lang="en-US" sz="2600" b="1" dirty="0">
                <a:latin typeface="Calibri" pitchFamily="34" charset="0"/>
                <a:cs typeface="Calibri" pitchFamily="34" charset="0"/>
              </a:rPr>
              <a:t>	- $100 Billion/yr </a:t>
            </a:r>
            <a:r>
              <a:rPr lang="en-US" sz="1800" dirty="0">
                <a:latin typeface="Calibri" pitchFamily="34" charset="0"/>
                <a:cs typeface="Calibri" pitchFamily="34" charset="0"/>
              </a:rPr>
              <a:t>(CATF, 2010)</a:t>
            </a:r>
          </a:p>
          <a:p>
            <a:pPr marL="0" indent="0">
              <a:buNone/>
            </a:pPr>
            <a:endParaRPr lang="en-US" sz="2600" dirty="0">
              <a:latin typeface="Calibri" pitchFamily="34" charset="0"/>
              <a:cs typeface="Calibri" pitchFamily="34" charset="0"/>
            </a:endParaRPr>
          </a:p>
          <a:p>
            <a:pPr marL="0" indent="0">
              <a:buNone/>
            </a:pPr>
            <a:r>
              <a:rPr lang="en-US" sz="2600" dirty="0">
                <a:latin typeface="Calibri" pitchFamily="34" charset="0"/>
                <a:cs typeface="Calibri" pitchFamily="34" charset="0"/>
              </a:rPr>
              <a:t>These costs are external to EGU Fuel and O&amp;M costs</a:t>
            </a:r>
          </a:p>
          <a:p>
            <a:pPr marL="0" indent="0">
              <a:buNone/>
            </a:pPr>
            <a:endParaRPr lang="en-US" sz="2600" dirty="0">
              <a:latin typeface="Calibri" pitchFamily="34" charset="0"/>
              <a:cs typeface="Calibri" pitchFamily="34" charset="0"/>
            </a:endParaRPr>
          </a:p>
          <a:p>
            <a:pPr marL="0" indent="0">
              <a:buNone/>
            </a:pPr>
            <a:r>
              <a:rPr lang="en-US" sz="2600" dirty="0">
                <a:latin typeface="Calibri" pitchFamily="34" charset="0"/>
                <a:cs typeface="Calibri" pitchFamily="34" charset="0"/>
              </a:rPr>
              <a:t>EGU generation &amp; emissions controlled largely by regional reliability dispatch needs and market factors</a:t>
            </a:r>
          </a:p>
          <a:p>
            <a:pPr>
              <a:buNone/>
            </a:pPr>
            <a:endParaRPr lang="en-US" sz="2600" dirty="0">
              <a:latin typeface="Calibri" pitchFamily="34" charset="0"/>
              <a:cs typeface="Calibri" pitchFamily="34" charset="0"/>
            </a:endParaRPr>
          </a:p>
          <a:p>
            <a:pPr marL="0" indent="0">
              <a:buNone/>
            </a:pPr>
            <a:endParaRPr lang="en-US" sz="2600" dirty="0">
              <a:latin typeface="Calibri" pitchFamily="34" charset="0"/>
              <a:cs typeface="Calibri" pitchFamily="34" charset="0"/>
            </a:endParaRPr>
          </a:p>
        </p:txBody>
      </p:sp>
      <p:sp>
        <p:nvSpPr>
          <p:cNvPr id="43" name="Text Box 10"/>
          <p:cNvSpPr txBox="1">
            <a:spLocks noChangeArrowheads="1"/>
          </p:cNvSpPr>
          <p:nvPr/>
        </p:nvSpPr>
        <p:spPr bwMode="auto">
          <a:xfrm>
            <a:off x="1828800" y="-29675"/>
            <a:ext cx="7340139" cy="646331"/>
          </a:xfrm>
          <a:prstGeom prst="rect">
            <a:avLst/>
          </a:prstGeom>
          <a:noFill/>
          <a:ln w="9525">
            <a:noFill/>
            <a:miter lim="800000"/>
            <a:headEnd/>
            <a:tailEnd/>
          </a:ln>
          <a:effectLst/>
        </p:spPr>
        <p:txBody>
          <a:bodyPr wrap="square">
            <a:spAutoFit/>
          </a:bodyPr>
          <a:lstStyle/>
          <a:p>
            <a:pPr lvl="1" algn="r">
              <a:spcBef>
                <a:spcPct val="50000"/>
              </a:spcBef>
            </a:pPr>
            <a:r>
              <a:rPr lang="en-US" sz="3600" dirty="0">
                <a:solidFill>
                  <a:schemeClr val="bg1"/>
                </a:solidFill>
                <a:latin typeface="Calibri" pitchFamily="34" charset="0"/>
                <a:cs typeface="Calibri" pitchFamily="34" charset="0"/>
              </a:rPr>
              <a:t>EGU emissions affect AQ &amp; Health</a:t>
            </a:r>
          </a:p>
        </p:txBody>
      </p:sp>
      <p:pic>
        <p:nvPicPr>
          <p:cNvPr id="50" name="Picture 49" descr="SO2 and PM2.5 _2.png"/>
          <p:cNvPicPr>
            <a:picLocks noChangeAspect="1"/>
          </p:cNvPicPr>
          <p:nvPr/>
        </p:nvPicPr>
        <p:blipFill>
          <a:blip r:embed="rId3" cstate="print"/>
          <a:stretch>
            <a:fillRect/>
          </a:stretch>
        </p:blipFill>
        <p:spPr>
          <a:xfrm>
            <a:off x="3924300" y="723900"/>
            <a:ext cx="6429376" cy="6534150"/>
          </a:xfrm>
          <a:prstGeom prst="rect">
            <a:avLst/>
          </a:prstGeom>
        </p:spPr>
      </p:pic>
      <p:sp>
        <p:nvSpPr>
          <p:cNvPr id="51" name="TextBox 50"/>
          <p:cNvSpPr txBox="1"/>
          <p:nvPr/>
        </p:nvSpPr>
        <p:spPr>
          <a:xfrm>
            <a:off x="4657725" y="609600"/>
            <a:ext cx="2362200" cy="369332"/>
          </a:xfrm>
          <a:prstGeom prst="rect">
            <a:avLst/>
          </a:prstGeom>
          <a:noFill/>
        </p:spPr>
        <p:txBody>
          <a:bodyPr wrap="square" rtlCol="0">
            <a:spAutoFit/>
          </a:bodyPr>
          <a:lstStyle/>
          <a:p>
            <a:r>
              <a:rPr lang="en-US" b="1" dirty="0"/>
              <a:t>Northeast 2014 SO</a:t>
            </a:r>
            <a:r>
              <a:rPr lang="en-US" b="1" baseline="-25000" dirty="0"/>
              <a:t>2</a:t>
            </a:r>
          </a:p>
        </p:txBody>
      </p:sp>
      <p:sp>
        <p:nvSpPr>
          <p:cNvPr id="52" name="TextBox 51"/>
          <p:cNvSpPr txBox="1"/>
          <p:nvPr/>
        </p:nvSpPr>
        <p:spPr>
          <a:xfrm>
            <a:off x="4695825" y="3448050"/>
            <a:ext cx="2867025" cy="369332"/>
          </a:xfrm>
          <a:prstGeom prst="rect">
            <a:avLst/>
          </a:prstGeom>
          <a:noFill/>
        </p:spPr>
        <p:txBody>
          <a:bodyPr wrap="square" rtlCol="0">
            <a:spAutoFit/>
          </a:bodyPr>
          <a:lstStyle/>
          <a:p>
            <a:r>
              <a:rPr lang="en-US" b="1" dirty="0"/>
              <a:t>Northeast 2014 PM</a:t>
            </a:r>
            <a:r>
              <a:rPr lang="en-US" b="1" baseline="-25000" dirty="0"/>
              <a:t>2.5</a:t>
            </a:r>
          </a:p>
        </p:txBody>
      </p:sp>
    </p:spTree>
    <p:extLst>
      <p:ext uri="{BB962C8B-B14F-4D97-AF65-F5344CB8AC3E}">
        <p14:creationId xmlns:p14="http://schemas.microsoft.com/office/powerpoint/2010/main" val="3141425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790575" y="0"/>
            <a:ext cx="8353425" cy="523220"/>
          </a:xfrm>
          <a:prstGeom prst="rect">
            <a:avLst/>
          </a:prstGeom>
          <a:noFill/>
        </p:spPr>
        <p:txBody>
          <a:bodyPr wrap="square" rtlCol="0">
            <a:spAutoFit/>
          </a:bodyPr>
          <a:lstStyle/>
          <a:p>
            <a:pPr algn="r"/>
            <a:r>
              <a:rPr lang="en-US" sz="2800" dirty="0">
                <a:solidFill>
                  <a:schemeClr val="bg1"/>
                </a:solidFill>
                <a:latin typeface="Calibri" pitchFamily="34" charset="0"/>
                <a:cs typeface="Arial" pitchFamily="34" charset="0"/>
              </a:rPr>
              <a:t>2013 Average PM</a:t>
            </a:r>
            <a:r>
              <a:rPr lang="en-US" sz="2800" baseline="-25000" dirty="0">
                <a:solidFill>
                  <a:schemeClr val="bg1"/>
                </a:solidFill>
                <a:latin typeface="Calibri" pitchFamily="34" charset="0"/>
                <a:cs typeface="Arial" pitchFamily="34" charset="0"/>
              </a:rPr>
              <a:t>2.5</a:t>
            </a:r>
            <a:r>
              <a:rPr lang="en-US" sz="2800" dirty="0">
                <a:solidFill>
                  <a:schemeClr val="bg1"/>
                </a:solidFill>
                <a:latin typeface="Calibri" pitchFamily="34" charset="0"/>
                <a:cs typeface="Arial" pitchFamily="34" charset="0"/>
              </a:rPr>
              <a:t> Change in Mortality Incidence</a:t>
            </a:r>
          </a:p>
        </p:txBody>
      </p:sp>
      <p:pic>
        <p:nvPicPr>
          <p:cNvPr id="4" name="Picture 3" descr="Windfarm Annual PM Incidence_2.png"/>
          <p:cNvPicPr>
            <a:picLocks noChangeAspect="1"/>
          </p:cNvPicPr>
          <p:nvPr/>
        </p:nvPicPr>
        <p:blipFill>
          <a:blip r:embed="rId3" cstate="print"/>
          <a:stretch>
            <a:fillRect/>
          </a:stretch>
        </p:blipFill>
        <p:spPr>
          <a:xfrm>
            <a:off x="134471" y="695324"/>
            <a:ext cx="8875058" cy="6162675"/>
          </a:xfrm>
          <a:prstGeom prst="rect">
            <a:avLst/>
          </a:prstGeom>
        </p:spPr>
      </p:pic>
    </p:spTree>
    <p:extLst>
      <p:ext uri="{BB962C8B-B14F-4D97-AF65-F5344CB8AC3E}">
        <p14:creationId xmlns:p14="http://schemas.microsoft.com/office/powerpoint/2010/main" val="245547306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9896718-CBCA-4FC1-9996-86B74181D678}" type="slidenum">
              <a:rPr lang="en-US" smtClean="0"/>
              <a:pPr/>
              <a:t>21</a:t>
            </a:fld>
            <a:endParaRPr lang="en-US"/>
          </a:p>
        </p:txBody>
      </p:sp>
      <p:pic>
        <p:nvPicPr>
          <p:cNvPr id="1026" name="Picture 2" descr="C:\Users\mdm225\Documents\PM2.5_Avg_July.gif"/>
          <p:cNvPicPr>
            <a:picLocks noChangeAspect="1" noChangeArrowheads="1" noCrop="1"/>
          </p:cNvPicPr>
          <p:nvPr/>
        </p:nvPicPr>
        <p:blipFill>
          <a:blip r:embed="rId3" cstate="print"/>
          <a:srcRect/>
          <a:stretch>
            <a:fillRect/>
          </a:stretch>
        </p:blipFill>
        <p:spPr bwMode="auto">
          <a:xfrm>
            <a:off x="0" y="617835"/>
            <a:ext cx="10134600" cy="6554489"/>
          </a:xfrm>
          <a:prstGeom prst="rect">
            <a:avLst/>
          </a:prstGeom>
          <a:noFill/>
        </p:spPr>
      </p:pic>
      <p:sp>
        <p:nvSpPr>
          <p:cNvPr id="5" name="TextBox 4"/>
          <p:cNvSpPr txBox="1"/>
          <p:nvPr/>
        </p:nvSpPr>
        <p:spPr>
          <a:xfrm>
            <a:off x="2152650" y="-1"/>
            <a:ext cx="6991350" cy="584775"/>
          </a:xfrm>
          <a:prstGeom prst="rect">
            <a:avLst/>
          </a:prstGeom>
          <a:noFill/>
        </p:spPr>
        <p:txBody>
          <a:bodyPr wrap="square" rtlCol="0">
            <a:spAutoFit/>
          </a:bodyPr>
          <a:lstStyle/>
          <a:p>
            <a:pPr algn="r"/>
            <a:r>
              <a:rPr lang="en-US" sz="3200" dirty="0">
                <a:solidFill>
                  <a:schemeClr val="bg1"/>
                </a:solidFill>
                <a:latin typeface="Calibri" pitchFamily="34" charset="0"/>
                <a:cs typeface="Arial" pitchFamily="34" charset="0"/>
              </a:rPr>
              <a:t>CMAQ July 2013 PM</a:t>
            </a:r>
            <a:r>
              <a:rPr lang="en-US" sz="3200" baseline="-25000" dirty="0">
                <a:solidFill>
                  <a:schemeClr val="bg1"/>
                </a:solidFill>
                <a:latin typeface="Calibri" pitchFamily="34" charset="0"/>
                <a:cs typeface="Arial" pitchFamily="34" charset="0"/>
              </a:rPr>
              <a:t>2.5</a:t>
            </a:r>
            <a:r>
              <a:rPr lang="en-US" sz="3200" dirty="0">
                <a:solidFill>
                  <a:schemeClr val="bg1"/>
                </a:solidFill>
                <a:latin typeface="Calibri" pitchFamily="34" charset="0"/>
                <a:cs typeface="Arial" pitchFamily="34" charset="0"/>
              </a:rPr>
              <a:t> Daily Averages</a:t>
            </a:r>
          </a:p>
        </p:txBody>
      </p:sp>
      <p:sp>
        <p:nvSpPr>
          <p:cNvPr id="6" name="TextBox 5"/>
          <p:cNvSpPr txBox="1"/>
          <p:nvPr/>
        </p:nvSpPr>
        <p:spPr>
          <a:xfrm>
            <a:off x="7848600" y="1047751"/>
            <a:ext cx="876300" cy="4801314"/>
          </a:xfrm>
          <a:prstGeom prst="rect">
            <a:avLst/>
          </a:prstGeom>
          <a:noFill/>
        </p:spPr>
        <p:txBody>
          <a:bodyPr wrap="square" rtlCol="0">
            <a:spAutoFit/>
          </a:bodyPr>
          <a:lstStyle/>
          <a:p>
            <a:r>
              <a:rPr lang="en-US" dirty="0"/>
              <a:t>0.1</a:t>
            </a:r>
          </a:p>
          <a:p>
            <a:endParaRPr lang="en-US" dirty="0"/>
          </a:p>
          <a:p>
            <a:endParaRPr lang="en-US" dirty="0"/>
          </a:p>
          <a:p>
            <a:endParaRPr lang="en-US" dirty="0"/>
          </a:p>
          <a:p>
            <a:r>
              <a:rPr lang="en-US" dirty="0"/>
              <a:t>0.05</a:t>
            </a:r>
          </a:p>
          <a:p>
            <a:endParaRPr lang="en-US" dirty="0"/>
          </a:p>
          <a:p>
            <a:endParaRPr lang="en-US" dirty="0"/>
          </a:p>
          <a:p>
            <a:endParaRPr lang="en-US" dirty="0"/>
          </a:p>
          <a:p>
            <a:r>
              <a:rPr lang="en-US" dirty="0"/>
              <a:t>0</a:t>
            </a:r>
          </a:p>
          <a:p>
            <a:endParaRPr lang="en-US" dirty="0"/>
          </a:p>
          <a:p>
            <a:endParaRPr lang="en-US" dirty="0"/>
          </a:p>
          <a:p>
            <a:endParaRPr lang="en-US" dirty="0"/>
          </a:p>
          <a:p>
            <a:r>
              <a:rPr lang="en-US" dirty="0"/>
              <a:t>-0.05</a:t>
            </a:r>
          </a:p>
          <a:p>
            <a:endParaRPr lang="en-US" dirty="0"/>
          </a:p>
          <a:p>
            <a:endParaRPr lang="en-US" dirty="0"/>
          </a:p>
          <a:p>
            <a:endParaRPr lang="en-US" dirty="0"/>
          </a:p>
          <a:p>
            <a:r>
              <a:rPr lang="en-US" dirty="0"/>
              <a:t>-0.1</a:t>
            </a:r>
          </a:p>
        </p:txBody>
      </p:sp>
      <p:sp>
        <p:nvSpPr>
          <p:cNvPr id="8" name="TextBox 7"/>
          <p:cNvSpPr txBox="1"/>
          <p:nvPr/>
        </p:nvSpPr>
        <p:spPr>
          <a:xfrm>
            <a:off x="7124700" y="1047749"/>
            <a:ext cx="447675" cy="4829176"/>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Box 8"/>
          <p:cNvSpPr txBox="1"/>
          <p:nvPr/>
        </p:nvSpPr>
        <p:spPr>
          <a:xfrm>
            <a:off x="8296274" y="3314701"/>
            <a:ext cx="847726" cy="369332"/>
          </a:xfrm>
          <a:prstGeom prst="rect">
            <a:avLst/>
          </a:prstGeom>
          <a:noFill/>
        </p:spPr>
        <p:txBody>
          <a:bodyPr wrap="square" rtlCol="0">
            <a:spAutoFit/>
          </a:bodyPr>
          <a:lstStyle/>
          <a:p>
            <a:r>
              <a:rPr lang="en-US" dirty="0"/>
              <a:t>µg/m</a:t>
            </a:r>
            <a:r>
              <a:rPr lang="en-US" baseline="30000" dirty="0"/>
              <a:t>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9896718-CBCA-4FC1-9996-86B74181D678}" type="slidenum">
              <a:rPr lang="en-US" smtClean="0"/>
              <a:pPr/>
              <a:t>22</a:t>
            </a:fld>
            <a:endParaRPr lang="en-US"/>
          </a:p>
        </p:txBody>
      </p:sp>
      <p:pic>
        <p:nvPicPr>
          <p:cNvPr id="3" name="Picture 2" descr="Windfarm_July_PM2.5_Avg.png"/>
          <p:cNvPicPr>
            <a:picLocks noChangeAspect="1"/>
          </p:cNvPicPr>
          <p:nvPr/>
        </p:nvPicPr>
        <p:blipFill>
          <a:blip r:embed="rId2" cstate="print"/>
          <a:stretch>
            <a:fillRect/>
          </a:stretch>
        </p:blipFill>
        <p:spPr>
          <a:xfrm>
            <a:off x="1" y="619126"/>
            <a:ext cx="10086974" cy="6543674"/>
          </a:xfrm>
          <a:prstGeom prst="rect">
            <a:avLst/>
          </a:prstGeom>
        </p:spPr>
      </p:pic>
      <p:sp>
        <p:nvSpPr>
          <p:cNvPr id="4" name="TextBox 3"/>
          <p:cNvSpPr txBox="1"/>
          <p:nvPr/>
        </p:nvSpPr>
        <p:spPr>
          <a:xfrm>
            <a:off x="2152650" y="0"/>
            <a:ext cx="6991350" cy="584775"/>
          </a:xfrm>
          <a:prstGeom prst="rect">
            <a:avLst/>
          </a:prstGeom>
          <a:noFill/>
        </p:spPr>
        <p:txBody>
          <a:bodyPr wrap="square" rtlCol="0">
            <a:spAutoFit/>
          </a:bodyPr>
          <a:lstStyle/>
          <a:p>
            <a:pPr algn="r"/>
            <a:r>
              <a:rPr lang="en-US" sz="3200" dirty="0">
                <a:solidFill>
                  <a:schemeClr val="bg1"/>
                </a:solidFill>
                <a:latin typeface="Calibri" pitchFamily="34" charset="0"/>
                <a:cs typeface="Arial" pitchFamily="34" charset="0"/>
              </a:rPr>
              <a:t>CMAQ July 2013 PM</a:t>
            </a:r>
            <a:r>
              <a:rPr lang="en-US" sz="3200" baseline="-25000" dirty="0">
                <a:solidFill>
                  <a:schemeClr val="bg1"/>
                </a:solidFill>
                <a:latin typeface="Calibri" pitchFamily="34" charset="0"/>
                <a:cs typeface="Arial" pitchFamily="34" charset="0"/>
              </a:rPr>
              <a:t>2.5</a:t>
            </a:r>
            <a:r>
              <a:rPr lang="en-US" sz="3200" dirty="0">
                <a:solidFill>
                  <a:schemeClr val="bg1"/>
                </a:solidFill>
                <a:latin typeface="Calibri" pitchFamily="34" charset="0"/>
                <a:cs typeface="Arial" pitchFamily="34" charset="0"/>
              </a:rPr>
              <a:t> Monthly Average</a:t>
            </a:r>
          </a:p>
        </p:txBody>
      </p:sp>
      <p:sp>
        <p:nvSpPr>
          <p:cNvPr id="6" name="TextBox 5"/>
          <p:cNvSpPr txBox="1"/>
          <p:nvPr/>
        </p:nvSpPr>
        <p:spPr>
          <a:xfrm>
            <a:off x="6905625" y="1057274"/>
            <a:ext cx="447675" cy="4867276"/>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TextBox 6"/>
          <p:cNvSpPr txBox="1"/>
          <p:nvPr/>
        </p:nvSpPr>
        <p:spPr>
          <a:xfrm>
            <a:off x="7696200" y="1095376"/>
            <a:ext cx="876300" cy="4801314"/>
          </a:xfrm>
          <a:prstGeom prst="rect">
            <a:avLst/>
          </a:prstGeom>
          <a:noFill/>
        </p:spPr>
        <p:txBody>
          <a:bodyPr wrap="square" rtlCol="0">
            <a:spAutoFit/>
          </a:bodyPr>
          <a:lstStyle/>
          <a:p>
            <a:r>
              <a:rPr lang="en-US" dirty="0"/>
              <a:t>0.1</a:t>
            </a:r>
          </a:p>
          <a:p>
            <a:endParaRPr lang="en-US" dirty="0"/>
          </a:p>
          <a:p>
            <a:endParaRPr lang="en-US" dirty="0"/>
          </a:p>
          <a:p>
            <a:endParaRPr lang="en-US" dirty="0"/>
          </a:p>
          <a:p>
            <a:r>
              <a:rPr lang="en-US" dirty="0"/>
              <a:t>0.05</a:t>
            </a:r>
          </a:p>
          <a:p>
            <a:endParaRPr lang="en-US" dirty="0"/>
          </a:p>
          <a:p>
            <a:endParaRPr lang="en-US" dirty="0"/>
          </a:p>
          <a:p>
            <a:endParaRPr lang="en-US" dirty="0"/>
          </a:p>
          <a:p>
            <a:r>
              <a:rPr lang="en-US" dirty="0"/>
              <a:t>0</a:t>
            </a:r>
          </a:p>
          <a:p>
            <a:endParaRPr lang="en-US" dirty="0"/>
          </a:p>
          <a:p>
            <a:endParaRPr lang="en-US" dirty="0"/>
          </a:p>
          <a:p>
            <a:endParaRPr lang="en-US" dirty="0"/>
          </a:p>
          <a:p>
            <a:r>
              <a:rPr lang="en-US" dirty="0"/>
              <a:t>-0.05</a:t>
            </a:r>
          </a:p>
          <a:p>
            <a:endParaRPr lang="en-US" dirty="0"/>
          </a:p>
          <a:p>
            <a:endParaRPr lang="en-US" dirty="0"/>
          </a:p>
          <a:p>
            <a:endParaRPr lang="en-US" dirty="0"/>
          </a:p>
          <a:p>
            <a:r>
              <a:rPr lang="en-US" dirty="0"/>
              <a:t>-0.1</a:t>
            </a:r>
          </a:p>
        </p:txBody>
      </p:sp>
      <p:sp>
        <p:nvSpPr>
          <p:cNvPr id="8" name="TextBox 7"/>
          <p:cNvSpPr txBox="1"/>
          <p:nvPr/>
        </p:nvSpPr>
        <p:spPr>
          <a:xfrm>
            <a:off x="8162924" y="3324226"/>
            <a:ext cx="847726" cy="369332"/>
          </a:xfrm>
          <a:prstGeom prst="rect">
            <a:avLst/>
          </a:prstGeom>
          <a:noFill/>
        </p:spPr>
        <p:txBody>
          <a:bodyPr wrap="square" rtlCol="0">
            <a:spAutoFit/>
          </a:bodyPr>
          <a:lstStyle/>
          <a:p>
            <a:r>
              <a:rPr lang="en-US" dirty="0"/>
              <a:t>µg/m</a:t>
            </a:r>
            <a:r>
              <a:rPr lang="en-US" baseline="30000" dirty="0"/>
              <a:t>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9896718-CBCA-4FC1-9996-86B74181D678}" type="slidenum">
              <a:rPr lang="en-US" smtClean="0"/>
              <a:pPr/>
              <a:t>23</a:t>
            </a:fld>
            <a:endParaRPr lang="en-US"/>
          </a:p>
        </p:txBody>
      </p:sp>
      <p:pic>
        <p:nvPicPr>
          <p:cNvPr id="3" name="Picture 2" descr="C:\Users\Michael\Downloads\MAx_July_195.png"/>
          <p:cNvPicPr>
            <a:picLocks noChangeAspect="1" noChangeArrowheads="1"/>
          </p:cNvPicPr>
          <p:nvPr/>
        </p:nvPicPr>
        <p:blipFill>
          <a:blip r:embed="rId2" cstate="print"/>
          <a:srcRect/>
          <a:stretch>
            <a:fillRect/>
          </a:stretch>
        </p:blipFill>
        <p:spPr bwMode="auto">
          <a:xfrm>
            <a:off x="-1" y="619124"/>
            <a:ext cx="10086976" cy="6673381"/>
          </a:xfrm>
          <a:prstGeom prst="rect">
            <a:avLst/>
          </a:prstGeom>
          <a:noFill/>
        </p:spPr>
      </p:pic>
      <p:sp>
        <p:nvSpPr>
          <p:cNvPr id="5" name="TextBox 4"/>
          <p:cNvSpPr txBox="1"/>
          <p:nvPr/>
        </p:nvSpPr>
        <p:spPr>
          <a:xfrm>
            <a:off x="609600" y="114301"/>
            <a:ext cx="8534400" cy="523220"/>
          </a:xfrm>
          <a:prstGeom prst="rect">
            <a:avLst/>
          </a:prstGeom>
          <a:noFill/>
        </p:spPr>
        <p:txBody>
          <a:bodyPr wrap="square" rtlCol="0">
            <a:spAutoFit/>
          </a:bodyPr>
          <a:lstStyle/>
          <a:p>
            <a:pPr algn="r"/>
            <a:r>
              <a:rPr lang="en-US" sz="2800" dirty="0">
                <a:solidFill>
                  <a:schemeClr val="bg1"/>
                </a:solidFill>
                <a:latin typeface="Calibri" pitchFamily="34" charset="0"/>
                <a:cs typeface="Arial" pitchFamily="34" charset="0"/>
              </a:rPr>
              <a:t>CMAQ July 2013 PM</a:t>
            </a:r>
            <a:r>
              <a:rPr lang="en-US" sz="2800" baseline="-25000" dirty="0">
                <a:solidFill>
                  <a:schemeClr val="bg1"/>
                </a:solidFill>
                <a:latin typeface="Calibri" pitchFamily="34" charset="0"/>
                <a:cs typeface="Arial" pitchFamily="34" charset="0"/>
              </a:rPr>
              <a:t>2.5</a:t>
            </a:r>
            <a:r>
              <a:rPr lang="en-US" sz="2800" dirty="0">
                <a:solidFill>
                  <a:schemeClr val="bg1"/>
                </a:solidFill>
                <a:latin typeface="Calibri" pitchFamily="34" charset="0"/>
                <a:cs typeface="Arial" pitchFamily="34" charset="0"/>
              </a:rPr>
              <a:t> Hourly Maximum </a:t>
            </a:r>
            <a:r>
              <a:rPr lang="en-US" sz="2800" i="1" u="sng" dirty="0">
                <a:solidFill>
                  <a:schemeClr val="bg1"/>
                </a:solidFill>
                <a:latin typeface="Calibri" pitchFamily="34" charset="0"/>
                <a:cs typeface="Arial" pitchFamily="34" charset="0"/>
              </a:rPr>
              <a:t>Decrease</a:t>
            </a:r>
          </a:p>
        </p:txBody>
      </p:sp>
      <p:sp>
        <p:nvSpPr>
          <p:cNvPr id="6" name="TextBox 5"/>
          <p:cNvSpPr txBox="1"/>
          <p:nvPr/>
        </p:nvSpPr>
        <p:spPr>
          <a:xfrm>
            <a:off x="7086600" y="1076323"/>
            <a:ext cx="447675" cy="4914901"/>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TextBox 6"/>
          <p:cNvSpPr txBox="1"/>
          <p:nvPr/>
        </p:nvSpPr>
        <p:spPr>
          <a:xfrm>
            <a:off x="7829550" y="1114424"/>
            <a:ext cx="876300" cy="4886325"/>
          </a:xfrm>
          <a:prstGeom prst="rect">
            <a:avLst/>
          </a:prstGeom>
          <a:noFill/>
        </p:spPr>
        <p:txBody>
          <a:bodyPr wrap="square" rtlCol="0">
            <a:spAutoFit/>
          </a:bodyPr>
          <a:lstStyle/>
          <a:p>
            <a:r>
              <a:rPr lang="en-US" dirty="0"/>
              <a:t>0.1</a:t>
            </a:r>
          </a:p>
          <a:p>
            <a:endParaRPr lang="en-US" dirty="0"/>
          </a:p>
          <a:p>
            <a:endParaRPr lang="en-US" dirty="0"/>
          </a:p>
          <a:p>
            <a:endParaRPr lang="en-US" dirty="0"/>
          </a:p>
          <a:p>
            <a:r>
              <a:rPr lang="en-US" dirty="0"/>
              <a:t>0.05</a:t>
            </a:r>
          </a:p>
          <a:p>
            <a:endParaRPr lang="en-US" dirty="0"/>
          </a:p>
          <a:p>
            <a:endParaRPr lang="en-US" dirty="0"/>
          </a:p>
          <a:p>
            <a:endParaRPr lang="en-US" dirty="0"/>
          </a:p>
          <a:p>
            <a:r>
              <a:rPr lang="en-US" dirty="0"/>
              <a:t>0</a:t>
            </a:r>
          </a:p>
          <a:p>
            <a:endParaRPr lang="en-US" dirty="0"/>
          </a:p>
          <a:p>
            <a:endParaRPr lang="en-US" dirty="0"/>
          </a:p>
          <a:p>
            <a:endParaRPr lang="en-US" dirty="0"/>
          </a:p>
          <a:p>
            <a:r>
              <a:rPr lang="en-US" dirty="0"/>
              <a:t>-0.05</a:t>
            </a:r>
          </a:p>
          <a:p>
            <a:endParaRPr lang="en-US" dirty="0"/>
          </a:p>
          <a:p>
            <a:endParaRPr lang="en-US" dirty="0"/>
          </a:p>
          <a:p>
            <a:endParaRPr lang="en-US" dirty="0"/>
          </a:p>
          <a:p>
            <a:r>
              <a:rPr lang="en-US" dirty="0"/>
              <a:t>-0.1</a:t>
            </a:r>
          </a:p>
        </p:txBody>
      </p:sp>
      <p:sp>
        <p:nvSpPr>
          <p:cNvPr id="8" name="TextBox 7"/>
          <p:cNvSpPr txBox="1"/>
          <p:nvPr/>
        </p:nvSpPr>
        <p:spPr>
          <a:xfrm>
            <a:off x="8296274" y="3314701"/>
            <a:ext cx="847726" cy="369332"/>
          </a:xfrm>
          <a:prstGeom prst="rect">
            <a:avLst/>
          </a:prstGeom>
          <a:noFill/>
        </p:spPr>
        <p:txBody>
          <a:bodyPr wrap="square" rtlCol="0">
            <a:spAutoFit/>
          </a:bodyPr>
          <a:lstStyle/>
          <a:p>
            <a:r>
              <a:rPr lang="en-US" dirty="0"/>
              <a:t>µg/m</a:t>
            </a:r>
            <a:r>
              <a:rPr lang="en-US" baseline="30000" dirty="0"/>
              <a:t>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9896718-CBCA-4FC1-9996-86B74181D678}" type="slidenum">
              <a:rPr lang="en-US" smtClean="0"/>
              <a:pPr/>
              <a:t>24</a:t>
            </a:fld>
            <a:endParaRPr lang="en-US"/>
          </a:p>
        </p:txBody>
      </p:sp>
      <p:pic>
        <p:nvPicPr>
          <p:cNvPr id="3" name="Picture 2" descr="C:\Users\Michael\Downloads\Min_July_207 (1).png"/>
          <p:cNvPicPr>
            <a:picLocks noChangeAspect="1" noChangeArrowheads="1"/>
          </p:cNvPicPr>
          <p:nvPr/>
        </p:nvPicPr>
        <p:blipFill>
          <a:blip r:embed="rId2" cstate="print"/>
          <a:srcRect/>
          <a:stretch>
            <a:fillRect/>
          </a:stretch>
        </p:blipFill>
        <p:spPr bwMode="auto">
          <a:xfrm>
            <a:off x="0" y="619125"/>
            <a:ext cx="10077450" cy="6705067"/>
          </a:xfrm>
          <a:prstGeom prst="rect">
            <a:avLst/>
          </a:prstGeom>
          <a:noFill/>
        </p:spPr>
      </p:pic>
      <p:sp>
        <p:nvSpPr>
          <p:cNvPr id="4" name="TextBox 3"/>
          <p:cNvSpPr txBox="1"/>
          <p:nvPr/>
        </p:nvSpPr>
        <p:spPr>
          <a:xfrm>
            <a:off x="1304925" y="0"/>
            <a:ext cx="7839075" cy="523220"/>
          </a:xfrm>
          <a:prstGeom prst="rect">
            <a:avLst/>
          </a:prstGeom>
          <a:noFill/>
        </p:spPr>
        <p:txBody>
          <a:bodyPr wrap="square" rtlCol="0">
            <a:spAutoFit/>
          </a:bodyPr>
          <a:lstStyle/>
          <a:p>
            <a:pPr algn="r"/>
            <a:r>
              <a:rPr lang="en-US" sz="2800" dirty="0">
                <a:solidFill>
                  <a:schemeClr val="bg1"/>
                </a:solidFill>
                <a:latin typeface="Calibri" pitchFamily="34" charset="0"/>
                <a:cs typeface="Arial" pitchFamily="34" charset="0"/>
              </a:rPr>
              <a:t>CMAQ July 2013 PM</a:t>
            </a:r>
            <a:r>
              <a:rPr lang="en-US" sz="2800" baseline="-25000" dirty="0">
                <a:solidFill>
                  <a:schemeClr val="bg1"/>
                </a:solidFill>
                <a:latin typeface="Calibri" pitchFamily="34" charset="0"/>
                <a:cs typeface="Arial" pitchFamily="34" charset="0"/>
              </a:rPr>
              <a:t>2.5</a:t>
            </a:r>
            <a:r>
              <a:rPr lang="en-US" sz="2800" dirty="0">
                <a:solidFill>
                  <a:schemeClr val="bg1"/>
                </a:solidFill>
                <a:latin typeface="Calibri" pitchFamily="34" charset="0"/>
                <a:cs typeface="Arial" pitchFamily="34" charset="0"/>
              </a:rPr>
              <a:t> Hourly Maximum </a:t>
            </a:r>
            <a:r>
              <a:rPr lang="en-US" sz="2800" i="1" u="sng" dirty="0">
                <a:solidFill>
                  <a:schemeClr val="bg1"/>
                </a:solidFill>
                <a:latin typeface="Calibri" pitchFamily="34" charset="0"/>
                <a:cs typeface="Arial" pitchFamily="34" charset="0"/>
              </a:rPr>
              <a:t>Increase</a:t>
            </a:r>
          </a:p>
        </p:txBody>
      </p:sp>
      <p:sp>
        <p:nvSpPr>
          <p:cNvPr id="5" name="TextBox 4"/>
          <p:cNvSpPr txBox="1"/>
          <p:nvPr/>
        </p:nvSpPr>
        <p:spPr>
          <a:xfrm>
            <a:off x="7086600" y="1076323"/>
            <a:ext cx="447675" cy="4943477"/>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TextBox 5"/>
          <p:cNvSpPr txBox="1"/>
          <p:nvPr/>
        </p:nvSpPr>
        <p:spPr>
          <a:xfrm>
            <a:off x="7839075" y="1152525"/>
            <a:ext cx="876300" cy="4801314"/>
          </a:xfrm>
          <a:prstGeom prst="rect">
            <a:avLst/>
          </a:prstGeom>
          <a:noFill/>
        </p:spPr>
        <p:txBody>
          <a:bodyPr wrap="square" rtlCol="0">
            <a:spAutoFit/>
          </a:bodyPr>
          <a:lstStyle/>
          <a:p>
            <a:r>
              <a:rPr lang="en-US" dirty="0"/>
              <a:t>0.1</a:t>
            </a:r>
          </a:p>
          <a:p>
            <a:endParaRPr lang="en-US" dirty="0"/>
          </a:p>
          <a:p>
            <a:endParaRPr lang="en-US" dirty="0"/>
          </a:p>
          <a:p>
            <a:endParaRPr lang="en-US" dirty="0"/>
          </a:p>
          <a:p>
            <a:r>
              <a:rPr lang="en-US" dirty="0"/>
              <a:t>0.05</a:t>
            </a:r>
          </a:p>
          <a:p>
            <a:endParaRPr lang="en-US" dirty="0"/>
          </a:p>
          <a:p>
            <a:endParaRPr lang="en-US" dirty="0"/>
          </a:p>
          <a:p>
            <a:endParaRPr lang="en-US" dirty="0"/>
          </a:p>
          <a:p>
            <a:r>
              <a:rPr lang="en-US" dirty="0"/>
              <a:t>0</a:t>
            </a:r>
          </a:p>
          <a:p>
            <a:endParaRPr lang="en-US" dirty="0"/>
          </a:p>
          <a:p>
            <a:endParaRPr lang="en-US" dirty="0"/>
          </a:p>
          <a:p>
            <a:endParaRPr lang="en-US" dirty="0"/>
          </a:p>
          <a:p>
            <a:r>
              <a:rPr lang="en-US" dirty="0"/>
              <a:t>-0.05</a:t>
            </a:r>
          </a:p>
          <a:p>
            <a:endParaRPr lang="en-US" dirty="0"/>
          </a:p>
          <a:p>
            <a:endParaRPr lang="en-US" dirty="0"/>
          </a:p>
          <a:p>
            <a:endParaRPr lang="en-US" dirty="0"/>
          </a:p>
          <a:p>
            <a:r>
              <a:rPr lang="en-US" dirty="0"/>
              <a:t>-0.1</a:t>
            </a:r>
          </a:p>
        </p:txBody>
      </p:sp>
      <p:sp>
        <p:nvSpPr>
          <p:cNvPr id="7" name="TextBox 6"/>
          <p:cNvSpPr txBox="1"/>
          <p:nvPr/>
        </p:nvSpPr>
        <p:spPr>
          <a:xfrm>
            <a:off x="8296274" y="3314701"/>
            <a:ext cx="847726" cy="369332"/>
          </a:xfrm>
          <a:prstGeom prst="rect">
            <a:avLst/>
          </a:prstGeom>
          <a:noFill/>
        </p:spPr>
        <p:txBody>
          <a:bodyPr wrap="square" rtlCol="0">
            <a:spAutoFit/>
          </a:bodyPr>
          <a:lstStyle/>
          <a:p>
            <a:r>
              <a:rPr lang="en-US" dirty="0"/>
              <a:t>µg/m</a:t>
            </a:r>
            <a:r>
              <a:rPr lang="en-US" baseline="30000" dirty="0"/>
              <a:t>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dm225\Desktop\CMAQ_BenMAP\July_Avg_Incidence_Map_Krewski.png"/>
          <p:cNvPicPr>
            <a:picLocks noChangeAspect="1" noChangeArrowheads="1"/>
          </p:cNvPicPr>
          <p:nvPr/>
        </p:nvPicPr>
        <p:blipFill>
          <a:blip r:embed="rId3" cstate="print"/>
          <a:srcRect/>
          <a:stretch>
            <a:fillRect/>
          </a:stretch>
        </p:blipFill>
        <p:spPr bwMode="auto">
          <a:xfrm>
            <a:off x="134471" y="622300"/>
            <a:ext cx="8069729" cy="6235700"/>
          </a:xfrm>
          <a:prstGeom prst="rect">
            <a:avLst/>
          </a:prstGeom>
          <a:noFill/>
        </p:spPr>
      </p:pic>
      <p:sp>
        <p:nvSpPr>
          <p:cNvPr id="3" name="TextBox 2"/>
          <p:cNvSpPr txBox="1"/>
          <p:nvPr/>
        </p:nvSpPr>
        <p:spPr>
          <a:xfrm>
            <a:off x="790575" y="0"/>
            <a:ext cx="8353425" cy="461665"/>
          </a:xfrm>
          <a:prstGeom prst="rect">
            <a:avLst/>
          </a:prstGeom>
          <a:noFill/>
        </p:spPr>
        <p:txBody>
          <a:bodyPr wrap="square" rtlCol="0">
            <a:spAutoFit/>
          </a:bodyPr>
          <a:lstStyle/>
          <a:p>
            <a:pPr algn="r"/>
            <a:r>
              <a:rPr lang="en-US" sz="2400" dirty="0">
                <a:solidFill>
                  <a:schemeClr val="bg1"/>
                </a:solidFill>
                <a:latin typeface="Calibri" pitchFamily="34" charset="0"/>
                <a:cs typeface="Arial" pitchFamily="34" charset="0"/>
              </a:rPr>
              <a:t>July 2013 Average PM</a:t>
            </a:r>
            <a:r>
              <a:rPr lang="en-US" sz="2400" baseline="-25000" dirty="0">
                <a:solidFill>
                  <a:schemeClr val="bg1"/>
                </a:solidFill>
                <a:latin typeface="Calibri" pitchFamily="34" charset="0"/>
                <a:cs typeface="Arial" pitchFamily="34" charset="0"/>
              </a:rPr>
              <a:t>2.5</a:t>
            </a:r>
            <a:r>
              <a:rPr lang="en-US" sz="2400" dirty="0">
                <a:solidFill>
                  <a:schemeClr val="bg1"/>
                </a:solidFill>
                <a:latin typeface="Calibri" pitchFamily="34" charset="0"/>
                <a:cs typeface="Arial" pitchFamily="34" charset="0"/>
              </a:rPr>
              <a:t> Change in Mortality Incidence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600" y="660400"/>
            <a:ext cx="8534400" cy="461665"/>
          </a:xfrm>
          <a:prstGeom prst="rect">
            <a:avLst/>
          </a:prstGeom>
          <a:noFill/>
        </p:spPr>
        <p:txBody>
          <a:bodyPr wrap="square" rtlCol="0">
            <a:spAutoFit/>
          </a:bodyPr>
          <a:lstStyle/>
          <a:p>
            <a:pPr algn="ctr"/>
            <a:r>
              <a:rPr lang="en-US" sz="2400" b="1" dirty="0"/>
              <a:t>July 2013 Average PM2.5 Concentration Incidence and Valuation</a:t>
            </a:r>
          </a:p>
        </p:txBody>
      </p:sp>
      <p:sp>
        <p:nvSpPr>
          <p:cNvPr id="4" name="TextBox 3"/>
          <p:cNvSpPr txBox="1"/>
          <p:nvPr/>
        </p:nvSpPr>
        <p:spPr>
          <a:xfrm>
            <a:off x="990600" y="1642533"/>
            <a:ext cx="7010400" cy="923330"/>
          </a:xfrm>
          <a:prstGeom prst="rect">
            <a:avLst/>
          </a:prstGeom>
          <a:noFill/>
        </p:spPr>
        <p:txBody>
          <a:bodyPr wrap="square" rtlCol="0">
            <a:spAutoFit/>
          </a:bodyPr>
          <a:lstStyle/>
          <a:p>
            <a:pPr>
              <a:buFont typeface="Arial" pitchFamily="34" charset="0"/>
              <a:buChar char="•"/>
            </a:pPr>
            <a:r>
              <a:rPr lang="en-US" dirty="0"/>
              <a:t>Mortality, All Cause health function from </a:t>
            </a:r>
            <a:r>
              <a:rPr lang="en-US" dirty="0" err="1"/>
              <a:t>Krewski</a:t>
            </a:r>
            <a:r>
              <a:rPr lang="en-US" dirty="0"/>
              <a:t> et al. (2009)</a:t>
            </a:r>
          </a:p>
          <a:p>
            <a:pPr>
              <a:buFont typeface="Arial" pitchFamily="34" charset="0"/>
              <a:buChar char="•"/>
            </a:pPr>
            <a:r>
              <a:rPr lang="en-US" dirty="0"/>
              <a:t>Value of a Statistical Life (VSL) set at EPA Standard $5.5 million </a:t>
            </a:r>
          </a:p>
          <a:p>
            <a:pPr>
              <a:buFont typeface="Arial" pitchFamily="34" charset="0"/>
              <a:buChar char="•"/>
            </a:pPr>
            <a:r>
              <a:rPr lang="en-US" dirty="0"/>
              <a:t>Cost of AWC = </a:t>
            </a:r>
            <a:r>
              <a:rPr lang="en-US" b="1" dirty="0"/>
              <a:t>$$</a:t>
            </a:r>
          </a:p>
        </p:txBody>
      </p:sp>
      <p:graphicFrame>
        <p:nvGraphicFramePr>
          <p:cNvPr id="5" name="Table 4"/>
          <p:cNvGraphicFramePr>
            <a:graphicFrameLocks noGrp="1"/>
          </p:cNvGraphicFramePr>
          <p:nvPr>
            <p:extLst>
              <p:ext uri="{D42A27DB-BD31-4B8C-83A1-F6EECF244321}">
                <p14:modId xmlns:p14="http://schemas.microsoft.com/office/powerpoint/2010/main" val="54325654"/>
              </p:ext>
            </p:extLst>
          </p:nvPr>
        </p:nvGraphicFramePr>
        <p:xfrm>
          <a:off x="952500" y="3420534"/>
          <a:ext cx="7239000" cy="1905000"/>
        </p:xfrm>
        <a:graphic>
          <a:graphicData uri="http://schemas.openxmlformats.org/drawingml/2006/table">
            <a:tbl>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476250">
                <a:tc>
                  <a:txBody>
                    <a:bodyPr/>
                    <a:lstStyle/>
                    <a:p>
                      <a:pPr marL="0" marR="0">
                        <a:lnSpc>
                          <a:spcPct val="115000"/>
                        </a:lnSpc>
                        <a:spcBef>
                          <a:spcPts val="0"/>
                        </a:spcBef>
                        <a:spcAft>
                          <a:spcPts val="0"/>
                        </a:spcAft>
                      </a:pPr>
                      <a:r>
                        <a:rPr lang="en-US" sz="1400" b="1" dirty="0">
                          <a:latin typeface="Calibri"/>
                          <a:ea typeface="Calibri"/>
                          <a:cs typeface="Times New Roman"/>
                        </a:rPr>
                        <a:t>Impact</a:t>
                      </a: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Calibri"/>
                          <a:ea typeface="Calibri"/>
                          <a:cs typeface="Times New Roman"/>
                        </a:rPr>
                        <a:t>Annual Incidence</a:t>
                      </a: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latin typeface="Calibri"/>
                          <a:ea typeface="Calibri"/>
                          <a:cs typeface="Times New Roman"/>
                        </a:rPr>
                        <a:t>Valuation</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76250">
                <a:tc>
                  <a:txBody>
                    <a:bodyPr/>
                    <a:lstStyle/>
                    <a:p>
                      <a:pPr marL="0" marR="0">
                        <a:lnSpc>
                          <a:spcPct val="115000"/>
                        </a:lnSpc>
                        <a:spcBef>
                          <a:spcPts val="0"/>
                        </a:spcBef>
                        <a:spcAft>
                          <a:spcPts val="0"/>
                        </a:spcAft>
                      </a:pPr>
                      <a:r>
                        <a:rPr lang="en-US" sz="1400">
                          <a:latin typeface="Calibri"/>
                          <a:ea typeface="Calibri"/>
                          <a:cs typeface="Times New Roman"/>
                        </a:rPr>
                        <a:t>Increased Mortality, All Cause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Calibri"/>
                          <a:cs typeface="Times New Roman"/>
                        </a:rPr>
                        <a:t>-0.45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Calibri"/>
                          <a:cs typeface="Times New Roman"/>
                        </a:rPr>
                        <a:t>-$2,499,861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6250">
                <a:tc>
                  <a:txBody>
                    <a:bodyPr/>
                    <a:lstStyle/>
                    <a:p>
                      <a:pPr marL="0" marR="0">
                        <a:lnSpc>
                          <a:spcPct val="115000"/>
                        </a:lnSpc>
                        <a:spcBef>
                          <a:spcPts val="0"/>
                        </a:spcBef>
                        <a:spcAft>
                          <a:spcPts val="0"/>
                        </a:spcAft>
                      </a:pPr>
                      <a:r>
                        <a:rPr lang="en-US" sz="1400">
                          <a:latin typeface="Calibri"/>
                          <a:ea typeface="Calibri"/>
                          <a:cs typeface="Times New Roman"/>
                        </a:rPr>
                        <a:t>Reduced Mortality, All Cause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Calibri"/>
                          <a:cs typeface="Times New Roman"/>
                        </a:rPr>
                        <a:t>47.73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Calibri"/>
                          <a:cs typeface="Times New Roman"/>
                        </a:rPr>
                        <a:t>$256,100,043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6250">
                <a:tc>
                  <a:txBody>
                    <a:bodyPr/>
                    <a:lstStyle/>
                    <a:p>
                      <a:pPr marL="0" marR="0">
                        <a:lnSpc>
                          <a:spcPct val="115000"/>
                        </a:lnSpc>
                        <a:spcBef>
                          <a:spcPts val="0"/>
                        </a:spcBef>
                        <a:spcAft>
                          <a:spcPts val="0"/>
                        </a:spcAft>
                      </a:pPr>
                      <a:r>
                        <a:rPr lang="en-US" sz="1400">
                          <a:latin typeface="Calibri"/>
                          <a:ea typeface="Calibri"/>
                          <a:cs typeface="Times New Roman"/>
                        </a:rPr>
                        <a:t>Total Mortality, All Cause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47.27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$260,010,181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TextBox 2"/>
          <p:cNvSpPr txBox="1"/>
          <p:nvPr/>
        </p:nvSpPr>
        <p:spPr>
          <a:xfrm>
            <a:off x="368300" y="5930900"/>
            <a:ext cx="8775700" cy="646331"/>
          </a:xfrm>
          <a:prstGeom prst="rect">
            <a:avLst/>
          </a:prstGeom>
          <a:noFill/>
        </p:spPr>
        <p:txBody>
          <a:bodyPr wrap="square" rtlCol="0">
            <a:spAutoFit/>
          </a:bodyPr>
          <a:lstStyle/>
          <a:p>
            <a:r>
              <a:rPr lang="en-US" dirty="0"/>
              <a:t>Fossil-fueled electricity generation not profitable without human health subsidy (Rodgers, 2016)</a:t>
            </a:r>
          </a:p>
        </p:txBody>
      </p:sp>
      <p:sp>
        <p:nvSpPr>
          <p:cNvPr id="6" name="TextBox 5"/>
          <p:cNvSpPr txBox="1"/>
          <p:nvPr/>
        </p:nvSpPr>
        <p:spPr>
          <a:xfrm>
            <a:off x="2114550" y="0"/>
            <a:ext cx="7029450" cy="584775"/>
          </a:xfrm>
          <a:prstGeom prst="rect">
            <a:avLst/>
          </a:prstGeom>
          <a:noFill/>
        </p:spPr>
        <p:txBody>
          <a:bodyPr wrap="square" rtlCol="0">
            <a:spAutoFit/>
          </a:bodyPr>
          <a:lstStyle/>
          <a:p>
            <a:pPr algn="r"/>
            <a:r>
              <a:rPr lang="en-US" sz="3200" dirty="0">
                <a:solidFill>
                  <a:schemeClr val="bg1"/>
                </a:solidFill>
                <a:latin typeface="Calibri" pitchFamily="34" charset="0"/>
              </a:rPr>
              <a:t>Health Benefits and Valuation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9896718-CBCA-4FC1-9996-86B74181D678}" type="slidenum">
              <a:rPr lang="en-US" smtClean="0"/>
              <a:pPr/>
              <a:t>27</a:t>
            </a:fld>
            <a:endParaRPr lang="en-US"/>
          </a:p>
        </p:txBody>
      </p:sp>
      <p:pic>
        <p:nvPicPr>
          <p:cNvPr id="6" name="Picture 5" descr="Monthly % Windfarm Emission Differences_No_Title.png"/>
          <p:cNvPicPr>
            <a:picLocks noChangeAspect="1"/>
          </p:cNvPicPr>
          <p:nvPr/>
        </p:nvPicPr>
        <p:blipFill>
          <a:blip r:embed="rId2" cstate="print"/>
          <a:stretch>
            <a:fillRect/>
          </a:stretch>
        </p:blipFill>
        <p:spPr>
          <a:xfrm>
            <a:off x="232006" y="657224"/>
            <a:ext cx="8679987" cy="5920099"/>
          </a:xfrm>
          <a:prstGeom prst="rect">
            <a:avLst/>
          </a:prstGeom>
        </p:spPr>
      </p:pic>
      <p:sp>
        <p:nvSpPr>
          <p:cNvPr id="7" name="TextBox 6"/>
          <p:cNvSpPr txBox="1"/>
          <p:nvPr/>
        </p:nvSpPr>
        <p:spPr>
          <a:xfrm>
            <a:off x="1047751" y="171450"/>
            <a:ext cx="8096250" cy="461665"/>
          </a:xfrm>
          <a:prstGeom prst="rect">
            <a:avLst/>
          </a:prstGeom>
          <a:noFill/>
        </p:spPr>
        <p:txBody>
          <a:bodyPr wrap="square" rtlCol="0">
            <a:spAutoFit/>
          </a:bodyPr>
          <a:lstStyle/>
          <a:p>
            <a:pPr algn="r"/>
            <a:r>
              <a:rPr lang="en-US" sz="2400" b="1" dirty="0">
                <a:solidFill>
                  <a:schemeClr val="bg1"/>
                </a:solidFill>
                <a:latin typeface="Calibri" pitchFamily="34" charset="0"/>
              </a:rPr>
              <a:t>Monthly % Analysis of </a:t>
            </a:r>
            <a:r>
              <a:rPr lang="en-US" sz="2400" b="1" dirty="0" err="1">
                <a:solidFill>
                  <a:schemeClr val="bg1"/>
                </a:solidFill>
                <a:latin typeface="Calibri" pitchFamily="34" charset="0"/>
              </a:rPr>
              <a:t>Basecase</a:t>
            </a:r>
            <a:r>
              <a:rPr lang="en-US" sz="2400" b="1" dirty="0">
                <a:solidFill>
                  <a:schemeClr val="bg1"/>
                </a:solidFill>
                <a:latin typeface="Calibri" pitchFamily="34" charset="0"/>
              </a:rPr>
              <a:t> – </a:t>
            </a:r>
            <a:r>
              <a:rPr lang="en-US" sz="2400" b="1" dirty="0" err="1">
                <a:solidFill>
                  <a:schemeClr val="bg1"/>
                </a:solidFill>
                <a:latin typeface="Calibri" pitchFamily="34" charset="0"/>
              </a:rPr>
              <a:t>Windfarm</a:t>
            </a:r>
            <a:r>
              <a:rPr lang="en-US" sz="2400" b="1" dirty="0">
                <a:solidFill>
                  <a:schemeClr val="bg1"/>
                </a:solidFill>
                <a:latin typeface="Calibri" pitchFamily="34" charset="0"/>
              </a:rPr>
              <a:t> Differences</a:t>
            </a:r>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36750" y="4781550"/>
            <a:ext cx="6254750" cy="619125"/>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9896718-CBCA-4FC1-9996-86B74181D678}" type="slidenum">
              <a:rPr lang="en-US" smtClean="0"/>
              <a:pPr/>
              <a:t>28</a:t>
            </a:fld>
            <a:endParaRPr lang="en-US"/>
          </a:p>
        </p:txBody>
      </p:sp>
      <p:pic>
        <p:nvPicPr>
          <p:cNvPr id="3" name="Picture 2"/>
          <p:cNvPicPr>
            <a:picLocks noChangeAspect="1" noChangeArrowheads="1"/>
          </p:cNvPicPr>
          <p:nvPr/>
        </p:nvPicPr>
        <p:blipFill>
          <a:blip r:embed="rId2" cstate="print"/>
          <a:srcRect/>
          <a:stretch>
            <a:fillRect/>
          </a:stretch>
        </p:blipFill>
        <p:spPr bwMode="auto">
          <a:xfrm>
            <a:off x="189118" y="1331292"/>
            <a:ext cx="7162800" cy="5109816"/>
          </a:xfrm>
          <a:prstGeom prst="rect">
            <a:avLst/>
          </a:prstGeom>
          <a:noFill/>
          <a:ln w="9525">
            <a:noFill/>
            <a:miter lim="800000"/>
            <a:headEnd/>
            <a:tailEnd/>
          </a:ln>
        </p:spPr>
      </p:pic>
      <p:sp>
        <p:nvSpPr>
          <p:cNvPr id="4" name="Rectangle 3"/>
          <p:cNvSpPr/>
          <p:nvPr/>
        </p:nvSpPr>
        <p:spPr>
          <a:xfrm>
            <a:off x="338666" y="551303"/>
            <a:ext cx="8576733" cy="646331"/>
          </a:xfrm>
          <a:prstGeom prst="rect">
            <a:avLst/>
          </a:prstGeom>
        </p:spPr>
        <p:txBody>
          <a:bodyPr wrap="square">
            <a:spAutoFit/>
          </a:bodyPr>
          <a:lstStyle/>
          <a:p>
            <a:pPr marL="342900" indent="-342900">
              <a:buFont typeface="+mj-lt"/>
              <a:buAutoNum type="arabicPeriod"/>
            </a:pPr>
            <a:r>
              <a:rPr lang="en-US" dirty="0"/>
              <a:t>Evaluate health benefits and savings using the </a:t>
            </a:r>
            <a:r>
              <a:rPr lang="en-US" i="1" dirty="0"/>
              <a:t>Environmental Benefits Mapping and Analysis Program</a:t>
            </a:r>
            <a:r>
              <a:rPr lang="en-US" dirty="0"/>
              <a:t> (</a:t>
            </a:r>
            <a:r>
              <a:rPr lang="en-US" dirty="0" err="1"/>
              <a:t>BenMAP</a:t>
            </a:r>
            <a:r>
              <a:rPr lang="en-US" dirty="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dm225\Desktop\CMAQ_BenMAP\July_Avg_AQ_Reductions.png"/>
          <p:cNvPicPr>
            <a:picLocks noChangeAspect="1" noChangeArrowheads="1"/>
          </p:cNvPicPr>
          <p:nvPr/>
        </p:nvPicPr>
        <p:blipFill>
          <a:blip r:embed="rId2" cstate="print"/>
          <a:srcRect/>
          <a:stretch>
            <a:fillRect/>
          </a:stretch>
        </p:blipFill>
        <p:spPr bwMode="auto">
          <a:xfrm>
            <a:off x="745066" y="734291"/>
            <a:ext cx="7924800" cy="6123709"/>
          </a:xfrm>
          <a:prstGeom prst="rect">
            <a:avLst/>
          </a:prstGeom>
          <a:noFill/>
        </p:spPr>
      </p:pic>
      <p:sp>
        <p:nvSpPr>
          <p:cNvPr id="3" name="TextBox 2"/>
          <p:cNvSpPr txBox="1"/>
          <p:nvPr/>
        </p:nvSpPr>
        <p:spPr>
          <a:xfrm>
            <a:off x="457200" y="0"/>
            <a:ext cx="8686800" cy="492443"/>
          </a:xfrm>
          <a:prstGeom prst="rect">
            <a:avLst/>
          </a:prstGeom>
          <a:noFill/>
        </p:spPr>
        <p:txBody>
          <a:bodyPr wrap="square" rtlCol="0">
            <a:spAutoFit/>
          </a:bodyPr>
          <a:lstStyle/>
          <a:p>
            <a:pPr algn="r"/>
            <a:r>
              <a:rPr lang="en-US" sz="2600" b="1" dirty="0">
                <a:solidFill>
                  <a:schemeClr val="bg1"/>
                </a:solidFill>
                <a:latin typeface="Calibri" pitchFamily="34" charset="0"/>
              </a:rPr>
              <a:t>July 2013 Average PM2.5 </a:t>
            </a:r>
            <a:r>
              <a:rPr lang="en-US" sz="2600" b="1" i="1" u="sng" dirty="0">
                <a:solidFill>
                  <a:schemeClr val="bg1"/>
                </a:solidFill>
                <a:latin typeface="Calibri" pitchFamily="34" charset="0"/>
              </a:rPr>
              <a:t>Increases</a:t>
            </a:r>
            <a:r>
              <a:rPr lang="en-US" sz="2600" b="1" dirty="0">
                <a:solidFill>
                  <a:schemeClr val="bg1"/>
                </a:solidFill>
                <a:latin typeface="Calibri" pitchFamily="34" charset="0"/>
              </a:rPr>
              <a:t> in Concentration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852" y="765340"/>
            <a:ext cx="8709286" cy="5687248"/>
          </a:xfrm>
        </p:spPr>
        <p:txBody>
          <a:bodyPr/>
          <a:lstStyle/>
          <a:p>
            <a:pPr>
              <a:buNone/>
            </a:pPr>
            <a:endParaRPr lang="en-US" sz="2400" dirty="0">
              <a:latin typeface="Calibri" pitchFamily="34" charset="0"/>
              <a:cs typeface="Calibri" pitchFamily="34" charset="0"/>
            </a:endParaRPr>
          </a:p>
          <a:p>
            <a:pPr>
              <a:buNone/>
            </a:pPr>
            <a:endParaRPr lang="en-US" sz="2400" dirty="0">
              <a:latin typeface="Calibri" pitchFamily="34" charset="0"/>
              <a:cs typeface="Calibri" pitchFamily="34" charset="0"/>
            </a:endParaRPr>
          </a:p>
        </p:txBody>
      </p:sp>
      <p:sp>
        <p:nvSpPr>
          <p:cNvPr id="5" name="TextBox 4"/>
          <p:cNvSpPr txBox="1"/>
          <p:nvPr/>
        </p:nvSpPr>
        <p:spPr>
          <a:xfrm>
            <a:off x="533400" y="723900"/>
            <a:ext cx="8610600" cy="2000548"/>
          </a:xfrm>
          <a:prstGeom prst="rect">
            <a:avLst/>
          </a:prstGeom>
          <a:noFill/>
        </p:spPr>
        <p:txBody>
          <a:bodyPr wrap="square" rtlCol="0">
            <a:spAutoFit/>
          </a:bodyPr>
          <a:lstStyle/>
          <a:p>
            <a:r>
              <a:rPr lang="en-US" sz="2800" b="1" dirty="0"/>
              <a:t>NJ Off-Shore Wind Farm (OSW)</a:t>
            </a:r>
          </a:p>
          <a:p>
            <a:pPr lvl="1"/>
            <a:r>
              <a:rPr lang="en-US" sz="2400" dirty="0"/>
              <a:t>- 3,000 MW Wind Turbine Installation</a:t>
            </a:r>
          </a:p>
          <a:p>
            <a:pPr lvl="1"/>
            <a:r>
              <a:rPr lang="en-US" sz="2400" dirty="0"/>
              <a:t>- Hourly power output using WRF-ARW 2013 winds</a:t>
            </a:r>
          </a:p>
          <a:p>
            <a:pPr lvl="1"/>
            <a:r>
              <a:rPr lang="en-US" sz="2400" dirty="0"/>
              <a:t>- 0.75 km resolution</a:t>
            </a:r>
          </a:p>
          <a:p>
            <a:endParaRPr lang="en-US" sz="2400" dirty="0"/>
          </a:p>
        </p:txBody>
      </p:sp>
      <p:pic>
        <p:nvPicPr>
          <p:cNvPr id="100" name="Picture 2"/>
          <p:cNvPicPr>
            <a:picLocks noChangeAspect="1" noChangeArrowheads="1"/>
          </p:cNvPicPr>
          <p:nvPr/>
        </p:nvPicPr>
        <p:blipFill>
          <a:blip r:embed="rId3" cstate="print"/>
          <a:srcRect/>
          <a:stretch>
            <a:fillRect/>
          </a:stretch>
        </p:blipFill>
        <p:spPr bwMode="auto">
          <a:xfrm>
            <a:off x="1311275" y="2362201"/>
            <a:ext cx="4229100" cy="4229100"/>
          </a:xfrm>
          <a:prstGeom prst="rect">
            <a:avLst/>
          </a:prstGeom>
          <a:noFill/>
          <a:ln w="9525">
            <a:noFill/>
            <a:miter lim="800000"/>
            <a:headEnd/>
            <a:tailEnd/>
          </a:ln>
        </p:spPr>
      </p:pic>
      <p:sp>
        <p:nvSpPr>
          <p:cNvPr id="101" name="Text Box 10"/>
          <p:cNvSpPr txBox="1">
            <a:spLocks noChangeArrowheads="1"/>
          </p:cNvSpPr>
          <p:nvPr/>
        </p:nvSpPr>
        <p:spPr bwMode="auto">
          <a:xfrm>
            <a:off x="1524000" y="-29675"/>
            <a:ext cx="7644939" cy="569387"/>
          </a:xfrm>
          <a:prstGeom prst="rect">
            <a:avLst/>
          </a:prstGeom>
          <a:noFill/>
          <a:ln w="9525">
            <a:noFill/>
            <a:miter lim="800000"/>
            <a:headEnd/>
            <a:tailEnd/>
          </a:ln>
          <a:effectLst/>
        </p:spPr>
        <p:txBody>
          <a:bodyPr wrap="square">
            <a:spAutoFit/>
          </a:bodyPr>
          <a:lstStyle/>
          <a:p>
            <a:pPr lvl="1" algn="r">
              <a:spcBef>
                <a:spcPct val="50000"/>
              </a:spcBef>
            </a:pPr>
            <a:r>
              <a:rPr lang="en-US" sz="3100" dirty="0">
                <a:solidFill>
                  <a:schemeClr val="bg1"/>
                </a:solidFill>
                <a:latin typeface="Calibri" pitchFamily="34" charset="0"/>
                <a:cs typeface="Calibri" pitchFamily="34" charset="0"/>
              </a:rPr>
              <a:t>EGU emissions impacted by energy choice</a:t>
            </a:r>
          </a:p>
        </p:txBody>
      </p:sp>
      <p:pic>
        <p:nvPicPr>
          <p:cNvPr id="2" name="Picture 1"/>
          <p:cNvPicPr>
            <a:picLocks noChangeAspect="1"/>
          </p:cNvPicPr>
          <p:nvPr/>
        </p:nvPicPr>
        <p:blipFill rotWithShape="1">
          <a:blip r:embed="rId4" cstate="print"/>
          <a:srcRect t="31706" r="67085" b="15666"/>
          <a:stretch/>
        </p:blipFill>
        <p:spPr>
          <a:xfrm>
            <a:off x="4778375" y="3517900"/>
            <a:ext cx="1943100" cy="2072640"/>
          </a:xfrm>
          <a:prstGeom prst="rect">
            <a:avLst/>
          </a:prstGeom>
        </p:spPr>
      </p:pic>
      <p:sp>
        <p:nvSpPr>
          <p:cNvPr id="4" name="TextBox 3"/>
          <p:cNvSpPr txBox="1"/>
          <p:nvPr/>
        </p:nvSpPr>
        <p:spPr>
          <a:xfrm>
            <a:off x="1663700" y="6488668"/>
            <a:ext cx="3712186" cy="369332"/>
          </a:xfrm>
          <a:prstGeom prst="rect">
            <a:avLst/>
          </a:prstGeom>
          <a:noFill/>
        </p:spPr>
        <p:txBody>
          <a:bodyPr wrap="none" rtlCol="0">
            <a:spAutoFit/>
          </a:bodyPr>
          <a:lstStyle/>
          <a:p>
            <a:r>
              <a:rPr lang="en-US" dirty="0"/>
              <a:t>WRF output courtesy of RU, IMCS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9896718-CBCA-4FC1-9996-86B74181D678}" type="slidenum">
              <a:rPr lang="en-US" smtClean="0"/>
              <a:pPr/>
              <a:t>30</a:t>
            </a:fld>
            <a:endParaRPr lang="en-US"/>
          </a:p>
        </p:txBody>
      </p:sp>
      <p:pic>
        <p:nvPicPr>
          <p:cNvPr id="3" name="Picture 2"/>
          <p:cNvPicPr>
            <a:picLocks noChangeAspect="1" noChangeArrowheads="1"/>
          </p:cNvPicPr>
          <p:nvPr/>
        </p:nvPicPr>
        <p:blipFill>
          <a:blip r:embed="rId2" cstate="print"/>
          <a:srcRect/>
          <a:stretch>
            <a:fillRect/>
          </a:stretch>
        </p:blipFill>
        <p:spPr bwMode="auto">
          <a:xfrm>
            <a:off x="223838" y="651933"/>
            <a:ext cx="8694737" cy="5936192"/>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0"/>
          </p:nvPr>
        </p:nvSpPr>
        <p:spPr/>
        <p:txBody>
          <a:bodyPr/>
          <a:lstStyle/>
          <a:p>
            <a:fld id="{DD95DD70-4957-456C-AA1E-B334C0A489D7}" type="slidenum">
              <a:rPr lang="en-US" smtClean="0"/>
              <a:pPr/>
              <a:t>31</a:t>
            </a:fld>
            <a:endParaRPr lang="en-US"/>
          </a:p>
        </p:txBody>
      </p:sp>
      <p:pic>
        <p:nvPicPr>
          <p:cNvPr id="6" name="Picture 3"/>
          <p:cNvPicPr>
            <a:picLocks noGrp="1" noChangeAspect="1" noChangeArrowheads="1"/>
          </p:cNvPicPr>
          <p:nvPr>
            <p:ph sz="half" idx="1"/>
          </p:nvPr>
        </p:nvPicPr>
        <p:blipFill>
          <a:blip r:embed="rId3" cstate="print"/>
          <a:srcRect l="17641" r="17641"/>
          <a:stretch>
            <a:fillRect/>
          </a:stretch>
        </p:blipFill>
        <p:spPr bwMode="auto">
          <a:prstGeom prst="rect">
            <a:avLst/>
          </a:prstGeom>
          <a:noFill/>
          <a:ln w="9525">
            <a:noFill/>
            <a:miter lim="800000"/>
            <a:headEnd/>
            <a:tailEnd/>
          </a:ln>
          <a:effectLst/>
        </p:spPr>
      </p:pic>
      <p:pic>
        <p:nvPicPr>
          <p:cNvPr id="7" name="Picture 2"/>
          <p:cNvPicPr>
            <a:picLocks noGrp="1" noChangeAspect="1" noChangeArrowheads="1"/>
          </p:cNvPicPr>
          <p:nvPr>
            <p:ph sz="half" idx="2"/>
          </p:nvPr>
        </p:nvPicPr>
        <p:blipFill>
          <a:blip r:embed="rId4" cstate="print"/>
          <a:srcRect l="17651" r="17651"/>
          <a:stretch>
            <a:fillRect/>
          </a:stretch>
        </p:blipFill>
        <p:spPr bwMode="auto">
          <a:prstGeom prst="rect">
            <a:avLst/>
          </a:prstGeom>
          <a:noFill/>
          <a:ln w="9525">
            <a:noFill/>
            <a:miter lim="800000"/>
            <a:headEnd/>
            <a:tailEnd/>
          </a:ln>
          <a:effectLst/>
        </p:spPr>
      </p:pic>
    </p:spTree>
    <p:extLst>
      <p:ext uri="{BB962C8B-B14F-4D97-AF65-F5344CB8AC3E}">
        <p14:creationId xmlns:p14="http://schemas.microsoft.com/office/powerpoint/2010/main" val="597434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198" y="675063"/>
            <a:ext cx="8229600" cy="2030037"/>
          </a:xfrm>
        </p:spPr>
        <p:txBody>
          <a:bodyPr/>
          <a:lstStyle/>
          <a:p>
            <a:r>
              <a:rPr lang="en-US" dirty="0"/>
              <a:t>PJM Interconnection: largest RTO manages reliability for 13 states &amp; 61 million people</a:t>
            </a:r>
          </a:p>
          <a:p>
            <a:pPr lvl="1"/>
            <a:r>
              <a:rPr lang="en-US" dirty="0"/>
              <a:t>Forecasts hourly locational clearing prices and congestions costs using fuel prices, demand projections, unit outages, emission permit costs and generator characteristics.</a:t>
            </a:r>
          </a:p>
        </p:txBody>
      </p:sp>
      <p:pic>
        <p:nvPicPr>
          <p:cNvPr id="5" name="Content Placeholder 3" descr="20050428-pjm-yellow.gif"/>
          <p:cNvPicPr>
            <a:picLocks noChangeAspect="1"/>
          </p:cNvPicPr>
          <p:nvPr/>
        </p:nvPicPr>
        <p:blipFill>
          <a:blip r:embed="rId3" cstate="print"/>
          <a:stretch>
            <a:fillRect/>
          </a:stretch>
        </p:blipFill>
        <p:spPr bwMode="auto">
          <a:xfrm>
            <a:off x="2438399" y="2418290"/>
            <a:ext cx="4155359" cy="3525309"/>
          </a:xfrm>
          <a:prstGeom prst="rect">
            <a:avLst/>
          </a:prstGeom>
          <a:noFill/>
          <a:ln w="9525">
            <a:noFill/>
            <a:miter lim="800000"/>
            <a:headEnd/>
            <a:tailEnd/>
          </a:ln>
          <a:effectLst/>
        </p:spPr>
      </p:pic>
      <p:sp>
        <p:nvSpPr>
          <p:cNvPr id="6" name="Text Box 10"/>
          <p:cNvSpPr txBox="1">
            <a:spLocks noChangeArrowheads="1"/>
          </p:cNvSpPr>
          <p:nvPr/>
        </p:nvSpPr>
        <p:spPr bwMode="auto">
          <a:xfrm>
            <a:off x="1524000" y="-29675"/>
            <a:ext cx="7644939" cy="569387"/>
          </a:xfrm>
          <a:prstGeom prst="rect">
            <a:avLst/>
          </a:prstGeom>
          <a:noFill/>
          <a:ln w="9525">
            <a:noFill/>
            <a:miter lim="800000"/>
            <a:headEnd/>
            <a:tailEnd/>
          </a:ln>
          <a:effectLst/>
        </p:spPr>
        <p:txBody>
          <a:bodyPr wrap="square">
            <a:spAutoFit/>
          </a:bodyPr>
          <a:lstStyle/>
          <a:p>
            <a:pPr lvl="1" algn="r">
              <a:spcBef>
                <a:spcPct val="50000"/>
              </a:spcBef>
            </a:pPr>
            <a:r>
              <a:rPr lang="en-US" sz="3100" dirty="0">
                <a:solidFill>
                  <a:schemeClr val="bg1"/>
                </a:solidFill>
                <a:latin typeface="Calibri" pitchFamily="34" charset="0"/>
                <a:cs typeface="Calibri" pitchFamily="34" charset="0"/>
              </a:rPr>
              <a:t>DAYZER: hourly electricity dispatch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1668871" y="2916644"/>
            <a:ext cx="4161357" cy="461665"/>
          </a:xfrm>
          <a:prstGeom prst="rect">
            <a:avLst/>
          </a:prstGeom>
          <a:noFill/>
        </p:spPr>
        <p:txBody>
          <a:bodyPr wrap="square" rtlCol="0">
            <a:spAutoFit/>
          </a:bodyPr>
          <a:lstStyle/>
          <a:p>
            <a:r>
              <a:rPr lang="en-US" sz="2400" b="1" dirty="0">
                <a:solidFill>
                  <a:srgbClr val="002060"/>
                </a:solidFill>
                <a:latin typeface="Calibri" pitchFamily="34" charset="0"/>
              </a:rPr>
              <a:t>%  PJM Dispatch from OSW</a:t>
            </a:r>
          </a:p>
        </p:txBody>
      </p:sp>
      <p:sp>
        <p:nvSpPr>
          <p:cNvPr id="9" name="TextBox 8"/>
          <p:cNvSpPr txBox="1"/>
          <p:nvPr/>
        </p:nvSpPr>
        <p:spPr>
          <a:xfrm rot="5400000">
            <a:off x="6636929" y="3631019"/>
            <a:ext cx="4161357" cy="461665"/>
          </a:xfrm>
          <a:prstGeom prst="rect">
            <a:avLst/>
          </a:prstGeom>
          <a:noFill/>
        </p:spPr>
        <p:txBody>
          <a:bodyPr wrap="square" rtlCol="0">
            <a:spAutoFit/>
          </a:bodyPr>
          <a:lstStyle/>
          <a:p>
            <a:r>
              <a:rPr lang="en-US" sz="2400" b="1" dirty="0">
                <a:solidFill>
                  <a:srgbClr val="00B0F0"/>
                </a:solidFill>
                <a:latin typeface="Calibri" pitchFamily="34" charset="0"/>
              </a:rPr>
              <a:t>Monthly </a:t>
            </a:r>
            <a:r>
              <a:rPr lang="en-US" sz="2400" b="1" dirty="0" err="1">
                <a:solidFill>
                  <a:srgbClr val="00B0F0"/>
                </a:solidFill>
                <a:latin typeface="Calibri" pitchFamily="34" charset="0"/>
              </a:rPr>
              <a:t>GWh</a:t>
            </a:r>
            <a:r>
              <a:rPr lang="en-US" sz="2400" b="1" dirty="0">
                <a:solidFill>
                  <a:srgbClr val="00B0F0"/>
                </a:solidFill>
                <a:latin typeface="Calibri" pitchFamily="34" charset="0"/>
              </a:rPr>
              <a:t> Output</a:t>
            </a:r>
          </a:p>
        </p:txBody>
      </p:sp>
      <p:sp>
        <p:nvSpPr>
          <p:cNvPr id="10" name="TextBox 9"/>
          <p:cNvSpPr txBox="1"/>
          <p:nvPr/>
        </p:nvSpPr>
        <p:spPr>
          <a:xfrm>
            <a:off x="1171575" y="0"/>
            <a:ext cx="7972425" cy="584775"/>
          </a:xfrm>
          <a:prstGeom prst="rect">
            <a:avLst/>
          </a:prstGeom>
          <a:noFill/>
        </p:spPr>
        <p:txBody>
          <a:bodyPr wrap="square" rtlCol="0">
            <a:spAutoFit/>
          </a:bodyPr>
          <a:lstStyle/>
          <a:p>
            <a:pPr algn="r"/>
            <a:r>
              <a:rPr lang="en-US" sz="3200" dirty="0" err="1">
                <a:solidFill>
                  <a:schemeClr val="bg1"/>
                </a:solidFill>
                <a:latin typeface="Calibri" pitchFamily="34" charset="0"/>
                <a:cs typeface="Arial" pitchFamily="34" charset="0"/>
              </a:rPr>
              <a:t>Windfarm</a:t>
            </a:r>
            <a:r>
              <a:rPr lang="en-US" sz="3200" dirty="0">
                <a:solidFill>
                  <a:schemeClr val="bg1"/>
                </a:solidFill>
                <a:latin typeface="Calibri" pitchFamily="34" charset="0"/>
                <a:cs typeface="Arial" pitchFamily="34" charset="0"/>
              </a:rPr>
              <a:t> </a:t>
            </a:r>
            <a:r>
              <a:rPr lang="en-US" sz="3200" dirty="0" err="1">
                <a:solidFill>
                  <a:schemeClr val="bg1"/>
                </a:solidFill>
                <a:latin typeface="Calibri" pitchFamily="34" charset="0"/>
                <a:cs typeface="Arial" pitchFamily="34" charset="0"/>
              </a:rPr>
              <a:t>Ouput</a:t>
            </a:r>
            <a:endParaRPr lang="en-US" sz="3200" dirty="0">
              <a:solidFill>
                <a:schemeClr val="bg1"/>
              </a:solidFill>
              <a:latin typeface="Calibri" pitchFamily="34" charset="0"/>
              <a:cs typeface="Arial" pitchFamily="34" charset="0"/>
            </a:endParaRPr>
          </a:p>
        </p:txBody>
      </p:sp>
      <p:pic>
        <p:nvPicPr>
          <p:cNvPr id="11" name="Picture 10" descr="Picture1.png"/>
          <p:cNvPicPr>
            <a:picLocks noChangeAspect="1"/>
          </p:cNvPicPr>
          <p:nvPr/>
        </p:nvPicPr>
        <p:blipFill>
          <a:blip r:embed="rId2" cstate="print"/>
          <a:stretch>
            <a:fillRect/>
          </a:stretch>
        </p:blipFill>
        <p:spPr>
          <a:xfrm>
            <a:off x="570863" y="685800"/>
            <a:ext cx="7973062" cy="601027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0500" y="1495423"/>
            <a:ext cx="8838519" cy="4267201"/>
            <a:chOff x="0" y="2219252"/>
            <a:chExt cx="9039193" cy="2767611"/>
          </a:xfrm>
        </p:grpSpPr>
        <p:sp>
          <p:nvSpPr>
            <p:cNvPr id="7" name="Rounded Rectangle 6"/>
            <p:cNvSpPr/>
            <p:nvPr/>
          </p:nvSpPr>
          <p:spPr>
            <a:xfrm>
              <a:off x="8153400" y="3124200"/>
              <a:ext cx="839434" cy="716280"/>
            </a:xfrm>
            <a:prstGeom prst="roundRect">
              <a:avLst/>
            </a:prstGeom>
            <a:solidFill>
              <a:srgbClr val="FF9933"/>
            </a:solidFill>
            <a:ln w="28575" cmpd="sng">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a:cs typeface="Calibri"/>
              </a:endParaRPr>
            </a:p>
          </p:txBody>
        </p:sp>
        <p:grpSp>
          <p:nvGrpSpPr>
            <p:cNvPr id="8" name="Group 90"/>
            <p:cNvGrpSpPr/>
            <p:nvPr/>
          </p:nvGrpSpPr>
          <p:grpSpPr>
            <a:xfrm>
              <a:off x="0" y="2219252"/>
              <a:ext cx="9039193" cy="2767611"/>
              <a:chOff x="0" y="2219252"/>
              <a:chExt cx="9039193" cy="2767611"/>
            </a:xfrm>
          </p:grpSpPr>
          <p:sp>
            <p:nvSpPr>
              <p:cNvPr id="9" name="Rounded Rectangle 8"/>
              <p:cNvSpPr/>
              <p:nvPr/>
            </p:nvSpPr>
            <p:spPr>
              <a:xfrm>
                <a:off x="7003022" y="3111084"/>
                <a:ext cx="839434" cy="716280"/>
              </a:xfrm>
              <a:prstGeom prst="roundRect">
                <a:avLst/>
              </a:prstGeom>
              <a:solidFill>
                <a:srgbClr val="FF9933"/>
              </a:solidFill>
              <a:ln w="28575" cmpd="sng">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a:cs typeface="Calibri"/>
                </a:endParaRPr>
              </a:p>
            </p:txBody>
          </p:sp>
          <p:sp>
            <p:nvSpPr>
              <p:cNvPr id="10" name="Parallelogram 9"/>
              <p:cNvSpPr/>
              <p:nvPr/>
            </p:nvSpPr>
            <p:spPr>
              <a:xfrm>
                <a:off x="5816600" y="3096397"/>
                <a:ext cx="1042287" cy="646331"/>
              </a:xfrm>
              <a:prstGeom prst="parallelogram">
                <a:avLst/>
              </a:prstGeom>
              <a:solidFill>
                <a:srgbClr val="FF9933"/>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arallelogram 10"/>
              <p:cNvSpPr/>
              <p:nvPr/>
            </p:nvSpPr>
            <p:spPr>
              <a:xfrm>
                <a:off x="1841098" y="3986075"/>
                <a:ext cx="1163090" cy="503680"/>
              </a:xfrm>
              <a:prstGeom prst="parallelogram">
                <a:avLst/>
              </a:prstGeom>
              <a:solidFill>
                <a:srgbClr val="FF9933"/>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arallelogram 11"/>
              <p:cNvSpPr/>
              <p:nvPr/>
            </p:nvSpPr>
            <p:spPr>
              <a:xfrm>
                <a:off x="304800" y="3581400"/>
                <a:ext cx="1074420" cy="548326"/>
              </a:xfrm>
              <a:prstGeom prst="parallelogram">
                <a:avLst/>
              </a:prstGeom>
              <a:solidFill>
                <a:srgbClr val="FF9933"/>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9933"/>
                  </a:solidFill>
                </a:endParaRPr>
              </a:p>
            </p:txBody>
          </p:sp>
          <p:grpSp>
            <p:nvGrpSpPr>
              <p:cNvPr id="13" name="Group 43"/>
              <p:cNvGrpSpPr/>
              <p:nvPr/>
            </p:nvGrpSpPr>
            <p:grpSpPr>
              <a:xfrm>
                <a:off x="0" y="2219252"/>
                <a:ext cx="9039193" cy="2767611"/>
                <a:chOff x="-220980" y="2856653"/>
                <a:chExt cx="9039193" cy="2767611"/>
              </a:xfrm>
            </p:grpSpPr>
            <p:grpSp>
              <p:nvGrpSpPr>
                <p:cNvPr id="17" name="Group 16"/>
                <p:cNvGrpSpPr/>
                <p:nvPr/>
              </p:nvGrpSpPr>
              <p:grpSpPr>
                <a:xfrm>
                  <a:off x="0" y="2856653"/>
                  <a:ext cx="8818213" cy="2767611"/>
                  <a:chOff x="68580" y="3317240"/>
                  <a:chExt cx="8032860" cy="2296528"/>
                </a:xfrm>
              </p:grpSpPr>
              <p:sp>
                <p:nvSpPr>
                  <p:cNvPr id="19" name="Rounded Rectangle 18"/>
                  <p:cNvSpPr/>
                  <p:nvPr/>
                </p:nvSpPr>
                <p:spPr>
                  <a:xfrm>
                    <a:off x="2992922" y="4373880"/>
                    <a:ext cx="764674" cy="330200"/>
                  </a:xfrm>
                  <a:prstGeom prst="roundRect">
                    <a:avLst/>
                  </a:prstGeom>
                  <a:solidFill>
                    <a:srgbClr val="FF9933"/>
                  </a:solidFill>
                  <a:ln w="28575" cmpd="sng">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a:cs typeface="Calibri"/>
                    </a:endParaRPr>
                  </a:p>
                </p:txBody>
              </p:sp>
              <p:sp>
                <p:nvSpPr>
                  <p:cNvPr id="20" name="Rounded Rectangle 19"/>
                  <p:cNvSpPr/>
                  <p:nvPr/>
                </p:nvSpPr>
                <p:spPr>
                  <a:xfrm>
                    <a:off x="214349" y="5283568"/>
                    <a:ext cx="823495" cy="330200"/>
                  </a:xfrm>
                  <a:prstGeom prst="roundRect">
                    <a:avLst/>
                  </a:prstGeom>
                  <a:solidFill>
                    <a:srgbClr val="FF9933"/>
                  </a:solidFill>
                  <a:ln w="28575" cmpd="sng">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a:cs typeface="Calibri"/>
                    </a:endParaRPr>
                  </a:p>
                </p:txBody>
              </p:sp>
              <p:sp>
                <p:nvSpPr>
                  <p:cNvPr id="21" name="Rounded Rectangle 20"/>
                  <p:cNvSpPr/>
                  <p:nvPr/>
                </p:nvSpPr>
                <p:spPr>
                  <a:xfrm>
                    <a:off x="4122286" y="4139438"/>
                    <a:ext cx="764674" cy="330200"/>
                  </a:xfrm>
                  <a:prstGeom prst="roundRect">
                    <a:avLst/>
                  </a:prstGeom>
                  <a:solidFill>
                    <a:srgbClr val="FF9933"/>
                  </a:solidFill>
                  <a:ln>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a:cs typeface="Calibri"/>
                    </a:endParaRPr>
                  </a:p>
                </p:txBody>
              </p:sp>
              <p:sp>
                <p:nvSpPr>
                  <p:cNvPr id="22" name="Rounded Rectangle 21"/>
                  <p:cNvSpPr/>
                  <p:nvPr/>
                </p:nvSpPr>
                <p:spPr>
                  <a:xfrm>
                    <a:off x="68580" y="3665706"/>
                    <a:ext cx="1150620" cy="457200"/>
                  </a:xfrm>
                  <a:prstGeom prst="roundRect">
                    <a:avLst/>
                  </a:prstGeom>
                  <a:noFill/>
                  <a:ln w="28575" cmpd="sng">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a:cs typeface="Calibri"/>
                    </a:endParaRPr>
                  </a:p>
                </p:txBody>
              </p:sp>
              <p:sp>
                <p:nvSpPr>
                  <p:cNvPr id="23" name="Rounded Rectangle 8"/>
                  <p:cNvSpPr/>
                  <p:nvPr/>
                </p:nvSpPr>
                <p:spPr>
                  <a:xfrm>
                    <a:off x="1501808" y="3317240"/>
                    <a:ext cx="3461619" cy="1981200"/>
                  </a:xfrm>
                  <a:prstGeom prst="roundRect">
                    <a:avLst/>
                  </a:prstGeom>
                  <a:noFill/>
                  <a:ln w="2857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a:cs typeface="Calibri"/>
                    </a:endParaRPr>
                  </a:p>
                </p:txBody>
              </p:sp>
              <p:sp>
                <p:nvSpPr>
                  <p:cNvPr id="24" name="TextBox 23"/>
                  <p:cNvSpPr txBox="1"/>
                  <p:nvPr/>
                </p:nvSpPr>
                <p:spPr>
                  <a:xfrm>
                    <a:off x="1657684" y="5298442"/>
                    <a:ext cx="2235200" cy="182203"/>
                  </a:xfrm>
                  <a:prstGeom prst="rect">
                    <a:avLst/>
                  </a:prstGeom>
                  <a:noFill/>
                </p:spPr>
                <p:txBody>
                  <a:bodyPr wrap="square" rtlCol="0">
                    <a:spAutoFit/>
                  </a:bodyPr>
                  <a:lstStyle/>
                  <a:p>
                    <a:r>
                      <a:rPr lang="en-US" sz="1600" dirty="0">
                        <a:latin typeface="Calibri"/>
                        <a:cs typeface="Calibri"/>
                      </a:rPr>
                      <a:t>Emissions Processing</a:t>
                    </a:r>
                  </a:p>
                </p:txBody>
              </p:sp>
              <p:sp>
                <p:nvSpPr>
                  <p:cNvPr id="25" name="TextBox 24"/>
                  <p:cNvSpPr txBox="1"/>
                  <p:nvPr/>
                </p:nvSpPr>
                <p:spPr>
                  <a:xfrm>
                    <a:off x="1595265" y="3855395"/>
                    <a:ext cx="1016119" cy="397535"/>
                  </a:xfrm>
                  <a:prstGeom prst="rect">
                    <a:avLst/>
                  </a:prstGeom>
                  <a:noFill/>
                </p:spPr>
                <p:txBody>
                  <a:bodyPr wrap="square" rtlCol="0">
                    <a:spAutoFit/>
                  </a:bodyPr>
                  <a:lstStyle/>
                  <a:p>
                    <a:pPr algn="ctr"/>
                    <a:r>
                      <a:rPr lang="en-US" sz="1400" dirty="0">
                        <a:latin typeface="Calibri"/>
                        <a:cs typeface="Calibri"/>
                      </a:rPr>
                      <a:t>Biogenic Sources (</a:t>
                    </a:r>
                    <a:r>
                      <a:rPr lang="en-US" sz="1400" b="1" dirty="0">
                        <a:latin typeface="Calibri"/>
                        <a:cs typeface="Calibri"/>
                      </a:rPr>
                      <a:t>BEIS</a:t>
                    </a:r>
                    <a:r>
                      <a:rPr lang="en-US" sz="1400" dirty="0">
                        <a:latin typeface="Calibri"/>
                        <a:cs typeface="Calibri"/>
                      </a:rPr>
                      <a:t>)</a:t>
                    </a:r>
                  </a:p>
                </p:txBody>
              </p:sp>
              <p:sp>
                <p:nvSpPr>
                  <p:cNvPr id="26" name="TextBox 25"/>
                  <p:cNvSpPr txBox="1"/>
                  <p:nvPr/>
                </p:nvSpPr>
                <p:spPr>
                  <a:xfrm>
                    <a:off x="1656686" y="3409082"/>
                    <a:ext cx="916727" cy="281587"/>
                  </a:xfrm>
                  <a:prstGeom prst="rect">
                    <a:avLst/>
                  </a:prstGeom>
                  <a:noFill/>
                </p:spPr>
                <p:txBody>
                  <a:bodyPr wrap="square" rtlCol="0">
                    <a:spAutoFit/>
                  </a:bodyPr>
                  <a:lstStyle/>
                  <a:p>
                    <a:pPr algn="ctr"/>
                    <a:r>
                      <a:rPr lang="en-US" sz="1400" dirty="0">
                        <a:latin typeface="Calibri"/>
                        <a:cs typeface="Calibri"/>
                      </a:rPr>
                      <a:t>Area </a:t>
                    </a:r>
                  </a:p>
                  <a:p>
                    <a:pPr algn="ctr"/>
                    <a:r>
                      <a:rPr lang="en-US" sz="1400" dirty="0">
                        <a:latin typeface="Calibri"/>
                        <a:cs typeface="Calibri"/>
                      </a:rPr>
                      <a:t>Sources</a:t>
                    </a:r>
                  </a:p>
                </p:txBody>
              </p:sp>
              <p:sp>
                <p:nvSpPr>
                  <p:cNvPr id="27" name="TextBox 26"/>
                  <p:cNvSpPr txBox="1"/>
                  <p:nvPr/>
                </p:nvSpPr>
                <p:spPr>
                  <a:xfrm>
                    <a:off x="1485419" y="4388285"/>
                    <a:ext cx="1282416" cy="281587"/>
                  </a:xfrm>
                  <a:prstGeom prst="rect">
                    <a:avLst/>
                  </a:prstGeom>
                  <a:noFill/>
                </p:spPr>
                <p:txBody>
                  <a:bodyPr wrap="square" rtlCol="0">
                    <a:spAutoFit/>
                  </a:bodyPr>
                  <a:lstStyle/>
                  <a:p>
                    <a:pPr algn="ctr"/>
                    <a:r>
                      <a:rPr lang="en-US" sz="1400" dirty="0">
                        <a:latin typeface="Calibri"/>
                        <a:cs typeface="Calibri"/>
                      </a:rPr>
                      <a:t>Mobile Sources </a:t>
                    </a:r>
                    <a:r>
                      <a:rPr lang="en-US" sz="1400" b="1" dirty="0">
                        <a:latin typeface="Calibri"/>
                        <a:cs typeface="Calibri"/>
                      </a:rPr>
                      <a:t>(MOVES)</a:t>
                    </a:r>
                  </a:p>
                </p:txBody>
              </p:sp>
              <p:sp>
                <p:nvSpPr>
                  <p:cNvPr id="28" name="TextBox 27"/>
                  <p:cNvSpPr txBox="1"/>
                  <p:nvPr/>
                </p:nvSpPr>
                <p:spPr>
                  <a:xfrm>
                    <a:off x="1537087" y="4830894"/>
                    <a:ext cx="1154948" cy="281587"/>
                  </a:xfrm>
                  <a:prstGeom prst="rect">
                    <a:avLst/>
                  </a:prstGeom>
                  <a:noFill/>
                </p:spPr>
                <p:txBody>
                  <a:bodyPr wrap="square" rtlCol="0">
                    <a:spAutoFit/>
                  </a:bodyPr>
                  <a:lstStyle/>
                  <a:p>
                    <a:pPr algn="ctr"/>
                    <a:r>
                      <a:rPr lang="en-US" sz="1400" b="1" dirty="0">
                        <a:latin typeface="Calibri"/>
                        <a:cs typeface="Calibri"/>
                      </a:rPr>
                      <a:t>Point Sources (incl. EGUs)</a:t>
                    </a:r>
                  </a:p>
                </p:txBody>
              </p:sp>
              <p:sp>
                <p:nvSpPr>
                  <p:cNvPr id="29" name="TextBox 28"/>
                  <p:cNvSpPr txBox="1"/>
                  <p:nvPr/>
                </p:nvSpPr>
                <p:spPr>
                  <a:xfrm>
                    <a:off x="111015" y="4490257"/>
                    <a:ext cx="1110618" cy="281587"/>
                  </a:xfrm>
                  <a:prstGeom prst="rect">
                    <a:avLst/>
                  </a:prstGeom>
                  <a:noFill/>
                </p:spPr>
                <p:txBody>
                  <a:bodyPr wrap="square" rtlCol="0">
                    <a:spAutoFit/>
                  </a:bodyPr>
                  <a:lstStyle/>
                  <a:p>
                    <a:pPr algn="ctr"/>
                    <a:r>
                      <a:rPr lang="en-US" sz="1400" b="1" dirty="0">
                        <a:latin typeface="Calibri"/>
                        <a:cs typeface="Calibri"/>
                      </a:rPr>
                      <a:t>Emissions Inventory</a:t>
                    </a:r>
                  </a:p>
                </p:txBody>
              </p:sp>
              <p:cxnSp>
                <p:nvCxnSpPr>
                  <p:cNvPr id="30" name="Straight Arrow Connector 29"/>
                  <p:cNvCxnSpPr>
                    <a:stCxn id="12" idx="2"/>
                  </p:cNvCxnSpPr>
                  <p:nvPr/>
                </p:nvCxnSpPr>
                <p:spPr>
                  <a:xfrm flipV="1">
                    <a:off x="1061230" y="4307841"/>
                    <a:ext cx="440578" cy="3671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2" idx="3"/>
                  </p:cNvCxnSpPr>
                  <p:nvPr/>
                </p:nvCxnSpPr>
                <p:spPr>
                  <a:xfrm>
                    <a:off x="1219200" y="3894306"/>
                    <a:ext cx="282608" cy="4135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ight Brace 31"/>
                  <p:cNvSpPr/>
                  <p:nvPr/>
                </p:nvSpPr>
                <p:spPr>
                  <a:xfrm>
                    <a:off x="2551764" y="3383280"/>
                    <a:ext cx="411747" cy="18491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latin typeface="Calibri"/>
                      <a:cs typeface="Calibri"/>
                    </a:endParaRPr>
                  </a:p>
                </p:txBody>
              </p:sp>
              <p:sp>
                <p:nvSpPr>
                  <p:cNvPr id="33" name="TextBox 32"/>
                  <p:cNvSpPr txBox="1"/>
                  <p:nvPr/>
                </p:nvSpPr>
                <p:spPr>
                  <a:xfrm>
                    <a:off x="2921479" y="3487907"/>
                    <a:ext cx="969761" cy="294745"/>
                  </a:xfrm>
                  <a:prstGeom prst="rect">
                    <a:avLst/>
                  </a:prstGeom>
                  <a:noFill/>
                </p:spPr>
                <p:txBody>
                  <a:bodyPr wrap="square" rtlCol="0">
                    <a:spAutoFit/>
                  </a:bodyPr>
                  <a:lstStyle/>
                  <a:p>
                    <a:pPr algn="ctr"/>
                    <a:r>
                      <a:rPr lang="en-US" sz="1400" dirty="0">
                        <a:latin typeface="Calibri"/>
                        <a:cs typeface="Calibri"/>
                      </a:rPr>
                      <a:t>Speciation Matrix</a:t>
                    </a:r>
                  </a:p>
                </p:txBody>
              </p:sp>
              <p:sp>
                <p:nvSpPr>
                  <p:cNvPr id="34" name="Rounded Rectangle 33"/>
                  <p:cNvSpPr/>
                  <p:nvPr/>
                </p:nvSpPr>
                <p:spPr>
                  <a:xfrm>
                    <a:off x="3010568" y="3472434"/>
                    <a:ext cx="764674" cy="330200"/>
                  </a:xfrm>
                  <a:prstGeom prst="roundRect">
                    <a:avLst/>
                  </a:prstGeom>
                  <a:noFill/>
                  <a:ln w="28575" cmpd="sng">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a:cs typeface="Calibri"/>
                    </a:endParaRPr>
                  </a:p>
                </p:txBody>
              </p:sp>
              <p:sp>
                <p:nvSpPr>
                  <p:cNvPr id="35" name="TextBox 34"/>
                  <p:cNvSpPr txBox="1"/>
                  <p:nvPr/>
                </p:nvSpPr>
                <p:spPr>
                  <a:xfrm>
                    <a:off x="2903379" y="3925150"/>
                    <a:ext cx="952114" cy="294745"/>
                  </a:xfrm>
                  <a:prstGeom prst="rect">
                    <a:avLst/>
                  </a:prstGeom>
                  <a:noFill/>
                </p:spPr>
                <p:txBody>
                  <a:bodyPr wrap="square" rtlCol="0">
                    <a:spAutoFit/>
                  </a:bodyPr>
                  <a:lstStyle/>
                  <a:p>
                    <a:pPr algn="ctr"/>
                    <a:r>
                      <a:rPr lang="en-US" sz="1400" dirty="0">
                        <a:latin typeface="Calibri"/>
                        <a:cs typeface="Calibri"/>
                      </a:rPr>
                      <a:t>Gridding Matrix</a:t>
                    </a:r>
                  </a:p>
                </p:txBody>
              </p:sp>
              <p:sp>
                <p:nvSpPr>
                  <p:cNvPr id="36" name="Rounded Rectangle 35"/>
                  <p:cNvSpPr/>
                  <p:nvPr/>
                </p:nvSpPr>
                <p:spPr>
                  <a:xfrm>
                    <a:off x="2992922" y="3911600"/>
                    <a:ext cx="764674" cy="330200"/>
                  </a:xfrm>
                  <a:prstGeom prst="roundRect">
                    <a:avLst/>
                  </a:prstGeom>
                  <a:noFill/>
                  <a:ln w="28575" cmpd="sng">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a:cs typeface="Calibri"/>
                    </a:endParaRPr>
                  </a:p>
                </p:txBody>
              </p:sp>
              <p:sp>
                <p:nvSpPr>
                  <p:cNvPr id="37" name="TextBox 36"/>
                  <p:cNvSpPr txBox="1"/>
                  <p:nvPr/>
                </p:nvSpPr>
                <p:spPr>
                  <a:xfrm>
                    <a:off x="2903731" y="4434715"/>
                    <a:ext cx="926816" cy="173380"/>
                  </a:xfrm>
                  <a:prstGeom prst="rect">
                    <a:avLst/>
                  </a:prstGeom>
                  <a:noFill/>
                </p:spPr>
                <p:txBody>
                  <a:bodyPr wrap="square" rtlCol="0">
                    <a:spAutoFit/>
                  </a:bodyPr>
                  <a:lstStyle/>
                  <a:p>
                    <a:pPr algn="ctr"/>
                    <a:r>
                      <a:rPr lang="en-US" sz="1400" dirty="0">
                        <a:latin typeface="Calibri"/>
                        <a:cs typeface="Calibri"/>
                      </a:rPr>
                      <a:t>Hourly</a:t>
                    </a:r>
                    <a:r>
                      <a:rPr lang="en-US" sz="1200" dirty="0">
                        <a:latin typeface="Calibri"/>
                        <a:cs typeface="Calibri"/>
                      </a:rPr>
                      <a:t> </a:t>
                    </a:r>
                  </a:p>
                </p:txBody>
              </p:sp>
              <p:sp>
                <p:nvSpPr>
                  <p:cNvPr id="38" name="TextBox 37"/>
                  <p:cNvSpPr txBox="1"/>
                  <p:nvPr/>
                </p:nvSpPr>
                <p:spPr>
                  <a:xfrm>
                    <a:off x="2884339" y="4830894"/>
                    <a:ext cx="958360" cy="281587"/>
                  </a:xfrm>
                  <a:prstGeom prst="rect">
                    <a:avLst/>
                  </a:prstGeom>
                  <a:noFill/>
                </p:spPr>
                <p:txBody>
                  <a:bodyPr wrap="square" rtlCol="0">
                    <a:spAutoFit/>
                  </a:bodyPr>
                  <a:lstStyle/>
                  <a:p>
                    <a:pPr algn="ctr"/>
                    <a:r>
                      <a:rPr lang="en-US" sz="1400" dirty="0">
                        <a:latin typeface="Calibri"/>
                        <a:cs typeface="Calibri"/>
                      </a:rPr>
                      <a:t>Layer Assignment</a:t>
                    </a:r>
                  </a:p>
                </p:txBody>
              </p:sp>
              <p:sp>
                <p:nvSpPr>
                  <p:cNvPr id="39" name="Rounded Rectangle 38"/>
                  <p:cNvSpPr/>
                  <p:nvPr/>
                </p:nvSpPr>
                <p:spPr>
                  <a:xfrm>
                    <a:off x="2992922" y="4836160"/>
                    <a:ext cx="764674" cy="330200"/>
                  </a:xfrm>
                  <a:prstGeom prst="roundRect">
                    <a:avLst/>
                  </a:prstGeom>
                  <a:noFill/>
                  <a:ln w="28575" cmpd="sng">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a:cs typeface="Calibri"/>
                    </a:endParaRPr>
                  </a:p>
                </p:txBody>
              </p:sp>
              <p:sp>
                <p:nvSpPr>
                  <p:cNvPr id="40" name="TextBox 39"/>
                  <p:cNvSpPr txBox="1"/>
                  <p:nvPr/>
                </p:nvSpPr>
                <p:spPr>
                  <a:xfrm>
                    <a:off x="4069071" y="4140491"/>
                    <a:ext cx="902377" cy="294745"/>
                  </a:xfrm>
                  <a:prstGeom prst="rect">
                    <a:avLst/>
                  </a:prstGeom>
                  <a:noFill/>
                </p:spPr>
                <p:txBody>
                  <a:bodyPr wrap="square" rtlCol="0">
                    <a:spAutoFit/>
                  </a:bodyPr>
                  <a:lstStyle/>
                  <a:p>
                    <a:pPr algn="ctr"/>
                    <a:r>
                      <a:rPr lang="en-US" sz="1400" b="1" dirty="0">
                        <a:latin typeface="Calibri"/>
                        <a:cs typeface="Calibri"/>
                      </a:rPr>
                      <a:t>SMOKE</a:t>
                    </a:r>
                    <a:r>
                      <a:rPr lang="en-US" sz="1400" dirty="0">
                        <a:latin typeface="Calibri"/>
                        <a:cs typeface="Calibri"/>
                      </a:rPr>
                      <a:t> Merge</a:t>
                    </a:r>
                  </a:p>
                </p:txBody>
              </p:sp>
              <p:sp>
                <p:nvSpPr>
                  <p:cNvPr id="41" name="Right Brace 40"/>
                  <p:cNvSpPr/>
                  <p:nvPr/>
                </p:nvSpPr>
                <p:spPr>
                  <a:xfrm>
                    <a:off x="3657600" y="3383280"/>
                    <a:ext cx="411747" cy="18491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latin typeface="Calibri"/>
                      <a:cs typeface="Calibri"/>
                    </a:endParaRPr>
                  </a:p>
                </p:txBody>
              </p:sp>
              <p:sp>
                <p:nvSpPr>
                  <p:cNvPr id="42" name="TextBox 41"/>
                  <p:cNvSpPr txBox="1"/>
                  <p:nvPr/>
                </p:nvSpPr>
                <p:spPr>
                  <a:xfrm>
                    <a:off x="5142714" y="4045084"/>
                    <a:ext cx="1002425" cy="513482"/>
                  </a:xfrm>
                  <a:prstGeom prst="rect">
                    <a:avLst/>
                  </a:prstGeom>
                  <a:noFill/>
                </p:spPr>
                <p:txBody>
                  <a:bodyPr wrap="square" rtlCol="0">
                    <a:spAutoFit/>
                  </a:bodyPr>
                  <a:lstStyle/>
                  <a:p>
                    <a:pPr algn="ctr"/>
                    <a:r>
                      <a:rPr lang="en-US" sz="1400" b="1" dirty="0">
                        <a:latin typeface="Calibri"/>
                        <a:cs typeface="Calibri"/>
                      </a:rPr>
                      <a:t>CMAQ</a:t>
                    </a:r>
                    <a:r>
                      <a:rPr lang="en-US" sz="1400" dirty="0">
                        <a:latin typeface="Calibri"/>
                        <a:cs typeface="Calibri"/>
                      </a:rPr>
                      <a:t> </a:t>
                    </a:r>
                  </a:p>
                  <a:p>
                    <a:pPr algn="ctr"/>
                    <a:r>
                      <a:rPr lang="en-US" sz="1400" dirty="0">
                        <a:latin typeface="Calibri"/>
                        <a:cs typeface="Calibri"/>
                      </a:rPr>
                      <a:t>Model-ready Emissions</a:t>
                    </a:r>
                  </a:p>
                </p:txBody>
              </p:sp>
              <p:cxnSp>
                <p:nvCxnSpPr>
                  <p:cNvPr id="43" name="Straight Arrow Connector 42"/>
                  <p:cNvCxnSpPr/>
                  <p:nvPr/>
                </p:nvCxnSpPr>
                <p:spPr>
                  <a:xfrm>
                    <a:off x="4963427" y="4307840"/>
                    <a:ext cx="282341" cy="13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44935" y="5332751"/>
                    <a:ext cx="978732" cy="165640"/>
                  </a:xfrm>
                  <a:prstGeom prst="rect">
                    <a:avLst/>
                  </a:prstGeom>
                  <a:noFill/>
                </p:spPr>
                <p:txBody>
                  <a:bodyPr wrap="square" rtlCol="0">
                    <a:spAutoFit/>
                  </a:bodyPr>
                  <a:lstStyle/>
                  <a:p>
                    <a:pPr algn="ctr"/>
                    <a:r>
                      <a:rPr lang="en-US" sz="1400" b="1" dirty="0">
                        <a:latin typeface="Calibri"/>
                        <a:cs typeface="Calibri"/>
                      </a:rPr>
                      <a:t>DAYZER</a:t>
                    </a:r>
                  </a:p>
                </p:txBody>
              </p:sp>
              <p:cxnSp>
                <p:nvCxnSpPr>
                  <p:cNvPr id="45" name="Straight Arrow Connector 44"/>
                  <p:cNvCxnSpPr>
                    <a:stCxn id="20" idx="0"/>
                  </p:cNvCxnSpPr>
                  <p:nvPr/>
                </p:nvCxnSpPr>
                <p:spPr>
                  <a:xfrm flipV="1">
                    <a:off x="626096" y="4953372"/>
                    <a:ext cx="4734" cy="3301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6200000">
                    <a:off x="2153886" y="4581218"/>
                    <a:ext cx="1056640" cy="252329"/>
                  </a:xfrm>
                  <a:prstGeom prst="rect">
                    <a:avLst/>
                  </a:prstGeom>
                  <a:noFill/>
                </p:spPr>
                <p:txBody>
                  <a:bodyPr wrap="square" rtlCol="0">
                    <a:spAutoFit/>
                  </a:bodyPr>
                  <a:lstStyle/>
                  <a:p>
                    <a:r>
                      <a:rPr lang="en-US" sz="1200" dirty="0">
                        <a:latin typeface="Calibri"/>
                        <a:cs typeface="Calibri"/>
                      </a:rPr>
                      <a:t>growth/controls</a:t>
                    </a:r>
                  </a:p>
                </p:txBody>
              </p:sp>
              <p:sp>
                <p:nvSpPr>
                  <p:cNvPr id="47" name="TextBox 46"/>
                  <p:cNvSpPr txBox="1"/>
                  <p:nvPr/>
                </p:nvSpPr>
                <p:spPr>
                  <a:xfrm>
                    <a:off x="6158733" y="4045083"/>
                    <a:ext cx="931739" cy="513482"/>
                  </a:xfrm>
                  <a:prstGeom prst="rect">
                    <a:avLst/>
                  </a:prstGeom>
                  <a:noFill/>
                </p:spPr>
                <p:txBody>
                  <a:bodyPr wrap="square" rtlCol="0">
                    <a:spAutoFit/>
                  </a:bodyPr>
                  <a:lstStyle/>
                  <a:p>
                    <a:pPr algn="ctr"/>
                    <a:r>
                      <a:rPr lang="en-US" sz="1400" b="1" dirty="0">
                        <a:latin typeface="Calibri"/>
                        <a:cs typeface="Calibri"/>
                      </a:rPr>
                      <a:t>CMAQ</a:t>
                    </a:r>
                    <a:r>
                      <a:rPr lang="en-US" sz="1400" dirty="0">
                        <a:latin typeface="Calibri"/>
                        <a:cs typeface="Calibri"/>
                      </a:rPr>
                      <a:t> Simulation and Analysis</a:t>
                    </a:r>
                  </a:p>
                </p:txBody>
              </p:sp>
              <p:cxnSp>
                <p:nvCxnSpPr>
                  <p:cNvPr id="48" name="Straight Arrow Connector 47"/>
                  <p:cNvCxnSpPr>
                    <a:endCxn id="9" idx="1"/>
                  </p:cNvCxnSpPr>
                  <p:nvPr/>
                </p:nvCxnSpPr>
                <p:spPr>
                  <a:xfrm>
                    <a:off x="6038149" y="4340860"/>
                    <a:ext cx="208462" cy="1358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7010400" y="4335780"/>
                    <a:ext cx="304800"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251744" y="4092090"/>
                    <a:ext cx="849696" cy="513482"/>
                  </a:xfrm>
                  <a:prstGeom prst="rect">
                    <a:avLst/>
                  </a:prstGeom>
                  <a:noFill/>
                </p:spPr>
                <p:txBody>
                  <a:bodyPr wrap="square" rtlCol="0">
                    <a:spAutoFit/>
                  </a:bodyPr>
                  <a:lstStyle/>
                  <a:p>
                    <a:pPr algn="ctr"/>
                    <a:r>
                      <a:rPr lang="en-US" sz="1400" b="1" dirty="0" err="1">
                        <a:latin typeface="Calibri"/>
                        <a:cs typeface="Calibri"/>
                      </a:rPr>
                      <a:t>BenMAP</a:t>
                    </a:r>
                    <a:endParaRPr lang="en-US" sz="1400" b="1" dirty="0">
                      <a:latin typeface="Calibri"/>
                      <a:cs typeface="Calibri"/>
                    </a:endParaRPr>
                  </a:p>
                  <a:p>
                    <a:pPr algn="ctr"/>
                    <a:r>
                      <a:rPr lang="en-US" sz="1400" dirty="0">
                        <a:latin typeface="Calibri"/>
                        <a:cs typeface="Calibri"/>
                      </a:rPr>
                      <a:t>Health and</a:t>
                    </a:r>
                  </a:p>
                  <a:p>
                    <a:pPr algn="ctr"/>
                    <a:r>
                      <a:rPr lang="en-US" sz="1400" dirty="0">
                        <a:latin typeface="Calibri"/>
                        <a:cs typeface="Calibri"/>
                      </a:rPr>
                      <a:t>Valuation</a:t>
                    </a:r>
                  </a:p>
                </p:txBody>
              </p:sp>
            </p:grpSp>
            <p:sp>
              <p:nvSpPr>
                <p:cNvPr id="18" name="TextBox 17"/>
                <p:cNvSpPr txBox="1"/>
                <p:nvPr/>
              </p:nvSpPr>
              <p:spPr>
                <a:xfrm>
                  <a:off x="-220980" y="3348334"/>
                  <a:ext cx="1752600" cy="339349"/>
                </a:xfrm>
                <a:prstGeom prst="rect">
                  <a:avLst/>
                </a:prstGeom>
                <a:noFill/>
              </p:spPr>
              <p:txBody>
                <a:bodyPr wrap="square" rtlCol="0">
                  <a:spAutoFit/>
                </a:bodyPr>
                <a:lstStyle/>
                <a:p>
                  <a:pPr algn="ctr"/>
                  <a:r>
                    <a:rPr lang="en-US" sz="1400" dirty="0">
                      <a:latin typeface="Calibri"/>
                      <a:cs typeface="Calibri"/>
                    </a:rPr>
                    <a:t>Meteorology </a:t>
                  </a:r>
                </a:p>
                <a:p>
                  <a:pPr algn="ctr"/>
                  <a:r>
                    <a:rPr lang="en-US" sz="1400" dirty="0">
                      <a:latin typeface="Calibri"/>
                      <a:cs typeface="Calibri"/>
                    </a:rPr>
                    <a:t>Model (WRF)</a:t>
                  </a:r>
                </a:p>
              </p:txBody>
            </p:sp>
          </p:grpSp>
          <p:sp>
            <p:nvSpPr>
              <p:cNvPr id="14" name="Parallelogram 13"/>
              <p:cNvSpPr/>
              <p:nvPr/>
            </p:nvSpPr>
            <p:spPr>
              <a:xfrm>
                <a:off x="1929837" y="2363119"/>
                <a:ext cx="1071652" cy="441096"/>
              </a:xfrm>
              <a:prstGeom prst="parallelogram">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1921022" y="2890453"/>
                <a:ext cx="1091365" cy="467233"/>
              </a:xfrm>
              <a:prstGeom prst="roundRect">
                <a:avLst/>
              </a:prstGeom>
              <a:noFill/>
              <a:ln w="28575" cmpd="sng">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a:cs typeface="Calibri"/>
                </a:endParaRPr>
              </a:p>
            </p:txBody>
          </p:sp>
          <p:sp>
            <p:nvSpPr>
              <p:cNvPr id="16" name="Rounded Rectangle 15"/>
              <p:cNvSpPr/>
              <p:nvPr/>
            </p:nvSpPr>
            <p:spPr>
              <a:xfrm>
                <a:off x="1932536" y="3466186"/>
                <a:ext cx="1091365" cy="467233"/>
              </a:xfrm>
              <a:prstGeom prst="roundRect">
                <a:avLst/>
              </a:prstGeom>
              <a:noFill/>
              <a:ln w="28575" cmpd="sng">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a:cs typeface="Calibri"/>
                </a:endParaRPr>
              </a:p>
            </p:txBody>
          </p:sp>
        </p:grpSp>
      </p:grpSp>
      <p:cxnSp>
        <p:nvCxnSpPr>
          <p:cNvPr id="51" name="Curved Connector 50"/>
          <p:cNvCxnSpPr>
            <a:stCxn id="22" idx="1"/>
            <a:endCxn id="44" idx="1"/>
          </p:cNvCxnSpPr>
          <p:nvPr/>
        </p:nvCxnSpPr>
        <p:spPr>
          <a:xfrm rot="10800000" flipH="1" flipV="1">
            <a:off x="406573" y="2567676"/>
            <a:ext cx="81959" cy="2826675"/>
          </a:xfrm>
          <a:prstGeom prst="curvedConnector3">
            <a:avLst>
              <a:gd name="adj1" fmla="val -27892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819151" y="4505325"/>
            <a:ext cx="9524" cy="5715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Text Box 10"/>
          <p:cNvSpPr txBox="1">
            <a:spLocks noChangeArrowheads="1"/>
          </p:cNvSpPr>
          <p:nvPr/>
        </p:nvSpPr>
        <p:spPr bwMode="auto">
          <a:xfrm>
            <a:off x="1524000" y="-29675"/>
            <a:ext cx="7644939" cy="569387"/>
          </a:xfrm>
          <a:prstGeom prst="rect">
            <a:avLst/>
          </a:prstGeom>
          <a:noFill/>
          <a:ln w="9525">
            <a:noFill/>
            <a:miter lim="800000"/>
            <a:headEnd/>
            <a:tailEnd/>
          </a:ln>
          <a:effectLst/>
        </p:spPr>
        <p:txBody>
          <a:bodyPr wrap="square">
            <a:spAutoFit/>
          </a:bodyPr>
          <a:lstStyle/>
          <a:p>
            <a:pPr lvl="1" algn="r">
              <a:spcBef>
                <a:spcPct val="50000"/>
              </a:spcBef>
            </a:pPr>
            <a:r>
              <a:rPr lang="en-US" sz="3100" dirty="0">
                <a:solidFill>
                  <a:schemeClr val="bg1"/>
                </a:solidFill>
                <a:latin typeface="Calibri" pitchFamily="34" charset="0"/>
                <a:cs typeface="Calibri" pitchFamily="34" charset="0"/>
              </a:rPr>
              <a:t>Overall Project Goal</a:t>
            </a:r>
          </a:p>
        </p:txBody>
      </p:sp>
      <p:grpSp>
        <p:nvGrpSpPr>
          <p:cNvPr id="55" name="Group 54"/>
          <p:cNvGrpSpPr/>
          <p:nvPr/>
        </p:nvGrpSpPr>
        <p:grpSpPr>
          <a:xfrm>
            <a:off x="6888622" y="5179335"/>
            <a:ext cx="2117773" cy="1526265"/>
            <a:chOff x="7002922" y="5324452"/>
            <a:chExt cx="2117773" cy="1526265"/>
          </a:xfrm>
        </p:grpSpPr>
        <p:sp>
          <p:nvSpPr>
            <p:cNvPr id="56" name="Rounded Rectangle 55"/>
            <p:cNvSpPr/>
            <p:nvPr/>
          </p:nvSpPr>
          <p:spPr>
            <a:xfrm>
              <a:off x="7106287" y="6293145"/>
              <a:ext cx="841601" cy="438707"/>
            </a:xfrm>
            <a:prstGeom prst="roundRect">
              <a:avLst/>
            </a:prstGeom>
            <a:noFill/>
            <a:ln w="28575" cmpd="sng">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latin typeface="Calibri"/>
                  <a:cs typeface="Calibri"/>
                </a:rPr>
                <a:t>Model</a:t>
              </a:r>
            </a:p>
          </p:txBody>
        </p:sp>
        <p:sp>
          <p:nvSpPr>
            <p:cNvPr id="57" name="Parallelogram 56"/>
            <p:cNvSpPr/>
            <p:nvPr/>
          </p:nvSpPr>
          <p:spPr>
            <a:xfrm>
              <a:off x="7162348" y="5715961"/>
              <a:ext cx="785540" cy="437716"/>
            </a:xfrm>
            <a:prstGeom prst="parallelogram">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alibri"/>
                  <a:cs typeface="Calibri"/>
                </a:rPr>
                <a:t>Data set</a:t>
              </a:r>
            </a:p>
          </p:txBody>
        </p:sp>
        <p:sp>
          <p:nvSpPr>
            <p:cNvPr id="58" name="Rectangle 57"/>
            <p:cNvSpPr/>
            <p:nvPr/>
          </p:nvSpPr>
          <p:spPr>
            <a:xfrm>
              <a:off x="8102085" y="5969276"/>
              <a:ext cx="911710" cy="438707"/>
            </a:xfrm>
            <a:prstGeom prst="rect">
              <a:avLst/>
            </a:prstGeom>
            <a:noFill/>
            <a:ln w="28575" cmpd="sng">
              <a:solidFill>
                <a:srgbClr val="3333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Calibri"/>
                  <a:cs typeface="Calibri"/>
                </a:rPr>
                <a:t>Calculation</a:t>
              </a:r>
            </a:p>
          </p:txBody>
        </p:sp>
        <p:sp>
          <p:nvSpPr>
            <p:cNvPr id="59" name="Rectangle 58"/>
            <p:cNvSpPr/>
            <p:nvPr/>
          </p:nvSpPr>
          <p:spPr>
            <a:xfrm>
              <a:off x="7002922" y="5324452"/>
              <a:ext cx="2117773" cy="1526265"/>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7002923" y="5324452"/>
              <a:ext cx="2117772" cy="369332"/>
            </a:xfrm>
            <a:prstGeom prst="rect">
              <a:avLst/>
            </a:prstGeom>
            <a:noFill/>
          </p:spPr>
          <p:txBody>
            <a:bodyPr wrap="square" rtlCol="0">
              <a:spAutoFit/>
            </a:bodyPr>
            <a:lstStyle/>
            <a:p>
              <a:pPr algn="ctr"/>
              <a:r>
                <a:rPr lang="en-US" dirty="0"/>
                <a:t>Legend</a:t>
              </a:r>
            </a:p>
          </p:txBody>
        </p:sp>
      </p:grpSp>
    </p:spTree>
    <p:extLst>
      <p:ext uri="{BB962C8B-B14F-4D97-AF65-F5344CB8AC3E}">
        <p14:creationId xmlns:p14="http://schemas.microsoft.com/office/powerpoint/2010/main" val="4059024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203200" y="1395746"/>
            <a:ext cx="6350000" cy="4937321"/>
          </a:xfrm>
          <a:prstGeom prst="rect">
            <a:avLst/>
          </a:prstGeom>
          <a:noFill/>
          <a:ln w="9525">
            <a:noFill/>
            <a:miter lim="800000"/>
            <a:headEnd/>
            <a:tailEnd/>
          </a:ln>
          <a:effectLst/>
        </p:spPr>
      </p:pic>
      <p:sp>
        <p:nvSpPr>
          <p:cNvPr id="6" name="TextBox 5"/>
          <p:cNvSpPr txBox="1"/>
          <p:nvPr/>
        </p:nvSpPr>
        <p:spPr>
          <a:xfrm>
            <a:off x="4582582" y="1602317"/>
            <a:ext cx="4288367" cy="2585323"/>
          </a:xfrm>
          <a:prstGeom prst="rect">
            <a:avLst/>
          </a:prstGeom>
          <a:noFill/>
        </p:spPr>
        <p:txBody>
          <a:bodyPr wrap="square" rtlCol="0">
            <a:spAutoFit/>
          </a:bodyPr>
          <a:lstStyle/>
          <a:p>
            <a:r>
              <a:rPr lang="en-US" dirty="0"/>
              <a:t>Transform DAYZER fuel usage (</a:t>
            </a:r>
            <a:r>
              <a:rPr lang="en-US" dirty="0" err="1"/>
              <a:t>mmBTU</a:t>
            </a:r>
            <a:r>
              <a:rPr lang="en-US" dirty="0"/>
              <a:t>) to hourly emission data for CMAQ (tons/hour)</a:t>
            </a:r>
          </a:p>
          <a:p>
            <a:endParaRPr lang="en-US" dirty="0"/>
          </a:p>
          <a:p>
            <a:r>
              <a:rPr lang="en-US" dirty="0"/>
              <a:t>EGU specific emission factors: SO</a:t>
            </a:r>
            <a:r>
              <a:rPr lang="en-US" baseline="-25000" dirty="0"/>
              <a:t>2</a:t>
            </a:r>
            <a:r>
              <a:rPr lang="en-US" dirty="0"/>
              <a:t>, </a:t>
            </a:r>
            <a:r>
              <a:rPr lang="en-US" dirty="0" err="1"/>
              <a:t>NO</a:t>
            </a:r>
            <a:r>
              <a:rPr lang="en-US" baseline="-25000" dirty="0" err="1"/>
              <a:t>x</a:t>
            </a:r>
            <a:r>
              <a:rPr lang="en-US" dirty="0"/>
              <a:t>, CO, PM</a:t>
            </a:r>
            <a:r>
              <a:rPr lang="en-US" baseline="-25000" dirty="0"/>
              <a:t>2.5</a:t>
            </a:r>
            <a:r>
              <a:rPr lang="en-US" dirty="0"/>
              <a:t>, PM</a:t>
            </a:r>
            <a:r>
              <a:rPr lang="en-US" baseline="-25000" dirty="0"/>
              <a:t>10</a:t>
            </a:r>
            <a:r>
              <a:rPr lang="en-US" dirty="0"/>
              <a:t> and VOCs</a:t>
            </a:r>
          </a:p>
          <a:p>
            <a:endParaRPr lang="en-US" u="sng" dirty="0"/>
          </a:p>
          <a:p>
            <a:r>
              <a:rPr lang="en-US" dirty="0"/>
              <a:t>2011 CEM Heat Inputs and NEI</a:t>
            </a:r>
          </a:p>
          <a:p>
            <a:pPr>
              <a:buFont typeface="Arial" pitchFamily="34" charset="0"/>
              <a:buChar char="•"/>
            </a:pPr>
            <a:endParaRPr lang="en-US" dirty="0"/>
          </a:p>
        </p:txBody>
      </p:sp>
      <p:sp>
        <p:nvSpPr>
          <p:cNvPr id="7" name="TextBox 6"/>
          <p:cNvSpPr txBox="1"/>
          <p:nvPr/>
        </p:nvSpPr>
        <p:spPr>
          <a:xfrm>
            <a:off x="3762375" y="0"/>
            <a:ext cx="5381625" cy="584775"/>
          </a:xfrm>
          <a:prstGeom prst="rect">
            <a:avLst/>
          </a:prstGeom>
          <a:noFill/>
        </p:spPr>
        <p:txBody>
          <a:bodyPr wrap="square" rtlCol="0">
            <a:spAutoFit/>
          </a:bodyPr>
          <a:lstStyle/>
          <a:p>
            <a:pPr algn="r"/>
            <a:r>
              <a:rPr lang="en-US" sz="3200" dirty="0">
                <a:solidFill>
                  <a:schemeClr val="bg1"/>
                </a:solidFill>
                <a:latin typeface="Calibri" pitchFamily="34" charset="0"/>
              </a:rPr>
              <a:t>Emission Calculation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508" y="1"/>
            <a:ext cx="8717492" cy="609600"/>
          </a:xfrm>
        </p:spPr>
        <p:txBody>
          <a:bodyPr>
            <a:noAutofit/>
          </a:bodyPr>
          <a:lstStyle/>
          <a:p>
            <a:pPr algn="r"/>
            <a:r>
              <a:rPr lang="en-US" sz="2800" dirty="0">
                <a:solidFill>
                  <a:schemeClr val="bg1"/>
                </a:solidFill>
                <a:latin typeface="Calibri" pitchFamily="34" charset="0"/>
                <a:cs typeface="Arial" pitchFamily="34" charset="0"/>
              </a:rPr>
              <a:t>Emission Differences (tons/yr) for OSW scenario</a:t>
            </a:r>
          </a:p>
        </p:txBody>
      </p:sp>
      <p:sp>
        <p:nvSpPr>
          <p:cNvPr id="3" name="TextBox 2"/>
          <p:cNvSpPr txBox="1"/>
          <p:nvPr/>
        </p:nvSpPr>
        <p:spPr>
          <a:xfrm>
            <a:off x="101600" y="5549900"/>
            <a:ext cx="2443259" cy="369332"/>
          </a:xfrm>
          <a:prstGeom prst="rect">
            <a:avLst/>
          </a:prstGeom>
          <a:noFill/>
        </p:spPr>
        <p:txBody>
          <a:bodyPr wrap="none" rtlCol="0">
            <a:spAutoFit/>
          </a:bodyPr>
          <a:lstStyle/>
          <a:p>
            <a:r>
              <a:rPr lang="en-US" dirty="0"/>
              <a:t>Annual totals for 2013</a:t>
            </a:r>
          </a:p>
        </p:txBody>
      </p:sp>
      <p:pic>
        <p:nvPicPr>
          <p:cNvPr id="5" name="Picture 4" descr="Windfarm Annual Emission Difference.png"/>
          <p:cNvPicPr>
            <a:picLocks noChangeAspect="1"/>
          </p:cNvPicPr>
          <p:nvPr/>
        </p:nvPicPr>
        <p:blipFill>
          <a:blip r:embed="rId3" cstate="print"/>
          <a:stretch>
            <a:fillRect/>
          </a:stretch>
        </p:blipFill>
        <p:spPr>
          <a:xfrm>
            <a:off x="0" y="1057275"/>
            <a:ext cx="9144000" cy="454521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76450" y="0"/>
            <a:ext cx="7067550" cy="584775"/>
          </a:xfrm>
          <a:prstGeom prst="rect">
            <a:avLst/>
          </a:prstGeom>
          <a:noFill/>
        </p:spPr>
        <p:txBody>
          <a:bodyPr wrap="square" rtlCol="0">
            <a:spAutoFit/>
          </a:bodyPr>
          <a:lstStyle/>
          <a:p>
            <a:pPr algn="r"/>
            <a:r>
              <a:rPr lang="en-US" sz="3200" dirty="0">
                <a:solidFill>
                  <a:schemeClr val="bg1"/>
                </a:solidFill>
                <a:latin typeface="Calibri" pitchFamily="34" charset="0"/>
              </a:rPr>
              <a:t>State Reduction Distribution</a:t>
            </a:r>
          </a:p>
        </p:txBody>
      </p:sp>
      <p:pic>
        <p:nvPicPr>
          <p:cNvPr id="5" name="Picture 4" descr="State pie charts.png"/>
          <p:cNvPicPr>
            <a:picLocks noChangeAspect="1"/>
          </p:cNvPicPr>
          <p:nvPr/>
        </p:nvPicPr>
        <p:blipFill>
          <a:blip r:embed="rId3" cstate="print"/>
          <a:stretch>
            <a:fillRect/>
          </a:stretch>
        </p:blipFill>
        <p:spPr>
          <a:xfrm>
            <a:off x="0" y="571500"/>
            <a:ext cx="9144000" cy="6286500"/>
          </a:xfrm>
          <a:prstGeom prst="rect">
            <a:avLst/>
          </a:prstGeom>
        </p:spPr>
      </p:pic>
    </p:spTree>
  </p:cSld>
  <p:clrMapOvr>
    <a:masterClrMapping/>
  </p:clrMapOvr>
</p:sld>
</file>

<file path=ppt/theme/theme1.xml><?xml version="1.0" encoding="utf-8"?>
<a:theme xmlns:a="http://schemas.openxmlformats.org/drawingml/2006/main" name="RU_Template_Formata_B[1]">
  <a:themeElements>
    <a:clrScheme name="RU_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Formata_B">
      <a:majorFont>
        <a:latin typeface="Formata BQ Regular"/>
        <a:ea typeface=""/>
        <a:cs typeface=""/>
      </a:majorFont>
      <a:minorFont>
        <a:latin typeface="Formata BQ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Format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Format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Format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Format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Format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Format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Format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Format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Format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Format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Format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33210</TotalTime>
  <Words>1373</Words>
  <Application>Microsoft Office PowerPoint</Application>
  <PresentationFormat>On-screen Show (4:3)</PresentationFormat>
  <Paragraphs>503</Paragraphs>
  <Slides>31</Slides>
  <Notes>13</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Formata BQ Regular</vt:lpstr>
      <vt:lpstr>FormataBQ-Regular</vt:lpstr>
      <vt:lpstr>Geneva</vt:lpstr>
      <vt:lpstr>Times New Roman</vt:lpstr>
      <vt:lpstr>RU_Template_Formata_B[1]</vt:lpstr>
      <vt:lpstr>Air Pollution Externalities and Energy Choices: Linking Electricity Dispatch, Air Quality and Health Impact Models</vt:lpstr>
      <vt:lpstr>PowerPoint Presentation</vt:lpstr>
      <vt:lpstr>PowerPoint Presentation</vt:lpstr>
      <vt:lpstr>PowerPoint Presentation</vt:lpstr>
      <vt:lpstr>PowerPoint Presentation</vt:lpstr>
      <vt:lpstr>PowerPoint Presentation</vt:lpstr>
      <vt:lpstr>PowerPoint Presentation</vt:lpstr>
      <vt:lpstr>Emission Differences (tons/yr) for OSW scenario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dc:creator>
  <cp:lastModifiedBy>Michael</cp:lastModifiedBy>
  <cp:revision>472</cp:revision>
  <dcterms:created xsi:type="dcterms:W3CDTF">2012-09-14T00:23:32Z</dcterms:created>
  <dcterms:modified xsi:type="dcterms:W3CDTF">2016-10-23T14:47:54Z</dcterms:modified>
</cp:coreProperties>
</file>