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63"/>
  </p:sldMasterIdLst>
  <p:notesMasterIdLst>
    <p:notesMasterId r:id="rId191"/>
  </p:notesMasterIdLst>
  <p:handoutMasterIdLst>
    <p:handoutMasterId r:id="rId192"/>
  </p:handoutMasterIdLst>
  <p:sldIdLst>
    <p:sldId id="256" r:id="rId164"/>
    <p:sldId id="331" r:id="rId165"/>
    <p:sldId id="376" r:id="rId166"/>
    <p:sldId id="363" r:id="rId167"/>
    <p:sldId id="365" r:id="rId168"/>
    <p:sldId id="364" r:id="rId169"/>
    <p:sldId id="366" r:id="rId170"/>
    <p:sldId id="368" r:id="rId171"/>
    <p:sldId id="393" r:id="rId172"/>
    <p:sldId id="387" r:id="rId173"/>
    <p:sldId id="405" r:id="rId174"/>
    <p:sldId id="394" r:id="rId175"/>
    <p:sldId id="395" r:id="rId176"/>
    <p:sldId id="404" r:id="rId177"/>
    <p:sldId id="396" r:id="rId178"/>
    <p:sldId id="397" r:id="rId179"/>
    <p:sldId id="386" r:id="rId180"/>
    <p:sldId id="371" r:id="rId181"/>
    <p:sldId id="374" r:id="rId182"/>
    <p:sldId id="401" r:id="rId183"/>
    <p:sldId id="402" r:id="rId184"/>
    <p:sldId id="388" r:id="rId185"/>
    <p:sldId id="399" r:id="rId186"/>
    <p:sldId id="400" r:id="rId187"/>
    <p:sldId id="375" r:id="rId188"/>
    <p:sldId id="398" r:id="rId189"/>
    <p:sldId id="308" r:id="rId19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youx, Marc" initials="HM" lastIdx="3" clrIdx="0">
    <p:extLst>
      <p:ext uri="{19B8F6BF-5375-455C-9EA6-DF929625EA0E}">
        <p15:presenceInfo xmlns:p15="http://schemas.microsoft.com/office/powerpoint/2012/main" userId="S-1-5-21-1339303556-449845944-1601390327-98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4E"/>
    <a:srgbClr val="11455D"/>
    <a:srgbClr val="114359"/>
    <a:srgbClr val="103D52"/>
    <a:srgbClr val="11445C"/>
    <a:srgbClr val="0F3C4F"/>
    <a:srgbClr val="AFD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8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customXml" Target="../customXml/item154.xml"/><Relationship Id="rId159" Type="http://schemas.openxmlformats.org/officeDocument/2006/relationships/customXml" Target="../customXml/item159.xml"/><Relationship Id="rId175" Type="http://schemas.openxmlformats.org/officeDocument/2006/relationships/slide" Target="slides/slide12.xml"/><Relationship Id="rId170" Type="http://schemas.openxmlformats.org/officeDocument/2006/relationships/slide" Target="slides/slide7.xml"/><Relationship Id="rId191" Type="http://schemas.openxmlformats.org/officeDocument/2006/relationships/notesMaster" Target="notesMasters/notesMaster1.xml"/><Relationship Id="rId196" Type="http://schemas.openxmlformats.org/officeDocument/2006/relationships/theme" Target="theme/theme1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slide" Target="slides/slide2.xml"/><Relationship Id="rId181" Type="http://schemas.openxmlformats.org/officeDocument/2006/relationships/slide" Target="slides/slide18.xml"/><Relationship Id="rId186" Type="http://schemas.openxmlformats.org/officeDocument/2006/relationships/slide" Target="slides/slide23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slide" Target="slides/slide8.xml"/><Relationship Id="rId176" Type="http://schemas.openxmlformats.org/officeDocument/2006/relationships/slide" Target="slides/slide13.xml"/><Relationship Id="rId192" Type="http://schemas.openxmlformats.org/officeDocument/2006/relationships/handoutMaster" Target="handoutMasters/handoutMaster1.xml"/><Relationship Id="rId197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slide" Target="slides/slide3.xml"/><Relationship Id="rId182" Type="http://schemas.openxmlformats.org/officeDocument/2006/relationships/slide" Target="slides/slide19.xml"/><Relationship Id="rId187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4.xml"/><Relationship Id="rId172" Type="http://schemas.openxmlformats.org/officeDocument/2006/relationships/slide" Target="slides/slide9.xml"/><Relationship Id="rId193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4.xml"/><Relationship Id="rId188" Type="http://schemas.openxmlformats.org/officeDocument/2006/relationships/slide" Target="slides/slide25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0.xml"/><Relationship Id="rId194" Type="http://schemas.openxmlformats.org/officeDocument/2006/relationships/presProps" Target="pres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Master" Target="slideMasters/slideMaster1.xml"/><Relationship Id="rId184" Type="http://schemas.openxmlformats.org/officeDocument/2006/relationships/slide" Target="slides/slide21.xml"/><Relationship Id="rId189" Type="http://schemas.openxmlformats.org/officeDocument/2006/relationships/slide" Target="slides/slide26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1.xml"/><Relationship Id="rId179" Type="http://schemas.openxmlformats.org/officeDocument/2006/relationships/slide" Target="slides/slide16.xml"/><Relationship Id="rId195" Type="http://schemas.openxmlformats.org/officeDocument/2006/relationships/viewProps" Target="viewProps.xml"/><Relationship Id="rId190" Type="http://schemas.openxmlformats.org/officeDocument/2006/relationships/slide" Target="slides/slide27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.xml"/><Relationship Id="rId169" Type="http://schemas.openxmlformats.org/officeDocument/2006/relationships/slide" Target="slides/slide6.xml"/><Relationship Id="rId185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17.xml"/><Relationship Id="rId26" Type="http://schemas.openxmlformats.org/officeDocument/2006/relationships/customXml" Target="../customXml/item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uyoux\Documents\data%20requests\TRENDS%20NEI\national_tier1_caps_2014v1_fix_9-21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uyoux\Documents\data%20requests\TRENDS%20NEI\national_tier1_caps_2014v1_fix_9-21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SON\Documents\FY2017\NEI%20team\2014%20NEI\SUMMARIES\2011v2_2014v1_US_sectors_4CM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SON\Documents\FY2017\NEI%20team\2014%20NEI\SUMMARIES\2011v2_2014v1_US_sectors_4CM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SON\Documents\FY2017\NEI%20team\2014%20NEI\SUMMARIES\2011v2_2014v1_US_sectors_4CM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SON\Documents\FY2017\NEI%20team\2014%20NEI\SUMMARIES\2011v2_2014v1_US_sectors_4CM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NOx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NOX!$W$34</c:f>
              <c:strCache>
                <c:ptCount val="1"/>
                <c:pt idx="0">
                  <c:v>Stationary fuel combustion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NOX!$X$33:$AD$33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NOX!$X$34:$AD$34</c:f>
              <c:numCache>
                <c:formatCode>#,##0</c:formatCode>
                <c:ptCount val="7"/>
                <c:pt idx="0">
                  <c:v>5127.4593656573697</c:v>
                </c:pt>
                <c:pt idx="1">
                  <c:v>4745.1955883202154</c:v>
                </c:pt>
                <c:pt idx="2">
                  <c:v>4327.8874188039936</c:v>
                </c:pt>
                <c:pt idx="3">
                  <c:v>3903.643087925605</c:v>
                </c:pt>
                <c:pt idx="4">
                  <c:v>3746.9591610639031</c:v>
                </c:pt>
                <c:pt idx="5">
                  <c:v>3590.2752342022</c:v>
                </c:pt>
                <c:pt idx="6">
                  <c:v>3433.5913073404981</c:v>
                </c:pt>
              </c:numCache>
            </c:numRef>
          </c:val>
        </c:ser>
        <c:ser>
          <c:idx val="1"/>
          <c:order val="1"/>
          <c:tx>
            <c:strRef>
              <c:f>NOX!$W$35</c:f>
              <c:strCache>
                <c:ptCount val="1"/>
                <c:pt idx="0">
                  <c:v>Industrial and other processes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NOX!$X$33:$AD$33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NOX!$X$35:$AD$35</c:f>
              <c:numCache>
                <c:formatCode>#,##0</c:formatCode>
                <c:ptCount val="7"/>
                <c:pt idx="0">
                  <c:v>1094.1843641370833</c:v>
                </c:pt>
                <c:pt idx="1">
                  <c:v>1150.8138705060242</c:v>
                </c:pt>
                <c:pt idx="2">
                  <c:v>1207.4433768749645</c:v>
                </c:pt>
                <c:pt idx="3">
                  <c:v>1264.0728832439052</c:v>
                </c:pt>
                <c:pt idx="4">
                  <c:v>1309.1807934711987</c:v>
                </c:pt>
                <c:pt idx="5">
                  <c:v>1354.2887036984919</c:v>
                </c:pt>
                <c:pt idx="6">
                  <c:v>1399.3966139257857</c:v>
                </c:pt>
              </c:numCache>
            </c:numRef>
          </c:val>
        </c:ser>
        <c:ser>
          <c:idx val="2"/>
          <c:order val="2"/>
          <c:tx>
            <c:strRef>
              <c:f>NOX!$W$36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NOX!$X$33:$AD$33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NOX!$X$36:$AD$36</c:f>
              <c:numCache>
                <c:formatCode>#,##0</c:formatCode>
                <c:ptCount val="7"/>
                <c:pt idx="0">
                  <c:v>10426.200079144084</c:v>
                </c:pt>
                <c:pt idx="1">
                  <c:v>9597.6720635371203</c:v>
                </c:pt>
                <c:pt idx="2">
                  <c:v>9016.5906768510758</c:v>
                </c:pt>
                <c:pt idx="3">
                  <c:v>8951.7247628844343</c:v>
                </c:pt>
                <c:pt idx="4">
                  <c:v>8454.9264300435698</c:v>
                </c:pt>
                <c:pt idx="5">
                  <c:v>7958.1280972027052</c:v>
                </c:pt>
                <c:pt idx="6">
                  <c:v>7461.3297643618407</c:v>
                </c:pt>
              </c:numCache>
            </c:numRef>
          </c:val>
        </c:ser>
        <c:ser>
          <c:idx val="3"/>
          <c:order val="3"/>
          <c:tx>
            <c:strRef>
              <c:f>NOX!$W$37</c:f>
              <c:strCache>
                <c:ptCount val="1"/>
                <c:pt idx="0">
                  <c:v>Miscellaneous without wildfires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NOX!$X$33:$AD$33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NOX!$X$37:$AD$37</c:f>
              <c:numCache>
                <c:formatCode>#,##0</c:formatCode>
                <c:ptCount val="7"/>
                <c:pt idx="0">
                  <c:v>165.14528111180243</c:v>
                </c:pt>
                <c:pt idx="1">
                  <c:v>181.65365741223633</c:v>
                </c:pt>
                <c:pt idx="2">
                  <c:v>198.16203371267017</c:v>
                </c:pt>
                <c:pt idx="3">
                  <c:v>214.67041001310403</c:v>
                </c:pt>
                <c:pt idx="4">
                  <c:v>178.65481707023955</c:v>
                </c:pt>
                <c:pt idx="5">
                  <c:v>142.63922412737506</c:v>
                </c:pt>
                <c:pt idx="6">
                  <c:v>173.84832676777643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960768"/>
        <c:axId val="354961160"/>
      </c:barChart>
      <c:catAx>
        <c:axId val="3549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961160"/>
        <c:crosses val="autoZero"/>
        <c:auto val="1"/>
        <c:lblAlgn val="ctr"/>
        <c:lblOffset val="100"/>
        <c:noMultiLvlLbl val="0"/>
      </c:catAx>
      <c:valAx>
        <c:axId val="35496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1000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96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SO</a:t>
            </a:r>
            <a:r>
              <a:rPr lang="en-US" sz="3600" baseline="-2500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'SO2'!$W$33</c:f>
              <c:strCache>
                <c:ptCount val="1"/>
                <c:pt idx="0">
                  <c:v>Stationary fuel combustion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'SO2'!$X$32:$AD$32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'SO2'!$X$33:$AD$33</c:f>
              <c:numCache>
                <c:formatCode>#,##0</c:formatCode>
                <c:ptCount val="7"/>
                <c:pt idx="0">
                  <c:v>9151.9444759124108</c:v>
                </c:pt>
                <c:pt idx="1">
                  <c:v>7966.8148634386025</c:v>
                </c:pt>
                <c:pt idx="2">
                  <c:v>6745.8538837688347</c:v>
                </c:pt>
                <c:pt idx="3">
                  <c:v>5519.9043984187556</c:v>
                </c:pt>
                <c:pt idx="4">
                  <c:v>5015.8860285886858</c:v>
                </c:pt>
                <c:pt idx="5">
                  <c:v>4511.8676587586142</c:v>
                </c:pt>
                <c:pt idx="6">
                  <c:v>4007.8492889285435</c:v>
                </c:pt>
              </c:numCache>
            </c:numRef>
          </c:val>
        </c:ser>
        <c:ser>
          <c:idx val="1"/>
          <c:order val="1"/>
          <c:tx>
            <c:strRef>
              <c:f>'SO2'!$W$34</c:f>
              <c:strCache>
                <c:ptCount val="1"/>
                <c:pt idx="0">
                  <c:v>Industrial and other processes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'SO2'!$X$32:$AD$32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'SO2'!$X$34:$AD$34</c:f>
              <c:numCache>
                <c:formatCode>#,##0</c:formatCode>
                <c:ptCount val="7"/>
                <c:pt idx="0">
                  <c:v>792.25028299286362</c:v>
                </c:pt>
                <c:pt idx="1">
                  <c:v>729.76032827717574</c:v>
                </c:pt>
                <c:pt idx="2">
                  <c:v>667.27037356148776</c:v>
                </c:pt>
                <c:pt idx="3">
                  <c:v>604.7804188458</c:v>
                </c:pt>
                <c:pt idx="4">
                  <c:v>582.24695878714147</c:v>
                </c:pt>
                <c:pt idx="5">
                  <c:v>559.71349872848305</c:v>
                </c:pt>
                <c:pt idx="6">
                  <c:v>537.18003866982463</c:v>
                </c:pt>
              </c:numCache>
            </c:numRef>
          </c:val>
        </c:ser>
        <c:ser>
          <c:idx val="2"/>
          <c:order val="2"/>
          <c:tx>
            <c:strRef>
              <c:f>'SO2'!$W$35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'SO2'!$X$32:$AD$32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'SO2'!$X$35:$AD$35</c:f>
              <c:numCache>
                <c:formatCode>#,##0</c:formatCode>
                <c:ptCount val="7"/>
                <c:pt idx="0">
                  <c:v>240.48494074916098</c:v>
                </c:pt>
                <c:pt idx="1">
                  <c:v>242.77317307526218</c:v>
                </c:pt>
                <c:pt idx="2">
                  <c:v>158.28373343430229</c:v>
                </c:pt>
                <c:pt idx="3">
                  <c:v>156.59928143671448</c:v>
                </c:pt>
                <c:pt idx="4">
                  <c:v>139.15464699833143</c:v>
                </c:pt>
                <c:pt idx="5">
                  <c:v>121.71001255994841</c:v>
                </c:pt>
                <c:pt idx="6">
                  <c:v>104.26537812156539</c:v>
                </c:pt>
              </c:numCache>
            </c:numRef>
          </c:val>
        </c:ser>
        <c:ser>
          <c:idx val="3"/>
          <c:order val="3"/>
          <c:tx>
            <c:strRef>
              <c:f>'SO2'!$W$36</c:f>
              <c:strCache>
                <c:ptCount val="1"/>
                <c:pt idx="0">
                  <c:v>Miscellaneous without wildfires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'SO2'!$X$32:$AD$32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'SO2'!$X$36:$AD$36</c:f>
              <c:numCache>
                <c:formatCode>#,##0</c:formatCode>
                <c:ptCount val="7"/>
                <c:pt idx="0">
                  <c:v>68.985095948865023</c:v>
                </c:pt>
                <c:pt idx="1">
                  <c:v>79.896226409847714</c:v>
                </c:pt>
                <c:pt idx="2">
                  <c:v>90.807356870830404</c:v>
                </c:pt>
                <c:pt idx="3">
                  <c:v>101.71848733181311</c:v>
                </c:pt>
                <c:pt idx="4">
                  <c:v>85.449855440964981</c:v>
                </c:pt>
                <c:pt idx="5">
                  <c:v>69.181223550116854</c:v>
                </c:pt>
                <c:pt idx="6">
                  <c:v>78.315902934630287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961944"/>
        <c:axId val="354962336"/>
      </c:barChart>
      <c:catAx>
        <c:axId val="3549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962336"/>
        <c:crosses val="autoZero"/>
        <c:auto val="1"/>
        <c:lblAlgn val="ctr"/>
        <c:lblOffset val="100"/>
        <c:noMultiLvlLbl val="0"/>
      </c:catAx>
      <c:valAx>
        <c:axId val="3549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1000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96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2014 PM2.5 not including WildFires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PM25_2014!$F$8:$F$68</c:f>
              <c:strCache>
                <c:ptCount val="9"/>
                <c:pt idx="0">
                  <c:v>Dust</c:v>
                </c:pt>
                <c:pt idx="1">
                  <c:v>Ag and Rx Fires</c:v>
                </c:pt>
                <c:pt idx="2">
                  <c:v>RWC</c:v>
                </c:pt>
                <c:pt idx="3">
                  <c:v>Fuel Comb. -not Wood</c:v>
                </c:pt>
                <c:pt idx="4">
                  <c:v>Industrial Processes</c:v>
                </c:pt>
                <c:pt idx="5">
                  <c:v>Waste Disposal</c:v>
                </c:pt>
                <c:pt idx="6">
                  <c:v>Miscellaneous</c:v>
                </c:pt>
                <c:pt idx="7">
                  <c:v>Nonroad Mobile</c:v>
                </c:pt>
                <c:pt idx="8">
                  <c:v>Highway Vehicles</c:v>
                </c:pt>
              </c:strCache>
            </c:strRef>
          </c:cat>
          <c:val>
            <c:numRef>
              <c:f>PM25_2014!$G$8:$G$68</c:f>
              <c:numCache>
                <c:formatCode>#,##0</c:formatCode>
                <c:ptCount val="9"/>
                <c:pt idx="0">
                  <c:v>2694510.190071472</c:v>
                </c:pt>
                <c:pt idx="1">
                  <c:v>846085.94190671272</c:v>
                </c:pt>
                <c:pt idx="2">
                  <c:v>334144.94355161802</c:v>
                </c:pt>
                <c:pt idx="3">
                  <c:v>432847.67908556631</c:v>
                </c:pt>
                <c:pt idx="4">
                  <c:v>295910.40768007154</c:v>
                </c:pt>
                <c:pt idx="5">
                  <c:v>252434.671625969</c:v>
                </c:pt>
                <c:pt idx="6">
                  <c:v>153388.31798301949</c:v>
                </c:pt>
                <c:pt idx="7">
                  <c:v>181689.72058198173</c:v>
                </c:pt>
                <c:pt idx="8">
                  <c:v>159292.35250538154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28460456671984E-2"/>
          <c:y val="0.73964224886264396"/>
          <c:w val="0.94086662030658952"/>
          <c:h val="0.24576066798704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2011 PM2.5 not including</a:t>
            </a:r>
            <a:r>
              <a:rPr lang="en-US" sz="2000" baseline="0"/>
              <a:t> WildFires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PM25_2011!$H$8:$H$69</c:f>
              <c:strCache>
                <c:ptCount val="9"/>
                <c:pt idx="0">
                  <c:v>Dust</c:v>
                </c:pt>
                <c:pt idx="1">
                  <c:v>Ag and Rx Fires</c:v>
                </c:pt>
                <c:pt idx="2">
                  <c:v>RWC</c:v>
                </c:pt>
                <c:pt idx="3">
                  <c:v>Fuel Comb. -not Wood</c:v>
                </c:pt>
                <c:pt idx="4">
                  <c:v>Industrial Processes</c:v>
                </c:pt>
                <c:pt idx="5">
                  <c:v>Nonroad Mobile</c:v>
                </c:pt>
                <c:pt idx="6">
                  <c:v>Waste Disposal</c:v>
                </c:pt>
                <c:pt idx="7">
                  <c:v>Miscellaneous</c:v>
                </c:pt>
                <c:pt idx="8">
                  <c:v>Highway Vehicles</c:v>
                </c:pt>
              </c:strCache>
            </c:strRef>
          </c:cat>
          <c:val>
            <c:numRef>
              <c:f>PM25_2011!$I$8:$I$69</c:f>
              <c:numCache>
                <c:formatCode>#,##0</c:formatCode>
                <c:ptCount val="9"/>
                <c:pt idx="0">
                  <c:v>2162578.830732923</c:v>
                </c:pt>
                <c:pt idx="1">
                  <c:v>998790.21895425697</c:v>
                </c:pt>
                <c:pt idx="2">
                  <c:v>382283.42171619798</c:v>
                </c:pt>
                <c:pt idx="3">
                  <c:v>441505.76979299099</c:v>
                </c:pt>
                <c:pt idx="4">
                  <c:v>325185.42981191102</c:v>
                </c:pt>
                <c:pt idx="5">
                  <c:v>210487.37900900107</c:v>
                </c:pt>
                <c:pt idx="6">
                  <c:v>164988.56793247699</c:v>
                </c:pt>
                <c:pt idx="7">
                  <c:v>91087.177638595211</c:v>
                </c:pt>
                <c:pt idx="8">
                  <c:v>197527.98227035365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2014 NEI PM species</a:t>
            </a:r>
          </a:p>
        </c:rich>
      </c:tx>
      <c:layout>
        <c:manualLayout>
          <c:xMode val="edge"/>
          <c:yMode val="edge"/>
          <c:x val="5.0077230998025579E-2"/>
          <c:y val="3.7155289005844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'2014_PMspecies'!$B$59:$B$291</c:f>
              <c:strCache>
                <c:ptCount val="5"/>
                <c:pt idx="0">
                  <c:v>EC</c:v>
                </c:pt>
                <c:pt idx="1">
                  <c:v>OC</c:v>
                </c:pt>
                <c:pt idx="2">
                  <c:v>SO4</c:v>
                </c:pt>
                <c:pt idx="3">
                  <c:v>NO3</c:v>
                </c:pt>
                <c:pt idx="4">
                  <c:v>PMFINE</c:v>
                </c:pt>
              </c:strCache>
            </c:strRef>
          </c:cat>
          <c:val>
            <c:numRef>
              <c:f>'2014_PMspecies'!$H$59:$H$291</c:f>
              <c:numCache>
                <c:formatCode>#,##0</c:formatCode>
                <c:ptCount val="5"/>
                <c:pt idx="0">
                  <c:v>445800.93559277471</c:v>
                </c:pt>
                <c:pt idx="1">
                  <c:v>1497719.5408477718</c:v>
                </c:pt>
                <c:pt idx="2">
                  <c:v>118206.95372826855</c:v>
                </c:pt>
                <c:pt idx="3">
                  <c:v>18644.123987218922</c:v>
                </c:pt>
                <c:pt idx="4">
                  <c:v>4086351.9419030058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'2014EC_fin'!$B$2:$B$30</c:f>
              <c:strCache>
                <c:ptCount val="29"/>
                <c:pt idx="0">
                  <c:v>Wildfires</c:v>
                </c:pt>
                <c:pt idx="1">
                  <c:v>Prescribed Fires</c:v>
                </c:pt>
                <c:pt idx="2">
                  <c:v>Agricultural Field Burning</c:v>
                </c:pt>
                <c:pt idx="4">
                  <c:v>Diesel Equipment</c:v>
                </c:pt>
                <c:pt idx="5">
                  <c:v>Railroad</c:v>
                </c:pt>
                <c:pt idx="6">
                  <c:v>Aircraft</c:v>
                </c:pt>
                <c:pt idx="7">
                  <c:v>Gasoline Equipment</c:v>
                </c:pt>
                <c:pt idx="8">
                  <c:v>Commercial Marine Vessels</c:v>
                </c:pt>
                <c:pt idx="9">
                  <c:v>Other</c:v>
                </c:pt>
                <c:pt idx="11">
                  <c:v>Diesel Heavy Duty</c:v>
                </c:pt>
                <c:pt idx="12">
                  <c:v>Gasoline Light Duty</c:v>
                </c:pt>
                <c:pt idx="13">
                  <c:v>Diesel Light Duty</c:v>
                </c:pt>
                <c:pt idx="14">
                  <c:v>Gasoline Heavy Duty</c:v>
                </c:pt>
                <c:pt idx="16">
                  <c:v>Industrial Boilers</c:v>
                </c:pt>
                <c:pt idx="17">
                  <c:v>Residential -mostly wood</c:v>
                </c:pt>
                <c:pt idx="18">
                  <c:v>Electric Generation</c:v>
                </c:pt>
                <c:pt idx="19">
                  <c:v>Commercial/lnstitutional Boilers</c:v>
                </c:pt>
                <c:pt idx="21">
                  <c:v>Waste Disposal</c:v>
                </c:pt>
                <c:pt idx="22">
                  <c:v>Commercial Cooking</c:v>
                </c:pt>
                <c:pt idx="23">
                  <c:v>Dust</c:v>
                </c:pt>
                <c:pt idx="24">
                  <c:v>Non-Industrial NEC</c:v>
                </c:pt>
                <c:pt idx="25">
                  <c:v>Agriculture</c:v>
                </c:pt>
                <c:pt idx="27">
                  <c:v>Industrial Processes</c:v>
                </c:pt>
                <c:pt idx="28">
                  <c:v>Solvents</c:v>
                </c:pt>
              </c:strCache>
            </c:strRef>
          </c:cat>
          <c:val>
            <c:numRef>
              <c:f>'2014EC_fin'!$C$2:$C$30</c:f>
              <c:numCache>
                <c:formatCode>#,##0</c:formatCode>
                <c:ptCount val="29"/>
                <c:pt idx="0">
                  <c:v>82728.889404702903</c:v>
                </c:pt>
                <c:pt idx="1">
                  <c:v>79294.837864718895</c:v>
                </c:pt>
                <c:pt idx="2">
                  <c:v>7135.6620228673601</c:v>
                </c:pt>
                <c:pt idx="4">
                  <c:v>64943.819117049403</c:v>
                </c:pt>
                <c:pt idx="5">
                  <c:v>19337.443627676901</c:v>
                </c:pt>
                <c:pt idx="6">
                  <c:v>7188.8778754840796</c:v>
                </c:pt>
                <c:pt idx="7">
                  <c:v>6099.8351194893003</c:v>
                </c:pt>
                <c:pt idx="8">
                  <c:v>5019.8616815753503</c:v>
                </c:pt>
                <c:pt idx="9">
                  <c:v>398.69705259085902</c:v>
                </c:pt>
                <c:pt idx="11">
                  <c:v>53309.200251604998</c:v>
                </c:pt>
                <c:pt idx="12">
                  <c:v>11395.968663297999</c:v>
                </c:pt>
                <c:pt idx="13">
                  <c:v>2683.9976393813999</c:v>
                </c:pt>
                <c:pt idx="14">
                  <c:v>297.74942942780598</c:v>
                </c:pt>
                <c:pt idx="16">
                  <c:v>19924.466617827828</c:v>
                </c:pt>
                <c:pt idx="17">
                  <c:v>19323.743112713833</c:v>
                </c:pt>
                <c:pt idx="18">
                  <c:v>17461.888151798536</c:v>
                </c:pt>
                <c:pt idx="19">
                  <c:v>3695.8195846138055</c:v>
                </c:pt>
                <c:pt idx="21">
                  <c:v>27558.538159830401</c:v>
                </c:pt>
                <c:pt idx="22">
                  <c:v>4256.0272824140002</c:v>
                </c:pt>
                <c:pt idx="23">
                  <c:v>3998.9230118633513</c:v>
                </c:pt>
                <c:pt idx="24">
                  <c:v>612.96508681533203</c:v>
                </c:pt>
                <c:pt idx="25">
                  <c:v>313.78997926248798</c:v>
                </c:pt>
                <c:pt idx="27">
                  <c:v>8709.7914218228834</c:v>
                </c:pt>
                <c:pt idx="28">
                  <c:v>110.143433945165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43032"/>
        <c:axId val="356143424"/>
      </c:barChart>
      <c:catAx>
        <c:axId val="356143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43424"/>
        <c:crosses val="autoZero"/>
        <c:auto val="1"/>
        <c:lblAlgn val="ctr"/>
        <c:lblOffset val="100"/>
        <c:noMultiLvlLbl val="0"/>
      </c:catAx>
      <c:valAx>
        <c:axId val="3561434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4303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77255666670257839"/>
                <c:y val="3.4056926017756291E-2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200" dirty="0" smtClean="0"/>
                    <a:t>Thousands Tons</a:t>
                  </a:r>
                  <a:endParaRPr lang="en-US" sz="120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tx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DBA65-E5FE-494F-B7AF-DA2D502F16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C59FDC-93CA-466C-960F-240DC14B9C89}">
      <dgm:prSet phldrT="[Text]"/>
      <dgm:spPr/>
      <dgm:t>
        <a:bodyPr/>
        <a:lstStyle/>
        <a:p>
          <a:r>
            <a:rPr lang="en-US" smtClean="0"/>
            <a:t>2015</a:t>
          </a:r>
          <a:endParaRPr lang="en-US" dirty="0"/>
        </a:p>
      </dgm:t>
    </dgm:pt>
    <dgm:pt modelId="{DD2AE9CD-0971-4C27-BEE0-35207D47644C}" type="parTrans" cxnId="{D3D7E405-D5E0-4E87-9EB6-84FFE4865555}">
      <dgm:prSet/>
      <dgm:spPr/>
      <dgm:t>
        <a:bodyPr/>
        <a:lstStyle/>
        <a:p>
          <a:endParaRPr lang="en-US"/>
        </a:p>
      </dgm:t>
    </dgm:pt>
    <dgm:pt modelId="{5D18CAAF-5219-43C9-9294-46DDAEF5D61C}" type="sibTrans" cxnId="{D3D7E405-D5E0-4E87-9EB6-84FFE4865555}">
      <dgm:prSet/>
      <dgm:spPr/>
      <dgm:t>
        <a:bodyPr/>
        <a:lstStyle/>
        <a:p>
          <a:endParaRPr lang="en-US"/>
        </a:p>
      </dgm:t>
    </dgm:pt>
    <dgm:pt modelId="{D471C1AF-C1F5-4EB1-9F94-E2335288AFA7}">
      <dgm:prSet phldrT="[Text]"/>
      <dgm:spPr/>
      <dgm:t>
        <a:bodyPr/>
        <a:lstStyle/>
        <a:p>
          <a:r>
            <a:rPr lang="en-US" dirty="0" smtClean="0"/>
            <a:t>2016	</a:t>
          </a:r>
          <a:endParaRPr lang="en-US" dirty="0"/>
        </a:p>
      </dgm:t>
    </dgm:pt>
    <dgm:pt modelId="{ADF47BB2-ECA9-49BB-BCE0-8F9F19486D27}" type="parTrans" cxnId="{951DB102-7D47-470D-A307-0F054E8C60E3}">
      <dgm:prSet/>
      <dgm:spPr/>
      <dgm:t>
        <a:bodyPr/>
        <a:lstStyle/>
        <a:p>
          <a:endParaRPr lang="en-US"/>
        </a:p>
      </dgm:t>
    </dgm:pt>
    <dgm:pt modelId="{1F28A5C7-9719-4B5B-B7C4-48274E281F83}" type="sibTrans" cxnId="{951DB102-7D47-470D-A307-0F054E8C60E3}">
      <dgm:prSet/>
      <dgm:spPr/>
      <dgm:t>
        <a:bodyPr/>
        <a:lstStyle/>
        <a:p>
          <a:endParaRPr lang="en-US"/>
        </a:p>
      </dgm:t>
    </dgm:pt>
    <dgm:pt modelId="{50D951CC-55AF-4018-B6F7-C22ACFC27698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1B93D15A-99D9-42CA-9F14-037B97444318}" type="parTrans" cxnId="{46BA7145-307D-44EA-9E13-5AA41E1DD198}">
      <dgm:prSet/>
      <dgm:spPr/>
      <dgm:t>
        <a:bodyPr/>
        <a:lstStyle/>
        <a:p>
          <a:endParaRPr lang="en-US"/>
        </a:p>
      </dgm:t>
    </dgm:pt>
    <dgm:pt modelId="{F44B5B2B-5D48-4A2A-9E40-90034DA3B6E8}" type="sibTrans" cxnId="{46BA7145-307D-44EA-9E13-5AA41E1DD198}">
      <dgm:prSet/>
      <dgm:spPr/>
      <dgm:t>
        <a:bodyPr/>
        <a:lstStyle/>
        <a:p>
          <a:endParaRPr lang="en-US"/>
        </a:p>
      </dgm:t>
    </dgm:pt>
    <dgm:pt modelId="{7FBC5B40-BC66-4918-99CC-E983C2B8EBB6}" type="pres">
      <dgm:prSet presAssocID="{176DBA65-E5FE-494F-B7AF-DA2D502F16CC}" presName="Name0" presStyleCnt="0">
        <dgm:presLayoutVars>
          <dgm:dir/>
          <dgm:resizeHandles val="exact"/>
        </dgm:presLayoutVars>
      </dgm:prSet>
      <dgm:spPr/>
    </dgm:pt>
    <dgm:pt modelId="{E6F48C18-FC00-43A4-BE37-C355EAFEC43A}" type="pres">
      <dgm:prSet presAssocID="{C9C59FDC-93CA-466C-960F-240DC14B9C89}" presName="parTxOnly" presStyleLbl="node1" presStyleIdx="0" presStyleCnt="3" custScaleY="3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BF16B-94AA-40C9-A4C1-EE58386E785A}" type="pres">
      <dgm:prSet presAssocID="{5D18CAAF-5219-43C9-9294-46DDAEF5D61C}" presName="parSpace" presStyleCnt="0"/>
      <dgm:spPr/>
    </dgm:pt>
    <dgm:pt modelId="{B89B71DB-A0A7-446C-AB6A-A68B933775CF}" type="pres">
      <dgm:prSet presAssocID="{D471C1AF-C1F5-4EB1-9F94-E2335288AFA7}" presName="parTxOnly" presStyleLbl="node1" presStyleIdx="1" presStyleCnt="3" custScaleY="3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538C8-92B1-44B2-9033-1140F9BEFA19}" type="pres">
      <dgm:prSet presAssocID="{1F28A5C7-9719-4B5B-B7C4-48274E281F83}" presName="parSpace" presStyleCnt="0"/>
      <dgm:spPr/>
    </dgm:pt>
    <dgm:pt modelId="{3C767C63-7582-49A1-AC20-69DDE9CBDF00}" type="pres">
      <dgm:prSet presAssocID="{50D951CC-55AF-4018-B6F7-C22ACFC27698}" presName="parTxOnly" presStyleLbl="node1" presStyleIdx="2" presStyleCnt="3" custScaleY="3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C96E4-AA8D-4D46-978D-2F7B512D75E7}" type="presOf" srcId="{D471C1AF-C1F5-4EB1-9F94-E2335288AFA7}" destId="{B89B71DB-A0A7-446C-AB6A-A68B933775CF}" srcOrd="0" destOrd="0" presId="urn:microsoft.com/office/officeart/2005/8/layout/hChevron3"/>
    <dgm:cxn modelId="{844C5B63-9548-4381-93E3-10D8E357DEC5}" type="presOf" srcId="{50D951CC-55AF-4018-B6F7-C22ACFC27698}" destId="{3C767C63-7582-49A1-AC20-69DDE9CBDF00}" srcOrd="0" destOrd="0" presId="urn:microsoft.com/office/officeart/2005/8/layout/hChevron3"/>
    <dgm:cxn modelId="{951DB102-7D47-470D-A307-0F054E8C60E3}" srcId="{176DBA65-E5FE-494F-B7AF-DA2D502F16CC}" destId="{D471C1AF-C1F5-4EB1-9F94-E2335288AFA7}" srcOrd="1" destOrd="0" parTransId="{ADF47BB2-ECA9-49BB-BCE0-8F9F19486D27}" sibTransId="{1F28A5C7-9719-4B5B-B7C4-48274E281F83}"/>
    <dgm:cxn modelId="{B841FDEC-3089-4F5A-A432-D7EB581906B6}" type="presOf" srcId="{C9C59FDC-93CA-466C-960F-240DC14B9C89}" destId="{E6F48C18-FC00-43A4-BE37-C355EAFEC43A}" srcOrd="0" destOrd="0" presId="urn:microsoft.com/office/officeart/2005/8/layout/hChevron3"/>
    <dgm:cxn modelId="{46BA7145-307D-44EA-9E13-5AA41E1DD198}" srcId="{176DBA65-E5FE-494F-B7AF-DA2D502F16CC}" destId="{50D951CC-55AF-4018-B6F7-C22ACFC27698}" srcOrd="2" destOrd="0" parTransId="{1B93D15A-99D9-42CA-9F14-037B97444318}" sibTransId="{F44B5B2B-5D48-4A2A-9E40-90034DA3B6E8}"/>
    <dgm:cxn modelId="{D3D7E405-D5E0-4E87-9EB6-84FFE4865555}" srcId="{176DBA65-E5FE-494F-B7AF-DA2D502F16CC}" destId="{C9C59FDC-93CA-466C-960F-240DC14B9C89}" srcOrd="0" destOrd="0" parTransId="{DD2AE9CD-0971-4C27-BEE0-35207D47644C}" sibTransId="{5D18CAAF-5219-43C9-9294-46DDAEF5D61C}"/>
    <dgm:cxn modelId="{298CC4FB-AAAA-411F-990F-1F7FC49E26D9}" type="presOf" srcId="{176DBA65-E5FE-494F-B7AF-DA2D502F16CC}" destId="{7FBC5B40-BC66-4918-99CC-E983C2B8EBB6}" srcOrd="0" destOrd="0" presId="urn:microsoft.com/office/officeart/2005/8/layout/hChevron3"/>
    <dgm:cxn modelId="{569142A4-0112-4F37-90BF-89137FDD4307}" type="presParOf" srcId="{7FBC5B40-BC66-4918-99CC-E983C2B8EBB6}" destId="{E6F48C18-FC00-43A4-BE37-C355EAFEC43A}" srcOrd="0" destOrd="0" presId="urn:microsoft.com/office/officeart/2005/8/layout/hChevron3"/>
    <dgm:cxn modelId="{A1636E7F-1D17-41AB-BF85-315D506A2CBE}" type="presParOf" srcId="{7FBC5B40-BC66-4918-99CC-E983C2B8EBB6}" destId="{1ECBF16B-94AA-40C9-A4C1-EE58386E785A}" srcOrd="1" destOrd="0" presId="urn:microsoft.com/office/officeart/2005/8/layout/hChevron3"/>
    <dgm:cxn modelId="{40426CBC-8339-4149-A6A9-5F32BA20B49E}" type="presParOf" srcId="{7FBC5B40-BC66-4918-99CC-E983C2B8EBB6}" destId="{B89B71DB-A0A7-446C-AB6A-A68B933775CF}" srcOrd="2" destOrd="0" presId="urn:microsoft.com/office/officeart/2005/8/layout/hChevron3"/>
    <dgm:cxn modelId="{03D220FE-4BDE-4F68-8825-5154F3D401E7}" type="presParOf" srcId="{7FBC5B40-BC66-4918-99CC-E983C2B8EBB6}" destId="{DB0538C8-92B1-44B2-9033-1140F9BEFA19}" srcOrd="3" destOrd="0" presId="urn:microsoft.com/office/officeart/2005/8/layout/hChevron3"/>
    <dgm:cxn modelId="{D793F7C7-107C-4DF9-A379-ED1B9587C31B}" type="presParOf" srcId="{7FBC5B40-BC66-4918-99CC-E983C2B8EBB6}" destId="{3C767C63-7582-49A1-AC20-69DDE9CBDF0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0.80502</cdr:x>
      <cdr:y>0.37283</cdr:y>
    </cdr:from>
    <cdr:to>
      <cdr:x>0.97794</cdr:x>
      <cdr:y>0.44054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2914419" y="1523076"/>
          <a:ext cx="626013" cy="27659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2CC998-D4C0-47BD-90D7-C4BFF6AF0C4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7D8760-97B8-4DCD-A402-E4187AA8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6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6A85F8-AE72-4FAF-A063-0BDE4E259C93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A837EF-A9E9-4CA3-9DBC-F547A63B9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5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Complete: A </a:t>
            </a:r>
            <a:r>
              <a:rPr lang="en-US" dirty="0"/>
              <a:t>comprehensive and detailed estimate of air emissions of criteria pollutants, criteria precursors, and hazardous air pollutants from air emissions sources.  NEI includes detailed point and process-level estimates for industrial sources, point source for wildfire and prescribed burning, and county-level totals for disperse source types including residential, mobile, biogenic, and other source types.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51A-F793-4EC4-A29F-299E66C79F03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4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E318-AC93-48C4-9899-DEF8F9E49E14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E3B6-74DF-46CE-81ED-E6DEBEC9FBDB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2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6F25-3526-43A9-8935-C12E8701C471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24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B2-9E3A-4CC2-8CC3-694EBD2A8F38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16EA-19EA-4EE0-B8D0-F1B0FD5A37FC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0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A441-F452-42C5-ADFD-541C77CE7EAF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4A4-AE96-4BD9-B30F-62246446B9A7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3100-70E6-4B3E-9EAD-53226CBE0FFE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8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FBA-3E03-4E11-851A-94102A265123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54AD-11AD-45B5-8375-52734B8B98BC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2CC1-92B9-47BA-85DC-035A481513AF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913-6AD1-475B-B05C-107578F274DA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5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309D-2CA1-43BB-A0A0-4FE42D52234B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3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D446-1921-4E46-A5AB-19B79A711C57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E5E-D269-4080-87C3-3253C78C7C59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2DD-8F99-4E51-964C-2BCD69D2C4F6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BC2BB0-DC22-4FFA-90F9-CFE3A8331650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86D01D0-0DA4-4C85-A193-14766BEBD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-emissions-inventories/national-emissions-invent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70000" intensity="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4871" y="818147"/>
            <a:ext cx="9144000" cy="256513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2014 National Emissions Inventory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267456"/>
            <a:ext cx="9144000" cy="285684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Rich Mason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EPA Office of Air Quality Planning and Standards</a:t>
            </a:r>
          </a:p>
          <a:p>
            <a:r>
              <a:rPr lang="en-US" sz="2400" dirty="0"/>
              <a:t>Air Quality Assessment </a:t>
            </a:r>
            <a:r>
              <a:rPr lang="en-US" sz="2400" dirty="0" smtClean="0"/>
              <a:t>Division</a:t>
            </a:r>
          </a:p>
          <a:p>
            <a:endParaRPr lang="en-US" sz="2400" dirty="0"/>
          </a:p>
          <a:p>
            <a:r>
              <a:rPr lang="en-US" sz="2200" dirty="0" smtClean="0"/>
              <a:t>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Annual CMAS Conference, Chapel Hill NC</a:t>
            </a:r>
          </a:p>
          <a:p>
            <a:r>
              <a:rPr lang="en-US" sz="2200" dirty="0" smtClean="0"/>
              <a:t>Emissions Inventories, Models and Processes Session</a:t>
            </a:r>
          </a:p>
          <a:p>
            <a:r>
              <a:rPr lang="en-US" sz="2200" dirty="0" smtClean="0"/>
              <a:t>October  24, 2016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NEI </a:t>
            </a:r>
            <a:r>
              <a:rPr lang="en-US" dirty="0"/>
              <a:t>Oil </a:t>
            </a:r>
            <a:r>
              <a:rPr lang="en-US" dirty="0" smtClean="0"/>
              <a:t>&amp; Gas VOC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2014 (left), 2014 minus 2011 NEI (right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35810"/>
            <a:ext cx="5760720" cy="432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2035810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Wood Combustion PM2.5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2014 (left), 2014 minus 2011 NEI (right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1972490"/>
            <a:ext cx="5845145" cy="4383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972490"/>
            <a:ext cx="5845145" cy="43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NEI </a:t>
            </a:r>
            <a:r>
              <a:rPr lang="en-US" dirty="0" smtClean="0"/>
              <a:t>v1: Nonpoint, Ag-related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Agriculture </a:t>
            </a:r>
            <a:r>
              <a:rPr lang="en-US" dirty="0"/>
              <a:t>Sectors –New methodologies</a:t>
            </a:r>
          </a:p>
          <a:p>
            <a:pPr lvl="1"/>
            <a:r>
              <a:rPr lang="en-US" dirty="0"/>
              <a:t>Livestock: Coupled </a:t>
            </a:r>
            <a:r>
              <a:rPr lang="en-US" dirty="0" smtClean="0"/>
              <a:t>2014 meteorology/2012 (latest available) USDA activity data </a:t>
            </a:r>
            <a:r>
              <a:rPr lang="en-US" dirty="0"/>
              <a:t>and process-based Farm Emission Models for most animal types</a:t>
            </a:r>
          </a:p>
          <a:p>
            <a:pPr lvl="1"/>
            <a:r>
              <a:rPr lang="en-US" dirty="0"/>
              <a:t>Fertilizer: “Bi-directional flux” approach with coupled </a:t>
            </a:r>
            <a:r>
              <a:rPr lang="en-US" dirty="0" smtClean="0"/>
              <a:t>2014 meteorology/air </a:t>
            </a:r>
            <a:r>
              <a:rPr lang="en-US" dirty="0"/>
              <a:t>quality  model/land use </a:t>
            </a:r>
            <a:r>
              <a:rPr lang="en-US" dirty="0" smtClean="0"/>
              <a:t>models</a:t>
            </a:r>
          </a:p>
          <a:p>
            <a:pPr lvl="1"/>
            <a:r>
              <a:rPr lang="en-US" dirty="0"/>
              <a:t>Tilling: Improved pasture land assumption, refined silt content estimates</a:t>
            </a:r>
          </a:p>
          <a:p>
            <a:r>
              <a:rPr lang="en-US" dirty="0" smtClean="0"/>
              <a:t>Ag Burning</a:t>
            </a:r>
          </a:p>
          <a:p>
            <a:pPr lvl="1"/>
            <a:r>
              <a:rPr lang="en-US" dirty="0" smtClean="0"/>
              <a:t>Algorithm took into account past NEI comments –eliminating most of the false detects that occurred in the 2011 NEI</a:t>
            </a:r>
          </a:p>
          <a:p>
            <a:pPr lvl="1"/>
            <a:r>
              <a:rPr lang="en-US" dirty="0" smtClean="0"/>
              <a:t>Accounting for snow cover</a:t>
            </a:r>
          </a:p>
          <a:p>
            <a:pPr lvl="1"/>
            <a:r>
              <a:rPr lang="en-US" dirty="0" smtClean="0"/>
              <a:t>New method allows intra-annual and annual changes in crop land use</a:t>
            </a:r>
          </a:p>
          <a:p>
            <a:pPr lvl="1"/>
            <a:r>
              <a:rPr lang="en-US" dirty="0" smtClean="0"/>
              <a:t>Now includes grass/pasture burning –will ensure no double-count w/ wildland fires</a:t>
            </a:r>
            <a:endParaRPr lang="en-US" dirty="0"/>
          </a:p>
          <a:p>
            <a:r>
              <a:rPr lang="en-US" dirty="0" smtClean="0"/>
              <a:t>Ag </a:t>
            </a:r>
            <a:r>
              <a:rPr lang="en-US" dirty="0"/>
              <a:t>Pesticides: now includes </a:t>
            </a:r>
            <a:r>
              <a:rPr lang="en-US" dirty="0" smtClean="0"/>
              <a:t>HAPs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Fertilizer NH3</a:t>
            </a:r>
            <a:br>
              <a:rPr lang="en-US" dirty="0" smtClean="0"/>
            </a:br>
            <a:r>
              <a:rPr lang="en-US" dirty="0" smtClean="0"/>
              <a:t>2014 </a:t>
            </a:r>
            <a:r>
              <a:rPr lang="en-US" dirty="0"/>
              <a:t>(left), 2014 minus 2011 NEI (right)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2063749"/>
            <a:ext cx="5769428" cy="4327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67" y="2063750"/>
            <a:ext cx="5769428" cy="43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Livestock NH3</a:t>
            </a:r>
            <a:br>
              <a:rPr lang="en-US" dirty="0"/>
            </a:br>
            <a:r>
              <a:rPr lang="en-US" dirty="0"/>
              <a:t>2014 (left), 2014 minus 2011 NEI (right)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2063750"/>
            <a:ext cx="5799907" cy="4349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3" y="2063750"/>
            <a:ext cx="5799907" cy="4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8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 Burning PM2.5: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2014 (left), 2014 minus </a:t>
            </a:r>
            <a:r>
              <a:rPr lang="en-US" dirty="0" smtClean="0"/>
              <a:t>2011 NEI (</a:t>
            </a:r>
            <a:r>
              <a:rPr lang="en-US" dirty="0"/>
              <a:t>right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660" y="1762593"/>
            <a:ext cx="10974265" cy="10429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2014 NEI v1: new EPA/ORD method, including new grass/pasture land SCCs; accounts  for snow cover,  filter-out false-detects.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2011 NEI </a:t>
            </a:r>
            <a:r>
              <a:rPr lang="en-US" sz="1800" dirty="0" smtClean="0"/>
              <a:t>v2: </a:t>
            </a:r>
            <a:r>
              <a:rPr lang="en-US" sz="1800" dirty="0"/>
              <a:t>included LADCO zero-out and lacked grass/pasture SCCs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2483571"/>
            <a:ext cx="5577891" cy="418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51" y="2483571"/>
            <a:ext cx="5577890" cy="41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 NEI v1:</a:t>
            </a:r>
            <a:br>
              <a:rPr lang="en-US" dirty="0" smtClean="0"/>
            </a:br>
            <a:r>
              <a:rPr lang="en-US" dirty="0" smtClean="0"/>
              <a:t>Other Nonpoint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84" y="1866121"/>
            <a:ext cx="10383416" cy="43108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ICI Fuel Combustion (new)</a:t>
            </a:r>
          </a:p>
          <a:p>
            <a:pPr lvl="1"/>
            <a:r>
              <a:rPr lang="en-US" sz="2600" dirty="0" smtClean="0"/>
              <a:t>Improved point reconciliation with point submittal</a:t>
            </a:r>
          </a:p>
          <a:p>
            <a:pPr lvl="1"/>
            <a:r>
              <a:rPr lang="en-US" sz="2600" dirty="0" smtClean="0"/>
              <a:t>Updated boiler/engine split</a:t>
            </a:r>
          </a:p>
          <a:p>
            <a:pPr lvl="1"/>
            <a:r>
              <a:rPr lang="en-US" sz="2600" dirty="0" smtClean="0"/>
              <a:t>Customizable input parameters for sulfur and ash contents and Commercial/Industrial splits</a:t>
            </a:r>
          </a:p>
          <a:p>
            <a:r>
              <a:rPr lang="en-US" dirty="0" smtClean="0"/>
              <a:t>Solvents (new)</a:t>
            </a:r>
          </a:p>
          <a:p>
            <a:pPr lvl="1"/>
            <a:r>
              <a:rPr lang="en-US" sz="2600" dirty="0" smtClean="0"/>
              <a:t>Improved point reconciliation with point submittal</a:t>
            </a:r>
          </a:p>
          <a:p>
            <a:pPr lvl="1"/>
            <a:r>
              <a:rPr lang="en-US" sz="2600" dirty="0" smtClean="0"/>
              <a:t>Updated VOC and HAP Emission Factors</a:t>
            </a:r>
          </a:p>
          <a:p>
            <a:pPr lvl="1"/>
            <a:r>
              <a:rPr lang="en-US" sz="2600" dirty="0" smtClean="0"/>
              <a:t>SLT customization</a:t>
            </a:r>
          </a:p>
          <a:p>
            <a:r>
              <a:rPr lang="en-US" dirty="0" smtClean="0"/>
              <a:t>Asphalt </a:t>
            </a:r>
            <a:r>
              <a:rPr lang="en-US" dirty="0"/>
              <a:t>Paving</a:t>
            </a:r>
          </a:p>
          <a:p>
            <a:pPr lvl="1"/>
            <a:r>
              <a:rPr lang="en-US" sz="2600" dirty="0"/>
              <a:t>New emission factors via recent asphalt consumption data and composition information from product safety sheets</a:t>
            </a:r>
          </a:p>
          <a:p>
            <a:pPr lvl="1"/>
            <a:r>
              <a:rPr lang="en-US" sz="2600" dirty="0"/>
              <a:t>Activity data via utilization measure for paved roads via FHWA</a:t>
            </a:r>
          </a:p>
          <a:p>
            <a:pPr lvl="1"/>
            <a:r>
              <a:rPr lang="en-US" sz="2600" dirty="0"/>
              <a:t>New HAPs, small VOC increase cutback, large increase emulsified</a:t>
            </a:r>
          </a:p>
          <a:p>
            <a:r>
              <a:rPr lang="en-US" dirty="0" smtClean="0"/>
              <a:t>Backyard BBQ: new ~ 13K tons PM2.5</a:t>
            </a:r>
          </a:p>
          <a:p>
            <a:r>
              <a:rPr lang="en-US" dirty="0" smtClean="0"/>
              <a:t>Open Burning: EFs, urban classification</a:t>
            </a:r>
          </a:p>
          <a:p>
            <a:r>
              <a:rPr lang="en-US" dirty="0" err="1" smtClean="0"/>
              <a:t>Biogenics</a:t>
            </a:r>
            <a:r>
              <a:rPr lang="en-US" dirty="0" smtClean="0"/>
              <a:t>: New BELD4.1 land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NEI v1 Wild and Prescribed Fires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35833"/>
            <a:ext cx="10233800" cy="4141129"/>
          </a:xfrm>
        </p:spPr>
        <p:txBody>
          <a:bodyPr/>
          <a:lstStyle/>
          <a:p>
            <a:pPr lvl="0"/>
            <a:r>
              <a:rPr lang="en-US" dirty="0"/>
              <a:t>Total </a:t>
            </a:r>
            <a:r>
              <a:rPr lang="en-US" dirty="0" smtClean="0"/>
              <a:t>emissions </a:t>
            </a:r>
            <a:r>
              <a:rPr lang="en-US" dirty="0"/>
              <a:t>split into smoldering and flaming (composition of PM and VOC expected to be different)</a:t>
            </a:r>
          </a:p>
          <a:p>
            <a:pPr lvl="0"/>
            <a:r>
              <a:rPr lang="en-US" dirty="0"/>
              <a:t>Using a published US Forest Service study, updated several key HAPs and added a few (naphthalene, acrylonitrile)</a:t>
            </a:r>
          </a:p>
          <a:p>
            <a:pPr lvl="0"/>
            <a:r>
              <a:rPr lang="en-US" dirty="0"/>
              <a:t>EPA’s call for “activity” data resulted in over 30 agencies submitting these data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2014 v1 inventory, we </a:t>
            </a:r>
            <a:r>
              <a:rPr lang="en-US" dirty="0" smtClean="0"/>
              <a:t>used </a:t>
            </a:r>
            <a:r>
              <a:rPr lang="en-US" dirty="0"/>
              <a:t>all activity data that was submitted including Fire Emissions Tracking System (FETS) data for Western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2014  NEI v1 Mobile Sector Updates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tabLst>
                <a:tab pos="1204913" algn="l"/>
              </a:tabLst>
            </a:pPr>
            <a:r>
              <a:rPr lang="en-US" dirty="0"/>
              <a:t>AERR update makes 2014 the first NEI year where mobile model inputs are required rather than emissions (except California)</a:t>
            </a:r>
          </a:p>
          <a:p>
            <a:pPr marL="231775" indent="-231775">
              <a:tabLst>
                <a:tab pos="1204913" algn="l"/>
              </a:tabLst>
            </a:pPr>
            <a:r>
              <a:rPr lang="en-US" dirty="0"/>
              <a:t>Onroad: 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Continued improvements in default inputs and </a:t>
            </a:r>
            <a:r>
              <a:rPr lang="en-US" dirty="0" smtClean="0"/>
              <a:t>MOVES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model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Using SLT-submitted inputs where provided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Uses </a:t>
            </a:r>
            <a:r>
              <a:rPr lang="en-US" dirty="0" smtClean="0"/>
              <a:t>SMOKE</a:t>
            </a:r>
            <a:r>
              <a:rPr lang="en-US" baseline="30000" dirty="0" smtClean="0"/>
              <a:t>2</a:t>
            </a:r>
            <a:r>
              <a:rPr lang="en-US" dirty="0" smtClean="0"/>
              <a:t>-MOVES </a:t>
            </a:r>
            <a:r>
              <a:rPr lang="en-US" dirty="0"/>
              <a:t>to be consistent with EPA modeling platform</a:t>
            </a:r>
          </a:p>
          <a:p>
            <a:pPr marL="231775" indent="-231775">
              <a:tabLst>
                <a:tab pos="1204913" algn="l"/>
              </a:tabLst>
            </a:pPr>
            <a:r>
              <a:rPr lang="en-US" dirty="0"/>
              <a:t>Nonroad: 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NONROAD model incorporated into MOVES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2014 NEI v1 </a:t>
            </a:r>
            <a:r>
              <a:rPr lang="en-US" dirty="0" smtClean="0"/>
              <a:t>is first </a:t>
            </a:r>
            <a:r>
              <a:rPr lang="en-US" dirty="0"/>
              <a:t>national application (except California)</a:t>
            </a:r>
          </a:p>
          <a:p>
            <a:pPr marL="688975" lvl="1" indent="-231775">
              <a:tabLst>
                <a:tab pos="1204913" algn="l"/>
              </a:tabLst>
            </a:pPr>
            <a:r>
              <a:rPr lang="en-US" dirty="0"/>
              <a:t>Using SLT-submitted inputs where provided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0261" y="6241774"/>
            <a:ext cx="826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– </a:t>
            </a:r>
            <a:r>
              <a:rPr lang="en-US" dirty="0" err="1" smtClean="0"/>
              <a:t>MOtor</a:t>
            </a:r>
            <a:r>
              <a:rPr lang="en-US" dirty="0" smtClean="0"/>
              <a:t> Vehicle Emissions Simulator     2 – Sparse Matrix Operator Kernel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 trends updated with 2014 NEI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01210"/>
              </p:ext>
            </p:extLst>
          </p:nvPr>
        </p:nvGraphicFramePr>
        <p:xfrm>
          <a:off x="200284" y="1718783"/>
          <a:ext cx="7166674" cy="461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72965"/>
              </p:ext>
            </p:extLst>
          </p:nvPr>
        </p:nvGraphicFramePr>
        <p:xfrm>
          <a:off x="7090913" y="1742537"/>
          <a:ext cx="4761781" cy="455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National Emissions Inventory (NEI)</a:t>
            </a:r>
          </a:p>
          <a:p>
            <a:pPr lvl="1"/>
            <a:r>
              <a:rPr lang="en-US" dirty="0" smtClean="0"/>
              <a:t>Goals, Basic Background, Timeline &amp; EPA and reporting agencies roles</a:t>
            </a:r>
          </a:p>
          <a:p>
            <a:pPr lvl="1"/>
            <a:r>
              <a:rPr lang="en-US" dirty="0" smtClean="0"/>
              <a:t>Technical improvements since 2011 NEI</a:t>
            </a:r>
          </a:p>
          <a:p>
            <a:pPr lvl="1"/>
            <a:r>
              <a:rPr lang="en-US" dirty="0" smtClean="0"/>
              <a:t>Summary comparisons to 2011 NEI</a:t>
            </a:r>
          </a:p>
          <a:p>
            <a:pPr lvl="1"/>
            <a:r>
              <a:rPr lang="en-US" dirty="0" smtClean="0"/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2014v1 and 2011v2 NEI PM2.5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371924"/>
              </p:ext>
            </p:extLst>
          </p:nvPr>
        </p:nvGraphicFramePr>
        <p:xfrm>
          <a:off x="313899" y="1501254"/>
          <a:ext cx="5831314" cy="522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3227253"/>
              </p:ext>
            </p:extLst>
          </p:nvPr>
        </p:nvGraphicFramePr>
        <p:xfrm>
          <a:off x="6319837" y="1501254"/>
          <a:ext cx="5731135" cy="535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8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8" y="108883"/>
            <a:ext cx="1083848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2014v1 PM Species and EC (Black Carbon) Contributions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7766304"/>
              </p:ext>
            </p:extLst>
          </p:nvPr>
        </p:nvGraphicFramePr>
        <p:xfrm>
          <a:off x="185633" y="2251881"/>
          <a:ext cx="3620308" cy="408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0887431"/>
              </p:ext>
            </p:extLst>
          </p:nvPr>
        </p:nvGraphicFramePr>
        <p:xfrm>
          <a:off x="6158694" y="518615"/>
          <a:ext cx="6033305" cy="633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2681" y="134896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3558" y="206890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Nonroad</a:t>
            </a:r>
          </a:p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3558" y="3342742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Highway</a:t>
            </a:r>
          </a:p>
          <a:p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93558" y="4265366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Fuel</a:t>
            </a:r>
          </a:p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3558" y="5243569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/ Other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5641" y="6027269"/>
            <a:ext cx="121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Processes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4087463" y="1241947"/>
            <a:ext cx="562257" cy="5308978"/>
          </a:xfrm>
          <a:prstGeom prst="lef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2007 – 2014 Fires PM</a:t>
            </a:r>
            <a:r>
              <a:rPr lang="en-US" baseline="-25000" dirty="0" smtClean="0"/>
              <a:t>2.5 </a:t>
            </a:r>
            <a:r>
              <a:rPr lang="en-US" dirty="0" smtClean="0"/>
              <a:t>Trend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6" y="1506329"/>
            <a:ext cx="8626427" cy="431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5" y="5841998"/>
            <a:ext cx="80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Contiguous U.S.; 2008, 2011, and 2014 use state/local activity data where other years use default satellite-based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365125"/>
            <a:ext cx="1045698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2014v1 EPA-estimated Wildfires and Prescribed Burning Acres Burned and PM2.5 emissions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1"/>
          <a:stretch/>
        </p:blipFill>
        <p:spPr>
          <a:xfrm>
            <a:off x="246211" y="2174998"/>
            <a:ext cx="5772079" cy="364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0"/>
          <a:stretch/>
        </p:blipFill>
        <p:spPr>
          <a:xfrm>
            <a:off x="6227551" y="2174998"/>
            <a:ext cx="5725025" cy="36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Fires 2014v1 minus 2011v2 NEI: PM2.5 Emission Density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4" y="1590457"/>
            <a:ext cx="6640140" cy="513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1385" y="2426677"/>
            <a:ext cx="44778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-Similar methods 2011 vs 2014</a:t>
            </a:r>
          </a:p>
          <a:p>
            <a:r>
              <a:rPr lang="en-US" dirty="0" smtClean="0"/>
              <a:t>-Largest decreases in areas w/ wet seasons</a:t>
            </a:r>
          </a:p>
          <a:p>
            <a:r>
              <a:rPr lang="en-US" dirty="0" smtClean="0"/>
              <a:t>-2014 was a lower activity year for </a:t>
            </a:r>
            <a:r>
              <a:rPr lang="en-US" dirty="0" smtClean="0"/>
              <a:t>wild, less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hange for prescribed </a:t>
            </a:r>
            <a:r>
              <a:rPr lang="en-US" dirty="0" smtClean="0"/>
              <a:t>fires</a:t>
            </a:r>
          </a:p>
          <a:p>
            <a:r>
              <a:rPr lang="en-US" dirty="0" smtClean="0"/>
              <a:t>-Removed rangeland fires in KS &amp; OK to Ag</a:t>
            </a:r>
          </a:p>
          <a:p>
            <a:r>
              <a:rPr lang="en-US" dirty="0" smtClean="0"/>
              <a:t>Burning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1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Technical Support Document on version 1</a:t>
            </a:r>
          </a:p>
          <a:p>
            <a:r>
              <a:rPr lang="en-US" dirty="0" smtClean="0"/>
              <a:t>Publish ag burning methods in the literature</a:t>
            </a:r>
          </a:p>
          <a:p>
            <a:r>
              <a:rPr lang="en-US" dirty="0" smtClean="0"/>
              <a:t>NATA review focusing on high risk facilities</a:t>
            </a:r>
          </a:p>
          <a:p>
            <a:r>
              <a:rPr lang="en-US" dirty="0" smtClean="0"/>
              <a:t>Continue improvements on nonpoint and mobile sectors as resources allow during 2017</a:t>
            </a:r>
          </a:p>
          <a:p>
            <a:r>
              <a:rPr lang="en-US" dirty="0" smtClean="0"/>
              <a:t>Publish 2014 NEI version 2 in summer, 2017</a:t>
            </a:r>
          </a:p>
          <a:p>
            <a:r>
              <a:rPr lang="en-US" dirty="0" smtClean="0"/>
              <a:t>“LEAN” event for Nonpoint sources: focus on streamlining the process and improving interactions with SLTs for the 2017 NEI.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Likely Changes for 2014v2 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emissions factors for RWC, ICI  Fuel Combustion, Oil &amp; Gas</a:t>
            </a:r>
          </a:p>
          <a:p>
            <a:r>
              <a:rPr lang="en-US" dirty="0" smtClean="0"/>
              <a:t>Revised activity data for Oil &amp; Gas, Hg sources, Dust sources, Commercial Cooking, Stage I Gasoline Distribution, Pesticides, Residential Heating</a:t>
            </a:r>
          </a:p>
          <a:p>
            <a:r>
              <a:rPr lang="en-US" dirty="0" smtClean="0"/>
              <a:t>Revised methodology for ICI Fuel Combustion (county-level sulfur content), Hg sources, Open Burning, Backyard BBQs</a:t>
            </a:r>
          </a:p>
          <a:p>
            <a:r>
              <a:rPr lang="en-US" dirty="0" smtClean="0"/>
              <a:t>New category: Composting</a:t>
            </a:r>
          </a:p>
          <a:p>
            <a:r>
              <a:rPr lang="en-US" dirty="0" smtClean="0"/>
              <a:t>NATA and non-NATA edits to Point and Nonpoint sources from SLTs</a:t>
            </a:r>
          </a:p>
          <a:p>
            <a:r>
              <a:rPr lang="en-US" dirty="0" smtClean="0"/>
              <a:t>New Onroad &amp; Nonroad inputs</a:t>
            </a:r>
          </a:p>
          <a:p>
            <a:r>
              <a:rPr lang="en-US" dirty="0" smtClean="0"/>
              <a:t>Will incorporate comments on EVENTS (fires) inventory as resources allow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2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89206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955" y="2399046"/>
            <a:ext cx="11496907" cy="42572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NEI website: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www.epa.gov/air-emissions-inventories/national-emissions-inventory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2014 NEI Data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Includes Sector and Tier query tool and other summary data</a:t>
            </a:r>
          </a:p>
          <a:p>
            <a:pPr marL="0" indent="0">
              <a:buNone/>
            </a:pPr>
            <a:r>
              <a:rPr lang="en-US" dirty="0" smtClean="0"/>
              <a:t>2014 NEI Documentation</a:t>
            </a:r>
          </a:p>
          <a:p>
            <a:pPr marL="0" indent="0">
              <a:buNone/>
            </a:pPr>
            <a:r>
              <a:rPr lang="en-US" dirty="0" smtClean="0"/>
              <a:t>	Includes all supporting materials and coming soon, the Technical 		Support Document for 2014v1 NEI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Complete</a:t>
            </a:r>
          </a:p>
          <a:p>
            <a:pPr>
              <a:lnSpc>
                <a:spcPct val="150000"/>
              </a:lnSpc>
            </a:pPr>
            <a:r>
              <a:rPr lang="en-US" dirty="0"/>
              <a:t>Represents the year of the inventory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/>
              <a:t>Uses best available information</a:t>
            </a:r>
          </a:p>
          <a:p>
            <a:pPr>
              <a:lnSpc>
                <a:spcPct val="100000"/>
              </a:lnSpc>
            </a:pPr>
            <a:r>
              <a:rPr lang="en-US" dirty="0"/>
              <a:t>Transparent - includes the emissions origin </a:t>
            </a:r>
            <a:br>
              <a:rPr lang="en-US" dirty="0"/>
            </a:br>
            <a:r>
              <a:rPr lang="en-US" dirty="0"/>
              <a:t>	(who provided, factor, activity, method)</a:t>
            </a:r>
          </a:p>
          <a:p>
            <a:r>
              <a:rPr lang="en-US" dirty="0" smtClean="0"/>
              <a:t>Timely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 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58"/>
            <a:ext cx="10721454" cy="50223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full NEI is on a 3-yr cycle (e.g. 2008, 2011, 2014) </a:t>
            </a:r>
          </a:p>
          <a:p>
            <a:pPr lvl="1"/>
            <a:r>
              <a:rPr lang="en-US" dirty="0"/>
              <a:t>Point sources (facility-process for </a:t>
            </a:r>
            <a:r>
              <a:rPr lang="en-US" dirty="0" smtClean="0"/>
              <a:t>~87,000 </a:t>
            </a:r>
            <a:r>
              <a:rPr lang="en-US" dirty="0"/>
              <a:t>facilities)</a:t>
            </a:r>
          </a:p>
          <a:p>
            <a:pPr lvl="1"/>
            <a:r>
              <a:rPr lang="en-US" dirty="0"/>
              <a:t>Nonpoint and mobile sources (county-process)</a:t>
            </a:r>
          </a:p>
          <a:p>
            <a:pPr lvl="1"/>
            <a:r>
              <a:rPr lang="en-US" dirty="0"/>
              <a:t>Fires (daily/point)</a:t>
            </a:r>
          </a:p>
          <a:p>
            <a:pPr lvl="1"/>
            <a:r>
              <a:rPr lang="en-US" dirty="0"/>
              <a:t>Biogenic soil and vegetation (county)</a:t>
            </a:r>
          </a:p>
          <a:p>
            <a:pPr>
              <a:spcBef>
                <a:spcPts val="1800"/>
              </a:spcBef>
            </a:pPr>
            <a:r>
              <a:rPr lang="en-US" dirty="0"/>
              <a:t>States, locals, and tribes </a:t>
            </a:r>
            <a:r>
              <a:rPr lang="en-US" dirty="0" smtClean="0"/>
              <a:t>(SLTs) are </a:t>
            </a:r>
            <a:r>
              <a:rPr lang="en-US" dirty="0"/>
              <a:t>required to submit CO, </a:t>
            </a:r>
            <a:r>
              <a:rPr lang="en-US" dirty="0" smtClean="0"/>
              <a:t>SOX, NOX, </a:t>
            </a:r>
            <a:r>
              <a:rPr lang="en-US" dirty="0"/>
              <a:t>VOC, </a:t>
            </a:r>
            <a:r>
              <a:rPr lang="en-US" dirty="0" smtClean="0"/>
              <a:t>PM10, PM2.5, NH3</a:t>
            </a:r>
            <a:r>
              <a:rPr lang="en-US" baseline="-25000" dirty="0" smtClean="0"/>
              <a:t>,</a:t>
            </a:r>
            <a:r>
              <a:rPr lang="en-US" dirty="0" smtClean="0"/>
              <a:t>and </a:t>
            </a:r>
            <a:r>
              <a:rPr lang="en-US" dirty="0"/>
              <a:t>Lead.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Basis is National Ambient Air Quality Standards (NAAQS) parts of the Clean Air </a:t>
            </a:r>
            <a:r>
              <a:rPr lang="en-US" dirty="0" smtClean="0"/>
              <a:t>Act (CAA)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Use </a:t>
            </a:r>
            <a:r>
              <a:rPr lang="en-US" dirty="0" smtClean="0"/>
              <a:t>major source </a:t>
            </a:r>
            <a:r>
              <a:rPr lang="en-US" dirty="0"/>
              <a:t>emissions thresholds for “point”. </a:t>
            </a:r>
            <a:r>
              <a:rPr lang="en-US" dirty="0" smtClean="0"/>
              <a:t>SLTs can </a:t>
            </a:r>
            <a:r>
              <a:rPr lang="en-US" dirty="0"/>
              <a:t>go lower.</a:t>
            </a:r>
          </a:p>
          <a:p>
            <a:pPr>
              <a:spcBef>
                <a:spcPts val="1800"/>
              </a:spcBef>
            </a:pPr>
            <a:r>
              <a:rPr lang="en-US" dirty="0"/>
              <a:t>Hazardous Air Pollutants (HAPs) and </a:t>
            </a:r>
            <a:r>
              <a:rPr lang="en-US" dirty="0" smtClean="0"/>
              <a:t>Greenhouse Gases (GHGs) </a:t>
            </a:r>
            <a:r>
              <a:rPr lang="en-US" dirty="0"/>
              <a:t>can also be voluntarily submitted</a:t>
            </a:r>
          </a:p>
          <a:p>
            <a:pPr lvl="1"/>
            <a:r>
              <a:rPr lang="en-US" dirty="0"/>
              <a:t>EPA augments the data to make HAPs more complete</a:t>
            </a:r>
          </a:p>
          <a:p>
            <a:pPr lvl="1"/>
            <a:r>
              <a:rPr lang="en-US" dirty="0"/>
              <a:t>Toxics Release Inventory helps (but only as </a:t>
            </a:r>
            <a:r>
              <a:rPr lang="en-US" dirty="0" smtClean="0"/>
              <a:t>facility-total stack and fugitive, </a:t>
            </a:r>
            <a:r>
              <a:rPr lang="en-US" dirty="0"/>
              <a:t>not process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GHG emissions provided for fires and mobile data categories only –not provided in point and nonpoint inventory due to reconciliation issues</a:t>
            </a:r>
          </a:p>
          <a:p>
            <a:r>
              <a:rPr lang="en-US" dirty="0" smtClean="0"/>
              <a:t>EC (Black Carbon), OC (Organic Carbon) and Diesel PM are computed by  EPA and for the first time, are provided in the 2014 NEI.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 Timeline </a:t>
            </a:r>
            <a:r>
              <a:rPr lang="en-US" dirty="0" smtClean="0"/>
              <a:t>for the </a:t>
            </a:r>
            <a:r>
              <a:rPr lang="en-US" dirty="0"/>
              <a:t>2014 NEI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3688"/>
              </p:ext>
            </p:extLst>
          </p:nvPr>
        </p:nvGraphicFramePr>
        <p:xfrm>
          <a:off x="1273175" y="19780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6527" y="4911437"/>
            <a:ext cx="1288473" cy="70658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Emissions Year 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06091" y="4890655"/>
            <a:ext cx="1600199" cy="935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SLT Submission Deadline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4313" y="1648691"/>
            <a:ext cx="1550504" cy="17181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Release reporting code updates and point emission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2737" y="2835818"/>
            <a:ext cx="3034146" cy="5543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Develop and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elease emissions tools/methods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3836" y="5992090"/>
            <a:ext cx="1891146" cy="5818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Industry Reports to SLT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53836" y="3390214"/>
            <a:ext cx="0" cy="44056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flipH="1" flipV="1">
            <a:off x="1253836" y="4444964"/>
            <a:ext cx="6928" cy="466473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16582" y="4444964"/>
            <a:ext cx="0" cy="42234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221118" y="1544747"/>
            <a:ext cx="1821874" cy="10851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Quality Assurance (QA),  Feedback, &amp; Augment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598" y="2812475"/>
            <a:ext cx="1302329" cy="554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2014 NEI v1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6213762" y="3366871"/>
            <a:ext cx="1" cy="463911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307281" y="4911437"/>
            <a:ext cx="2303319" cy="935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and Comment/Submit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07281" y="2071366"/>
            <a:ext cx="1825337" cy="554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 and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19949" y="2812475"/>
            <a:ext cx="1827069" cy="5543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Corrections &amp; improvements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240978" y="2812475"/>
            <a:ext cx="1302329" cy="554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2014 NEI v2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9892142" y="3366871"/>
            <a:ext cx="1" cy="463911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274375" y="5992090"/>
            <a:ext cx="2386361" cy="5818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Review and Comment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92592" y="2055456"/>
            <a:ext cx="1252530" cy="554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47018" y="2060813"/>
            <a:ext cx="715240" cy="5543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11283502" y="1843088"/>
            <a:ext cx="194526" cy="1987694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>
            <a:off x="10282229" y="4713972"/>
            <a:ext cx="261078" cy="1132646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0277791" y="5945529"/>
            <a:ext cx="237344" cy="675011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438098" y="2466486"/>
            <a:ext cx="615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EPA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46574" y="4926352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States/Locals/</a:t>
            </a:r>
            <a:br>
              <a:rPr lang="en-US" sz="2000" dirty="0" smtClean="0"/>
            </a:br>
            <a:r>
              <a:rPr lang="en-US" sz="2000" dirty="0" smtClean="0"/>
              <a:t>Tribes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461871" y="591268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Industry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103064" y="1603939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Opportunities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to coordinate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90851" y="4890655"/>
            <a:ext cx="1600199" cy="598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SLT and EPA roles for 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EPA creates and provides emissions factors </a:t>
            </a:r>
            <a:r>
              <a:rPr lang="en-US" dirty="0" smtClean="0"/>
              <a:t>and methods</a:t>
            </a:r>
          </a:p>
          <a:p>
            <a:r>
              <a:rPr lang="en-US" dirty="0" smtClean="0"/>
              <a:t>SLTs are responsible </a:t>
            </a:r>
            <a:r>
              <a:rPr lang="en-US" dirty="0"/>
              <a:t>for </a:t>
            </a:r>
            <a:r>
              <a:rPr lang="en-US" dirty="0" smtClean="0"/>
              <a:t>providing the </a:t>
            </a:r>
            <a:r>
              <a:rPr lang="en-US" dirty="0"/>
              <a:t>emissions </a:t>
            </a:r>
            <a:r>
              <a:rPr lang="en-US" dirty="0" smtClean="0"/>
              <a:t>estimates and choosing the methods </a:t>
            </a:r>
            <a:r>
              <a:rPr lang="en-US" dirty="0"/>
              <a:t>to </a:t>
            </a:r>
            <a:r>
              <a:rPr lang="en-US" dirty="0" smtClean="0"/>
              <a:t>apply</a:t>
            </a:r>
          </a:p>
          <a:p>
            <a:pPr lvl="1"/>
            <a:r>
              <a:rPr lang="en-US" dirty="0" smtClean="0"/>
              <a:t>Required data fields in the Air Emissions Reporting Rule (AERR, 40 CFR Part 51, Subpart A)</a:t>
            </a:r>
            <a:endParaRPr lang="en-US" dirty="0"/>
          </a:p>
          <a:p>
            <a:r>
              <a:rPr lang="en-US" dirty="0"/>
              <a:t>We allow </a:t>
            </a:r>
            <a:r>
              <a:rPr lang="en-US" dirty="0" smtClean="0"/>
              <a:t>SLTs to </a:t>
            </a:r>
            <a:r>
              <a:rPr lang="en-US" dirty="0"/>
              <a:t>meet their obligations by accepting EPA estimates where we have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In general, when we “build” the NEI, SLT data used preferentially over EPA-generated data</a:t>
            </a:r>
          </a:p>
          <a:p>
            <a:r>
              <a:rPr lang="en-US" dirty="0"/>
              <a:t>Emissions Inventory System (EIS) assists EPA and SLTs in building and quality assuring </a:t>
            </a:r>
            <a:r>
              <a:rPr lang="en-US" dirty="0" smtClean="0"/>
              <a:t>the NEI</a:t>
            </a:r>
            <a:endParaRPr lang="en-US" dirty="0"/>
          </a:p>
          <a:p>
            <a:r>
              <a:rPr lang="en-US" dirty="0" smtClean="0"/>
              <a:t>EPA is responsible for final quality control and ensuring that the inventory meets goals of NEI and needs for use by EPA and others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</a:t>
            </a:r>
            <a:r>
              <a:rPr lang="en-US" dirty="0" smtClean="0"/>
              <a:t>NEI Nonpoint </a:t>
            </a:r>
            <a:r>
              <a:rPr lang="en-US" dirty="0"/>
              <a:t>Approach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sector has a database or a spreadsheet of EPA defaults that SLTs can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NOnpoint</a:t>
            </a:r>
            <a:r>
              <a:rPr lang="en-US" dirty="0"/>
              <a:t> Method </a:t>
            </a:r>
            <a:r>
              <a:rPr lang="en-US" dirty="0" err="1"/>
              <a:t>ADvisory</a:t>
            </a:r>
            <a:r>
              <a:rPr lang="en-US" dirty="0"/>
              <a:t> (NOMAD) Committees:</a:t>
            </a:r>
          </a:p>
          <a:p>
            <a:pPr lvl="1"/>
            <a:r>
              <a:rPr lang="en-US" dirty="0"/>
              <a:t>Oil and gas, residential wood combustion (RWC), dust, gasoline distribution, agricultural ammonia, mercury categories, and overall </a:t>
            </a:r>
            <a:r>
              <a:rPr lang="en-US" dirty="0" smtClean="0"/>
              <a:t>nonpoint</a:t>
            </a:r>
          </a:p>
          <a:p>
            <a:pPr lvl="1"/>
            <a:r>
              <a:rPr lang="en-US" dirty="0" smtClean="0"/>
              <a:t>Generally well-attended, improved collaboration resulted in tools more useful to SLTs</a:t>
            </a:r>
            <a:endParaRPr lang="en-US" dirty="0"/>
          </a:p>
          <a:p>
            <a:r>
              <a:rPr lang="en-US" dirty="0"/>
              <a:t>Nonpoint survey added</a:t>
            </a:r>
          </a:p>
          <a:p>
            <a:pPr lvl="1"/>
            <a:r>
              <a:rPr lang="en-US" dirty="0"/>
              <a:t>More transparency on what SLTs intend to submit for nonpoint</a:t>
            </a:r>
          </a:p>
          <a:p>
            <a:pPr lvl="1"/>
            <a:r>
              <a:rPr lang="en-US" dirty="0"/>
              <a:t>SLTs can indicate which sectors they are accepting EPA estimates</a:t>
            </a:r>
          </a:p>
          <a:p>
            <a:pPr lvl="1"/>
            <a:r>
              <a:rPr lang="en-US" dirty="0"/>
              <a:t>Helps with point vs. nonpoint expectations</a:t>
            </a:r>
          </a:p>
          <a:p>
            <a:pPr lvl="1"/>
            <a:r>
              <a:rPr lang="en-US" dirty="0"/>
              <a:t>Generates informed discussion between EPA and SLTs</a:t>
            </a:r>
          </a:p>
          <a:p>
            <a:pPr lvl="1"/>
            <a:r>
              <a:rPr lang="en-US" dirty="0"/>
              <a:t>Documents SLT use of EPA estimates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2014 NEI v1 Nonpoint </a:t>
            </a:r>
            <a:r>
              <a:rPr lang="en-US" sz="4800" dirty="0" smtClean="0"/>
              <a:t>Sectors Improved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Oil and </a:t>
            </a:r>
            <a:r>
              <a:rPr lang="en-US" dirty="0" smtClean="0"/>
              <a:t>Gas</a:t>
            </a:r>
          </a:p>
          <a:p>
            <a:r>
              <a:rPr lang="en-US" dirty="0" smtClean="0"/>
              <a:t>Residential Wood Combustion (RWC)</a:t>
            </a:r>
          </a:p>
          <a:p>
            <a:r>
              <a:rPr lang="en-US" dirty="0" smtClean="0"/>
              <a:t>Livestock and fertilizer ammonia</a:t>
            </a:r>
          </a:p>
          <a:p>
            <a:r>
              <a:rPr lang="en-US" dirty="0" smtClean="0"/>
              <a:t>Agricultural burning</a:t>
            </a:r>
          </a:p>
          <a:p>
            <a:r>
              <a:rPr lang="en-US" dirty="0" smtClean="0"/>
              <a:t>Industrial, commercial, institutional fuel combustion</a:t>
            </a:r>
          </a:p>
          <a:p>
            <a:r>
              <a:rPr lang="en-US" dirty="0" smtClean="0"/>
              <a:t>Solvents</a:t>
            </a:r>
          </a:p>
          <a:p>
            <a:r>
              <a:rPr lang="en-US" dirty="0" smtClean="0"/>
              <a:t>Asphalt paving</a:t>
            </a:r>
          </a:p>
          <a:p>
            <a:r>
              <a:rPr lang="en-US" dirty="0" smtClean="0"/>
              <a:t>Open burning</a:t>
            </a:r>
          </a:p>
          <a:p>
            <a:r>
              <a:rPr lang="en-US" dirty="0" err="1" smtClean="0"/>
              <a:t>Biogenics</a:t>
            </a:r>
            <a:endParaRPr lang="en-US" dirty="0" smtClean="0"/>
          </a:p>
          <a:p>
            <a:r>
              <a:rPr lang="en-US" dirty="0" smtClean="0"/>
              <a:t>Added backyard barbeque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NEI </a:t>
            </a:r>
            <a:r>
              <a:rPr lang="en-US" dirty="0" smtClean="0"/>
              <a:t>v1: Oil &amp; Gas and RWC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Oil and Gas Updates</a:t>
            </a:r>
          </a:p>
          <a:p>
            <a:pPr lvl="1"/>
            <a:r>
              <a:rPr lang="en-US" dirty="0" smtClean="0"/>
              <a:t>New version of Tool </a:t>
            </a:r>
            <a:r>
              <a:rPr lang="en-US" dirty="0"/>
              <a:t>includes Subpart W (activity data and GHG-reporting coordination) and differentiates conventional vs unconventional processes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comprehensive and detailed source coverage (SCCs)</a:t>
            </a:r>
          </a:p>
          <a:p>
            <a:pPr lvl="1"/>
            <a:r>
              <a:rPr lang="en-US" dirty="0"/>
              <a:t>Improved </a:t>
            </a:r>
            <a:r>
              <a:rPr lang="en-US" dirty="0" smtClean="0"/>
              <a:t>Emissions Factors </a:t>
            </a:r>
            <a:r>
              <a:rPr lang="en-US" dirty="0"/>
              <a:t>to counties</a:t>
            </a:r>
          </a:p>
          <a:p>
            <a:pPr lvl="1"/>
            <a:r>
              <a:rPr lang="en-US" dirty="0"/>
              <a:t>Improved reconciliation to point submittals</a:t>
            </a:r>
          </a:p>
          <a:p>
            <a:pPr lvl="1"/>
            <a:r>
              <a:rPr lang="en-US" dirty="0"/>
              <a:t>Better alignment with OAP GHG EI and GHG RP factors and activity data</a:t>
            </a:r>
          </a:p>
          <a:p>
            <a:r>
              <a:rPr lang="en-US" dirty="0"/>
              <a:t>Residential Wood Combustion </a:t>
            </a:r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appliance profiles and burn rates based on Census </a:t>
            </a:r>
            <a:r>
              <a:rPr lang="en-US" dirty="0" smtClean="0"/>
              <a:t>Region/Division &amp; climate zones </a:t>
            </a:r>
            <a:r>
              <a:rPr lang="en-US" dirty="0"/>
              <a:t>regression analysis of EIA survey data</a:t>
            </a:r>
          </a:p>
          <a:p>
            <a:pPr lvl="1"/>
            <a:r>
              <a:rPr lang="en-US" dirty="0"/>
              <a:t>Improved Urban/Rural distribution of appliances, burn rates based on census block/tract information</a:t>
            </a:r>
          </a:p>
          <a:p>
            <a:pPr lvl="1"/>
            <a:r>
              <a:rPr lang="en-US" dirty="0" smtClean="0"/>
              <a:t>Corrected VOC Emission Factor for pellet stoves</a:t>
            </a:r>
            <a:endParaRPr lang="en-US" dirty="0"/>
          </a:p>
          <a:p>
            <a:pPr lvl="1"/>
            <a:r>
              <a:rPr lang="en-US" dirty="0" smtClean="0"/>
              <a:t>Incorporated information </a:t>
            </a:r>
            <a:r>
              <a:rPr lang="en-US" dirty="0"/>
              <a:t>from OR and MN surveys to </a:t>
            </a:r>
            <a:r>
              <a:rPr lang="en-US" dirty="0" smtClean="0"/>
              <a:t>improve </a:t>
            </a:r>
            <a:r>
              <a:rPr lang="en-US" dirty="0"/>
              <a:t>appliance profiles</a:t>
            </a:r>
          </a:p>
          <a:p>
            <a:pPr lvl="1"/>
            <a:r>
              <a:rPr lang="en-US" dirty="0" smtClean="0"/>
              <a:t>Includes retirement rates for some appliances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reporting features and flexibility for SLTs to revise input assumptions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A6E5-FFAA-401B-8EEB-4028A3DA5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BD98ED3-FB8F-417B-87A6-6962068E580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53FA544-3B9D-44FD-ACFA-24A4ADA4C090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A9EA48E-D412-493D-87FA-E20C2F05DD82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D41302B-D9DC-4586-82B8-8FF1BFAB0D1C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53E52240-BAF6-4C08-BFEA-642D0A9CF2FD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F6194FF-C27B-438C-99EF-E0C0415EBAC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19D1131B-35C7-4E59-BD25-FD12789D01B4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245DB95-1113-40E4-88A6-1E5A2ABC50F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8B3E51A1-F567-4E91-A0E2-E8C8D81B3E6F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B917241D-8DE3-4EFE-AC26-90903B22B19B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0A888C2-3A07-45D7-BF18-E1A4B171008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7307ACF6-04C9-4889-B145-1C36501E160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EAE313C-679C-4D25-9923-022D53F7FCC9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9517FEF5-8F38-4CFA-9057-536F25204B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99D583B-0437-46AE-9546-070CE724AEFA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E0D3C961-D2D1-47C3-8CD9-EDE057BAAF76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010B720-7D61-4B7D-9F54-2D30924BDF2A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5EAFABFA-D350-4F78-BE69-10D526DC104E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7C13F72A-95E0-45AF-987D-11001622B5A0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AA89E6D6-5A7F-49D4-A66E-BDDAC82BD3B9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EEEB9BF4-DC2E-4D9B-9B58-CB1D56BE3582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D49994D6-7B38-4CB7-BE7D-E2CDB11DADF8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98B92CFB-8F76-4DA2-A619-30CC549CCA3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F75D515-F2DD-4C4A-A8D1-3A305F120A1C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0D37C36F-B6F6-47E8-BC6A-3A66F31C4C5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913B0304-E8BC-44FE-A2A3-EF5E2A8D88B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8C50B9BD-ED45-4C05-B85F-688E740360A1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0094042C-ED39-483B-9943-0D94083DF9CC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8639B20-8BAE-4877-AD52-9440C8244F92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5AB65F5-B537-4F56-A116-B987C20D5B49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3F88B3E3-2DE5-429A-B53F-4AD8E81427B6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378DBCE-DEC6-4F75-8EF5-3DF0E42A35B6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26EE8BB2-705E-45A6-B4BD-B7D2A050027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7D69E453-90D3-4724-B3F4-4ADE9C3B85C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3840893-F5CA-4121-8C41-8B943E89923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65190862-8494-451D-9059-3C17DC0D0ED7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031D68E-D005-4B32-906C-9DDDF849E005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CBF9B970-C74D-4BDA-8B66-1A5223866675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33DA1D40-6330-40C0-9E53-F65CAEEEC444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0169ECD-51E2-4388-93C7-D29C45B6F94F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98AA3938-343A-44AA-8AA5-327640FF836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490BE7E8-54F7-4E78-8D06-F082D0789398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166CAB0B-55BD-4CAE-ACCD-B5C150474E09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583169C2-7D1A-4A45-990B-DC13488ACC39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001AFA4-0B15-42AF-9F81-AB8D31B4D74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3B59F1E-3188-49D8-8293-CDB15AE9B78C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14A26B50-EA8C-407C-BAF7-50A0923F5F0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8D666FDA-063B-4C9E-93AA-AE91EF8C42B5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B35D6ABC-A53A-4180-9DC4-6D857570D70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8CBD9892-B6DD-4205-839B-7E6718286638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5B3F6DFF-78CA-4077-98CD-EC80F093B8C4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82398E9D-A1A4-4220-A413-640EAAD6AEC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49EAA4DE-2C25-4065-B246-8500199FB44C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434AB5FD-BC36-4F5F-B4CC-774582E6A252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2E0DC24B-3830-4253-B95C-29F7BA711106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95929F94-B0A0-4985-BA2D-BB11FC40F9F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067F3F8-B28D-433D-8020-C2214FC59DC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3CD4316D-FCDE-464B-B1DE-08D3E0CDF79D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6D65EC0D-5F09-4CC6-8FA5-5AD5B3F54DC8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B20E0758-DFFB-4038-8D67-DDD53CD631C4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88C50C45-EEF4-4281-A2FB-155F5724A937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2EC16A96-F7C3-457F-BEBA-1E700231381F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9F4563FE-23F3-440A-AA86-BFE8902D52B7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8F7E4F78-34EA-4559-9F3E-2E3968DAEE26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799B00C9-B8F5-4D11-A46C-8C883DD1B116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18189CC-13F0-4809-A038-F4D1553A9735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1DAF6E05-C0F9-4B8E-9F8D-AADA9A2B908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AC01D6F-6629-4487-B542-A2D7FCFF8CA3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DB754819-67D1-4A01-9084-6AD310B0021E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C744E668-D39E-4A0A-B34F-BEEA7D1AD5A4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5DBDB88-3EB9-4ED9-BEA8-89A0B8291B6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1046E36-CEEF-45CE-9B79-C049E7FA54F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968DCC4-827A-44E0-BF35-4A5E11B0A70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DB26EB0-99CF-4164-A9F7-5DCB3E50D1B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BF609DC-4B7A-4ADA-AA97-01E5AF336FD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A04E4E0-12A8-4C87-B468-3A0BC980DC5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B3357BA-966A-4A22-A4F7-FB7F78A6CF0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EA9F3E3-2FC9-4FE4-932F-5FF6DAD63D5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E1D6161-F24F-4859-A1C0-ECC1899E216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30C32EC-2FDC-4BDA-9CFA-75128DE05FB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70E0C5A-A8F6-4318-B675-0EFBDA5FFFB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9CBB80E-217F-4E16-9678-F3E17E2CC92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97F11D-0270-42F1-973A-981427D8717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FD17DA2-7683-481A-84F8-E52253395C7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CDCFFD0-C315-444C-A65F-8FE5E9739EC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A3F7240-0C4A-4712-9344-F4808782E40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0841B6E-D6BF-4C73-802F-F1CA828149C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812DAD1-C5D8-418C-8A20-2F3E9D87EF3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B08EE6C-D051-41FC-A1F0-F31A514E788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E7D5EBB-F614-49D3-B4B5-50185D534B4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267AFAA-C762-4D17-8A5A-43DBC1A2EEA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AA913D5-AA53-4E71-8A1C-B4847F8505F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98CA9A1-90F6-4EFC-8F6A-34F6C08C85C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820597F-E317-4B23-AEA1-54B4BA65B47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922EA61-E874-432C-9DD1-4B289911893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E699873-90F7-4CD5-8756-295BADF2780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634E3C9-2A25-4D34-B086-ABF57DB3190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04E706B8-1CBF-495B-AA6C-C03344CCF77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1A969A3-6A0D-453E-93E1-C14BB396F1D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7AB135C-D750-4ADE-B622-17A3F2E1AF9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19D9D80-CF2D-45BE-AF7A-A2BF7C4E510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C8F17C4-6C31-4BD1-BA52-C22D0420D87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33462BD-2697-46CC-8DC4-8E759406B08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3E50C01-A942-4132-940E-172EEFFD22F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0DF9D78-2241-41BB-903E-FD92B5B5081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385DF0A-07D9-4649-A497-9B8E9E2ABDA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17CB7C5-5FA8-4276-9760-5C1C0D8DD86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D9401F5-072E-4FE4-98E2-CCA2A68E843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323205C-D631-4D51-B474-BDFCB970E53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857AE16-29E2-46E3-AE4B-E0FBC95F0C5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4704EEC-7067-40E9-B670-1C49C60123AE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3C3AEC3-0D62-4554-AB5D-F0A6D0320E2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6B3DDB6-EBBC-4FD6-9C06-23251A02216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6440A53-A28D-42E8-87AE-F0D875B586C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49A9913A-D80A-4839-8576-E006DF6AF09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6999382-A781-4B96-9378-1507475957C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7F4AE23-0272-4C92-846A-7C1B2EC6B73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97544CC-6DBB-488C-96AD-AD29F18BE73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610EF4C-1AB4-4D40-AE99-5D1B8B7BE27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B7D0C20-2A05-4927-A2FF-410A18715E0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B0852CE-AE2D-42B2-B12C-D5ED8B24D6E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F72A4D08-A7CC-4A7B-B348-68ED56C0B8C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B5EF613-6312-4B2C-A3C5-7CECE1BA131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719961E-A3F9-4C43-BB6F-7B1277EAA8E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4FA7874-3A72-4C56-A983-DC442E2A423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0618094-3A6F-4406-AEE8-0AB2CAB566F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423B0B9-620A-4EAE-9DFC-282EF4DECEB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497C30-1E18-445B-B0AD-CA3708AA7B9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CDC04FE-1A13-4659-92BB-4B848727BA6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6EC6ECD-DBA2-44B9-BD64-CE0AEC5B5427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4E9AF1C-ADEC-4966-AA1F-FF4A2D55DFED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DCF95B7B-C4A4-4AB0-877C-9529DB8AA62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21483C52-47E2-4565-BC36-121569C24FA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A2CBD98-E6C7-48C7-9D06-35F5C67B652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164CABB6-6A6D-4B55-B042-8A67F4D7AD6D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10C3EF4-EB1D-4CB8-A020-C5BEAAE8305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B41DF26-F488-43D7-8033-8E863C314F63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267D290-F4FB-41BF-96EA-812E58A4D58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97BB8DF-BA05-41C2-B4DB-E0409A9D661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26FD009-DBEA-4274-8932-9C21B92F631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87A608D-35F7-4D40-B891-D161301B738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2F6D1E0-C90E-468B-8854-1E880851E1F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52721F99-E665-4754-9F13-DA7437D20B7D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3ADE1A62-AA0D-4608-882F-E71F11AF4582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44C535C8-1D1F-4715-BBF4-930AFC044BA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7EC2ADD-C8D3-4E39-9893-F43283907542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40B16296-C3D3-4EA9-905D-489FC8E89F73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48303BF-16F0-4C98-B56E-B77F42F6925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D02DE554-0D8F-460A-AFE2-91A2545C8DCA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D3FDA93-7C33-4470-8B14-B26DF403FDAE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E760CC0-363B-494C-916C-451BCDFCFB7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09A17E7-D5F9-4C54-BEEC-F2F4D594CD72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E765B51-F26A-422F-B477-D14CA2A94987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9E4C7CD-C6C6-4AC4-916C-8F2C508A7ADD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1E32F203-2420-4340-97D0-035E6A30B90D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7E721D0-205C-46C8-A742-D3A0625F1632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9EB6835-22BB-4431-91D3-9FA79A820769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6CCCD155-0E27-408A-9F67-137ED1F963BE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08601A4-C167-4536-9FC0-7ACC539A9F26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EFF00037-C8BE-42C2-A402-BE45E0154C7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61C79ED3-788D-4B97-9698-F8A829E822DD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C705AE3E-8E9F-4634-8986-5F8F330513B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22164</TotalTime>
  <Words>1586</Words>
  <Application>Microsoft Office PowerPoint</Application>
  <PresentationFormat>Widescreen</PresentationFormat>
  <Paragraphs>233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Depth</vt:lpstr>
      <vt:lpstr>2014 National Emissions Inventory </vt:lpstr>
      <vt:lpstr>Overview</vt:lpstr>
      <vt:lpstr>NEI Goals</vt:lpstr>
      <vt:lpstr>NEI  Basics</vt:lpstr>
      <vt:lpstr>NEI Timeline for the 2014 NEI</vt:lpstr>
      <vt:lpstr>SLT and EPA roles for NEI</vt:lpstr>
      <vt:lpstr>2014 NEI Nonpoint Approach Updates</vt:lpstr>
      <vt:lpstr>2014 NEI v1 Nonpoint Sectors Improved</vt:lpstr>
      <vt:lpstr>2014 NEI v1: Oil &amp; Gas and RWC Improvements</vt:lpstr>
      <vt:lpstr>NEI Oil &amp; Gas VOC 2014 (left), 2014 minus 2011 NEI (right)</vt:lpstr>
      <vt:lpstr>Residential Wood Combustion PM2.5 2014 (left), 2014 minus 2011 NEI (right)</vt:lpstr>
      <vt:lpstr>2014 NEI v1: Nonpoint, Ag-related Improvements</vt:lpstr>
      <vt:lpstr>Fertilizer NH3 2014 (left), 2014 minus 2011 NEI (right)</vt:lpstr>
      <vt:lpstr>Livestock NH3 2014 (left), 2014 minus 2011 NEI (right)</vt:lpstr>
      <vt:lpstr>Ag Burning PM2.5: 2014 (left), 2014 minus 2011 NEI (right)</vt:lpstr>
      <vt:lpstr>2014 NEI v1: Other Nonpoint Improvements</vt:lpstr>
      <vt:lpstr>2014 NEI v1 Wild and Prescribed Fires Updates</vt:lpstr>
      <vt:lpstr>2014  NEI v1 Mobile Sector Updates</vt:lpstr>
      <vt:lpstr>NEI trends updated with 2014 NEI v1</vt:lpstr>
      <vt:lpstr>2014v1 and 2011v2 NEI PM2.5</vt:lpstr>
      <vt:lpstr>2014v1 PM Species and EC (Black Carbon) Contributions</vt:lpstr>
      <vt:lpstr>2007 – 2014 Fires PM2.5 Trend </vt:lpstr>
      <vt:lpstr>2014v1 EPA-estimated Wildfires and Prescribed Burning Acres Burned and PM2.5 emissions</vt:lpstr>
      <vt:lpstr>Total Fires 2014v1 minus 2011v2 NEI: PM2.5 Emission Density</vt:lpstr>
      <vt:lpstr>NEI Next Steps</vt:lpstr>
      <vt:lpstr>Likely Changes for 2014v2 NEI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 Overview</dc:title>
  <dc:creator>Houyoux, Marc</dc:creator>
  <cp:lastModifiedBy>Mason, Rich</cp:lastModifiedBy>
  <cp:revision>470</cp:revision>
  <cp:lastPrinted>2016-05-23T17:25:15Z</cp:lastPrinted>
  <dcterms:created xsi:type="dcterms:W3CDTF">2014-10-01T14:04:23Z</dcterms:created>
  <dcterms:modified xsi:type="dcterms:W3CDTF">2016-10-21T21:13:57Z</dcterms:modified>
</cp:coreProperties>
</file>