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3"/>
  </p:notesMasterIdLst>
  <p:sldIdLst>
    <p:sldId id="256" r:id="rId2"/>
    <p:sldId id="276" r:id="rId3"/>
    <p:sldId id="281" r:id="rId4"/>
    <p:sldId id="290" r:id="rId5"/>
    <p:sldId id="287" r:id="rId6"/>
    <p:sldId id="288" r:id="rId7"/>
    <p:sldId id="289" r:id="rId8"/>
    <p:sldId id="291" r:id="rId9"/>
    <p:sldId id="301" r:id="rId10"/>
    <p:sldId id="313" r:id="rId11"/>
    <p:sldId id="302" r:id="rId12"/>
    <p:sldId id="304" r:id="rId13"/>
    <p:sldId id="303" r:id="rId14"/>
    <p:sldId id="305" r:id="rId15"/>
    <p:sldId id="306" r:id="rId16"/>
    <p:sldId id="262" r:id="rId17"/>
    <p:sldId id="296" r:id="rId18"/>
    <p:sldId id="297" r:id="rId19"/>
    <p:sldId id="299" r:id="rId20"/>
    <p:sldId id="300" r:id="rId21"/>
    <p:sldId id="311" r:id="rId22"/>
    <p:sldId id="263" r:id="rId23"/>
    <p:sldId id="315" r:id="rId24"/>
    <p:sldId id="318" r:id="rId25"/>
    <p:sldId id="322" r:id="rId26"/>
    <p:sldId id="298" r:id="rId27"/>
    <p:sldId id="316" r:id="rId28"/>
    <p:sldId id="317" r:id="rId29"/>
    <p:sldId id="319" r:id="rId30"/>
    <p:sldId id="320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ab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CB7"/>
    <a:srgbClr val="571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00" y="-96"/>
      </p:cViewPr>
      <p:guideLst>
        <p:guide orient="horz" pos="2160"/>
        <p:guide pos="3840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E5DB6-13A4-4229-9D17-C00B7C7EBDC1}" type="datetimeFigureOut">
              <a:rPr lang="en-CA" smtClean="0"/>
              <a:t>16-10-23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D1D2-6B54-4E14-969B-99ED5DDACC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47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D1D2-6B54-4E14-969B-99ED5DDACC5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15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D1D2-6B54-4E14-969B-99ED5DDACC5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225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DB79-95E0-4A88-9EC6-5877B9BC1413}" type="datetime1">
              <a:rPr lang="en-CA" smtClean="0"/>
              <a:t>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52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AC80-D43B-44D3-B2B6-095F63C44C7C}" type="datetime1">
              <a:rPr lang="en-CA" smtClean="0"/>
              <a:t>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48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96F7-09C9-475E-ABCC-10ACBC5F9223}" type="datetime1">
              <a:rPr lang="en-CA" smtClean="0"/>
              <a:t>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4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1A7B-E409-45E9-B3C2-A25291AF15D6}" type="datetime1">
              <a:rPr lang="en-CA" smtClean="0"/>
              <a:t>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0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6F6-81C3-48CD-9D88-4DA5993336C8}" type="datetime1">
              <a:rPr lang="en-CA" smtClean="0"/>
              <a:t>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41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300F-6CA2-43E7-9114-D9CB2CEB06BE}" type="datetime1">
              <a:rPr lang="en-CA" smtClean="0"/>
              <a:t>16-10-23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9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1082-53AA-4B61-9419-97B4361B2674}" type="datetime1">
              <a:rPr lang="en-CA" smtClean="0"/>
              <a:t>16-10-23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75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BC40-D040-46C4-ACB2-D3638AABFA09}" type="datetime1">
              <a:rPr lang="en-CA" smtClean="0"/>
              <a:t>16-10-23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74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BA52-68D7-4E1D-AE5F-936EF7C28F07}" type="datetime1">
              <a:rPr lang="en-CA" smtClean="0"/>
              <a:t>16-10-23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88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95CC-A685-47E0-B0B2-1B3A39DE2C60}" type="datetime1">
              <a:rPr lang="en-CA" smtClean="0"/>
              <a:t>16-10-23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8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2087-B545-475E-B5EB-67759FD9481A}" type="datetime1">
              <a:rPr lang="en-CA" smtClean="0"/>
              <a:t>16-10-23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BCBB-F4E3-4B08-A443-1C19A64B75AD}" type="datetime1">
              <a:rPr lang="en-CA" smtClean="0"/>
              <a:t>16-10-23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8721-FFFD-4D58-BC86-8A95F051B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7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04" y="1518010"/>
            <a:ext cx="10515600" cy="1121952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Emissions </a:t>
            </a: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Uncertainty Inventory and Modeling Framework</a:t>
            </a:r>
            <a:r>
              <a:rPr lang="en-CA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</a:t>
            </a: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Case Study of</a:t>
            </a:r>
            <a:r>
              <a:rPr lang="en-CA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Residential Wood Combustion </a:t>
            </a:r>
            <a:endParaRPr lang="en-CA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1850" y="3111911"/>
            <a:ext cx="10515600" cy="2977740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Rabab </a:t>
            </a:r>
            <a:r>
              <a:rPr lang="en-CA" dirty="0" smtClean="0">
                <a:solidFill>
                  <a:schemeClr val="tx1"/>
                </a:solidFill>
              </a:rPr>
              <a:t>Mashayekhi, </a:t>
            </a:r>
            <a:r>
              <a:rPr lang="en-CA" dirty="0" err="1">
                <a:solidFill>
                  <a:schemeClr val="tx1"/>
                </a:solidFill>
              </a:rPr>
              <a:t>Shunliu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Zhao, </a:t>
            </a:r>
            <a:r>
              <a:rPr lang="en-CA" dirty="0">
                <a:solidFill>
                  <a:schemeClr val="tx1"/>
                </a:solidFill>
              </a:rPr>
              <a:t>Sahar </a:t>
            </a:r>
            <a:r>
              <a:rPr lang="en-CA" dirty="0" err="1" smtClean="0">
                <a:solidFill>
                  <a:schemeClr val="tx1"/>
                </a:solidFill>
              </a:rPr>
              <a:t>Saeednooran</a:t>
            </a:r>
            <a:r>
              <a:rPr lang="en-CA" dirty="0" smtClean="0">
                <a:solidFill>
                  <a:schemeClr val="tx1"/>
                </a:solidFill>
              </a:rPr>
              <a:t>, </a:t>
            </a:r>
            <a:r>
              <a:rPr lang="en-CA" dirty="0">
                <a:solidFill>
                  <a:schemeClr val="tx1"/>
                </a:solidFill>
              </a:rPr>
              <a:t>Amir </a:t>
            </a:r>
            <a:r>
              <a:rPr lang="en-CA" dirty="0" err="1" smtClean="0">
                <a:solidFill>
                  <a:schemeClr val="tx1"/>
                </a:solidFill>
              </a:rPr>
              <a:t>Hakami</a:t>
            </a:r>
            <a:endParaRPr lang="en-CA" baseline="30000" dirty="0" smtClean="0">
              <a:solidFill>
                <a:schemeClr val="tx1"/>
              </a:solidFill>
            </a:endParaRPr>
          </a:p>
          <a:p>
            <a:pPr algn="ctr"/>
            <a:r>
              <a:rPr lang="en-CA" dirty="0"/>
              <a:t>Department of Civil and Environmental Engineering, Carleton University, </a:t>
            </a:r>
            <a:r>
              <a:rPr lang="en-CA" dirty="0" smtClean="0"/>
              <a:t>Ottawa</a:t>
            </a:r>
          </a:p>
          <a:p>
            <a:pPr algn="ctr"/>
            <a:endParaRPr lang="en-CA" baseline="30000" dirty="0"/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Richard </a:t>
            </a:r>
            <a:r>
              <a:rPr lang="en-CA" dirty="0" err="1" smtClean="0">
                <a:solidFill>
                  <a:schemeClr val="tx1"/>
                </a:solidFill>
              </a:rPr>
              <a:t>Ménard</a:t>
            </a:r>
            <a:r>
              <a:rPr lang="en-CA" dirty="0" smtClean="0">
                <a:solidFill>
                  <a:schemeClr val="tx1"/>
                </a:solidFill>
              </a:rPr>
              <a:t>, </a:t>
            </a:r>
            <a:r>
              <a:rPr lang="en-CA" dirty="0">
                <a:solidFill>
                  <a:schemeClr val="tx1"/>
                </a:solidFill>
              </a:rPr>
              <a:t>Michael </a:t>
            </a:r>
            <a:r>
              <a:rPr lang="en-CA" dirty="0" smtClean="0">
                <a:solidFill>
                  <a:schemeClr val="tx1"/>
                </a:solidFill>
              </a:rPr>
              <a:t>Moran</a:t>
            </a:r>
            <a:r>
              <a:rPr lang="en-CA" dirty="0" smtClean="0">
                <a:solidFill>
                  <a:schemeClr val="tx1"/>
                </a:solidFill>
              </a:rPr>
              <a:t>, </a:t>
            </a:r>
            <a:r>
              <a:rPr lang="en-CA" dirty="0">
                <a:solidFill>
                  <a:schemeClr val="tx1"/>
                </a:solidFill>
              </a:rPr>
              <a:t>and </a:t>
            </a:r>
            <a:r>
              <a:rPr lang="en-CA" dirty="0" err="1">
                <a:solidFill>
                  <a:schemeClr val="tx1"/>
                </a:solidFill>
              </a:rPr>
              <a:t>Junhua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Zhang</a:t>
            </a:r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 smtClean="0"/>
              <a:t>Air </a:t>
            </a:r>
            <a:r>
              <a:rPr lang="en-CA" dirty="0"/>
              <a:t>Quality Research Division, Environment and Climate Change Canada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z="1600" smtClean="0"/>
              <a:t>1</a:t>
            </a:fld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48598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10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6"/>
            <a:ext cx="10697991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Characterizing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uncertainties (inventory parameters for Canada)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2" y="1584994"/>
            <a:ext cx="5502442" cy="238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Inventory parameters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Spatial surrogates </a:t>
            </a: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Temporal profiles</a:t>
            </a: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Chemical speciation profiles 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135109" y="1302932"/>
            <a:ext cx="472979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Number of Appliance: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Assumed 30%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Burn rate: </a:t>
            </a:r>
            <a:r>
              <a:rPr lang="en-CA" dirty="0">
                <a:solidFill>
                  <a:srgbClr val="C55A11"/>
                </a:solidFill>
              </a:rPr>
              <a:t>Sampling error at 68% CI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Wood density: </a:t>
            </a:r>
            <a:r>
              <a:rPr lang="en-CA" dirty="0">
                <a:solidFill>
                  <a:srgbClr val="C55A11"/>
                </a:solidFill>
              </a:rPr>
              <a:t>Sampling error at </a:t>
            </a:r>
            <a:r>
              <a:rPr lang="en-CA" dirty="0" smtClean="0">
                <a:solidFill>
                  <a:srgbClr val="C55A11"/>
                </a:solidFill>
              </a:rPr>
              <a:t>95% </a:t>
            </a:r>
            <a:r>
              <a:rPr lang="en-CA" dirty="0">
                <a:solidFill>
                  <a:srgbClr val="C55A11"/>
                </a:solidFill>
              </a:rPr>
              <a:t>CI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Emission Factor: </a:t>
            </a:r>
            <a:r>
              <a:rPr lang="en-CA" dirty="0" smtClean="0">
                <a:solidFill>
                  <a:srgbClr val="C55A11"/>
                </a:solidFill>
              </a:rPr>
              <a:t>Quality </a:t>
            </a:r>
            <a:r>
              <a:rPr lang="en-CA" dirty="0">
                <a:solidFill>
                  <a:srgbClr val="C55A11"/>
                </a:solidFill>
              </a:rPr>
              <a:t>rating (A-E)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Left Brace 2"/>
          <p:cNvSpPr/>
          <p:nvPr/>
        </p:nvSpPr>
        <p:spPr>
          <a:xfrm>
            <a:off x="6980664" y="1360448"/>
            <a:ext cx="278781" cy="1271240"/>
          </a:xfrm>
          <a:prstGeom prst="leftBrace">
            <a:avLst>
              <a:gd name="adj1" fmla="val 8333"/>
              <a:gd name="adj2" fmla="val 470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84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11</a:t>
            </a:fld>
            <a:endParaRPr lang="en-CA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1" y="1584994"/>
            <a:ext cx="5165559" cy="238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Inventory parameters </a:t>
            </a:r>
          </a:p>
          <a:p>
            <a:r>
              <a:rPr lang="en-CA" dirty="0"/>
              <a:t>Spatial surrogates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marginal </a:t>
            </a: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</a:rPr>
              <a:t>error reported in 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U.S. Census </a:t>
            </a: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</a:rPr>
              <a:t>American Community Survey (ACS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))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Temporal profiles</a:t>
            </a: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Chemical speciation profiles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pic>
        <p:nvPicPr>
          <p:cNvPr id="5" name="Picture 4" descr="C:\Users\Rabab\Downloads\NumberOfHousBurnWOO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28164" r="8541" b="12081"/>
          <a:stretch/>
        </p:blipFill>
        <p:spPr bwMode="auto">
          <a:xfrm>
            <a:off x="6785811" y="1179095"/>
            <a:ext cx="4259179" cy="2483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Rabab\Downloads\ACS_ERR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29004" r="8676" b="12278"/>
          <a:stretch/>
        </p:blipFill>
        <p:spPr bwMode="auto">
          <a:xfrm>
            <a:off x="6785811" y="3994486"/>
            <a:ext cx="4204390" cy="24831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2832" y="864000"/>
            <a:ext cx="507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2">
                    <a:lumMod val="50000"/>
                  </a:schemeClr>
                </a:solidFill>
              </a:rPr>
              <a:t>Number of houses burn wood as primary heating source</a:t>
            </a:r>
            <a:endParaRPr lang="en-CA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4958" y="3713747"/>
            <a:ext cx="1772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2">
                    <a:lumMod val="50000"/>
                  </a:schemeClr>
                </a:solidFill>
              </a:rPr>
              <a:t>Relative </a:t>
            </a:r>
            <a:r>
              <a:rPr lang="en-CA" sz="16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CA" sz="1600" b="1" dirty="0" smtClean="0">
                <a:solidFill>
                  <a:schemeClr val="bg2">
                    <a:lumMod val="50000"/>
                  </a:schemeClr>
                </a:solidFill>
              </a:rPr>
              <a:t>rror </a:t>
            </a:r>
            <a:r>
              <a:rPr lang="en-CA" sz="1600" b="1" dirty="0" smtClean="0">
                <a:solidFill>
                  <a:schemeClr val="bg2">
                    <a:lumMod val="50000"/>
                  </a:schemeClr>
                </a:solidFill>
              </a:rPr>
              <a:t>(%) </a:t>
            </a:r>
            <a:endParaRPr lang="en-CA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6"/>
            <a:ext cx="10515600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Characterizing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uncertainties (RWC surrogates in the U.S)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2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12</a:t>
            </a:fld>
            <a:endParaRPr lang="en-CA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1" y="1584994"/>
            <a:ext cx="6067927" cy="238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Inventory parameters </a:t>
            </a:r>
          </a:p>
          <a:p>
            <a:r>
              <a:rPr lang="en-CA" dirty="0" smtClean="0"/>
              <a:t>Spatial surrogates 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standard deviation using 3 different </a:t>
            </a: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</a:rPr>
              <a:t>surrogates used to allocate Canadian 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RWC</a:t>
            </a:r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C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7164000" y="2004536"/>
            <a:ext cx="408372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950A</a:t>
            </a:r>
            <a:r>
              <a:rPr lang="en-CA" sz="1600" dirty="0"/>
              <a:t>: combination of forest and dwellings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1600" dirty="0" smtClean="0"/>
              <a:t>950B</a:t>
            </a:r>
            <a:r>
              <a:rPr lang="en-CA" sz="1600" dirty="0"/>
              <a:t>: intersection of forest and dwellings</a:t>
            </a:r>
          </a:p>
          <a:p>
            <a:r>
              <a:rPr lang="en-CA" sz="1600" dirty="0" smtClean="0"/>
              <a:t>951</a:t>
            </a:r>
            <a:r>
              <a:rPr lang="en-CA" sz="1600" dirty="0"/>
              <a:t>: </a:t>
            </a:r>
            <a:r>
              <a:rPr lang="en-CA" sz="1600" dirty="0" smtClean="0"/>
              <a:t>RWC from </a:t>
            </a:r>
            <a:r>
              <a:rPr lang="en-CA" sz="1600" dirty="0"/>
              <a:t>HES and EUS </a:t>
            </a:r>
            <a:r>
              <a:rPr lang="en-CA" sz="1600" dirty="0" smtClean="0"/>
              <a:t>surveys</a:t>
            </a:r>
            <a:endParaRPr lang="en-CA" sz="1600" dirty="0"/>
          </a:p>
        </p:txBody>
      </p:sp>
      <p:sp>
        <p:nvSpPr>
          <p:cNvPr id="2" name="Left Brace 1"/>
          <p:cNvSpPr/>
          <p:nvPr/>
        </p:nvSpPr>
        <p:spPr>
          <a:xfrm>
            <a:off x="7056000" y="2057401"/>
            <a:ext cx="120315" cy="72189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b="7855"/>
          <a:stretch/>
        </p:blipFill>
        <p:spPr>
          <a:xfrm>
            <a:off x="1929133" y="3084116"/>
            <a:ext cx="4231037" cy="3617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 b="8296"/>
          <a:stretch/>
        </p:blipFill>
        <p:spPr>
          <a:xfrm>
            <a:off x="6168618" y="3129470"/>
            <a:ext cx="4158012" cy="3571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0014" y="2807347"/>
            <a:ext cx="72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2">
                    <a:lumMod val="50000"/>
                  </a:schemeClr>
                </a:solidFill>
              </a:rPr>
              <a:t>Mean </a:t>
            </a:r>
            <a:endParaRPr lang="en-C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7175" y="2923971"/>
            <a:ext cx="1933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2">
                    <a:lumMod val="50000"/>
                  </a:schemeClr>
                </a:solidFill>
              </a:rPr>
              <a:t>Relative Error (%)</a:t>
            </a:r>
            <a:endParaRPr lang="en-C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65126"/>
            <a:ext cx="10515600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Characterizing uncertainties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(RWC surrogates in Canada)  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1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13</a:t>
            </a:fld>
            <a:endParaRPr lang="en-CA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2" y="1584994"/>
            <a:ext cx="5502442" cy="238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Inventory parameters </a:t>
            </a: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Surrogates </a:t>
            </a:r>
          </a:p>
          <a:p>
            <a:r>
              <a:rPr lang="en-CA" dirty="0" smtClean="0"/>
              <a:t>Temporal profiles</a:t>
            </a:r>
          </a:p>
          <a:p>
            <a:r>
              <a:rPr lang="en-CA" dirty="0" smtClean="0"/>
              <a:t>Chemical speciation profiles </a:t>
            </a:r>
          </a:p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2891588" y="3671319"/>
            <a:ext cx="7824733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We do not have any uncertainties 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reported in literature</a:t>
            </a:r>
          </a:p>
          <a:p>
            <a:pPr marL="342900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For 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each </a:t>
            </a: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temporal and speciation profile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, each single coefficient is assigned a standard deviation assuming a 30% uncertainty</a:t>
            </a:r>
          </a:p>
          <a:p>
            <a:pPr algn="just"/>
            <a:endParaRPr lang="en-C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Characterizing uncertainties in each input 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690" y="4912230"/>
            <a:ext cx="7824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en-CA" sz="3000" b="1" i="1" dirty="0" smtClean="0">
                <a:ea typeface="Calibri" panose="020F0502020204030204" pitchFamily="34" charset="0"/>
              </a:rPr>
              <a:t>Suggestions are welcome!</a:t>
            </a:r>
            <a:endParaRPr lang="en-CA" sz="3000" b="1" i="1" dirty="0"/>
          </a:p>
        </p:txBody>
      </p:sp>
    </p:spTree>
    <p:extLst>
      <p:ext uri="{BB962C8B-B14F-4D97-AF65-F5344CB8AC3E}">
        <p14:creationId xmlns:p14="http://schemas.microsoft.com/office/powerpoint/2010/main" val="10558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14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6"/>
            <a:ext cx="10515600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Propagating uncertainties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1" y="1584994"/>
            <a:ext cx="8955507" cy="3793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Monte Carlo</a:t>
            </a:r>
            <a:r>
              <a:rPr lang="en-CA" dirty="0" smtClean="0"/>
              <a:t> simulations </a:t>
            </a:r>
          </a:p>
          <a:p>
            <a:pPr algn="just"/>
            <a:r>
              <a:rPr lang="en-CA" dirty="0" smtClean="0">
                <a:solidFill>
                  <a:srgbClr val="000000"/>
                </a:solidFill>
              </a:rPr>
              <a:t>Sampling code is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External </a:t>
            </a:r>
            <a:r>
              <a:rPr lang="en-CA" dirty="0" smtClean="0"/>
              <a:t>to SMOKE </a:t>
            </a:r>
          </a:p>
          <a:p>
            <a:pPr algn="just"/>
            <a:r>
              <a:rPr lang="en-CA" dirty="0"/>
              <a:t>Latin Hypercube Sampling (LHS) generates a set of 100 random realizations (other set sizes were also tested)</a:t>
            </a:r>
          </a:p>
          <a:p>
            <a:pPr algn="just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Normal distribution</a:t>
            </a:r>
            <a:r>
              <a:rPr lang="en-CA" dirty="0" smtClean="0"/>
              <a:t> is assumed for each parameter </a:t>
            </a:r>
          </a:p>
          <a:p>
            <a:pPr algn="just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17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15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5"/>
            <a:ext cx="10515600" cy="11267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Results </a:t>
            </a:r>
          </a:p>
          <a:p>
            <a:endParaRPr lang="en-C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72125" y="2210636"/>
            <a:ext cx="8955507" cy="3793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dirty="0" smtClean="0"/>
              <a:t>Resolution: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CONUS, 36 km</a:t>
            </a:r>
          </a:p>
          <a:p>
            <a:pPr algn="just"/>
            <a:r>
              <a:rPr lang="en-CA" dirty="0" smtClean="0"/>
              <a:t>SMOKE version: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v3.7</a:t>
            </a:r>
            <a:r>
              <a:rPr lang="en-CA" dirty="0" smtClean="0"/>
              <a:t> </a:t>
            </a:r>
            <a:endParaRPr lang="en-CA" dirty="0" smtClean="0"/>
          </a:p>
          <a:p>
            <a:pPr algn="just"/>
            <a:r>
              <a:rPr lang="en-CA" dirty="0" smtClean="0"/>
              <a:t>Episode: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February 1</a:t>
            </a:r>
            <a:r>
              <a:rPr lang="en-CA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, 2011</a:t>
            </a:r>
          </a:p>
          <a:p>
            <a:pPr algn="just"/>
            <a:r>
              <a:rPr lang="en-CA" dirty="0" smtClean="0"/>
              <a:t>Chemical speciation: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ADOM gas</a:t>
            </a:r>
            <a:r>
              <a:rPr lang="en-CA" dirty="0" smtClean="0">
                <a:solidFill>
                  <a:srgbClr val="D82CB7"/>
                </a:solidFill>
              </a:rPr>
              <a:t>-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phase mechanism and  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12-bin aerosol representation (GEM-MACH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just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442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16</a:t>
            </a:fld>
            <a:endParaRPr lang="en-CA"/>
          </a:p>
        </p:txBody>
      </p:sp>
      <p:pic>
        <p:nvPicPr>
          <p:cNvPr id="14" name="Picture 13" descr="C:\Users\Rabab\Documents\uncertainity_project\RWC\REPORT\after_report\sept-13\PC8_error-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7936"/>
          <a:stretch/>
        </p:blipFill>
        <p:spPr bwMode="auto">
          <a:xfrm>
            <a:off x="7935268" y="2176629"/>
            <a:ext cx="4074469" cy="346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:\Users\Rabab\Documents\uncertainity_project\RWC\REPORT\after_report\sept-13\PC8_SIGMA_al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5897"/>
          <a:stretch/>
        </p:blipFill>
        <p:spPr bwMode="auto">
          <a:xfrm>
            <a:off x="3836862" y="2116788"/>
            <a:ext cx="4198332" cy="35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Rabab\Documents\uncertainity_project\RWC\REPORT\after_report\sept-13\PC8_MEAN_ALL_perturbe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b="6553"/>
          <a:stretch/>
        </p:blipFill>
        <p:spPr bwMode="auto">
          <a:xfrm>
            <a:off x="1" y="2086759"/>
            <a:ext cx="4076412" cy="34796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78041" y="425282"/>
            <a:ext cx="11075660" cy="119678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Results (All processes perturbed; 100 realizations) </a:t>
            </a:r>
            <a:r>
              <a:rPr lang="en-CA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1800" b="1" dirty="0" smtClean="0">
                <a:latin typeface="+mn-lt"/>
              </a:rPr>
              <a:t/>
            </a:r>
            <a:br>
              <a:rPr lang="en-CA" sz="1800" b="1" dirty="0" smtClean="0">
                <a:latin typeface="+mn-lt"/>
              </a:rPr>
            </a:br>
            <a:r>
              <a:rPr lang="en-CA" sz="2400" b="1" dirty="0" smtClean="0">
                <a:latin typeface="+mn-lt"/>
              </a:rPr>
              <a:t>Primary Organic Carbon (PC8) emission</a:t>
            </a:r>
            <a:r>
              <a:rPr lang="en-CA" sz="2400" b="1" dirty="0" smtClean="0">
                <a:latin typeface="+mn-lt"/>
              </a:rPr>
              <a:t>, February 1</a:t>
            </a:r>
            <a:r>
              <a:rPr lang="en-CA" sz="2400" b="1" baseline="30000" dirty="0" smtClean="0">
                <a:latin typeface="+mn-lt"/>
              </a:rPr>
              <a:t>st</a:t>
            </a:r>
            <a:r>
              <a:rPr lang="en-CA" sz="2400" b="1" dirty="0" smtClean="0">
                <a:latin typeface="+mn-lt"/>
              </a:rPr>
              <a:t>, </a:t>
            </a:r>
            <a:r>
              <a:rPr lang="en-CA" sz="2400" b="1" dirty="0" smtClean="0">
                <a:latin typeface="+mn-lt"/>
              </a:rPr>
              <a:t>18 </a:t>
            </a:r>
            <a:r>
              <a:rPr lang="en-CA" sz="2400" b="1" dirty="0" smtClean="0">
                <a:latin typeface="+mn-lt"/>
              </a:rPr>
              <a:t>UTC  </a:t>
            </a:r>
            <a:endParaRPr lang="en-CA" sz="2400" b="1" dirty="0"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92121" y="1749482"/>
            <a:ext cx="2630906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Mean; 100 realizations</a:t>
            </a:r>
            <a:endParaRPr lang="en-CA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438368" y="1764800"/>
            <a:ext cx="345401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Deviation; sigma</a:t>
            </a:r>
            <a:endParaRPr lang="en-CA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177461" y="1796885"/>
            <a:ext cx="355332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Relative error(%), sigma/mean </a:t>
            </a:r>
            <a:endParaRPr lang="en-CA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5326" y="6063955"/>
            <a:ext cx="452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 uncertainty over Canada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Indication of high values over central U.S.</a:t>
            </a:r>
            <a:endParaRPr lang="en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8354" y="5519327"/>
            <a:ext cx="6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g/s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8772" y="5656048"/>
            <a:ext cx="6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g/s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12472" y="5734446"/>
            <a:ext cx="6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7247" y="5354243"/>
            <a:ext cx="419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9296" y="5431050"/>
            <a:ext cx="508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340344"/>
            <a:ext cx="629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82768" y="5402035"/>
            <a:ext cx="629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41841" y="5463725"/>
            <a:ext cx="370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99577" y="5464943"/>
            <a:ext cx="535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2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17</a:t>
            </a:fld>
            <a:endParaRPr lang="en-CA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6009" y="220747"/>
            <a:ext cx="10316595" cy="10727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Contribution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of inventory and spatial uncertainty in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overall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uncertainty (</a:t>
            </a:r>
            <a:r>
              <a:rPr lang="en-CA" sz="2800" b="1" dirty="0">
                <a:solidFill>
                  <a:srgbClr val="000000"/>
                </a:solidFill>
              </a:rPr>
              <a:t>Standard Deviation  (</a:t>
            </a:r>
            <a:r>
              <a:rPr lang="el-GR" sz="2800" b="1" dirty="0">
                <a:solidFill>
                  <a:srgbClr val="000000"/>
                </a:solidFill>
              </a:rPr>
              <a:t>σ</a:t>
            </a:r>
            <a:r>
              <a:rPr lang="en-CA" sz="2800" b="1" dirty="0" smtClean="0">
                <a:solidFill>
                  <a:srgbClr val="000000"/>
                </a:solidFill>
              </a:rPr>
              <a:t>)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CA" sz="1800" b="1" dirty="0" smtClean="0">
                <a:latin typeface="+mn-lt"/>
              </a:rPr>
              <a:t>Primary Organic Carbon (PC8) emission, on February 1</a:t>
            </a:r>
            <a:r>
              <a:rPr lang="en-CA" sz="1800" b="1" baseline="30000" dirty="0" smtClean="0">
                <a:latin typeface="+mn-lt"/>
              </a:rPr>
              <a:t>st</a:t>
            </a:r>
            <a:r>
              <a:rPr lang="en-CA" sz="1800" b="1" dirty="0" smtClean="0">
                <a:latin typeface="+mn-lt"/>
              </a:rPr>
              <a:t> at, 18 UTC  </a:t>
            </a:r>
            <a:endParaRPr lang="en-CA" sz="1600" b="1" dirty="0">
              <a:latin typeface="+mn-lt"/>
            </a:endParaRPr>
          </a:p>
        </p:txBody>
      </p:sp>
      <p:pic>
        <p:nvPicPr>
          <p:cNvPr id="11" name="Picture 10" descr="C:\Users\Rabab\Documents\uncertainity_project\RWC\REPORT\after_report\sept-13\PC8_SIGMA_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 b="22720"/>
          <a:stretch/>
        </p:blipFill>
        <p:spPr bwMode="auto">
          <a:xfrm>
            <a:off x="634790" y="2612173"/>
            <a:ext cx="3494490" cy="239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Rabab\Documents\uncertainity_project\RWC\REPORT\after_report\sept-13\PC8_SIGMA_allxinv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b="24177"/>
          <a:stretch/>
        </p:blipFill>
        <p:spPr bwMode="auto">
          <a:xfrm>
            <a:off x="4148629" y="2621117"/>
            <a:ext cx="3475991" cy="23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Rabab\Documents\uncertainity_project\RWC\REPORT\after_report\sept-13\PC8_SIGMA_allxs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23663"/>
          <a:stretch/>
        </p:blipFill>
        <p:spPr bwMode="auto">
          <a:xfrm>
            <a:off x="7648888" y="2642096"/>
            <a:ext cx="3470425" cy="2362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43300" y="2091269"/>
            <a:ext cx="302384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 smtClean="0"/>
              <a:t>σ</a:t>
            </a:r>
            <a:r>
              <a:rPr lang="en-CA" sz="1600" b="1" dirty="0" smtClean="0"/>
              <a:t>:  All processes perturbed </a:t>
            </a:r>
            <a:endParaRPr lang="en-CA" sz="16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11051" y="2114409"/>
            <a:ext cx="371775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/>
              <a:t>σ</a:t>
            </a:r>
            <a:r>
              <a:rPr lang="en-CA" sz="1600" b="1" dirty="0"/>
              <a:t>:  </a:t>
            </a:r>
            <a:r>
              <a:rPr lang="en-CA" sz="1600" b="1" dirty="0" smtClean="0"/>
              <a:t>All </a:t>
            </a:r>
            <a:r>
              <a:rPr lang="en-CA" sz="1600" b="1" dirty="0"/>
              <a:t>processes perturbed 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except</a:t>
            </a: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1900" b="1" dirty="0">
                <a:solidFill>
                  <a:srgbClr val="C55A11"/>
                </a:solidFill>
              </a:rPr>
              <a:t>inventory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22164" y="2031721"/>
            <a:ext cx="3835346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b="1" dirty="0"/>
              <a:t>σ</a:t>
            </a:r>
            <a:r>
              <a:rPr lang="en-CA" sz="1600" b="1" dirty="0"/>
              <a:t>:  All processes perturbed </a:t>
            </a:r>
            <a:r>
              <a:rPr lang="en-CA" sz="1800" b="1" dirty="0">
                <a:solidFill>
                  <a:srgbClr val="C55A11"/>
                </a:solidFill>
              </a:rPr>
              <a:t>except</a:t>
            </a:r>
            <a:r>
              <a:rPr lang="en-CA" sz="1600" b="1" dirty="0"/>
              <a:t> </a:t>
            </a:r>
            <a:r>
              <a:rPr lang="en-CA" sz="1800" b="1" dirty="0">
                <a:solidFill>
                  <a:srgbClr val="C55A11"/>
                </a:solidFill>
              </a:rPr>
              <a:t>surrogates</a:t>
            </a:r>
          </a:p>
        </p:txBody>
      </p:sp>
      <p:pic>
        <p:nvPicPr>
          <p:cNvPr id="24" name="Picture 23" descr="C:\Users\Rabab\Documents\uncertainity_project\RWC\REPORT\after_report\sept-13\PC8_SIGMA_allxc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3" b="7266"/>
          <a:stretch/>
        </p:blipFill>
        <p:spPr bwMode="auto">
          <a:xfrm>
            <a:off x="512446" y="5008915"/>
            <a:ext cx="10913023" cy="8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56992" y="5985044"/>
            <a:ext cx="1108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Excluding the inventory perturbation decreases the total standard deviation </a:t>
            </a:r>
            <a:endParaRPr lang="en-C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3253" y="5746099"/>
            <a:ext cx="65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Rabab\Documents\uncertainity_project\RWC\REPORT\after_report\sept-13\PC8_error-allxs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21954"/>
          <a:stretch/>
        </p:blipFill>
        <p:spPr bwMode="auto">
          <a:xfrm>
            <a:off x="7626545" y="2121904"/>
            <a:ext cx="3606902" cy="2569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18</a:t>
            </a:fld>
            <a:endParaRPr lang="en-CA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78041" y="377157"/>
            <a:ext cx="10758150" cy="894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Contribution of inventory and spatial uncertainty in overall uncertainty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CA" sz="2800" b="1" dirty="0">
                <a:solidFill>
                  <a:srgbClr val="000000"/>
                </a:solidFill>
              </a:rPr>
              <a:t>Relative Error (%</a:t>
            </a:r>
            <a:r>
              <a:rPr lang="en-CA" sz="2800" b="1" dirty="0" smtClean="0">
                <a:solidFill>
                  <a:srgbClr val="000000"/>
                </a:solidFill>
              </a:rPr>
              <a:t>)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1800" b="1" dirty="0" smtClean="0">
                <a:latin typeface="+mn-lt"/>
              </a:rPr>
              <a:t>Primary </a:t>
            </a:r>
            <a:r>
              <a:rPr lang="en-CA" sz="1800" b="1" dirty="0" smtClean="0">
                <a:latin typeface="+mn-lt"/>
              </a:rPr>
              <a:t>Organic Carbon (PC8) emission, on February 1</a:t>
            </a:r>
            <a:r>
              <a:rPr lang="en-CA" sz="1800" b="1" baseline="30000" dirty="0" smtClean="0">
                <a:latin typeface="+mn-lt"/>
              </a:rPr>
              <a:t>st</a:t>
            </a:r>
            <a:r>
              <a:rPr lang="en-CA" sz="1800" b="1" dirty="0" smtClean="0">
                <a:latin typeface="+mn-lt"/>
              </a:rPr>
              <a:t> at, 18 UTC  </a:t>
            </a:r>
            <a:endParaRPr lang="en-CA" sz="1600" b="1" dirty="0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8109" y="1830544"/>
            <a:ext cx="2630906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 smtClean="0"/>
              <a:t>All processes perturbed </a:t>
            </a:r>
            <a:endParaRPr lang="en-CA" sz="16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23741" y="1778407"/>
            <a:ext cx="371775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/>
              <a:t>All processes perturbed </a:t>
            </a:r>
            <a:r>
              <a:rPr lang="en-CA" sz="1900" b="1" dirty="0">
                <a:solidFill>
                  <a:srgbClr val="C55A11"/>
                </a:solidFill>
              </a:rPr>
              <a:t>except</a:t>
            </a:r>
            <a:r>
              <a:rPr lang="en-CA" sz="1600" b="1" dirty="0"/>
              <a:t> </a:t>
            </a:r>
            <a:r>
              <a:rPr lang="en-CA" sz="1900" b="1" dirty="0">
                <a:solidFill>
                  <a:srgbClr val="C55A11"/>
                </a:solidFill>
              </a:rPr>
              <a:t>inventory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861551" y="1611182"/>
            <a:ext cx="371775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 smtClean="0"/>
              <a:t>All </a:t>
            </a:r>
            <a:r>
              <a:rPr lang="en-CA" sz="1600" b="1" dirty="0"/>
              <a:t>processes perturbed </a:t>
            </a:r>
            <a:r>
              <a:rPr lang="en-CA" sz="1900" b="1" dirty="0">
                <a:solidFill>
                  <a:srgbClr val="C55A11"/>
                </a:solidFill>
              </a:rPr>
              <a:t>except</a:t>
            </a:r>
            <a:r>
              <a:rPr lang="en-CA" sz="1600" b="1" dirty="0"/>
              <a:t> </a:t>
            </a:r>
            <a:r>
              <a:rPr lang="en-CA" sz="1900" b="1" dirty="0">
                <a:solidFill>
                  <a:srgbClr val="C55A11"/>
                </a:solidFill>
              </a:rPr>
              <a:t>surrogates</a:t>
            </a:r>
          </a:p>
        </p:txBody>
      </p:sp>
      <p:pic>
        <p:nvPicPr>
          <p:cNvPr id="20" name="Picture 19" descr="C:\Users\Rabab\Documents\uncertainity_project\RWC\REPORT\after_report\sept-13\PC8_error-al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4677"/>
          <a:stretch/>
        </p:blipFill>
        <p:spPr bwMode="auto">
          <a:xfrm>
            <a:off x="400131" y="2266915"/>
            <a:ext cx="3682487" cy="2490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:\Users\Rabab\Documents\uncertainity_project\RWC\REPORT\after_report\sept-13\PC8_error-xinv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24538"/>
          <a:stretch/>
        </p:blipFill>
        <p:spPr bwMode="auto">
          <a:xfrm>
            <a:off x="3970102" y="2267227"/>
            <a:ext cx="3656998" cy="250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C:\Users\Rabab\Documents\uncertainity_project\RWC\REPORT\after_report\sept-13\PC8_error-allxc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2" b="2412"/>
          <a:stretch/>
        </p:blipFill>
        <p:spPr bwMode="auto">
          <a:xfrm>
            <a:off x="1693430" y="4808347"/>
            <a:ext cx="9521554" cy="1046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2863" y="5823348"/>
            <a:ext cx="469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Excluding surrogate perturbation: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the uncertainty in Canada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the high uncertainty in central U.S.</a:t>
            </a:r>
            <a:endParaRPr lang="en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19</a:t>
            </a:fld>
            <a:endParaRPr lang="en-CA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78040" y="377157"/>
            <a:ext cx="11121019" cy="9163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CA" sz="1800" b="1" dirty="0" smtClean="0"/>
              <a:t/>
            </a:r>
            <a:br>
              <a:rPr lang="en-CA" sz="1800" b="1" dirty="0" smtClean="0"/>
            </a:b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Contribution of inventory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uncertainty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shape of distribution </a:t>
            </a:r>
            <a:r>
              <a:rPr lang="en-CA" sz="2800" b="1" dirty="0" smtClean="0">
                <a:solidFill>
                  <a:srgbClr val="000000"/>
                </a:solidFill>
              </a:rPr>
              <a:t>(</a:t>
            </a:r>
            <a:r>
              <a:rPr lang="en-CA" sz="2800" b="1" dirty="0" err="1" smtClean="0">
                <a:solidFill>
                  <a:srgbClr val="000000"/>
                </a:solidFill>
              </a:rPr>
              <a:t>Skewness</a:t>
            </a:r>
            <a:r>
              <a:rPr lang="en-CA" sz="2800" b="1" dirty="0" smtClean="0">
                <a:solidFill>
                  <a:srgbClr val="000000"/>
                </a:solidFill>
              </a:rPr>
              <a:t>; measure of symmetry)</a:t>
            </a:r>
            <a:r>
              <a:rPr lang="en-CA" sz="28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CA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en-CA" sz="1800" b="1" dirty="0" smtClean="0">
                <a:latin typeface="+mn-lt"/>
              </a:rPr>
              <a:t>Primary Organic Carbon (PC8) emission, on February 1</a:t>
            </a:r>
            <a:r>
              <a:rPr lang="en-CA" sz="1800" b="1" baseline="30000" dirty="0" smtClean="0">
                <a:latin typeface="+mn-lt"/>
              </a:rPr>
              <a:t>st</a:t>
            </a:r>
            <a:r>
              <a:rPr lang="en-CA" sz="1800" b="1" dirty="0" smtClean="0">
                <a:latin typeface="+mn-lt"/>
              </a:rPr>
              <a:t> at, 18 UTC  </a:t>
            </a:r>
            <a:endParaRPr lang="en-CA" sz="1600" b="1" dirty="0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83234" y="1635119"/>
            <a:ext cx="2630906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All processes perturbed </a:t>
            </a:r>
            <a:endParaRPr lang="en-C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08146" y="1650236"/>
            <a:ext cx="371775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All </a:t>
            </a: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</a:rPr>
              <a:t>processes perturbed except inventory</a:t>
            </a:r>
          </a:p>
        </p:txBody>
      </p:sp>
      <p:pic>
        <p:nvPicPr>
          <p:cNvPr id="16" name="Picture 15" descr="C:\Users\Rabab\Documents\uncertainity_project\RWC\REPORT\after_report\sept-13\PC8_skewness-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b="24080"/>
          <a:stretch/>
        </p:blipFill>
        <p:spPr bwMode="auto">
          <a:xfrm>
            <a:off x="1032966" y="2009274"/>
            <a:ext cx="4546135" cy="31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Rabab\Documents\uncertainity_project\RWC\REPORT\after_report\sept-13\PC8_skewness-allxinv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 b="25038"/>
          <a:stretch/>
        </p:blipFill>
        <p:spPr bwMode="auto">
          <a:xfrm>
            <a:off x="5597168" y="2051542"/>
            <a:ext cx="4532907" cy="307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Rabab\Documents\uncertainity_project\RWC\REPORT\after_report\sept-13\PC8_skewness-allxc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5" b="5300"/>
          <a:stretch/>
        </p:blipFill>
        <p:spPr bwMode="auto">
          <a:xfrm>
            <a:off x="662822" y="5233984"/>
            <a:ext cx="9822317" cy="767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6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04755" cy="573338"/>
          </a:xfrm>
        </p:spPr>
        <p:txBody>
          <a:bodyPr>
            <a:normAutofit/>
          </a:bodyPr>
          <a:lstStyle/>
          <a:p>
            <a:r>
              <a:rPr lang="en-CA" sz="2600" b="1" dirty="0">
                <a:solidFill>
                  <a:schemeClr val="accent2">
                    <a:lumMod val="75000"/>
                  </a:schemeClr>
                </a:solidFill>
              </a:rPr>
              <a:t>Why is emissions uncertainty quantification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668"/>
            <a:ext cx="10515600" cy="5008898"/>
          </a:xfrm>
        </p:spPr>
        <p:txBody>
          <a:bodyPr>
            <a:normAutofit/>
          </a:bodyPr>
          <a:lstStyle/>
          <a:p>
            <a:r>
              <a:rPr lang="en-CA" sz="2600" dirty="0"/>
              <a:t>Impacts</a:t>
            </a:r>
            <a:r>
              <a:rPr lang="en-CA" sz="2600" dirty="0" smtClean="0"/>
              <a:t> downstream </a:t>
            </a:r>
            <a:r>
              <a:rPr lang="en-CA" sz="2600" dirty="0"/>
              <a:t>applications of air quality models (AQMs), where costly decisions are made based on models’ “best estimates</a:t>
            </a:r>
            <a:r>
              <a:rPr lang="en-CA" sz="2600" dirty="0" smtClean="0"/>
              <a:t>”</a:t>
            </a:r>
            <a:endParaRPr lang="en-CA" sz="2600" dirty="0"/>
          </a:p>
          <a:p>
            <a:r>
              <a:rPr lang="en-CA" sz="2600" dirty="0" smtClean="0"/>
              <a:t>Identifies </a:t>
            </a:r>
            <a:r>
              <a:rPr lang="en-CA" sz="2600" dirty="0"/>
              <a:t>priorities for improving emissions estimates</a:t>
            </a:r>
          </a:p>
          <a:p>
            <a:pPr marL="0" indent="0">
              <a:buNone/>
            </a:pPr>
            <a:endParaRPr lang="en-CA" sz="2600" dirty="0" smtClean="0"/>
          </a:p>
          <a:p>
            <a:pPr marL="0" indent="0">
              <a:buNone/>
            </a:pP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Why a case study for Residential Wood Combustion (RWC)? </a:t>
            </a:r>
          </a:p>
          <a:p>
            <a:r>
              <a:rPr lang="en-CA" sz="2600" dirty="0"/>
              <a:t>Provides proof of concept for emissions uncertainty framework </a:t>
            </a:r>
            <a:endParaRPr lang="en-CA" sz="2600" dirty="0" smtClean="0"/>
          </a:p>
          <a:p>
            <a:r>
              <a:rPr lang="en-CA" sz="2600" dirty="0"/>
              <a:t>Known to have a high level of uncertainty </a:t>
            </a:r>
          </a:p>
          <a:p>
            <a:r>
              <a:rPr lang="en-CA" sz="2600" dirty="0" smtClean="0"/>
              <a:t>Important source of </a:t>
            </a:r>
            <a:r>
              <a:rPr lang="en-CA" sz="2600" dirty="0" smtClean="0"/>
              <a:t>PM, VOCs in the U.S</a:t>
            </a:r>
            <a:r>
              <a:rPr lang="en-CA" sz="2600" dirty="0" smtClean="0"/>
              <a:t>. and Canada during the cold </a:t>
            </a:r>
            <a:r>
              <a:rPr lang="en-CA" sz="2600" dirty="0" smtClean="0"/>
              <a:t>months</a:t>
            </a:r>
          </a:p>
          <a:p>
            <a:r>
              <a:rPr lang="en-US" sz="2600" dirty="0" smtClean="0"/>
              <a:t>Creat</a:t>
            </a:r>
            <a:r>
              <a:rPr lang="en-US" sz="2600" dirty="0" smtClean="0"/>
              <a:t>e an Inventory of uncertainties consistent with the emission inventory </a:t>
            </a:r>
            <a:endParaRPr lang="en-CA" sz="2600" dirty="0" smtClean="0"/>
          </a:p>
          <a:p>
            <a:pPr marL="0" indent="0">
              <a:buNone/>
            </a:pPr>
            <a:endParaRPr lang="en-CA" sz="26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54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20</a:t>
            </a:fld>
            <a:endParaRPr lang="en-CA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42112" y="1667528"/>
            <a:ext cx="2630906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All processes perturbed </a:t>
            </a:r>
            <a:endParaRPr lang="en-C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70732" y="1683352"/>
            <a:ext cx="3717759" cy="47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>
                <a:solidFill>
                  <a:schemeClr val="accent2">
                    <a:lumMod val="75000"/>
                  </a:schemeClr>
                </a:solidFill>
              </a:rPr>
              <a:t>All processes perturbed except inventory</a:t>
            </a:r>
          </a:p>
        </p:txBody>
      </p:sp>
      <p:pic>
        <p:nvPicPr>
          <p:cNvPr id="15" name="Picture 14" descr="C:\Users\Rabab\Documents\uncertainity_project\RWC\REPORT\after_report\sept-13\PC8_kurtosis_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b="25362"/>
          <a:stretch/>
        </p:blipFill>
        <p:spPr bwMode="auto">
          <a:xfrm>
            <a:off x="1088616" y="2096267"/>
            <a:ext cx="4354410" cy="287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Rabab\Documents\uncertainity_project\RWC\REPORT\after_report\sept-13\PC8_kurtosis_xinv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 b="25781"/>
          <a:stretch/>
        </p:blipFill>
        <p:spPr bwMode="auto">
          <a:xfrm>
            <a:off x="5689167" y="2178030"/>
            <a:ext cx="4319952" cy="28672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3686904" y="5790840"/>
            <a:ext cx="452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Excluding inventory perturbation: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the positive kurtosis in Canada</a:t>
            </a:r>
          </a:p>
        </p:txBody>
      </p:sp>
      <p:pic>
        <p:nvPicPr>
          <p:cNvPr id="11" name="Picture 10" descr="C:\Users\Rabab\Documents\uncertainity_project\RWC\REPORT\after_report\sept-13\PC8_kurtosis_xc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2" b="5929"/>
          <a:stretch/>
        </p:blipFill>
        <p:spPr bwMode="auto">
          <a:xfrm>
            <a:off x="1121674" y="5074117"/>
            <a:ext cx="9119121" cy="6708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8040" y="377157"/>
            <a:ext cx="11121019" cy="9163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CA" sz="1800" b="1" dirty="0" smtClean="0"/>
              <a:t/>
            </a:r>
            <a:br>
              <a:rPr lang="en-CA" sz="1800" b="1" dirty="0" smtClean="0"/>
            </a:b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Contribution of inventory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uncertainty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shape of distribution </a:t>
            </a:r>
            <a:r>
              <a:rPr lang="en-CA" sz="2800" b="1" dirty="0" smtClean="0">
                <a:solidFill>
                  <a:srgbClr val="000000"/>
                </a:solidFill>
              </a:rPr>
              <a:t>(Kurtosis; measure of the sharpness of the peak of distribution)</a:t>
            </a:r>
            <a:r>
              <a:rPr lang="en-CA" sz="28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CA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en-CA" sz="1800" b="1" dirty="0" smtClean="0">
                <a:latin typeface="+mn-lt"/>
              </a:rPr>
              <a:t>Primary Organic Carbon (PC8) emission, on February 1</a:t>
            </a:r>
            <a:r>
              <a:rPr lang="en-CA" sz="1800" b="1" baseline="30000" dirty="0" smtClean="0">
                <a:latin typeface="+mn-lt"/>
              </a:rPr>
              <a:t>st</a:t>
            </a:r>
            <a:r>
              <a:rPr lang="en-CA" sz="1800" b="1" dirty="0" smtClean="0">
                <a:latin typeface="+mn-lt"/>
              </a:rPr>
              <a:t> at, 18 UTC  </a:t>
            </a:r>
            <a:endParaRPr lang="en-CA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67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1965"/>
            <a:ext cx="11004755" cy="573338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Main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Findings: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562" y="1526890"/>
            <a:ext cx="10978586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b="1" dirty="0" smtClean="0"/>
              <a:t>Emission Inventory </a:t>
            </a:r>
            <a:r>
              <a:rPr lang="en-CA" b="1" dirty="0" smtClean="0"/>
              <a:t>is </a:t>
            </a:r>
            <a:r>
              <a:rPr lang="en-CA" b="1" dirty="0" smtClean="0"/>
              <a:t>a significant </a:t>
            </a:r>
            <a:r>
              <a:rPr lang="en-CA" b="1" dirty="0" smtClean="0"/>
              <a:t>contributor to </a:t>
            </a:r>
            <a:r>
              <a:rPr lang="en-CA" b="1" dirty="0" smtClean="0"/>
              <a:t>overall RWC uncertainty</a:t>
            </a:r>
            <a:endParaRPr lang="en-CA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b="1" dirty="0"/>
              <a:t>Uncertainty in inventory </a:t>
            </a:r>
            <a:r>
              <a:rPr lang="en-CA" b="1" dirty="0" smtClean="0"/>
              <a:t>has also important impact on shape of distribution (both symmetry and sharpness of distribution)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b="1" dirty="0" smtClean="0"/>
              <a:t>Higher </a:t>
            </a:r>
            <a:r>
              <a:rPr lang="en-CA" b="1" dirty="0"/>
              <a:t>uncertainty in Canada is due to more uncertain input data, especially for inventory parameters, and larger reporting jurisdictions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By applying this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framework we can: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319" y="2248935"/>
            <a:ext cx="10515600" cy="2724958"/>
          </a:xfrm>
        </p:spPr>
        <p:txBody>
          <a:bodyPr/>
          <a:lstStyle/>
          <a:p>
            <a:pPr algn="just"/>
            <a:r>
              <a:rPr lang="en-CA" b="1" dirty="0"/>
              <a:t>G</a:t>
            </a:r>
            <a:r>
              <a:rPr lang="en-CA" b="1" dirty="0" smtClean="0"/>
              <a:t>enerate </a:t>
            </a:r>
            <a:r>
              <a:rPr lang="en-CA" b="1" dirty="0"/>
              <a:t>a set of random realizations of model-ready emission input </a:t>
            </a:r>
            <a:r>
              <a:rPr lang="en-CA" b="1" dirty="0" smtClean="0"/>
              <a:t>files, </a:t>
            </a:r>
            <a:r>
              <a:rPr lang="en-CA" b="1" dirty="0"/>
              <a:t>propagate </a:t>
            </a:r>
            <a:r>
              <a:rPr lang="en-CA" b="1" dirty="0" smtClean="0"/>
              <a:t>through </a:t>
            </a:r>
            <a:r>
              <a:rPr lang="en-CA" b="1" dirty="0"/>
              <a:t>CTMs </a:t>
            </a:r>
            <a:endParaRPr lang="en-CA" b="1" dirty="0" smtClean="0"/>
          </a:p>
          <a:p>
            <a:pPr algn="just"/>
            <a:r>
              <a:rPr lang="en-CA" b="1" dirty="0"/>
              <a:t>P</a:t>
            </a:r>
            <a:r>
              <a:rPr lang="en-CA" b="1" dirty="0" smtClean="0"/>
              <a:t>rovide </a:t>
            </a:r>
            <a:r>
              <a:rPr lang="en-CA" b="1" dirty="0"/>
              <a:t>an effective means for formal quantification of uncertainties in </a:t>
            </a:r>
            <a:r>
              <a:rPr lang="en-CA" b="1" dirty="0" smtClean="0"/>
              <a:t>emissions </a:t>
            </a:r>
            <a:r>
              <a:rPr lang="en-CA" b="1" dirty="0"/>
              <a:t>from </a:t>
            </a:r>
            <a:r>
              <a:rPr lang="en-CA" b="1" dirty="0" smtClean="0"/>
              <a:t>other source </a:t>
            </a:r>
            <a:r>
              <a:rPr lang="en-CA" b="1" dirty="0" smtClean="0"/>
              <a:t>sectors</a:t>
            </a:r>
          </a:p>
          <a:p>
            <a:pPr algn="just">
              <a:spcBef>
                <a:spcPts val="1200"/>
              </a:spcBef>
            </a:pPr>
            <a:r>
              <a:rPr lang="en-US" b="1" dirty="0" smtClean="0"/>
              <a:t>I</a:t>
            </a:r>
            <a:r>
              <a:rPr lang="en-CA" b="1" dirty="0" err="1" smtClean="0"/>
              <a:t>dentify</a:t>
            </a:r>
            <a:r>
              <a:rPr lang="en-CA" b="1" dirty="0" smtClean="0"/>
              <a:t> gaps in available information for raw emission uncertainty  </a:t>
            </a:r>
            <a:endParaRPr lang="en-CA" b="1" dirty="0" smtClean="0"/>
          </a:p>
          <a:p>
            <a:pPr marL="0" indent="0" algn="just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48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Future steps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9066"/>
          </a:xfrm>
        </p:spPr>
        <p:txBody>
          <a:bodyPr>
            <a:normAutofit lnSpcReduction="10000"/>
          </a:bodyPr>
          <a:lstStyle/>
          <a:p>
            <a:pPr algn="just"/>
            <a:r>
              <a:rPr lang="en-CA" b="1" dirty="0" smtClean="0"/>
              <a:t>Refining </a:t>
            </a:r>
            <a:r>
              <a:rPr lang="en-CA" b="1" dirty="0" smtClean="0"/>
              <a:t>RWC emission estimation by including all wood appliance types (e.g. outdoor appliances) </a:t>
            </a:r>
            <a:endParaRPr lang="en-CA" b="1" dirty="0" smtClean="0"/>
          </a:p>
          <a:p>
            <a:pPr algn="just"/>
            <a:r>
              <a:rPr lang="en-CA" b="1" dirty="0" smtClean="0"/>
              <a:t>Expanding the framework to other emission sectors (e.g. </a:t>
            </a:r>
            <a:r>
              <a:rPr lang="en-US" b="1" dirty="0" smtClean="0"/>
              <a:t>R</a:t>
            </a:r>
            <a:r>
              <a:rPr lang="en-CA" b="1" dirty="0" err="1" smtClean="0"/>
              <a:t>oad</a:t>
            </a:r>
            <a:r>
              <a:rPr lang="en-CA" b="1" dirty="0" smtClean="0"/>
              <a:t> dust) </a:t>
            </a:r>
            <a:endParaRPr lang="en-CA" b="1" dirty="0"/>
          </a:p>
          <a:p>
            <a:pPr algn="just">
              <a:spcBef>
                <a:spcPts val="1200"/>
              </a:spcBef>
            </a:pPr>
            <a:r>
              <a:rPr lang="en-CA" b="1" dirty="0" smtClean="0"/>
              <a:t>Propagating emission uncertainties through </a:t>
            </a:r>
            <a:r>
              <a:rPr lang="en-CA" b="1" dirty="0" smtClean="0"/>
              <a:t>AQMs (e.g. GEM-MACH)</a:t>
            </a:r>
          </a:p>
          <a:p>
            <a:pPr marL="0" indent="0" algn="just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186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Acknowledgement 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39" y="2838546"/>
            <a:ext cx="9775700" cy="3208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 smtClean="0"/>
              <a:t>Thanks to Environment Canada for providing funding for this project 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77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776" y="2708448"/>
            <a:ext cx="5663192" cy="1325563"/>
          </a:xfrm>
        </p:spPr>
        <p:txBody>
          <a:bodyPr/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744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26</a:t>
            </a:fld>
            <a:endParaRPr lang="en-CA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78041" y="377157"/>
            <a:ext cx="9063789" cy="1872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1800" b="1" dirty="0" smtClean="0"/>
              <a:t/>
            </a:r>
            <a:br>
              <a:rPr lang="en-CA" sz="1800" b="1" dirty="0" smtClean="0"/>
            </a:br>
            <a:r>
              <a:rPr lang="en-CA" sz="2000" b="1" dirty="0" smtClean="0"/>
              <a:t>Shape of distribution:  Skewness  and  Kurtosis </a:t>
            </a:r>
            <a:endParaRPr lang="en-CA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58453" y="2043791"/>
                <a:ext cx="6096000" cy="2741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CA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𝑘𝑒𝑤𝑛𝑒𝑠𝑠</m:t>
                      </m:r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𝑆𝑡𝑎𝑛𝑑𝑎𝑟𝑑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𝐷𝑒𝑣𝑖𝑎𝑡𝑖𝑜𝑛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CA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𝐾𝑢𝑟𝑡𝑜𝑠𝑖𝑠</m:t>
                      </m:r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C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CA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CA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𝑆𝑡𝑎𝑛𝑑𝑎𝑟𝑑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𝐷𝑒𝑣𝑖𝑎𝑡𝑖𝑜𝑛</m:t>
                              </m:r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C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m:oMathPara>
                </a14:m>
                <a:endParaRPr lang="en-CA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53" y="2043791"/>
                <a:ext cx="6096000" cy="27412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0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27</a:t>
            </a:fld>
            <a:endParaRPr lang="en-CA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78041" y="377157"/>
            <a:ext cx="9216749" cy="916384"/>
          </a:xfrm>
        </p:spPr>
        <p:txBody>
          <a:bodyPr>
            <a:noAutofit/>
          </a:bodyPr>
          <a:lstStyle/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000" b="1" dirty="0" smtClean="0">
                <a:solidFill>
                  <a:srgbClr val="D82CB7"/>
                </a:solidFill>
                <a:latin typeface="+mn-lt"/>
              </a:rPr>
              <a:t>Sensitivity test:  </a:t>
            </a:r>
            <a:r>
              <a:rPr lang="en-CA" sz="2000" b="1" dirty="0" smtClean="0">
                <a:latin typeface="+mn-lt"/>
              </a:rPr>
              <a:t>Log normal assumption and 50% uncertainty in temporal uncertainty  </a:t>
            </a:r>
            <a:r>
              <a:rPr lang="en-CA" sz="1800" b="1" dirty="0" smtClean="0"/>
              <a:t/>
            </a:r>
            <a:br>
              <a:rPr lang="en-CA" sz="1800" b="1" dirty="0" smtClean="0"/>
            </a:br>
            <a:r>
              <a:rPr lang="en-CA" sz="1800" b="1" dirty="0" smtClean="0"/>
              <a:t/>
            </a:r>
            <a:br>
              <a:rPr lang="en-CA" sz="1800" b="1" dirty="0" smtClean="0"/>
            </a:br>
            <a:endParaRPr lang="en-CA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224775"/>
            <a:ext cx="2979234" cy="297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43" y="1182029"/>
            <a:ext cx="2986669" cy="2986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87" y="1260088"/>
            <a:ext cx="3033132" cy="3033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9" y="4170557"/>
            <a:ext cx="2763645" cy="2763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77" y="4170556"/>
            <a:ext cx="2830552" cy="28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28</a:t>
            </a:fld>
            <a:endParaRPr lang="en-CA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78042" y="377156"/>
            <a:ext cx="4039286" cy="1324423"/>
          </a:xfrm>
        </p:spPr>
        <p:txBody>
          <a:bodyPr>
            <a:noAutofit/>
          </a:bodyPr>
          <a:lstStyle/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000" b="1" dirty="0" smtClean="0">
                <a:latin typeface="+mn-lt"/>
              </a:rPr>
              <a:t>Normal vs Log normal assumption </a:t>
            </a:r>
            <a:br>
              <a:rPr lang="en-CA" sz="2000" b="1" dirty="0" smtClean="0">
                <a:latin typeface="+mn-lt"/>
              </a:rPr>
            </a:br>
            <a:r>
              <a:rPr lang="en-CA" sz="2000" b="1" dirty="0">
                <a:latin typeface="+mn-lt"/>
              </a:rPr>
              <a:t>(100 Realizations)  </a:t>
            </a:r>
            <a:br>
              <a:rPr lang="en-CA" sz="2000" b="1" dirty="0">
                <a:latin typeface="+mn-lt"/>
              </a:rPr>
            </a:br>
            <a:r>
              <a:rPr lang="en-CA" sz="1800" b="1" dirty="0" smtClean="0"/>
              <a:t/>
            </a:r>
            <a:br>
              <a:rPr lang="en-CA" sz="1800" b="1" dirty="0" smtClean="0"/>
            </a:br>
            <a:endParaRPr lang="en-C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62" y="557563"/>
            <a:ext cx="2852854" cy="285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21" y="535257"/>
            <a:ext cx="2897459" cy="2897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66" y="3367668"/>
            <a:ext cx="2810107" cy="2810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27" y="3334212"/>
            <a:ext cx="2897459" cy="2897459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9400186" y="735980"/>
            <a:ext cx="1773336" cy="2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400" dirty="0" smtClean="0"/>
              <a:t>Location 1, Log Normal </a:t>
            </a:r>
            <a:endParaRPr lang="en-CA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3969" y="1906858"/>
            <a:ext cx="5583154" cy="4459590"/>
            <a:chOff x="0" y="0"/>
            <a:chExt cx="6820353" cy="6276340"/>
          </a:xfrm>
        </p:grpSpPr>
        <p:pic>
          <p:nvPicPr>
            <p:cNvPr id="24" name="Picture 23" descr="C:\Users\Rabab\Documents\uncertainity_project\RWC\REPORT\after_report\sept-13\PC8_MEAN_ALL_perturb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76340" cy="6276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 Box 55"/>
            <p:cNvSpPr txBox="1"/>
            <p:nvPr/>
          </p:nvSpPr>
          <p:spPr>
            <a:xfrm>
              <a:off x="6144768" y="2128722"/>
              <a:ext cx="675584" cy="38231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C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Loc#1</a:t>
              </a:r>
            </a:p>
          </p:txBody>
        </p:sp>
        <p:sp>
          <p:nvSpPr>
            <p:cNvPr id="26" name="Text Box 33"/>
            <p:cNvSpPr txBox="1"/>
            <p:nvPr/>
          </p:nvSpPr>
          <p:spPr>
            <a:xfrm>
              <a:off x="6108192" y="1075333"/>
              <a:ext cx="712161" cy="3371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CA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Loc#2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5303520" y="2099462"/>
              <a:ext cx="829564" cy="1714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142586" y="1221638"/>
              <a:ext cx="960984" cy="3119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9329562" y="3542370"/>
            <a:ext cx="1773336" cy="2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400" dirty="0" smtClean="0"/>
              <a:t>Location 2, Log Normal </a:t>
            </a:r>
            <a:endParaRPr lang="en-CA" sz="14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619815" y="709960"/>
            <a:ext cx="1773336" cy="2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300" dirty="0" smtClean="0"/>
              <a:t>Location 1, Normal </a:t>
            </a:r>
            <a:endParaRPr lang="en-CA" sz="13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541757" y="3553522"/>
            <a:ext cx="1773336" cy="2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400" dirty="0" smtClean="0"/>
              <a:t>Location 2, Normal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11403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29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58900"/>
            <a:ext cx="10464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Bottom-up approach for uncertainty assessment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3</a:t>
            </a:fld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235618" y="1593181"/>
            <a:ext cx="3352800" cy="257175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 dirty="0">
                <a:solidFill>
                  <a:schemeClr val="tx1"/>
                </a:solidFill>
              </a:rPr>
              <a:t>Emissions I</a:t>
            </a:r>
            <a:r>
              <a:rPr lang="en-CA" sz="2600" b="1" dirty="0" smtClean="0">
                <a:solidFill>
                  <a:schemeClr val="tx1"/>
                </a:solidFill>
              </a:rPr>
              <a:t>nventory</a:t>
            </a:r>
          </a:p>
          <a:p>
            <a:pPr algn="ctr"/>
            <a:r>
              <a:rPr lang="en-CA" sz="2400" b="1" dirty="0" smtClean="0">
                <a:solidFill>
                  <a:schemeClr val="tx1"/>
                </a:solidFill>
              </a:rPr>
              <a:t>(Annual, Total area emission) 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10264" y="1452702"/>
            <a:ext cx="4876800" cy="4040717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</a:rPr>
              <a:t>GRIDDING (spatial surrogates) </a:t>
            </a:r>
          </a:p>
          <a:p>
            <a:endParaRPr lang="en-CA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</a:rPr>
              <a:t>TEMPORAL ALLOCATION (temporal profiles) </a:t>
            </a:r>
          </a:p>
          <a:p>
            <a:endParaRPr lang="en-CA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tx1"/>
                </a:solidFill>
              </a:rPr>
              <a:t>CHEMICAL SPECIATION </a:t>
            </a:r>
            <a:r>
              <a:rPr lang="en-C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CA" sz="2000" b="1" dirty="0" smtClean="0">
                <a:solidFill>
                  <a:schemeClr val="tx1"/>
                </a:solidFill>
              </a:rPr>
              <a:t>chemical profiles) </a:t>
            </a:r>
            <a:endParaRPr lang="en-CA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82" y="1531018"/>
            <a:ext cx="4724400" cy="671462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 dirty="0" smtClean="0">
                <a:solidFill>
                  <a:schemeClr val="tx1"/>
                </a:solidFill>
              </a:rPr>
              <a:t>SMOKE EMISSION PROCESSOR</a:t>
            </a:r>
            <a:endParaRPr lang="en-CA" sz="26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8419" y="3033963"/>
            <a:ext cx="247650" cy="2667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8795084" y="2826420"/>
            <a:ext cx="372978" cy="22960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/>
        </p:nvSpPr>
        <p:spPr>
          <a:xfrm>
            <a:off x="9195134" y="1515979"/>
            <a:ext cx="2800350" cy="257175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CA" sz="3200" b="1" dirty="0">
                <a:solidFill>
                  <a:schemeClr val="tx1"/>
                </a:solidFill>
              </a:rPr>
              <a:t>AQM-ready emissions: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Hourly</a:t>
            </a:r>
            <a:endParaRPr lang="en-CA" sz="28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Gridded</a:t>
            </a:r>
            <a:endParaRPr lang="en-CA" sz="28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 smtClean="0">
                <a:solidFill>
                  <a:schemeClr val="tx1"/>
                </a:solidFill>
              </a:rPr>
              <a:t>Speciated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30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790700"/>
            <a:ext cx="110617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31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7" y="1404863"/>
            <a:ext cx="5744330" cy="5351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115" y="1508883"/>
            <a:ext cx="5241762" cy="50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5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Bottom-up approach for uncertainty assessment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235618" y="1593181"/>
            <a:ext cx="3352800" cy="257175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 dirty="0" smtClean="0">
                <a:solidFill>
                  <a:schemeClr val="bg1">
                    <a:lumMod val="75000"/>
                  </a:schemeClr>
                </a:solidFill>
              </a:rPr>
              <a:t>Emissions Inventory</a:t>
            </a:r>
          </a:p>
          <a:p>
            <a:pPr algn="ctr"/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(Annual, Total area emission)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10264" y="1452702"/>
            <a:ext cx="4876800" cy="4040717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>
                    <a:lumMod val="75000"/>
                  </a:schemeClr>
                </a:solidFill>
              </a:rPr>
              <a:t>GRIDDING</a:t>
            </a:r>
            <a:r>
              <a:rPr lang="en-CA" sz="2000" b="1" dirty="0" smtClean="0">
                <a:solidFill>
                  <a:schemeClr val="tx1"/>
                </a:solidFill>
              </a:rPr>
              <a:t> </a:t>
            </a: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</a:rPr>
              <a:t>(spatial surrogates)</a:t>
            </a:r>
            <a:r>
              <a:rPr lang="en-CA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CA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>
                    <a:lumMod val="75000"/>
                  </a:schemeClr>
                </a:solidFill>
              </a:rPr>
              <a:t>TEMPORAL ALLOCATION </a:t>
            </a: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</a:rPr>
              <a:t>(temporal profiles) </a:t>
            </a:r>
          </a:p>
          <a:p>
            <a:endParaRPr lang="en-CA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>
                    <a:lumMod val="75000"/>
                  </a:schemeClr>
                </a:solidFill>
              </a:rPr>
              <a:t>CHEMICAL SPECIATION </a:t>
            </a: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</a:rPr>
              <a:t>(chemical profiles)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82" y="1531018"/>
            <a:ext cx="4724400" cy="671462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 dirty="0" smtClean="0">
                <a:solidFill>
                  <a:schemeClr val="bg1">
                    <a:lumMod val="75000"/>
                  </a:schemeClr>
                </a:solidFill>
              </a:rPr>
              <a:t>SMOKE EMISSION PROCESSOR</a:t>
            </a:r>
            <a:endParaRPr lang="en-CA" sz="2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8419" y="3033963"/>
            <a:ext cx="247650" cy="2667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8795084" y="2826420"/>
            <a:ext cx="372978" cy="22960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/>
        </p:nvSpPr>
        <p:spPr>
          <a:xfrm>
            <a:off x="9195134" y="1515979"/>
            <a:ext cx="2800350" cy="257175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CA" sz="3200" b="1" dirty="0">
                <a:solidFill>
                  <a:schemeClr val="bg1">
                    <a:lumMod val="75000"/>
                  </a:schemeClr>
                </a:solidFill>
              </a:rPr>
              <a:t>AQM-ready </a:t>
            </a:r>
            <a:r>
              <a:rPr lang="en-CA" sz="3200" b="1" dirty="0" smtClean="0">
                <a:solidFill>
                  <a:schemeClr val="bg1">
                    <a:lumMod val="75000"/>
                  </a:schemeClr>
                </a:solidFill>
              </a:rPr>
              <a:t>emissions:</a:t>
            </a:r>
            <a:endParaRPr lang="en-CA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>
                    <a:lumMod val="75000"/>
                  </a:schemeClr>
                </a:solidFill>
              </a:rPr>
              <a:t>Hourly</a:t>
            </a:r>
            <a:endParaRPr lang="en-CA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bg1">
                    <a:lumMod val="75000"/>
                  </a:schemeClr>
                </a:solidFill>
              </a:rPr>
              <a:t>Gridded</a:t>
            </a:r>
            <a:endParaRPr lang="en-CA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sz="2800" dirty="0" err="1" smtClean="0">
                <a:solidFill>
                  <a:schemeClr val="bg1">
                    <a:lumMod val="75000"/>
                  </a:schemeClr>
                </a:solidFill>
              </a:rPr>
              <a:t>Speciated</a:t>
            </a:r>
            <a:endParaRPr lang="en-CA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3982459" y="2707105"/>
            <a:ext cx="3549311" cy="3525252"/>
          </a:xfrm>
          <a:prstGeom prst="bentConnector3">
            <a:avLst>
              <a:gd name="adj1" fmla="val -29322"/>
            </a:avLst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3982453" y="3320715"/>
            <a:ext cx="4014540" cy="2911641"/>
          </a:xfrm>
          <a:prstGeom prst="bentConnector3">
            <a:avLst>
              <a:gd name="adj1" fmla="val -14436"/>
            </a:avLst>
          </a:prstGeom>
          <a:ln w="317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 flipV="1">
            <a:off x="3994485" y="4223084"/>
            <a:ext cx="3741821" cy="2009274"/>
          </a:xfrm>
          <a:prstGeom prst="bentConnector3">
            <a:avLst>
              <a:gd name="adj1" fmla="val -22347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49116" y="3465095"/>
            <a:ext cx="12031" cy="248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222" y="6012000"/>
            <a:ext cx="407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Uncertainty in all should be considered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98362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5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5"/>
            <a:ext cx="10515600" cy="758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RWC Inventory calculation for U.S.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81150" y="1309985"/>
            <a:ext cx="9029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b="1" dirty="0" smtClean="0"/>
              <a:t>Emission  =     ACTIVITY        X       EMISSION FACTOR</a:t>
            </a:r>
            <a:endParaRPr lang="en-CA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52850" y="20002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(Mass of wood)  </a:t>
            </a:r>
            <a:endParaRPr lang="en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2750" y="1905000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(Mass of </a:t>
            </a:r>
            <a:r>
              <a:rPr lang="en-CA" sz="2400" dirty="0" smtClean="0"/>
              <a:t>pollutants/mass of wood)  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81250" y="2819400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(Volume of wood) X </a:t>
            </a:r>
            <a:r>
              <a:rPr lang="en-CA" sz="2400" dirty="0"/>
              <a:t>(Wood </a:t>
            </a:r>
            <a:r>
              <a:rPr lang="en-CA" sz="2400" dirty="0" smtClean="0"/>
              <a:t>density) </a:t>
            </a:r>
            <a:endParaRPr lang="en-CA" sz="24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4410074" y="581029"/>
            <a:ext cx="323850" cy="4229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11" y="3738814"/>
            <a:ext cx="804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(Number of appliances) X (Burn Rate)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2400" dirty="0" smtClean="0"/>
              <a:t>X (Climate </a:t>
            </a:r>
            <a:r>
              <a:rPr lang="en-CA" sz="2400" dirty="0"/>
              <a:t>adjustment)</a:t>
            </a:r>
          </a:p>
          <a:p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20" name="Left Brace 19"/>
          <p:cNvSpPr/>
          <p:nvPr/>
        </p:nvSpPr>
        <p:spPr>
          <a:xfrm rot="5400000">
            <a:off x="4202529" y="-68682"/>
            <a:ext cx="502318" cy="7383381"/>
          </a:xfrm>
          <a:prstGeom prst="leftBrace">
            <a:avLst>
              <a:gd name="adj1" fmla="val 8333"/>
              <a:gd name="adj2" fmla="val 597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7625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(Occupied housing units) X (Appliance Fraction) </a:t>
            </a:r>
            <a:endParaRPr lang="en-CA" sz="2400" dirty="0"/>
          </a:p>
        </p:txBody>
      </p:sp>
      <p:sp>
        <p:nvSpPr>
          <p:cNvPr id="24" name="Left Brace 23"/>
          <p:cNvSpPr/>
          <p:nvPr/>
        </p:nvSpPr>
        <p:spPr>
          <a:xfrm rot="5400000">
            <a:off x="2743198" y="1771649"/>
            <a:ext cx="438150" cy="55816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2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6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5"/>
            <a:ext cx="10515600" cy="758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Sources of data for U.S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81150" y="1309985"/>
            <a:ext cx="9029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b="1" dirty="0" smtClean="0">
                <a:solidFill>
                  <a:schemeClr val="bg2">
                    <a:lumMod val="75000"/>
                  </a:schemeClr>
                </a:solidFill>
              </a:rPr>
              <a:t>Emission  =     ACTIVITY        X       EMISSION FACTOR</a:t>
            </a:r>
            <a:endParaRPr lang="en-CA" sz="3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2850" y="20002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</a:rPr>
              <a:t>(Mass of wood)  </a:t>
            </a:r>
            <a:endParaRPr lang="en-C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2750" y="1905000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(Mass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of pollutants/mass of wood)  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1250" y="2819400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</a:rPr>
              <a:t>(Volume of wood</a:t>
            </a:r>
            <a:r>
              <a:rPr lang="en-CA" sz="2400" dirty="0" smtClean="0">
                <a:solidFill>
                  <a:schemeClr val="bg2">
                    <a:lumMod val="90000"/>
                  </a:schemeClr>
                </a:solidFill>
              </a:rPr>
              <a:t>) X</a:t>
            </a:r>
            <a:r>
              <a:rPr lang="en-CA" sz="2400" dirty="0" smtClean="0"/>
              <a:t> 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(Wood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density) 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410074" y="581029"/>
            <a:ext cx="323850" cy="4229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714750"/>
            <a:ext cx="859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</a:rPr>
              <a:t>(Number of appliances) X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(Burn Rate) </a:t>
            </a:r>
            <a:r>
              <a:rPr lang="en-CA" sz="2400" dirty="0" smtClean="0">
                <a:solidFill>
                  <a:schemeClr val="bg2">
                    <a:lumMod val="90000"/>
                  </a:schemeClr>
                </a:solidFill>
              </a:rPr>
              <a:t>X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(Climate adjustment)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4256671" y="-122824"/>
            <a:ext cx="454192" cy="7443539"/>
          </a:xfrm>
          <a:prstGeom prst="leftBrace">
            <a:avLst>
              <a:gd name="adj1" fmla="val 8333"/>
              <a:gd name="adj2" fmla="val 622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7625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(Occupied housing units) </a:t>
            </a:r>
            <a:r>
              <a:rPr lang="en-CA" sz="2400" dirty="0" smtClean="0">
                <a:solidFill>
                  <a:schemeClr val="bg2">
                    <a:lumMod val="90000"/>
                  </a:schemeClr>
                </a:solidFill>
              </a:rPr>
              <a:t>X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(Appliance Fraction; 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</a:rPr>
              <a:t>divided into main, secondary, pleasure purposes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2743198" y="1771649"/>
            <a:ext cx="438150" cy="55816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18" y="5083342"/>
            <a:ext cx="22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2010 U.S. Census </a:t>
            </a:r>
            <a:endParaRPr lang="en-CA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47046" y="5092367"/>
            <a:ext cx="370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American </a:t>
            </a:r>
            <a:r>
              <a:rPr lang="en-CA" sz="1400" b="1" dirty="0"/>
              <a:t>Housing Survey (U.S. Census Bureau</a:t>
            </a:r>
            <a:r>
              <a:rPr lang="en-CA" sz="14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8445" y="4028574"/>
            <a:ext cx="3143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U.S. </a:t>
            </a:r>
            <a:r>
              <a:rPr lang="en-CA" sz="1400" b="1" dirty="0"/>
              <a:t>Depart</a:t>
            </a:r>
            <a:r>
              <a:rPr lang="en-CA" sz="1400" b="1" dirty="0" smtClean="0"/>
              <a:t>ment of Agriculture</a:t>
            </a:r>
            <a:endParaRPr lang="en-CA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4057650"/>
            <a:ext cx="499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Commercial Buildings Energy Consumption Survey </a:t>
            </a:r>
            <a:endParaRPr lang="en-CA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59016" y="3124200"/>
            <a:ext cx="345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U.S</a:t>
            </a:r>
            <a:r>
              <a:rPr lang="en-CA" sz="1400" b="1" dirty="0"/>
              <a:t>. Forest </a:t>
            </a:r>
            <a:r>
              <a:rPr lang="en-CA" sz="1400" b="1" dirty="0" smtClean="0"/>
              <a:t>Service, </a:t>
            </a:r>
            <a:r>
              <a:rPr lang="en-CA" sz="1400" b="1" dirty="0"/>
              <a:t>Timber Products Output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2798" y="2249905"/>
            <a:ext cx="272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AP-42 documents 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06500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7</a:t>
            </a:fld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1581150" y="1309985"/>
            <a:ext cx="9029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b="1" dirty="0" smtClean="0">
                <a:solidFill>
                  <a:schemeClr val="bg2">
                    <a:lumMod val="75000"/>
                  </a:schemeClr>
                </a:solidFill>
              </a:rPr>
              <a:t>Emission  =     ACTIVITY        X       EMISSION FACTOR</a:t>
            </a:r>
            <a:endParaRPr lang="en-CA" sz="3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2850" y="20002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</a:rPr>
              <a:t>(Mass of wood)  </a:t>
            </a:r>
            <a:endParaRPr lang="en-C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2750" y="1905000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(mass of pollutants/mass of wood)  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1250" y="2819400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</a:rPr>
              <a:t>(Volume of wood</a:t>
            </a:r>
            <a:r>
              <a:rPr lang="en-CA" sz="2400" dirty="0" smtClean="0">
                <a:solidFill>
                  <a:schemeClr val="bg2">
                    <a:lumMod val="90000"/>
                  </a:schemeClr>
                </a:solidFill>
              </a:rPr>
              <a:t>) X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(wood density) 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410074" y="581029"/>
            <a:ext cx="323850" cy="4229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714750"/>
            <a:ext cx="508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(Number of appliances) </a:t>
            </a:r>
            <a:r>
              <a:rPr lang="en-CA" sz="2400" dirty="0" smtClean="0">
                <a:solidFill>
                  <a:schemeClr val="bg2">
                    <a:lumMod val="75000"/>
                  </a:schemeClr>
                </a:solidFill>
              </a:rPr>
              <a:t>X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(Burn Rate)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2819398" y="1314450"/>
            <a:ext cx="400049" cy="45148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9050" y="2263698"/>
            <a:ext cx="272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AP-42 documents </a:t>
            </a:r>
            <a:endParaRPr lang="en-CA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78524" y="4007543"/>
            <a:ext cx="277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TNS, 2012 Canadian Fact survey</a:t>
            </a:r>
            <a:endParaRPr lang="en-CA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84913" y="4026128"/>
            <a:ext cx="277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TNS, 2012 Canadian Fact survey</a:t>
            </a:r>
            <a:endParaRPr lang="en-CA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8095" y="3134031"/>
            <a:ext cx="277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TNS, 2012 Canadian Fact survey</a:t>
            </a:r>
            <a:endParaRPr lang="en-CA" sz="14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38200" y="365125"/>
            <a:ext cx="10515600" cy="758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Sources of data for Canada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4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8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6"/>
            <a:ext cx="10515600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Characterizing uncertainties in each input 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2" y="1584994"/>
            <a:ext cx="5502442" cy="238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Inventory parameters </a:t>
            </a:r>
          </a:p>
          <a:p>
            <a:r>
              <a:rPr lang="en-CA" dirty="0"/>
              <a:t>Spatial s</a:t>
            </a:r>
            <a:r>
              <a:rPr lang="en-CA" dirty="0" smtClean="0"/>
              <a:t>urrogates </a:t>
            </a:r>
          </a:p>
          <a:p>
            <a:r>
              <a:rPr lang="en-CA" dirty="0" smtClean="0"/>
              <a:t>Temporal profiles</a:t>
            </a:r>
          </a:p>
          <a:p>
            <a:r>
              <a:rPr lang="en-CA" dirty="0" smtClean="0"/>
              <a:t>Chemical speciation profiles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75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8721-FFFD-4D58-BC86-8A95F051B5D0}" type="slidenum">
              <a:rPr lang="en-CA" smtClean="0"/>
              <a:t>9</a:t>
            </a:fld>
            <a:endParaRPr lang="en-CA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6"/>
            <a:ext cx="11106218" cy="453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Characterizing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</a:rPr>
              <a:t>uncertainties (inventory parameters for the U.S.)  </a:t>
            </a:r>
            <a:endParaRPr lang="en-C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20252" y="1584994"/>
            <a:ext cx="4881140" cy="2385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Inventory parameters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Spatial surrogates </a:t>
            </a: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Temporal profiles</a:t>
            </a: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Chemical speciation profiles 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599851" y="1124512"/>
            <a:ext cx="533567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Occupied housing: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Marginal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error at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95% 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confidence interval (CI)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Appliance fraction: </a:t>
            </a:r>
            <a:r>
              <a:rPr lang="en-CA" dirty="0">
                <a:solidFill>
                  <a:srgbClr val="C55A11"/>
                </a:solidFill>
              </a:rPr>
              <a:t>Sampling error at </a:t>
            </a:r>
            <a:r>
              <a:rPr lang="en-CA" dirty="0" smtClean="0">
                <a:solidFill>
                  <a:srgbClr val="C55A11"/>
                </a:solidFill>
              </a:rPr>
              <a:t>95% </a:t>
            </a:r>
            <a:r>
              <a:rPr lang="en-CA" dirty="0">
                <a:solidFill>
                  <a:srgbClr val="C55A11"/>
                </a:solidFill>
              </a:rPr>
              <a:t>CI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Climate adjustment: </a:t>
            </a:r>
            <a:r>
              <a:rPr lang="en-CA" dirty="0" smtClean="0">
                <a:solidFill>
                  <a:srgbClr val="C55A11"/>
                </a:solidFill>
              </a:rPr>
              <a:t>Assumed certain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Burn rate: </a:t>
            </a:r>
            <a:r>
              <a:rPr lang="en-CA" dirty="0">
                <a:solidFill>
                  <a:srgbClr val="C55A11"/>
                </a:solidFill>
              </a:rPr>
              <a:t>Sampling error at </a:t>
            </a:r>
            <a:r>
              <a:rPr lang="en-CA" dirty="0" smtClean="0">
                <a:solidFill>
                  <a:srgbClr val="C55A11"/>
                </a:solidFill>
              </a:rPr>
              <a:t>68% </a:t>
            </a:r>
            <a:r>
              <a:rPr lang="en-CA" dirty="0">
                <a:solidFill>
                  <a:srgbClr val="C55A11"/>
                </a:solidFill>
              </a:rPr>
              <a:t>CI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Wood density: </a:t>
            </a:r>
            <a:r>
              <a:rPr lang="en-CA" dirty="0">
                <a:solidFill>
                  <a:srgbClr val="C55A11"/>
                </a:solidFill>
              </a:rPr>
              <a:t>Sampling error at 68% CI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Emission Factor: </a:t>
            </a:r>
            <a:r>
              <a:rPr lang="en-CA" dirty="0">
                <a:solidFill>
                  <a:srgbClr val="C55A11"/>
                </a:solidFill>
              </a:rPr>
              <a:t>Quality rating (A-E)</a:t>
            </a:r>
            <a:endParaRPr lang="en-CA" dirty="0" smtClean="0">
              <a:solidFill>
                <a:srgbClr val="C55A1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Left Brace 2"/>
          <p:cNvSpPr/>
          <p:nvPr/>
        </p:nvSpPr>
        <p:spPr>
          <a:xfrm>
            <a:off x="6445405" y="1148575"/>
            <a:ext cx="278781" cy="2412000"/>
          </a:xfrm>
          <a:prstGeom prst="leftBrace">
            <a:avLst>
              <a:gd name="adj1" fmla="val 8333"/>
              <a:gd name="adj2" fmla="val 2530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C:\Users\Rabab\AppData\Local\Microsoft\Windows\Temporary Internet Files\Content.Word\Sigma_NumberOfAplliance_mai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6980" r="8017" b="18993"/>
          <a:stretch/>
        </p:blipFill>
        <p:spPr bwMode="auto">
          <a:xfrm>
            <a:off x="6010073" y="4217982"/>
            <a:ext cx="4966696" cy="2388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19747" r="5816" b="5462"/>
          <a:stretch/>
        </p:blipFill>
        <p:spPr>
          <a:xfrm>
            <a:off x="730660" y="3980672"/>
            <a:ext cx="4939159" cy="278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17984" y="3802252"/>
            <a:ext cx="165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Housing units (error%)</a:t>
            </a:r>
            <a:endParaRPr lang="en-CA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64904" y="4010940"/>
            <a:ext cx="165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SD, Appliance Fraction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277254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10571</TotalTime>
  <Words>1229</Words>
  <Application>Microsoft Macintosh PowerPoint</Application>
  <PresentationFormat>Custom</PresentationFormat>
  <Paragraphs>232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Emissions Uncertainty Inventory and Modeling Framework: Case Study of Residential Wood Combustion </vt:lpstr>
      <vt:lpstr>Why is emissions uncertainty quantification important?</vt:lpstr>
      <vt:lpstr>Bottom-up approach for uncertainty assessment </vt:lpstr>
      <vt:lpstr>Bottom-up approach for uncertainty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(All processes perturbed; 100 realizations)   Primary Organic Carbon (PC8) emission, February 1st, 18 UTC  </vt:lpstr>
      <vt:lpstr>Contribution of inventory and spatial uncertainty in overall uncertainty (Standard Deviation  (σ)) Primary Organic Carbon (PC8) emission, on February 1st at, 18 UTC  </vt:lpstr>
      <vt:lpstr>Contribution of inventory and spatial uncertainty in overall uncertainty (Relative Error (%))  Primary Organic Carbon (PC8) emission, on February 1st at, 18 UTC  </vt:lpstr>
      <vt:lpstr> Contribution of inventory uncertainty in shape of distribution (Skewness; measure of symmetry) Primary Organic Carbon (PC8) emission, on February 1st at, 18 UTC  </vt:lpstr>
      <vt:lpstr> Contribution of inventory uncertainty in shape of distribution (Kurtosis; measure of the sharpness of the peak of distribution) Primary Organic Carbon (PC8) emission, on February 1st at, 18 UTC  </vt:lpstr>
      <vt:lpstr>Main Findings:</vt:lpstr>
      <vt:lpstr>By applying this framework we can:</vt:lpstr>
      <vt:lpstr>Future steps</vt:lpstr>
      <vt:lpstr>Acknowledgement </vt:lpstr>
      <vt:lpstr>THANK YOU</vt:lpstr>
      <vt:lpstr> Shape of distribution:  Skewness  and  Kurtosis </vt:lpstr>
      <vt:lpstr> Sensitivity test:  Log normal assumption and 50% uncertainty in temporal uncertainty    </vt:lpstr>
      <vt:lpstr> Normal vs Log normal assumption  (100 Realizations)   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Rabab</dc:creator>
  <cp:lastModifiedBy>Rabab Mashayekhi</cp:lastModifiedBy>
  <cp:revision>410</cp:revision>
  <dcterms:created xsi:type="dcterms:W3CDTF">2016-10-11T20:47:41Z</dcterms:created>
  <dcterms:modified xsi:type="dcterms:W3CDTF">2016-10-24T15:43:16Z</dcterms:modified>
</cp:coreProperties>
</file>